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94" r:id="rId3"/>
    <p:sldId id="261" r:id="rId4"/>
    <p:sldId id="262" r:id="rId5"/>
    <p:sldId id="266" r:id="rId6"/>
    <p:sldId id="271" r:id="rId7"/>
    <p:sldId id="308" r:id="rId8"/>
    <p:sldId id="309" r:id="rId9"/>
    <p:sldId id="310" r:id="rId10"/>
    <p:sldId id="311" r:id="rId11"/>
    <p:sldId id="302" r:id="rId12"/>
    <p:sldId id="272" r:id="rId13"/>
    <p:sldId id="295" r:id="rId14"/>
    <p:sldId id="296" r:id="rId15"/>
    <p:sldId id="297" r:id="rId16"/>
    <p:sldId id="299" r:id="rId17"/>
    <p:sldId id="300" r:id="rId18"/>
    <p:sldId id="269" r:id="rId19"/>
    <p:sldId id="270" r:id="rId20"/>
    <p:sldId id="301" r:id="rId21"/>
    <p:sldId id="278" r:id="rId22"/>
    <p:sldId id="283" r:id="rId23"/>
    <p:sldId id="285" r:id="rId24"/>
    <p:sldId id="286" r:id="rId25"/>
    <p:sldId id="288" r:id="rId26"/>
    <p:sldId id="290" r:id="rId27"/>
    <p:sldId id="307" r:id="rId28"/>
    <p:sldId id="29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64" autoAdjust="0"/>
  </p:normalViewPr>
  <p:slideViewPr>
    <p:cSldViewPr snapToGrid="0" snapToObjects="1">
      <p:cViewPr>
        <p:scale>
          <a:sx n="75" d="100"/>
          <a:sy n="75" d="100"/>
        </p:scale>
        <p:origin x="-2536"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901B32-4D3A-F94A-873F-ADEEEA54CB19}" type="datetimeFigureOut">
              <a:rPr lang="en-US" smtClean="0"/>
              <a:t>28/06/2016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8CDBAB-0B12-8D45-B9AF-F95262AA4392}" type="slidenum">
              <a:rPr lang="en-US" smtClean="0"/>
              <a:t>‹#›</a:t>
            </a:fld>
            <a:endParaRPr lang="en-US"/>
          </a:p>
        </p:txBody>
      </p:sp>
    </p:spTree>
    <p:extLst>
      <p:ext uri="{BB962C8B-B14F-4D97-AF65-F5344CB8AC3E}">
        <p14:creationId xmlns:p14="http://schemas.microsoft.com/office/powerpoint/2010/main" val="150624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673A9-2B12-4747-8709-BBB2CA80CCBD}" type="datetimeFigureOut">
              <a:rPr lang="en-US" smtClean="0"/>
              <a:t>28/06/2016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42F03B-1EC3-6F4B-AEAC-9916F2629138}" type="slidenum">
              <a:rPr lang="en-US" smtClean="0"/>
              <a:t>‹#›</a:t>
            </a:fld>
            <a:endParaRPr lang="en-US"/>
          </a:p>
        </p:txBody>
      </p:sp>
    </p:spTree>
    <p:extLst>
      <p:ext uri="{BB962C8B-B14F-4D97-AF65-F5344CB8AC3E}">
        <p14:creationId xmlns:p14="http://schemas.microsoft.com/office/powerpoint/2010/main" val="32412042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2F03B-1EC3-6F4B-AEAC-9916F2629138}" type="slidenum">
              <a:rPr lang="en-US" smtClean="0"/>
              <a:t>1</a:t>
            </a:fld>
            <a:endParaRPr lang="en-US"/>
          </a:p>
        </p:txBody>
      </p:sp>
    </p:spTree>
    <p:extLst>
      <p:ext uri="{BB962C8B-B14F-4D97-AF65-F5344CB8AC3E}">
        <p14:creationId xmlns:p14="http://schemas.microsoft.com/office/powerpoint/2010/main" val="3973534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2F03B-1EC3-6F4B-AEAC-9916F2629138}" type="slidenum">
              <a:rPr lang="en-US" smtClean="0"/>
              <a:t>13</a:t>
            </a:fld>
            <a:endParaRPr lang="en-US"/>
          </a:p>
        </p:txBody>
      </p:sp>
    </p:spTree>
    <p:extLst>
      <p:ext uri="{BB962C8B-B14F-4D97-AF65-F5344CB8AC3E}">
        <p14:creationId xmlns:p14="http://schemas.microsoft.com/office/powerpoint/2010/main" val="325980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15</a:t>
            </a:fld>
            <a:endParaRPr lang="en-US"/>
          </a:p>
        </p:txBody>
      </p:sp>
    </p:spTree>
    <p:extLst>
      <p:ext uri="{BB962C8B-B14F-4D97-AF65-F5344CB8AC3E}">
        <p14:creationId xmlns:p14="http://schemas.microsoft.com/office/powerpoint/2010/main" val="1953853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16</a:t>
            </a:fld>
            <a:endParaRPr lang="en-US"/>
          </a:p>
        </p:txBody>
      </p:sp>
    </p:spTree>
    <p:extLst>
      <p:ext uri="{BB962C8B-B14F-4D97-AF65-F5344CB8AC3E}">
        <p14:creationId xmlns:p14="http://schemas.microsoft.com/office/powerpoint/2010/main" val="347827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9A3EDB64-99BA-D341-8D6B-00D3AFBC0B01}" type="slidenum">
              <a:rPr lang="en-GB"/>
              <a:pPr/>
              <a:t>21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E6068919-A741-AB4A-8E67-39CA3AD5A9E9}" type="slidenum">
              <a:rPr lang="en-GB"/>
              <a:pPr/>
              <a:t>22</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82F7AFFF-6C3B-2F47-9C65-38C1E323B598}" type="slidenum">
              <a:rPr lang="en-GB"/>
              <a:pPr/>
              <a:t>23</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4514B56F-4767-834F-BFD2-63176CB393A2}" type="slidenum">
              <a:rPr lang="en-GB"/>
              <a:pPr/>
              <a:t>24</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05C6A4A8-BC90-9D48-B7EC-6EF23887C9B9}" type="slidenum">
              <a:rPr lang="en-GB"/>
              <a:pPr/>
              <a:t>25</a:t>
            </a:fld>
            <a:endParaRPr lang="en-GB"/>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6B046644-2B8C-6E43-990A-5809D4CB010A}" type="slidenum">
              <a:rPr lang="en-GB"/>
              <a:pPr/>
              <a:t>26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27</a:t>
            </a:fld>
            <a:endParaRPr lang="en-US"/>
          </a:p>
        </p:txBody>
      </p:sp>
    </p:spTree>
    <p:extLst>
      <p:ext uri="{BB962C8B-B14F-4D97-AF65-F5344CB8AC3E}">
        <p14:creationId xmlns:p14="http://schemas.microsoft.com/office/powerpoint/2010/main" val="51865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2</a:t>
            </a:fld>
            <a:endParaRPr lang="en-US"/>
          </a:p>
        </p:txBody>
      </p:sp>
    </p:spTree>
    <p:extLst>
      <p:ext uri="{BB962C8B-B14F-4D97-AF65-F5344CB8AC3E}">
        <p14:creationId xmlns:p14="http://schemas.microsoft.com/office/powerpoint/2010/main" val="244245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3</a:t>
            </a:fld>
            <a:endParaRPr lang="en-US"/>
          </a:p>
        </p:txBody>
      </p:sp>
    </p:spTree>
    <p:extLst>
      <p:ext uri="{BB962C8B-B14F-4D97-AF65-F5344CB8AC3E}">
        <p14:creationId xmlns:p14="http://schemas.microsoft.com/office/powerpoint/2010/main" val="59972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4</a:t>
            </a:fld>
            <a:endParaRPr lang="en-US"/>
          </a:p>
        </p:txBody>
      </p:sp>
    </p:spTree>
    <p:extLst>
      <p:ext uri="{BB962C8B-B14F-4D97-AF65-F5344CB8AC3E}">
        <p14:creationId xmlns:p14="http://schemas.microsoft.com/office/powerpoint/2010/main" val="231438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5</a:t>
            </a:fld>
            <a:endParaRPr lang="en-US"/>
          </a:p>
        </p:txBody>
      </p:sp>
    </p:spTree>
    <p:extLst>
      <p:ext uri="{BB962C8B-B14F-4D97-AF65-F5344CB8AC3E}">
        <p14:creationId xmlns:p14="http://schemas.microsoft.com/office/powerpoint/2010/main" val="83718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6</a:t>
            </a:fld>
            <a:endParaRPr lang="en-US"/>
          </a:p>
        </p:txBody>
      </p:sp>
    </p:spTree>
    <p:extLst>
      <p:ext uri="{BB962C8B-B14F-4D97-AF65-F5344CB8AC3E}">
        <p14:creationId xmlns:p14="http://schemas.microsoft.com/office/powerpoint/2010/main" val="178291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10</a:t>
            </a:fld>
            <a:endParaRPr lang="en-US"/>
          </a:p>
        </p:txBody>
      </p:sp>
    </p:spTree>
    <p:extLst>
      <p:ext uri="{BB962C8B-B14F-4D97-AF65-F5344CB8AC3E}">
        <p14:creationId xmlns:p14="http://schemas.microsoft.com/office/powerpoint/2010/main" val="48320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3DD2AD88-BE68-EF40-9CA8-696655FC4A8C}" type="slidenum">
              <a:rPr lang="en-GB"/>
              <a:pPr/>
              <a:t>11</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87925" y="4343400"/>
            <a:ext cx="5482151"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F03B-1EC3-6F4B-AEAC-9916F2629138}" type="slidenum">
              <a:rPr lang="en-US" smtClean="0"/>
              <a:t>12</a:t>
            </a:fld>
            <a:endParaRPr lang="en-US"/>
          </a:p>
        </p:txBody>
      </p:sp>
    </p:spTree>
    <p:extLst>
      <p:ext uri="{BB962C8B-B14F-4D97-AF65-F5344CB8AC3E}">
        <p14:creationId xmlns:p14="http://schemas.microsoft.com/office/powerpoint/2010/main" val="136158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23512ED-67EB-214B-BBCA-5CB5EA1F3365}" type="datetimeFigureOut">
              <a:rPr lang="en-US" smtClean="0"/>
              <a:t>28/06/2016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222703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3512ED-67EB-214B-BBCA-5CB5EA1F3365}" type="datetimeFigureOut">
              <a:rPr lang="en-US" smtClean="0"/>
              <a:t>28/06/2016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314526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3512ED-67EB-214B-BBCA-5CB5EA1F3365}" type="datetimeFigureOut">
              <a:rPr lang="en-US" smtClean="0"/>
              <a:t>28/06/2016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240236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3512ED-67EB-214B-BBCA-5CB5EA1F3365}" type="datetimeFigureOut">
              <a:rPr lang="en-US" smtClean="0"/>
              <a:t>28/06/2016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57677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23512ED-67EB-214B-BBCA-5CB5EA1F3365}" type="datetimeFigureOut">
              <a:rPr lang="en-US" smtClean="0"/>
              <a:t>28/06/2016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350855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23512ED-67EB-214B-BBCA-5CB5EA1F3365}" type="datetimeFigureOut">
              <a:rPr lang="en-US" smtClean="0"/>
              <a:t>28/06/2016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279358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23512ED-67EB-214B-BBCA-5CB5EA1F3365}" type="datetimeFigureOut">
              <a:rPr lang="en-US" smtClean="0"/>
              <a:t>28/06/2016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344432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23512ED-67EB-214B-BBCA-5CB5EA1F3365}" type="datetimeFigureOut">
              <a:rPr lang="en-US" smtClean="0"/>
              <a:t>28/06/2016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39212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512ED-67EB-214B-BBCA-5CB5EA1F3365}" type="datetimeFigureOut">
              <a:rPr lang="en-US" smtClean="0"/>
              <a:t>28/06/2016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272906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23512ED-67EB-214B-BBCA-5CB5EA1F3365}" type="datetimeFigureOut">
              <a:rPr lang="en-US" smtClean="0"/>
              <a:t>28/06/2016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9087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23512ED-67EB-214B-BBCA-5CB5EA1F3365}" type="datetimeFigureOut">
              <a:rPr lang="en-US" smtClean="0"/>
              <a:t>28/06/2016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5A63E-02D3-4242-8800-7C7E0993208B}" type="slidenum">
              <a:rPr lang="en-US" smtClean="0"/>
              <a:t>‹#›</a:t>
            </a:fld>
            <a:endParaRPr lang="en-US"/>
          </a:p>
        </p:txBody>
      </p:sp>
    </p:spTree>
    <p:extLst>
      <p:ext uri="{BB962C8B-B14F-4D97-AF65-F5344CB8AC3E}">
        <p14:creationId xmlns:p14="http://schemas.microsoft.com/office/powerpoint/2010/main" val="16432697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512ED-67EB-214B-BBCA-5CB5EA1F3365}" type="datetimeFigureOut">
              <a:rPr lang="en-US" smtClean="0"/>
              <a:t>28/06/2016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5A63E-02D3-4242-8800-7C7E0993208B}" type="slidenum">
              <a:rPr lang="en-US" smtClean="0"/>
              <a:t>‹#›</a:t>
            </a:fld>
            <a:endParaRPr lang="en-US"/>
          </a:p>
        </p:txBody>
      </p:sp>
    </p:spTree>
    <p:extLst>
      <p:ext uri="{BB962C8B-B14F-4D97-AF65-F5344CB8AC3E}">
        <p14:creationId xmlns:p14="http://schemas.microsoft.com/office/powerpoint/2010/main" val="2973315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gov.uk/government/uploads/system/uploads/attachment_data/file/522546/2016_to_2017_School_Census_Guide_V1_0.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lambeth.gov.uk/rsu/school-census?sort_by=created&amp;sort_order=DESC&amp;page=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25"/>
            <a:ext cx="7772400" cy="1470025"/>
          </a:xfrm>
        </p:spPr>
        <p:txBody>
          <a:bodyPr/>
          <a:lstStyle/>
          <a:p>
            <a:r>
              <a:rPr lang="en-US" dirty="0" smtClean="0"/>
              <a:t>Implementing School </a:t>
            </a:r>
            <a:r>
              <a:rPr lang="en-US" dirty="0"/>
              <a:t>C</a:t>
            </a:r>
            <a:r>
              <a:rPr lang="en-US" dirty="0" smtClean="0"/>
              <a:t>ensus </a:t>
            </a:r>
            <a:r>
              <a:rPr lang="en-US" dirty="0"/>
              <a:t>C</a:t>
            </a:r>
            <a:r>
              <a:rPr lang="en-US" dirty="0" smtClean="0"/>
              <a:t>hanges in </a:t>
            </a:r>
            <a:r>
              <a:rPr lang="en-US" dirty="0" err="1" smtClean="0"/>
              <a:t>Lambeth</a:t>
            </a:r>
            <a:r>
              <a:rPr lang="en-US" dirty="0" smtClean="0"/>
              <a:t> Schools.</a:t>
            </a:r>
            <a:endParaRPr lang="en-US" dirty="0"/>
          </a:p>
        </p:txBody>
      </p:sp>
      <p:sp>
        <p:nvSpPr>
          <p:cNvPr id="3" name="Subtitle 2"/>
          <p:cNvSpPr>
            <a:spLocks noGrp="1"/>
          </p:cNvSpPr>
          <p:nvPr>
            <p:ph type="subTitle" idx="1"/>
          </p:nvPr>
        </p:nvSpPr>
        <p:spPr>
          <a:xfrm>
            <a:off x="685800" y="4762500"/>
            <a:ext cx="7861300" cy="1752600"/>
          </a:xfrm>
        </p:spPr>
        <p:txBody>
          <a:bodyPr>
            <a:normAutofit fontScale="85000" lnSpcReduction="10000"/>
          </a:bodyPr>
          <a:lstStyle/>
          <a:p>
            <a:endParaRPr lang="en-US" dirty="0" smtClean="0"/>
          </a:p>
          <a:p>
            <a:endParaRPr lang="en-US" dirty="0"/>
          </a:p>
          <a:p>
            <a:pPr algn="l"/>
            <a:r>
              <a:rPr lang="en-US" sz="2800" dirty="0" smtClean="0">
                <a:solidFill>
                  <a:srgbClr val="000000"/>
                </a:solidFill>
              </a:rPr>
              <a:t>Amanda Bellsham-Revell							       June 2016</a:t>
            </a:r>
          </a:p>
          <a:p>
            <a:pPr algn="l"/>
            <a:r>
              <a:rPr lang="en-US" sz="2800" dirty="0" err="1" smtClean="0">
                <a:solidFill>
                  <a:srgbClr val="000000"/>
                </a:solidFill>
              </a:rPr>
              <a:t>abellsham@gmail.com</a:t>
            </a:r>
            <a:endParaRPr lang="en-US" sz="2800" dirty="0">
              <a:solidFill>
                <a:srgbClr val="000000"/>
              </a:solidFill>
            </a:endParaRPr>
          </a:p>
        </p:txBody>
      </p:sp>
      <p:pic>
        <p:nvPicPr>
          <p:cNvPr id="4" name="Picture 9" descr="C:\Users\Currys\Desktop\earth-160383_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98" y="2547054"/>
            <a:ext cx="4433746" cy="2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9332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28"/>
            <a:ext cx="8229600" cy="1143000"/>
          </a:xfrm>
        </p:spPr>
        <p:txBody>
          <a:bodyPr>
            <a:normAutofit fontScale="90000"/>
          </a:bodyPr>
          <a:lstStyle/>
          <a:p>
            <a:r>
              <a:rPr lang="en-US" dirty="0" err="1" smtClean="0">
                <a:latin typeface="Arial Rounded MT Bold"/>
                <a:cs typeface="Arial Rounded MT Bold"/>
              </a:rPr>
              <a:t>DfE</a:t>
            </a:r>
            <a:r>
              <a:rPr lang="en-US" dirty="0" smtClean="0">
                <a:latin typeface="Arial Rounded MT Bold"/>
                <a:cs typeface="Arial Rounded MT Bold"/>
              </a:rPr>
              <a:t> definition of child with EAL</a:t>
            </a:r>
            <a:endParaRPr lang="en-US" dirty="0">
              <a:latin typeface="Arial Rounded MT Bold"/>
              <a:cs typeface="Arial Rounded MT Bold"/>
            </a:endParaRPr>
          </a:p>
        </p:txBody>
      </p:sp>
      <p:sp>
        <p:nvSpPr>
          <p:cNvPr id="3" name="Content Placeholder 2"/>
          <p:cNvSpPr>
            <a:spLocks noGrp="1"/>
          </p:cNvSpPr>
          <p:nvPr>
            <p:ph idx="1"/>
          </p:nvPr>
        </p:nvSpPr>
        <p:spPr>
          <a:xfrm>
            <a:off x="457200" y="1639036"/>
            <a:ext cx="8229600" cy="4322763"/>
          </a:xfrm>
        </p:spPr>
        <p:txBody>
          <a:bodyPr>
            <a:noAutofit/>
          </a:bodyPr>
          <a:lstStyle/>
          <a:p>
            <a:pPr marL="0" indent="0">
              <a:buNone/>
            </a:pPr>
            <a:r>
              <a:rPr lang="en-US" sz="2200" dirty="0" smtClean="0"/>
              <a:t>How do you decide if a child is classified as having EAL?</a:t>
            </a:r>
          </a:p>
          <a:p>
            <a:pPr marL="0" indent="0">
              <a:buNone/>
            </a:pPr>
            <a:r>
              <a:rPr lang="en-US" sz="2200" i="1" dirty="0" smtClean="0"/>
              <a:t>‘A </a:t>
            </a:r>
            <a:r>
              <a:rPr lang="en-US" sz="2200" i="1" dirty="0"/>
              <a:t>first language, where it is other than English, is recorded </a:t>
            </a:r>
            <a:r>
              <a:rPr lang="en-US" sz="2200" i="1" dirty="0" smtClean="0"/>
              <a:t>where </a:t>
            </a:r>
            <a:r>
              <a:rPr lang="en-US" sz="2200" i="1" dirty="0"/>
              <a:t>a child was </a:t>
            </a:r>
            <a:r>
              <a:rPr lang="en-US" sz="2200" b="1" i="1" dirty="0">
                <a:solidFill>
                  <a:srgbClr val="FF0000"/>
                </a:solidFill>
              </a:rPr>
              <a:t>exposed</a:t>
            </a:r>
            <a:r>
              <a:rPr lang="en-US" sz="2200" i="1" dirty="0"/>
              <a:t> to the language during early </a:t>
            </a:r>
            <a:r>
              <a:rPr lang="en-US" sz="2200" i="1" dirty="0" smtClean="0"/>
              <a:t>development </a:t>
            </a:r>
            <a:r>
              <a:rPr lang="en-US" sz="2200" i="1" dirty="0"/>
              <a:t>and continues to be exposed to this language </a:t>
            </a:r>
            <a:r>
              <a:rPr lang="en-US" sz="2200" i="1" dirty="0" smtClean="0"/>
              <a:t>in </a:t>
            </a:r>
            <a:r>
              <a:rPr lang="en-US" sz="2200" i="1" dirty="0"/>
              <a:t>the home or in the </a:t>
            </a:r>
            <a:r>
              <a:rPr lang="en-US" sz="2200" i="1" dirty="0" smtClean="0"/>
              <a:t>community.  </a:t>
            </a:r>
          </a:p>
          <a:p>
            <a:pPr marL="0" indent="0">
              <a:buNone/>
            </a:pPr>
            <a:endParaRPr lang="en-US" sz="800" i="1" dirty="0"/>
          </a:p>
          <a:p>
            <a:pPr marL="0" indent="0">
              <a:buNone/>
            </a:pPr>
            <a:r>
              <a:rPr lang="en-US" sz="2200" i="1" dirty="0" smtClean="0"/>
              <a:t>Where </a:t>
            </a:r>
            <a:r>
              <a:rPr lang="en-US" sz="2200" i="1" dirty="0"/>
              <a:t>a child was exposed to more than one language </a:t>
            </a:r>
            <a:r>
              <a:rPr lang="en-US" sz="2200" i="1" dirty="0" smtClean="0"/>
              <a:t>(</a:t>
            </a:r>
            <a:r>
              <a:rPr lang="en-US" sz="2200" i="1" dirty="0"/>
              <a:t>which may include English) during early development</a:t>
            </a:r>
            <a:r>
              <a:rPr lang="en-US" sz="2200" b="1" i="1" dirty="0">
                <a:solidFill>
                  <a:srgbClr val="FF0000"/>
                </a:solidFill>
              </a:rPr>
              <a:t>, the </a:t>
            </a:r>
            <a:r>
              <a:rPr lang="en-US" sz="2200" b="1" i="1" dirty="0" smtClean="0">
                <a:solidFill>
                  <a:srgbClr val="FF0000"/>
                </a:solidFill>
              </a:rPr>
              <a:t>language </a:t>
            </a:r>
            <a:r>
              <a:rPr lang="en-US" sz="2200" b="1" i="1" dirty="0">
                <a:solidFill>
                  <a:srgbClr val="FF0000"/>
                </a:solidFill>
              </a:rPr>
              <a:t>other than English is recorded</a:t>
            </a:r>
            <a:r>
              <a:rPr lang="en-US" sz="2200" i="1" dirty="0"/>
              <a:t>, irrespective of the </a:t>
            </a:r>
            <a:r>
              <a:rPr lang="en-US" sz="2200" i="1" dirty="0" smtClean="0"/>
              <a:t>child's </a:t>
            </a:r>
            <a:r>
              <a:rPr lang="en-US" sz="2200" i="1" dirty="0"/>
              <a:t>proficiency in English. </a:t>
            </a:r>
            <a:endParaRPr lang="en-US" sz="2200" i="1" dirty="0" smtClean="0"/>
          </a:p>
          <a:p>
            <a:pPr marL="0" indent="0">
              <a:buNone/>
            </a:pPr>
            <a:endParaRPr lang="en-US" sz="800" i="1" dirty="0"/>
          </a:p>
          <a:p>
            <a:pPr marL="0" indent="0">
              <a:buNone/>
            </a:pPr>
            <a:r>
              <a:rPr lang="en-US" sz="2200" i="1" dirty="0" smtClean="0"/>
              <a:t>Where </a:t>
            </a:r>
            <a:r>
              <a:rPr lang="en-US" sz="2200" i="1" dirty="0"/>
              <a:t>an older pupil is no </a:t>
            </a:r>
            <a:r>
              <a:rPr lang="en-US" sz="2200" i="1" dirty="0" smtClean="0"/>
              <a:t>longer </a:t>
            </a:r>
            <a:r>
              <a:rPr lang="en-US" sz="2200" b="1" i="1" dirty="0">
                <a:solidFill>
                  <a:srgbClr val="FF0000"/>
                </a:solidFill>
              </a:rPr>
              <a:t>exposed </a:t>
            </a:r>
            <a:r>
              <a:rPr lang="en-US" sz="2200" i="1" dirty="0"/>
              <a:t>to the first language in the home, and who </a:t>
            </a:r>
            <a:r>
              <a:rPr lang="en-US" sz="2200" i="1" dirty="0" smtClean="0"/>
              <a:t>	now </a:t>
            </a:r>
            <a:r>
              <a:rPr lang="en-US" sz="2200" i="1" dirty="0"/>
              <a:t>uses only another language, the school should consult </a:t>
            </a:r>
            <a:r>
              <a:rPr lang="en-US" sz="2200" i="1" dirty="0" smtClean="0"/>
              <a:t>	with </a:t>
            </a:r>
            <a:r>
              <a:rPr lang="en-US" sz="2200" i="1" dirty="0"/>
              <a:t>the pupil or parent to determine which language is </a:t>
            </a:r>
            <a:r>
              <a:rPr lang="en-US" sz="2200" i="1" dirty="0" smtClean="0"/>
              <a:t>recorded.’</a:t>
            </a:r>
            <a:r>
              <a:rPr lang="en-US" sz="2200" dirty="0"/>
              <a:t> </a:t>
            </a:r>
            <a:r>
              <a:rPr lang="en-US" sz="2200" dirty="0" smtClean="0"/>
              <a:t> </a:t>
            </a:r>
            <a:r>
              <a:rPr lang="en-US" sz="1800" dirty="0" smtClean="0"/>
              <a:t>(</a:t>
            </a:r>
            <a:r>
              <a:rPr lang="en-US" sz="1800" dirty="0"/>
              <a:t>School census 2016 to 2017 guide, </a:t>
            </a:r>
            <a:r>
              <a:rPr lang="en-US" sz="1800" dirty="0" err="1"/>
              <a:t>DfE</a:t>
            </a:r>
            <a:r>
              <a:rPr lang="en-US" sz="1800" dirty="0" smtClean="0"/>
              <a:t>)</a:t>
            </a:r>
          </a:p>
          <a:p>
            <a:pPr marL="0" indent="0">
              <a:buNone/>
            </a:pPr>
            <a:endParaRPr lang="en-US" sz="800" dirty="0" smtClean="0"/>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smtClean="0"/>
          </a:p>
          <a:p>
            <a:endParaRPr lang="en-US" sz="2200" dirty="0"/>
          </a:p>
        </p:txBody>
      </p:sp>
      <p:sp>
        <p:nvSpPr>
          <p:cNvPr id="4" name="Rectangle 3"/>
          <p:cNvSpPr/>
          <p:nvPr/>
        </p:nvSpPr>
        <p:spPr>
          <a:xfrm>
            <a:off x="457200" y="808039"/>
            <a:ext cx="8229600" cy="830997"/>
          </a:xfrm>
          <a:prstGeom prst="rect">
            <a:avLst/>
          </a:prstGeom>
        </p:spPr>
        <p:txBody>
          <a:bodyPr wrap="square">
            <a:spAutoFit/>
          </a:bodyPr>
          <a:lstStyle/>
          <a:p>
            <a:r>
              <a:rPr lang="en-US" sz="2400" b="1" u="sng" dirty="0"/>
              <a:t>YOU MUST PUT THE LANGUAGE THAT </a:t>
            </a:r>
            <a:r>
              <a:rPr lang="en-US" sz="2400" b="1" u="sng" dirty="0">
                <a:solidFill>
                  <a:srgbClr val="FF0000"/>
                </a:solidFill>
              </a:rPr>
              <a:t>IS NOT ENGLISH IN THE FIRST LANGUAGE FIELD</a:t>
            </a:r>
            <a:r>
              <a:rPr lang="en-US" sz="2400" b="1" u="sng" dirty="0"/>
              <a:t> ON SIMS!!</a:t>
            </a:r>
          </a:p>
        </p:txBody>
      </p:sp>
    </p:spTree>
    <p:extLst>
      <p:ext uri="{BB962C8B-B14F-4D97-AF65-F5344CB8AC3E}">
        <p14:creationId xmlns:p14="http://schemas.microsoft.com/office/powerpoint/2010/main" val="2514530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sz="4000" dirty="0">
                <a:latin typeface="Arial Rounded MT Bold"/>
                <a:cs typeface="Arial Rounded MT Bold"/>
              </a:rPr>
              <a:t>The Iceberg Model</a:t>
            </a:r>
          </a:p>
        </p:txBody>
      </p:sp>
      <p:sp>
        <p:nvSpPr>
          <p:cNvPr id="3075" name="AutoShape 3"/>
          <p:cNvSpPr>
            <a:spLocks noChangeArrowheads="1"/>
          </p:cNvSpPr>
          <p:nvPr/>
        </p:nvSpPr>
        <p:spPr bwMode="auto">
          <a:xfrm>
            <a:off x="1663700" y="1606550"/>
            <a:ext cx="5872163" cy="44196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3076" name="Text Box 4"/>
          <p:cNvSpPr txBox="1">
            <a:spLocks noChangeArrowheads="1"/>
          </p:cNvSpPr>
          <p:nvPr/>
        </p:nvSpPr>
        <p:spPr bwMode="auto">
          <a:xfrm>
            <a:off x="3630613" y="1981200"/>
            <a:ext cx="19367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GB" sz="2000" b="1"/>
              <a:t>BICS</a:t>
            </a:r>
          </a:p>
          <a:p>
            <a:pPr algn="ctr"/>
            <a:endParaRPr lang="en-GB" sz="2000" b="1"/>
          </a:p>
          <a:p>
            <a:pPr algn="ctr"/>
            <a:r>
              <a:rPr lang="en-GB" sz="2000"/>
              <a:t>Basic</a:t>
            </a:r>
          </a:p>
          <a:p>
            <a:pPr algn="ctr"/>
            <a:r>
              <a:rPr lang="en-GB" sz="2000"/>
              <a:t>Interpersonal</a:t>
            </a:r>
          </a:p>
          <a:p>
            <a:pPr algn="ctr"/>
            <a:r>
              <a:rPr lang="en-GB" sz="2000"/>
              <a:t>Communicative</a:t>
            </a:r>
          </a:p>
          <a:p>
            <a:pPr algn="ctr"/>
            <a:r>
              <a:rPr lang="en-GB" sz="2000"/>
              <a:t>Skill</a:t>
            </a:r>
          </a:p>
        </p:txBody>
      </p:sp>
      <p:sp>
        <p:nvSpPr>
          <p:cNvPr id="3077" name="Text Box 5"/>
          <p:cNvSpPr txBox="1">
            <a:spLocks noChangeArrowheads="1"/>
          </p:cNvSpPr>
          <p:nvPr/>
        </p:nvSpPr>
        <p:spPr bwMode="auto">
          <a:xfrm>
            <a:off x="3751263" y="4021138"/>
            <a:ext cx="17399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GB" sz="2000" b="1"/>
              <a:t>CALP</a:t>
            </a:r>
          </a:p>
          <a:p>
            <a:pPr algn="ctr"/>
            <a:endParaRPr lang="en-GB" sz="2000" b="1"/>
          </a:p>
          <a:p>
            <a:pPr algn="ctr"/>
            <a:r>
              <a:rPr lang="en-GB" sz="2000"/>
              <a:t>Cognitive and</a:t>
            </a:r>
          </a:p>
          <a:p>
            <a:pPr algn="ctr"/>
            <a:r>
              <a:rPr lang="en-GB" sz="2000"/>
              <a:t>Academic</a:t>
            </a:r>
          </a:p>
          <a:p>
            <a:pPr algn="ctr"/>
            <a:r>
              <a:rPr lang="en-GB" sz="2000"/>
              <a:t>Language</a:t>
            </a:r>
          </a:p>
          <a:p>
            <a:pPr algn="ctr"/>
            <a:r>
              <a:rPr lang="en-GB" sz="2000"/>
              <a:t>Proficiency</a:t>
            </a:r>
          </a:p>
        </p:txBody>
      </p:sp>
      <p:grpSp>
        <p:nvGrpSpPr>
          <p:cNvPr id="5126" name="Group 6"/>
          <p:cNvGrpSpPr>
            <a:grpSpLocks/>
          </p:cNvGrpSpPr>
          <p:nvPr/>
        </p:nvGrpSpPr>
        <p:grpSpPr bwMode="auto">
          <a:xfrm>
            <a:off x="1027113" y="3625850"/>
            <a:ext cx="6943725" cy="517525"/>
            <a:chOff x="269" y="793"/>
            <a:chExt cx="4375" cy="326"/>
          </a:xfrm>
          <a:noFill/>
        </p:grpSpPr>
        <p:sp>
          <p:nvSpPr>
            <p:cNvPr id="5129" name="Arc 7"/>
            <p:cNvSpPr>
              <a:spLocks/>
            </p:cNvSpPr>
            <p:nvPr/>
          </p:nvSpPr>
          <p:spPr bwMode="auto">
            <a:xfrm rot="7967392">
              <a:off x="280" y="805"/>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0" name="Arc 8"/>
            <p:cNvSpPr>
              <a:spLocks/>
            </p:cNvSpPr>
            <p:nvPr/>
          </p:nvSpPr>
          <p:spPr bwMode="auto">
            <a:xfrm rot="7967392">
              <a:off x="726" y="803"/>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1" name="Arc 9"/>
            <p:cNvSpPr>
              <a:spLocks/>
            </p:cNvSpPr>
            <p:nvPr/>
          </p:nvSpPr>
          <p:spPr bwMode="auto">
            <a:xfrm rot="7967392">
              <a:off x="1181" y="797"/>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2" name="Arc 10"/>
            <p:cNvSpPr>
              <a:spLocks/>
            </p:cNvSpPr>
            <p:nvPr/>
          </p:nvSpPr>
          <p:spPr bwMode="auto">
            <a:xfrm rot="7967392">
              <a:off x="1627" y="795"/>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3" name="Arc 11"/>
            <p:cNvSpPr>
              <a:spLocks/>
            </p:cNvSpPr>
            <p:nvPr/>
          </p:nvSpPr>
          <p:spPr bwMode="auto">
            <a:xfrm rot="7967392">
              <a:off x="2082" y="796"/>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4" name="Arc 12"/>
            <p:cNvSpPr>
              <a:spLocks/>
            </p:cNvSpPr>
            <p:nvPr/>
          </p:nvSpPr>
          <p:spPr bwMode="auto">
            <a:xfrm rot="7967392">
              <a:off x="2528" y="794"/>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5" name="Arc 13"/>
            <p:cNvSpPr>
              <a:spLocks/>
            </p:cNvSpPr>
            <p:nvPr/>
          </p:nvSpPr>
          <p:spPr bwMode="auto">
            <a:xfrm rot="7967392">
              <a:off x="2983" y="788"/>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6" name="Arc 14"/>
            <p:cNvSpPr>
              <a:spLocks/>
            </p:cNvSpPr>
            <p:nvPr/>
          </p:nvSpPr>
          <p:spPr bwMode="auto">
            <a:xfrm rot="7967392">
              <a:off x="3429" y="786"/>
              <a:ext cx="303" cy="3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7" name="Arc 15"/>
            <p:cNvSpPr>
              <a:spLocks/>
            </p:cNvSpPr>
            <p:nvPr/>
          </p:nvSpPr>
          <p:spPr bwMode="auto">
            <a:xfrm rot="7967392">
              <a:off x="3879" y="779"/>
              <a:ext cx="303" cy="33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sp>
          <p:nvSpPr>
            <p:cNvPr id="5138" name="Arc 16"/>
            <p:cNvSpPr>
              <a:spLocks/>
            </p:cNvSpPr>
            <p:nvPr/>
          </p:nvSpPr>
          <p:spPr bwMode="auto">
            <a:xfrm rot="7967392">
              <a:off x="4325" y="777"/>
              <a:ext cx="303" cy="33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635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solidFill>
                  <a:srgbClr val="3366FF"/>
                </a:solidFill>
                <a:ea typeface="+mn-ea"/>
              </a:endParaRPr>
            </a:p>
          </p:txBody>
        </p:sp>
      </p:grpSp>
      <p:sp>
        <p:nvSpPr>
          <p:cNvPr id="3079" name="Text Box 17"/>
          <p:cNvSpPr txBox="1">
            <a:spLocks noChangeArrowheads="1"/>
          </p:cNvSpPr>
          <p:nvPr/>
        </p:nvSpPr>
        <p:spPr bwMode="auto">
          <a:xfrm>
            <a:off x="7970793" y="6516688"/>
            <a:ext cx="1120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GB" sz="1200" dirty="0" smtClean="0"/>
              <a:t>Jim Cummins</a:t>
            </a:r>
            <a:endParaRPr lang="en-GB" sz="1200" dirty="0"/>
          </a:p>
        </p:txBody>
      </p:sp>
      <p:sp>
        <p:nvSpPr>
          <p:cNvPr id="3080" name="Text Box 18"/>
          <p:cNvSpPr txBox="1">
            <a:spLocks noChangeArrowheads="1"/>
          </p:cNvSpPr>
          <p:nvPr/>
        </p:nvSpPr>
        <p:spPr bwMode="auto">
          <a:xfrm>
            <a:off x="8285163" y="1354138"/>
            <a:ext cx="806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GB" sz="1000">
                <a:solidFill>
                  <a:schemeClr val="bg1"/>
                </a:solidFill>
              </a:rPr>
              <a:t>(Cummins)</a:t>
            </a:r>
          </a:p>
        </p:txBody>
      </p:sp>
      <p:sp>
        <p:nvSpPr>
          <p:cNvPr id="3081" name="TextBox 1"/>
          <p:cNvSpPr txBox="1">
            <a:spLocks noChangeArrowheads="1"/>
          </p:cNvSpPr>
          <p:nvPr/>
        </p:nvSpPr>
        <p:spPr bwMode="auto">
          <a:xfrm>
            <a:off x="6524625" y="1354138"/>
            <a:ext cx="1781175" cy="1200150"/>
          </a:xfrm>
          <a:prstGeom prst="rect">
            <a:avLst/>
          </a:prstGeom>
          <a:solidFill>
            <a:schemeClr val="bg1"/>
          </a:solidFill>
          <a:ln w="9525">
            <a:solidFill>
              <a:schemeClr val="tx1"/>
            </a:solidFill>
            <a:miter lim="800000"/>
            <a:headEnd/>
            <a:tailEnd/>
          </a:ln>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GB" sz="1800" b="1"/>
              <a:t>Up to 2 years</a:t>
            </a:r>
          </a:p>
          <a:p>
            <a:pPr algn="ctr"/>
            <a:r>
              <a:rPr lang="en-GB" sz="1800"/>
              <a:t>Sequencing</a:t>
            </a:r>
          </a:p>
          <a:p>
            <a:pPr algn="ctr"/>
            <a:r>
              <a:rPr lang="en-GB" sz="1800"/>
              <a:t>Describing</a:t>
            </a:r>
          </a:p>
          <a:p>
            <a:pPr algn="ctr"/>
            <a:r>
              <a:rPr lang="en-GB" sz="1800"/>
              <a:t>Retelling</a:t>
            </a:r>
          </a:p>
        </p:txBody>
      </p:sp>
      <p:cxnSp>
        <p:nvCxnSpPr>
          <p:cNvPr id="4" name="Straight Arrow Connector 3"/>
          <p:cNvCxnSpPr/>
          <p:nvPr/>
        </p:nvCxnSpPr>
        <p:spPr>
          <a:xfrm flipH="1">
            <a:off x="2036763" y="4522788"/>
            <a:ext cx="1887537" cy="30003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3" name="TextBox 23"/>
          <p:cNvSpPr txBox="1">
            <a:spLocks noChangeArrowheads="1"/>
          </p:cNvSpPr>
          <p:nvPr/>
        </p:nvSpPr>
        <p:spPr bwMode="auto">
          <a:xfrm>
            <a:off x="212725" y="4222750"/>
            <a:ext cx="1779588" cy="1477963"/>
          </a:xfrm>
          <a:prstGeom prst="rect">
            <a:avLst/>
          </a:prstGeom>
          <a:solidFill>
            <a:schemeClr val="bg1"/>
          </a:solidFill>
          <a:ln w="9525">
            <a:solidFill>
              <a:schemeClr val="tx1"/>
            </a:solidFill>
            <a:miter lim="800000"/>
            <a:headEnd/>
            <a:tailEnd/>
          </a:ln>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GB" sz="1800" b="1"/>
              <a:t>5 to 7 years </a:t>
            </a:r>
            <a:r>
              <a:rPr lang="en-GB" sz="1800"/>
              <a:t>Hypothesising</a:t>
            </a:r>
          </a:p>
          <a:p>
            <a:pPr algn="ctr"/>
            <a:r>
              <a:rPr lang="en-GB" sz="1800"/>
              <a:t>Generalising</a:t>
            </a:r>
          </a:p>
          <a:p>
            <a:pPr algn="ctr"/>
            <a:r>
              <a:rPr lang="en-GB" sz="1800"/>
              <a:t>Evaluating critically</a:t>
            </a:r>
          </a:p>
        </p:txBody>
      </p:sp>
      <p:cxnSp>
        <p:nvCxnSpPr>
          <p:cNvPr id="28" name="Straight Arrow Connector 27"/>
          <p:cNvCxnSpPr/>
          <p:nvPr/>
        </p:nvCxnSpPr>
        <p:spPr>
          <a:xfrm flipV="1">
            <a:off x="4899025" y="1898650"/>
            <a:ext cx="1519238" cy="65563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6080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1" y="985838"/>
            <a:ext cx="1941738" cy="1143000"/>
          </a:xfrm>
        </p:spPr>
        <p:txBody>
          <a:bodyPr>
            <a:noAutofit/>
          </a:bodyPr>
          <a:lstStyle/>
          <a:p>
            <a:r>
              <a:rPr lang="en-US" sz="3600" dirty="0" smtClean="0"/>
              <a:t>New </a:t>
            </a:r>
            <a:r>
              <a:rPr lang="en-US" sz="3600" dirty="0" err="1" smtClean="0"/>
              <a:t>DfE</a:t>
            </a:r>
            <a:r>
              <a:rPr lang="en-US" sz="3600" dirty="0" smtClean="0"/>
              <a:t> 5 stage scale</a:t>
            </a:r>
            <a:endParaRPr lang="en-US" sz="3600" dirty="0"/>
          </a:p>
        </p:txBody>
      </p:sp>
      <p:pic>
        <p:nvPicPr>
          <p:cNvPr id="5" name="Picture 4" descr="Screen Shot 2016-06-12 at 11.18.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439" y="0"/>
            <a:ext cx="6618879" cy="6858000"/>
          </a:xfrm>
          <a:prstGeom prst="rect">
            <a:avLst/>
          </a:prstGeom>
        </p:spPr>
      </p:pic>
    </p:spTree>
    <p:extLst>
      <p:ext uri="{BB962C8B-B14F-4D97-AF65-F5344CB8AC3E}">
        <p14:creationId xmlns:p14="http://schemas.microsoft.com/office/powerpoint/2010/main" val="19221049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Rounded MT Bold"/>
                <a:cs typeface="Arial Rounded MT Bold"/>
              </a:rPr>
              <a:t>S</a:t>
            </a:r>
            <a:r>
              <a:rPr lang="en-US" sz="3600" dirty="0" smtClean="0">
                <a:latin typeface="Arial Rounded MT Bold"/>
                <a:cs typeface="Arial Rounded MT Bold"/>
              </a:rPr>
              <a:t>imilarities and differences between the </a:t>
            </a:r>
            <a:r>
              <a:rPr lang="en-US" sz="3600" dirty="0" err="1" smtClean="0">
                <a:latin typeface="Arial Rounded MT Bold"/>
                <a:cs typeface="Arial Rounded MT Bold"/>
              </a:rPr>
              <a:t>Lambeth</a:t>
            </a:r>
            <a:r>
              <a:rPr lang="en-US" sz="3600" dirty="0" smtClean="0">
                <a:latin typeface="Arial Rounded MT Bold"/>
                <a:cs typeface="Arial Rounded MT Bold"/>
              </a:rPr>
              <a:t> Stages and the Proficiency in English Scale?</a:t>
            </a:r>
            <a:endParaRPr lang="en-US" sz="3600" dirty="0">
              <a:latin typeface="Arial Rounded MT Bold"/>
              <a:cs typeface="Arial Rounded MT Bold"/>
            </a:endParaRPr>
          </a:p>
        </p:txBody>
      </p:sp>
      <p:sp>
        <p:nvSpPr>
          <p:cNvPr id="3" name="Content Placeholder 2"/>
          <p:cNvSpPr>
            <a:spLocks noGrp="1"/>
          </p:cNvSpPr>
          <p:nvPr>
            <p:ph idx="1"/>
          </p:nvPr>
        </p:nvSpPr>
        <p:spPr>
          <a:xfrm>
            <a:off x="457200" y="1885541"/>
            <a:ext cx="8229600" cy="4766228"/>
          </a:xfrm>
        </p:spPr>
        <p:txBody>
          <a:bodyPr>
            <a:normAutofit fontScale="77500" lnSpcReduction="20000"/>
          </a:bodyPr>
          <a:lstStyle/>
          <a:p>
            <a:pPr lvl="0"/>
            <a:r>
              <a:rPr lang="en-GB" dirty="0"/>
              <a:t>The Lambeth scale has 4 stages of </a:t>
            </a:r>
            <a:r>
              <a:rPr lang="en-GB" dirty="0" smtClean="0"/>
              <a:t>fluency, </a:t>
            </a:r>
            <a:r>
              <a:rPr lang="en-GB" dirty="0"/>
              <a:t>whilst the new scale has 5.</a:t>
            </a:r>
          </a:p>
          <a:p>
            <a:pPr lvl="0"/>
            <a:r>
              <a:rPr lang="en-GB" dirty="0"/>
              <a:t>The Lambeth scale has different descriptors for each key stage whilst the new scale has only one set of descriptors to be used for children in reception classes to those in KS4.</a:t>
            </a:r>
          </a:p>
          <a:p>
            <a:pPr lvl="0"/>
            <a:r>
              <a:rPr lang="en-GB" dirty="0"/>
              <a:t>Both scales are based on the best-fit principle.  However, the Lambeth scales measure development and progress in three separate areas – speaking and listening, reading and writing, whilst the new scale has one set of generic descriptors, which are basic and only touch on each of these areas.</a:t>
            </a:r>
          </a:p>
          <a:p>
            <a:pPr lvl="0"/>
            <a:r>
              <a:rPr lang="en-GB" dirty="0"/>
              <a:t>Lambeth scales show numbered progression, stages 1 to 4, in contrast to the new scale which uses the letters A to E.  </a:t>
            </a:r>
          </a:p>
          <a:p>
            <a:endParaRPr lang="en-US" dirty="0"/>
          </a:p>
        </p:txBody>
      </p:sp>
    </p:spTree>
    <p:extLst>
      <p:ext uri="{BB962C8B-B14F-4D97-AF65-F5344CB8AC3E}">
        <p14:creationId xmlns:p14="http://schemas.microsoft.com/office/powerpoint/2010/main" val="3739389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Rounded MT Bold"/>
                <a:cs typeface="Arial Rounded MT Bold"/>
              </a:rPr>
              <a:t>Unpicking the new scale</a:t>
            </a:r>
            <a:endParaRPr lang="en-US" dirty="0">
              <a:latin typeface="Arial Rounded MT Bold"/>
              <a:cs typeface="Arial Rounded MT Bold"/>
            </a:endParaRPr>
          </a:p>
        </p:txBody>
      </p:sp>
      <p:sp>
        <p:nvSpPr>
          <p:cNvPr id="3" name="Content Placeholder 2"/>
          <p:cNvSpPr>
            <a:spLocks noGrp="1"/>
          </p:cNvSpPr>
          <p:nvPr>
            <p:ph idx="1"/>
          </p:nvPr>
        </p:nvSpPr>
        <p:spPr>
          <a:xfrm>
            <a:off x="457200" y="1143000"/>
            <a:ext cx="8356600" cy="4983163"/>
          </a:xfrm>
        </p:spPr>
        <p:txBody>
          <a:bodyPr/>
          <a:lstStyle/>
          <a:p>
            <a:pPr marL="0" indent="0">
              <a:buNone/>
            </a:pPr>
            <a:r>
              <a:rPr lang="en-US" dirty="0" smtClean="0"/>
              <a:t>Generic descriptors which will need to be unpicked for each year group.</a:t>
            </a:r>
          </a:p>
          <a:p>
            <a:pPr marL="0" indent="0">
              <a:buNone/>
            </a:pPr>
            <a:r>
              <a:rPr lang="en-US" i="1" dirty="0" smtClean="0"/>
              <a:t>	</a:t>
            </a:r>
          </a:p>
          <a:p>
            <a:pPr marL="0" indent="0">
              <a:buNone/>
            </a:pPr>
            <a:r>
              <a:rPr lang="en-US" i="1" dirty="0" smtClean="0"/>
              <a:t>‘May have developed some skills in reading 	and writing’</a:t>
            </a:r>
          </a:p>
          <a:p>
            <a:pPr marL="0" indent="0">
              <a:buNone/>
            </a:pPr>
            <a:endParaRPr lang="en-US" dirty="0" smtClean="0"/>
          </a:p>
          <a:p>
            <a:pPr marL="0" indent="0">
              <a:buNone/>
            </a:pPr>
            <a:r>
              <a:rPr lang="en-US" dirty="0" smtClean="0"/>
              <a:t>Interpret this for each year group from reception to year 11</a:t>
            </a:r>
          </a:p>
          <a:p>
            <a:pPr marL="0" indent="0">
              <a:buNone/>
            </a:pPr>
            <a:endParaRPr lang="en-US" dirty="0"/>
          </a:p>
        </p:txBody>
      </p:sp>
    </p:spTree>
    <p:extLst>
      <p:ext uri="{BB962C8B-B14F-4D97-AF65-F5344CB8AC3E}">
        <p14:creationId xmlns:p14="http://schemas.microsoft.com/office/powerpoint/2010/main" val="36244100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Rounded MT Bold"/>
                <a:cs typeface="Arial Rounded MT Bold"/>
              </a:rPr>
              <a:t>Grammatical inaccuracies</a:t>
            </a:r>
            <a:endParaRPr lang="en-US" dirty="0">
              <a:latin typeface="Arial Rounded MT Bold"/>
              <a:cs typeface="Arial Rounded MT Bold"/>
            </a:endParaRPr>
          </a:p>
        </p:txBody>
      </p:sp>
      <p:sp>
        <p:nvSpPr>
          <p:cNvPr id="3" name="Content Placeholder 2"/>
          <p:cNvSpPr>
            <a:spLocks noGrp="1"/>
          </p:cNvSpPr>
          <p:nvPr>
            <p:ph idx="1"/>
          </p:nvPr>
        </p:nvSpPr>
        <p:spPr>
          <a:xfrm>
            <a:off x="457200" y="1143000"/>
            <a:ext cx="8432800" cy="5537200"/>
          </a:xfrm>
        </p:spPr>
        <p:txBody>
          <a:bodyPr>
            <a:normAutofit fontScale="77500" lnSpcReduction="20000"/>
          </a:bodyPr>
          <a:lstStyle/>
          <a:p>
            <a:pPr marL="0" indent="0">
              <a:buNone/>
            </a:pPr>
            <a:r>
              <a:rPr lang="en-US" dirty="0" smtClean="0"/>
              <a:t>Descriptors refer to grammatical and structural inaccuracies.</a:t>
            </a:r>
          </a:p>
          <a:p>
            <a:pPr marL="0" indent="0">
              <a:buNone/>
            </a:pPr>
            <a:endParaRPr lang="en-US" sz="1500" dirty="0" smtClean="0"/>
          </a:p>
          <a:p>
            <a:pPr marL="0" indent="0">
              <a:buNone/>
            </a:pPr>
            <a:r>
              <a:rPr lang="en-US" i="1" dirty="0" smtClean="0"/>
              <a:t>‘Uses </a:t>
            </a:r>
            <a:r>
              <a:rPr lang="en-US" i="1" dirty="0"/>
              <a:t>spoken English confidently but structural inaccuracies still </a:t>
            </a:r>
            <a:r>
              <a:rPr lang="en-US" i="1" dirty="0" smtClean="0"/>
              <a:t>apparent.’</a:t>
            </a:r>
            <a:r>
              <a:rPr lang="en-GB" i="1" dirty="0"/>
              <a:t> </a:t>
            </a:r>
            <a:r>
              <a:rPr lang="en-GB" i="1" dirty="0" smtClean="0"/>
              <a:t> </a:t>
            </a:r>
            <a:r>
              <a:rPr lang="en-US" dirty="0" smtClean="0"/>
              <a:t>(stage C)</a:t>
            </a:r>
          </a:p>
          <a:p>
            <a:pPr marL="0" indent="0">
              <a:buNone/>
            </a:pPr>
            <a:endParaRPr lang="en-US" sz="1000" dirty="0" smtClean="0"/>
          </a:p>
          <a:p>
            <a:pPr marL="0" indent="0">
              <a:buNone/>
            </a:pPr>
            <a:r>
              <a:rPr lang="en-US" i="1" dirty="0" smtClean="0"/>
              <a:t>‘Written English may  lack complexity and contain occasional errors in structure.’ </a:t>
            </a:r>
            <a:r>
              <a:rPr lang="en-US" dirty="0" smtClean="0"/>
              <a:t>(stage D)</a:t>
            </a:r>
            <a:endParaRPr lang="en-GB" dirty="0"/>
          </a:p>
          <a:p>
            <a:pPr marL="0" indent="0">
              <a:buNone/>
            </a:pPr>
            <a:endParaRPr lang="en-US" sz="2100" dirty="0" smtClean="0"/>
          </a:p>
          <a:p>
            <a:r>
              <a:rPr lang="en-US" dirty="0" smtClean="0"/>
              <a:t>Which are the areas of grammar that research shows are challenging for children with EAL?</a:t>
            </a:r>
          </a:p>
          <a:p>
            <a:r>
              <a:rPr lang="en-US" dirty="0" smtClean="0"/>
              <a:t>How are age and level of English development</a:t>
            </a:r>
          </a:p>
          <a:p>
            <a:pPr marL="0" indent="0">
              <a:buNone/>
            </a:pPr>
            <a:r>
              <a:rPr lang="en-US" dirty="0"/>
              <a:t> </a:t>
            </a:r>
            <a:r>
              <a:rPr lang="en-US" dirty="0" smtClean="0"/>
              <a:t>   reflected in the above?</a:t>
            </a:r>
          </a:p>
          <a:p>
            <a:pPr marL="0" indent="0">
              <a:buNone/>
            </a:pPr>
            <a:endParaRPr lang="en-US" dirty="0" smtClean="0"/>
          </a:p>
          <a:p>
            <a:pPr marL="0" indent="0">
              <a:buNone/>
            </a:pPr>
            <a:r>
              <a:rPr lang="en-US" dirty="0" smtClean="0"/>
              <a:t>During assessment use this knowledge to determine how EAL is affecting a child’s writing.</a:t>
            </a:r>
          </a:p>
        </p:txBody>
      </p:sp>
    </p:spTree>
    <p:extLst>
      <p:ext uri="{BB962C8B-B14F-4D97-AF65-F5344CB8AC3E}">
        <p14:creationId xmlns:p14="http://schemas.microsoft.com/office/powerpoint/2010/main" val="4025495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Nexus grid</a:t>
            </a:r>
            <a:endParaRPr lang="en-US" dirty="0"/>
          </a:p>
        </p:txBody>
      </p:sp>
      <p:pic>
        <p:nvPicPr>
          <p:cNvPr id="5" name="Picture 4"/>
          <p:cNvPicPr>
            <a:picLocks noChangeAspect="1"/>
          </p:cNvPicPr>
          <p:nvPr/>
        </p:nvPicPr>
        <p:blipFill>
          <a:blip r:embed="rId3"/>
          <a:stretch>
            <a:fillRect/>
          </a:stretch>
        </p:blipFill>
        <p:spPr>
          <a:xfrm>
            <a:off x="0" y="355600"/>
            <a:ext cx="9144000" cy="6138548"/>
          </a:xfrm>
          <a:prstGeom prst="rect">
            <a:avLst/>
          </a:prstGeom>
        </p:spPr>
      </p:pic>
      <p:sp>
        <p:nvSpPr>
          <p:cNvPr id="6" name="Rectangle 5"/>
          <p:cNvSpPr/>
          <p:nvPr/>
        </p:nvSpPr>
        <p:spPr>
          <a:xfrm>
            <a:off x="215900" y="0"/>
            <a:ext cx="8712200" cy="646331"/>
          </a:xfrm>
          <a:prstGeom prst="rect">
            <a:avLst/>
          </a:prstGeom>
        </p:spPr>
        <p:txBody>
          <a:bodyPr wrap="square">
            <a:spAutoFit/>
          </a:bodyPr>
          <a:lstStyle/>
          <a:p>
            <a:r>
              <a:rPr lang="en-US" b="1" dirty="0"/>
              <a:t>PROFICIENCY IN ENGLISH - 5 STAGE MODEL OF EAL ACQUISITION – RECEPTION TO KS4   </a:t>
            </a:r>
            <a:r>
              <a:rPr lang="en-US" dirty="0"/>
              <a:t>(Support materials adapted from EAL Nexus</a:t>
            </a:r>
            <a:r>
              <a:rPr lang="en-GB" dirty="0"/>
              <a:t> </a:t>
            </a:r>
            <a:endParaRPr lang="en-US" dirty="0"/>
          </a:p>
        </p:txBody>
      </p:sp>
    </p:spTree>
    <p:extLst>
      <p:ext uri="{BB962C8B-B14F-4D97-AF65-F5344CB8AC3E}">
        <p14:creationId xmlns:p14="http://schemas.microsoft.com/office/powerpoint/2010/main" val="30150512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latin typeface="Arial Rounded MT Bold"/>
                <a:cs typeface="Arial Rounded MT Bold"/>
              </a:rPr>
              <a:t>The transition</a:t>
            </a:r>
            <a:endParaRPr lang="en-US" dirty="0">
              <a:latin typeface="Arial Rounded MT Bold"/>
              <a:cs typeface="Arial Rounded MT Bold"/>
            </a:endParaRPr>
          </a:p>
        </p:txBody>
      </p:sp>
      <p:pic>
        <p:nvPicPr>
          <p:cNvPr id="4" name="Picture 3" descr="Screen Shot 2016-06-12 at 11.18.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0415">
            <a:off x="5479271" y="1565128"/>
            <a:ext cx="3003467" cy="3111974"/>
          </a:xfrm>
          <a:prstGeom prst="rect">
            <a:avLst/>
          </a:prstGeom>
        </p:spPr>
      </p:pic>
      <p:pic>
        <p:nvPicPr>
          <p:cNvPr id="5" name="Picture 4"/>
          <p:cNvPicPr>
            <a:picLocks noChangeAspect="1"/>
          </p:cNvPicPr>
          <p:nvPr/>
        </p:nvPicPr>
        <p:blipFill>
          <a:blip r:embed="rId3"/>
          <a:stretch>
            <a:fillRect/>
          </a:stretch>
        </p:blipFill>
        <p:spPr>
          <a:xfrm rot="21066807">
            <a:off x="257122" y="1411145"/>
            <a:ext cx="4117619" cy="3648876"/>
          </a:xfrm>
          <a:prstGeom prst="rect">
            <a:avLst/>
          </a:prstGeom>
        </p:spPr>
      </p:pic>
      <p:pic>
        <p:nvPicPr>
          <p:cNvPr id="7" name="Picture 6"/>
          <p:cNvPicPr>
            <a:picLocks noChangeAspect="1"/>
          </p:cNvPicPr>
          <p:nvPr/>
        </p:nvPicPr>
        <p:blipFill>
          <a:blip r:embed="rId4"/>
          <a:stretch>
            <a:fillRect/>
          </a:stretch>
        </p:blipFill>
        <p:spPr>
          <a:xfrm>
            <a:off x="3583511" y="1512502"/>
            <a:ext cx="2551785" cy="5103570"/>
          </a:xfrm>
          <a:prstGeom prst="rect">
            <a:avLst/>
          </a:prstGeom>
        </p:spPr>
      </p:pic>
    </p:spTree>
    <p:extLst>
      <p:ext uri="{BB962C8B-B14F-4D97-AF65-F5344CB8AC3E}">
        <p14:creationId xmlns:p14="http://schemas.microsoft.com/office/powerpoint/2010/main" val="38605489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255958842"/>
              </p:ext>
            </p:extLst>
          </p:nvPr>
        </p:nvGraphicFramePr>
        <p:xfrm>
          <a:off x="37142" y="419009"/>
          <a:ext cx="9106857" cy="6268769"/>
        </p:xfrm>
        <a:graphic>
          <a:graphicData uri="http://schemas.openxmlformats.org/presentationml/2006/ole">
            <mc:AlternateContent xmlns:mc="http://schemas.openxmlformats.org/markup-compatibility/2006">
              <mc:Choice xmlns:v="urn:schemas-microsoft-com:vml" Requires="v">
                <p:oleObj spid="_x0000_s1072" name="Document" r:id="rId3" imgW="9537700" imgH="6565900" progId="Word.Document.12">
                  <p:embed/>
                </p:oleObj>
              </mc:Choice>
              <mc:Fallback>
                <p:oleObj name="Document" r:id="rId3" imgW="9537700" imgH="6565900" progId="Word.Document.12">
                  <p:embed/>
                  <p:pic>
                    <p:nvPicPr>
                      <p:cNvPr id="0" name=""/>
                      <p:cNvPicPr/>
                      <p:nvPr/>
                    </p:nvPicPr>
                    <p:blipFill>
                      <a:blip r:embed="rId4"/>
                      <a:stretch>
                        <a:fillRect/>
                      </a:stretch>
                    </p:blipFill>
                    <p:spPr>
                      <a:xfrm>
                        <a:off x="37142" y="419009"/>
                        <a:ext cx="9106857" cy="6268769"/>
                      </a:xfrm>
                      <a:prstGeom prst="rect">
                        <a:avLst/>
                      </a:prstGeom>
                    </p:spPr>
                  </p:pic>
                </p:oleObj>
              </mc:Fallback>
            </mc:AlternateContent>
          </a:graphicData>
        </a:graphic>
      </p:graphicFrame>
    </p:spTree>
    <p:extLst>
      <p:ext uri="{BB962C8B-B14F-4D97-AF65-F5344CB8AC3E}">
        <p14:creationId xmlns:p14="http://schemas.microsoft.com/office/powerpoint/2010/main" val="3158093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17 at 16.16.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01574"/>
          </a:xfrm>
          <a:prstGeom prst="rect">
            <a:avLst/>
          </a:prstGeom>
        </p:spPr>
      </p:pic>
    </p:spTree>
    <p:extLst>
      <p:ext uri="{BB962C8B-B14F-4D97-AF65-F5344CB8AC3E}">
        <p14:creationId xmlns:p14="http://schemas.microsoft.com/office/powerpoint/2010/main" val="1570351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541"/>
            <a:ext cx="8229600" cy="1143000"/>
          </a:xfrm>
        </p:spPr>
        <p:txBody>
          <a:bodyPr/>
          <a:lstStyle/>
          <a:p>
            <a:r>
              <a:rPr lang="en-US" dirty="0" smtClean="0">
                <a:latin typeface="Arial Rounded MT Bold"/>
                <a:cs typeface="Arial Rounded MT Bold"/>
              </a:rPr>
              <a:t>Statutory requirement</a:t>
            </a:r>
            <a:endParaRPr lang="en-US" dirty="0">
              <a:latin typeface="Arial Rounded MT Bold"/>
              <a:cs typeface="Arial Rounded MT Bold"/>
            </a:endParaRPr>
          </a:p>
        </p:txBody>
      </p:sp>
      <p:sp>
        <p:nvSpPr>
          <p:cNvPr id="3" name="Content Placeholder 2"/>
          <p:cNvSpPr>
            <a:spLocks noGrp="1"/>
          </p:cNvSpPr>
          <p:nvPr>
            <p:ph idx="1"/>
          </p:nvPr>
        </p:nvSpPr>
        <p:spPr>
          <a:xfrm>
            <a:off x="457200" y="988459"/>
            <a:ext cx="8432800" cy="5259940"/>
          </a:xfrm>
        </p:spPr>
        <p:txBody>
          <a:bodyPr>
            <a:normAutofit fontScale="92500"/>
          </a:bodyPr>
          <a:lstStyle/>
          <a:p>
            <a:pPr marL="0" indent="0">
              <a:buNone/>
            </a:pPr>
            <a:r>
              <a:rPr lang="en-US" sz="3000" dirty="0" smtClean="0"/>
              <a:t>As the census is statutory:    </a:t>
            </a:r>
          </a:p>
          <a:p>
            <a:pPr lvl="1">
              <a:buFont typeface="Lucida Grande"/>
              <a:buChar char="-"/>
            </a:pPr>
            <a:r>
              <a:rPr lang="en-US" dirty="0" smtClean="0"/>
              <a:t>schools </a:t>
            </a:r>
            <a:r>
              <a:rPr lang="en-US" dirty="0"/>
              <a:t>do not need to obtain parental or </a:t>
            </a:r>
            <a:r>
              <a:rPr lang="en-US" dirty="0" smtClean="0"/>
              <a:t>pupil </a:t>
            </a:r>
            <a:r>
              <a:rPr lang="en-US" dirty="0"/>
              <a:t>consent to the provision of information </a:t>
            </a:r>
          </a:p>
          <a:p>
            <a:pPr lvl="1">
              <a:buFont typeface="Lucida Grande"/>
              <a:buChar char="-"/>
            </a:pPr>
            <a:r>
              <a:rPr lang="en-US" dirty="0"/>
              <a:t>i</a:t>
            </a:r>
            <a:r>
              <a:rPr lang="en-US" dirty="0" smtClean="0"/>
              <a:t>t ensures </a:t>
            </a:r>
            <a:r>
              <a:rPr lang="en-US" dirty="0"/>
              <a:t>schools are protected from any legal challenge that they are breaching a duty of confidence to </a:t>
            </a:r>
            <a:r>
              <a:rPr lang="en-US" dirty="0" smtClean="0"/>
              <a:t>pupils </a:t>
            </a:r>
          </a:p>
          <a:p>
            <a:pPr lvl="1">
              <a:buFont typeface="Lucida Grande"/>
              <a:buChar char="-"/>
            </a:pPr>
            <a:r>
              <a:rPr lang="en-US" dirty="0"/>
              <a:t>i</a:t>
            </a:r>
            <a:r>
              <a:rPr lang="en-US" dirty="0" smtClean="0"/>
              <a:t>t helps </a:t>
            </a:r>
            <a:r>
              <a:rPr lang="en-US" dirty="0"/>
              <a:t>to ensure that returns are completed by schools </a:t>
            </a:r>
          </a:p>
          <a:p>
            <a:pPr marL="0" indent="0">
              <a:buNone/>
            </a:pPr>
            <a:r>
              <a:rPr lang="en-US" sz="2600" dirty="0" smtClean="0"/>
              <a:t>(</a:t>
            </a:r>
            <a:r>
              <a:rPr lang="en-US" sz="2600" dirty="0"/>
              <a:t>School census 2016 to 2017 guide, </a:t>
            </a:r>
            <a:r>
              <a:rPr lang="en-US" sz="2600" dirty="0" err="1"/>
              <a:t>DfE</a:t>
            </a:r>
            <a:r>
              <a:rPr lang="en-US" sz="2600" dirty="0" smtClean="0"/>
              <a:t>)</a:t>
            </a:r>
          </a:p>
          <a:p>
            <a:pPr marL="0" indent="0">
              <a:buNone/>
            </a:pPr>
            <a:r>
              <a:rPr lang="en-US" sz="2600" dirty="0">
                <a:hlinkClick r:id="rId3"/>
              </a:rPr>
              <a:t>https://www.gov.uk/government/uploads/system/uploads/attachment_data/file/522546/2016_to_2017_School_Census_Guide_V1_0.</a:t>
            </a:r>
            <a:r>
              <a:rPr lang="en-US" sz="2600" dirty="0" smtClean="0">
                <a:hlinkClick r:id="rId3"/>
              </a:rPr>
              <a:t>pdf</a:t>
            </a:r>
            <a:endParaRPr lang="en-US" sz="2600" dirty="0" smtClean="0"/>
          </a:p>
          <a:p>
            <a:pPr marL="0" indent="0">
              <a:buNone/>
            </a:pPr>
            <a:r>
              <a:rPr lang="en-US" sz="2600" dirty="0" smtClean="0"/>
              <a:t>(See pages 10, 61-65 and Proficiency in English grid on p 144</a:t>
            </a:r>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34066487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20"/>
            <a:ext cx="8229600" cy="1143000"/>
          </a:xfrm>
        </p:spPr>
        <p:txBody>
          <a:bodyPr/>
          <a:lstStyle/>
          <a:p>
            <a:r>
              <a:rPr lang="en-US" dirty="0" smtClean="0">
                <a:latin typeface="Arial Rounded MT Bold"/>
                <a:cs typeface="Arial Rounded MT Bold"/>
              </a:rPr>
              <a:t>The transition</a:t>
            </a:r>
            <a:endParaRPr lang="en-US" dirty="0">
              <a:latin typeface="Arial Rounded MT Bold"/>
              <a:cs typeface="Arial Rounded MT Bold"/>
            </a:endParaRPr>
          </a:p>
        </p:txBody>
      </p:sp>
      <p:graphicFrame>
        <p:nvGraphicFramePr>
          <p:cNvPr id="3" name="Table 2"/>
          <p:cNvGraphicFramePr>
            <a:graphicFrameLocks noGrp="1"/>
          </p:cNvGraphicFramePr>
          <p:nvPr>
            <p:extLst>
              <p:ext uri="{D42A27DB-BD31-4B8C-83A1-F6EECF244321}">
                <p14:modId xmlns:p14="http://schemas.microsoft.com/office/powerpoint/2010/main" val="1918372756"/>
              </p:ext>
            </p:extLst>
          </p:nvPr>
        </p:nvGraphicFramePr>
        <p:xfrm>
          <a:off x="977900" y="1049477"/>
          <a:ext cx="7556500" cy="5181990"/>
        </p:xfrm>
        <a:graphic>
          <a:graphicData uri="http://schemas.openxmlformats.org/drawingml/2006/table">
            <a:tbl>
              <a:tblPr firstRow="1" bandRow="1">
                <a:tableStyleId>{5C22544A-7EE6-4342-B048-85BDC9FD1C3A}</a:tableStyleId>
              </a:tblPr>
              <a:tblGrid>
                <a:gridCol w="3684694"/>
                <a:gridCol w="3871806"/>
              </a:tblGrid>
              <a:tr h="827782">
                <a:tc>
                  <a:txBody>
                    <a:bodyPr/>
                    <a:lstStyle/>
                    <a:p>
                      <a:r>
                        <a:rPr lang="en-US" dirty="0" smtClean="0">
                          <a:solidFill>
                            <a:schemeClr val="tx1"/>
                          </a:solidFill>
                        </a:rPr>
                        <a:t>Existing </a:t>
                      </a:r>
                      <a:r>
                        <a:rPr lang="en-US" dirty="0" err="1" smtClean="0">
                          <a:solidFill>
                            <a:schemeClr val="tx1"/>
                          </a:solidFill>
                        </a:rPr>
                        <a:t>Lambeth</a:t>
                      </a:r>
                      <a:r>
                        <a:rPr lang="en-US" dirty="0" smtClean="0">
                          <a:solidFill>
                            <a:schemeClr val="tx1"/>
                          </a:solidFill>
                        </a:rPr>
                        <a:t> Stage of English </a:t>
                      </a:r>
                      <a:r>
                        <a:rPr lang="en-US" b="0" dirty="0" smtClean="0">
                          <a:solidFill>
                            <a:schemeClr val="tx1"/>
                          </a:solidFill>
                        </a:rPr>
                        <a:t>for children</a:t>
                      </a:r>
                      <a:r>
                        <a:rPr lang="en-US" b="0" baseline="0" dirty="0" smtClean="0">
                          <a:solidFill>
                            <a:schemeClr val="tx1"/>
                          </a:solidFill>
                        </a:rPr>
                        <a:t> with EAL</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rPr>
                        <a:t>New National Proficiency in English </a:t>
                      </a:r>
                      <a:r>
                        <a:rPr lang="en-US" b="0" dirty="0" smtClean="0">
                          <a:solidFill>
                            <a:srgbClr val="000000"/>
                          </a:solidFill>
                        </a:rPr>
                        <a:t>Code</a:t>
                      </a:r>
                      <a:r>
                        <a:rPr lang="en-US" b="0" baseline="0" dirty="0" smtClean="0">
                          <a:solidFill>
                            <a:srgbClr val="000000"/>
                          </a:solidFill>
                        </a:rPr>
                        <a:t> for children with EAL</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844572">
                <a:tc>
                  <a:txBody>
                    <a:bodyPr/>
                    <a:lstStyle/>
                    <a:p>
                      <a:pPr algn="ctr"/>
                      <a:endParaRPr lang="en-US" dirty="0" smtClean="0"/>
                    </a:p>
                    <a:p>
                      <a:pPr algn="ctr"/>
                      <a:r>
                        <a:rPr lang="en-US" dirty="0" smtClean="0"/>
                        <a:t>Stage 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smtClean="0"/>
                    </a:p>
                    <a:p>
                      <a:pPr algn="ctr"/>
                      <a:r>
                        <a:rPr lang="en-US" dirty="0" smtClean="0"/>
                        <a:t>Code 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850985">
                <a:tc>
                  <a:txBody>
                    <a:bodyPr/>
                    <a:lstStyle/>
                    <a:p>
                      <a:pPr algn="ctr"/>
                      <a:endParaRPr lang="en-US" dirty="0" smtClean="0"/>
                    </a:p>
                    <a:p>
                      <a:pPr algn="ctr"/>
                      <a:r>
                        <a:rPr lang="en-US" dirty="0" smtClean="0"/>
                        <a:t>Stage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smtClean="0"/>
                    </a:p>
                    <a:p>
                      <a:pPr algn="ctr"/>
                      <a:r>
                        <a:rPr lang="en-US" dirty="0" smtClean="0"/>
                        <a:t>Code 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37469">
                <a:tc>
                  <a:txBody>
                    <a:bodyPr/>
                    <a:lstStyle/>
                    <a:p>
                      <a:endParaRPr lang="en-US" dirty="0" smtClean="0"/>
                    </a:p>
                    <a:p>
                      <a:r>
                        <a:rPr lang="en-US" dirty="0" smtClean="0"/>
                        <a:t>      </a:t>
                      </a:r>
                    </a:p>
                    <a:p>
                      <a:r>
                        <a:rPr lang="en-US" dirty="0" smtClean="0"/>
                        <a:t> Stage 3</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smtClean="0"/>
                    </a:p>
                    <a:p>
                      <a:pPr algn="ctr"/>
                      <a:r>
                        <a:rPr lang="en-US" b="0" dirty="0" smtClean="0"/>
                        <a:t>Code</a:t>
                      </a:r>
                      <a:r>
                        <a:rPr lang="en-US" b="1" dirty="0" smtClean="0">
                          <a:solidFill>
                            <a:srgbClr val="FF0000"/>
                          </a:solidFill>
                        </a:rPr>
                        <a:t> C</a:t>
                      </a:r>
                    </a:p>
                    <a:p>
                      <a:pPr algn="ctr"/>
                      <a:endParaRPr lang="en-US" dirty="0" smtClean="0"/>
                    </a:p>
                    <a:p>
                      <a:pPr algn="ctr"/>
                      <a:r>
                        <a:rPr lang="en-US" b="0" dirty="0" smtClean="0"/>
                        <a:t>Code</a:t>
                      </a:r>
                      <a:r>
                        <a:rPr lang="en-US" b="1" dirty="0" smtClean="0">
                          <a:solidFill>
                            <a:srgbClr val="FF0000"/>
                          </a:solidFill>
                        </a:rPr>
                        <a:t> D</a:t>
                      </a:r>
                      <a:endParaRPr lang="en-US"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021182">
                <a:tc>
                  <a:txBody>
                    <a:bodyPr/>
                    <a:lstStyle/>
                    <a:p>
                      <a:endParaRPr lang="en-US" dirty="0" smtClean="0"/>
                    </a:p>
                    <a:p>
                      <a:pPr algn="ctr"/>
                      <a:r>
                        <a:rPr lang="en-US" dirty="0" smtClean="0"/>
                        <a:t>Stage 4</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smtClean="0"/>
                    </a:p>
                    <a:p>
                      <a:pPr algn="ctr"/>
                      <a:r>
                        <a:rPr lang="en-US" dirty="0" smtClean="0"/>
                        <a:t>Code 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5" name="Straight Arrow Connector 4"/>
          <p:cNvCxnSpPr/>
          <p:nvPr/>
        </p:nvCxnSpPr>
        <p:spPr>
          <a:xfrm flipV="1">
            <a:off x="2319867" y="4114800"/>
            <a:ext cx="3175000" cy="2032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319867" y="4318000"/>
            <a:ext cx="3175000" cy="2413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21366494">
            <a:off x="2710222" y="3804260"/>
            <a:ext cx="2086145" cy="369332"/>
          </a:xfrm>
          <a:prstGeom prst="rect">
            <a:avLst/>
          </a:prstGeom>
          <a:noFill/>
        </p:spPr>
        <p:txBody>
          <a:bodyPr wrap="square" rtlCol="0">
            <a:spAutoFit/>
          </a:bodyPr>
          <a:lstStyle/>
          <a:p>
            <a:r>
              <a:rPr lang="en-US" dirty="0" smtClean="0">
                <a:solidFill>
                  <a:srgbClr val="FF0000"/>
                </a:solidFill>
              </a:rPr>
              <a:t>Early stage 3</a:t>
            </a:r>
            <a:endParaRPr lang="en-US" dirty="0">
              <a:solidFill>
                <a:srgbClr val="FF0000"/>
              </a:solidFill>
            </a:endParaRPr>
          </a:p>
        </p:txBody>
      </p:sp>
      <p:sp>
        <p:nvSpPr>
          <p:cNvPr id="10" name="TextBox 9"/>
          <p:cNvSpPr txBox="1"/>
          <p:nvPr/>
        </p:nvSpPr>
        <p:spPr>
          <a:xfrm rot="391019">
            <a:off x="2533949" y="4538529"/>
            <a:ext cx="2086145" cy="369332"/>
          </a:xfrm>
          <a:prstGeom prst="rect">
            <a:avLst/>
          </a:prstGeom>
          <a:noFill/>
        </p:spPr>
        <p:txBody>
          <a:bodyPr wrap="square" rtlCol="0">
            <a:spAutoFit/>
          </a:bodyPr>
          <a:lstStyle/>
          <a:p>
            <a:r>
              <a:rPr lang="en-US" dirty="0" smtClean="0">
                <a:solidFill>
                  <a:srgbClr val="FF0000"/>
                </a:solidFill>
              </a:rPr>
              <a:t>Higher level stage 3</a:t>
            </a:r>
            <a:endParaRPr lang="en-US" dirty="0">
              <a:solidFill>
                <a:srgbClr val="FF0000"/>
              </a:solidFill>
            </a:endParaRPr>
          </a:p>
        </p:txBody>
      </p:sp>
    </p:spTree>
    <p:extLst>
      <p:ext uri="{BB962C8B-B14F-4D97-AF65-F5344CB8AC3E}">
        <p14:creationId xmlns:p14="http://schemas.microsoft.com/office/powerpoint/2010/main" val="20554496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Rounded MT Bold"/>
                <a:cs typeface="Arial Rounded MT Bold"/>
              </a:rPr>
              <a:t>Key Principles of EAL Assessment</a:t>
            </a:r>
          </a:p>
        </p:txBody>
      </p:sp>
      <p:sp>
        <p:nvSpPr>
          <p:cNvPr id="5122" name="Content Placeholder 2"/>
          <p:cNvSpPr>
            <a:spLocks noGrp="1"/>
          </p:cNvSpPr>
          <p:nvPr>
            <p:ph idx="1"/>
          </p:nvPr>
        </p:nvSpPr>
        <p:spPr/>
        <p:txBody>
          <a:bodyPr>
            <a:normAutofit/>
          </a:bodyPr>
          <a:lstStyle/>
          <a:p>
            <a:pPr marL="0" indent="0">
              <a:buFontTx/>
              <a:buNone/>
            </a:pPr>
            <a:r>
              <a:rPr lang="en-GB" sz="3600" dirty="0" smtClean="0">
                <a:latin typeface="Arial" charset="0"/>
                <a:cs typeface="Arial" charset="0"/>
              </a:rPr>
              <a:t>Spoken:   </a:t>
            </a:r>
            <a:r>
              <a:rPr lang="en-GB" sz="3600" i="1" dirty="0" smtClean="0">
                <a:latin typeface="Arial" charset="0"/>
                <a:cs typeface="Arial" charset="0"/>
              </a:rPr>
              <a:t>‘</a:t>
            </a:r>
            <a:r>
              <a:rPr lang="en-GB" sz="3600" i="1" dirty="0">
                <a:latin typeface="Arial" charset="0"/>
                <a:cs typeface="Arial" charset="0"/>
              </a:rPr>
              <a:t>That man did it.’</a:t>
            </a:r>
          </a:p>
          <a:p>
            <a:pPr marL="0" indent="0">
              <a:buFontTx/>
              <a:buNone/>
            </a:pPr>
            <a:endParaRPr lang="en-GB" sz="3600" i="1" dirty="0">
              <a:latin typeface="Arial" charset="0"/>
              <a:cs typeface="Arial" charset="0"/>
            </a:endParaRPr>
          </a:p>
          <a:p>
            <a:pPr marL="0" indent="0">
              <a:buFontTx/>
              <a:buNone/>
            </a:pPr>
            <a:r>
              <a:rPr lang="en-GB" sz="3600" dirty="0">
                <a:latin typeface="Arial" charset="0"/>
                <a:cs typeface="Arial" charset="0"/>
              </a:rPr>
              <a:t>Written:   </a:t>
            </a:r>
            <a:r>
              <a:rPr lang="en-GB" sz="3600" i="1" dirty="0">
                <a:latin typeface="Arial" charset="0"/>
                <a:cs typeface="Arial" charset="0"/>
              </a:rPr>
              <a:t>The man wearing </a:t>
            </a:r>
            <a:r>
              <a:rPr lang="en-GB" sz="3600" i="1" dirty="0" smtClean="0">
                <a:latin typeface="Arial" charset="0"/>
                <a:cs typeface="Arial" charset="0"/>
              </a:rPr>
              <a:t>the brown    </a:t>
            </a:r>
          </a:p>
          <a:p>
            <a:pPr marL="0" indent="0">
              <a:buFontTx/>
              <a:buNone/>
            </a:pPr>
            <a:r>
              <a:rPr lang="en-GB" sz="3600" i="1" dirty="0">
                <a:latin typeface="Arial" charset="0"/>
                <a:cs typeface="Arial" charset="0"/>
              </a:rPr>
              <a:t> </a:t>
            </a:r>
            <a:r>
              <a:rPr lang="en-GB" sz="3600" i="1" dirty="0" smtClean="0">
                <a:latin typeface="Arial" charset="0"/>
                <a:cs typeface="Arial" charset="0"/>
              </a:rPr>
              <a:t>               coat </a:t>
            </a:r>
            <a:r>
              <a:rPr lang="en-GB" sz="3600" i="1" dirty="0">
                <a:latin typeface="Arial" charset="0"/>
                <a:cs typeface="Arial" charset="0"/>
              </a:rPr>
              <a:t>broke </a:t>
            </a:r>
            <a:r>
              <a:rPr lang="en-GB" sz="3600" i="1" dirty="0" smtClean="0">
                <a:latin typeface="Arial" charset="0"/>
                <a:cs typeface="Arial" charset="0"/>
              </a:rPr>
              <a:t>the window</a:t>
            </a:r>
            <a:r>
              <a:rPr lang="en-GB" sz="3600" i="1" dirty="0">
                <a:latin typeface="Arial" charset="0"/>
                <a:cs typeface="Arial" charset="0"/>
              </a:rPr>
              <a:t>.</a:t>
            </a:r>
          </a:p>
        </p:txBody>
      </p:sp>
    </p:spTree>
    <p:extLst>
      <p:ext uri="{BB962C8B-B14F-4D97-AF65-F5344CB8AC3E}">
        <p14:creationId xmlns:p14="http://schemas.microsoft.com/office/powerpoint/2010/main" val="10802457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r>
              <a:rPr lang="en-GB" b="1" dirty="0" smtClean="0">
                <a:latin typeface="Arial Rounded MT Bold"/>
                <a:cs typeface="Arial Rounded MT Bold"/>
              </a:rPr>
              <a:t>Spoken</a:t>
            </a:r>
            <a:r>
              <a:rPr lang="en-GB" b="1" dirty="0" smtClean="0">
                <a:solidFill>
                  <a:schemeClr val="tx1"/>
                </a:solidFill>
                <a:latin typeface="Arial Rounded MT Bold"/>
                <a:cs typeface="Arial Rounded MT Bold"/>
              </a:rPr>
              <a:t> </a:t>
            </a:r>
            <a:r>
              <a:rPr lang="en-GB" b="1" dirty="0">
                <a:solidFill>
                  <a:schemeClr val="tx1"/>
                </a:solidFill>
                <a:latin typeface="Arial Rounded MT Bold"/>
                <a:cs typeface="Arial Rounded MT Bold"/>
              </a:rPr>
              <a:t>Language</a:t>
            </a:r>
          </a:p>
        </p:txBody>
      </p:sp>
      <p:sp>
        <p:nvSpPr>
          <p:cNvPr id="10243" name="Rectangle 3"/>
          <p:cNvSpPr>
            <a:spLocks noGrp="1" noChangeArrowheads="1"/>
          </p:cNvSpPr>
          <p:nvPr>
            <p:ph type="body" idx="1"/>
          </p:nvPr>
        </p:nvSpPr>
        <p:spPr>
          <a:xfrm>
            <a:off x="330200" y="981075"/>
            <a:ext cx="8458200" cy="5257800"/>
          </a:xfrm>
        </p:spPr>
        <p:txBody>
          <a:bodyPr>
            <a:normAutofit/>
          </a:bodyPr>
          <a:lstStyle/>
          <a:p>
            <a:pPr eaLnBrk="1" hangingPunct="1">
              <a:lnSpc>
                <a:spcPct val="90000"/>
              </a:lnSpc>
            </a:pPr>
            <a:r>
              <a:rPr lang="en-GB" dirty="0">
                <a:latin typeface="Arial" charset="0"/>
                <a:cs typeface="Arial" charset="0"/>
              </a:rPr>
              <a:t>In academic as well as social contexts – ask the child to explain or justify</a:t>
            </a:r>
          </a:p>
          <a:p>
            <a:pPr eaLnBrk="1" hangingPunct="1">
              <a:lnSpc>
                <a:spcPct val="90000"/>
              </a:lnSpc>
            </a:pPr>
            <a:r>
              <a:rPr lang="en-GB" dirty="0">
                <a:latin typeface="Arial" charset="0"/>
                <a:cs typeface="Arial" charset="0"/>
              </a:rPr>
              <a:t>Planned activity must allow for use of focus </a:t>
            </a:r>
            <a:r>
              <a:rPr lang="en-GB" dirty="0" smtClean="0">
                <a:latin typeface="Arial" charset="0"/>
                <a:cs typeface="Arial" charset="0"/>
              </a:rPr>
              <a:t>language</a:t>
            </a:r>
          </a:p>
          <a:p>
            <a:pPr>
              <a:lnSpc>
                <a:spcPct val="90000"/>
              </a:lnSpc>
            </a:pPr>
            <a:r>
              <a:rPr lang="en-GB" dirty="0">
                <a:latin typeface="Arial" charset="0"/>
                <a:cs typeface="Arial" charset="0"/>
              </a:rPr>
              <a:t>Need context in which </a:t>
            </a:r>
            <a:r>
              <a:rPr lang="en-GB" dirty="0" smtClean="0">
                <a:latin typeface="Arial" charset="0"/>
                <a:cs typeface="Arial" charset="0"/>
              </a:rPr>
              <a:t>collected</a:t>
            </a:r>
            <a:endParaRPr lang="en-GB" dirty="0">
              <a:latin typeface="Arial" charset="0"/>
              <a:cs typeface="Arial" charset="0"/>
            </a:endParaRPr>
          </a:p>
          <a:p>
            <a:pPr eaLnBrk="1" hangingPunct="1">
              <a:lnSpc>
                <a:spcPct val="90000"/>
              </a:lnSpc>
            </a:pPr>
            <a:r>
              <a:rPr lang="en-GB" dirty="0">
                <a:latin typeface="Arial" charset="0"/>
                <a:cs typeface="Arial" charset="0"/>
              </a:rPr>
              <a:t>Identifies strengths </a:t>
            </a:r>
            <a:r>
              <a:rPr lang="en-GB" dirty="0" smtClean="0">
                <a:latin typeface="Arial" charset="0"/>
                <a:cs typeface="Arial" charset="0"/>
              </a:rPr>
              <a:t>and </a:t>
            </a:r>
            <a:r>
              <a:rPr lang="en-GB" dirty="0">
                <a:latin typeface="Arial" charset="0"/>
                <a:cs typeface="Arial" charset="0"/>
              </a:rPr>
              <a:t>areas </a:t>
            </a:r>
            <a:r>
              <a:rPr lang="en-GB" dirty="0" smtClean="0">
                <a:latin typeface="Arial" charset="0"/>
                <a:cs typeface="Arial" charset="0"/>
              </a:rPr>
              <a:t>for development</a:t>
            </a:r>
            <a:endParaRPr lang="en-GB" dirty="0">
              <a:latin typeface="Arial" charset="0"/>
              <a:cs typeface="Arial" charset="0"/>
            </a:endParaRPr>
          </a:p>
          <a:p>
            <a:pPr eaLnBrk="1" hangingPunct="1">
              <a:lnSpc>
                <a:spcPct val="90000"/>
              </a:lnSpc>
            </a:pPr>
            <a:r>
              <a:rPr lang="en-GB" dirty="0">
                <a:latin typeface="Arial" charset="0"/>
                <a:cs typeface="Arial" charset="0"/>
              </a:rPr>
              <a:t>Comparison of oral and written language informs assessment of development and possible targets</a:t>
            </a:r>
          </a:p>
          <a:p>
            <a:pPr marL="0" indent="0" eaLnBrk="1" hangingPunct="1">
              <a:lnSpc>
                <a:spcPct val="90000"/>
              </a:lnSpc>
              <a:buNone/>
            </a:pPr>
            <a:endParaRPr lang="en-GB" dirty="0">
              <a:latin typeface="Arial" charset="0"/>
              <a:cs typeface="Arial" charset="0"/>
            </a:endParaRPr>
          </a:p>
        </p:txBody>
      </p:sp>
    </p:spTree>
    <p:extLst>
      <p:ext uri="{BB962C8B-B14F-4D97-AF65-F5344CB8AC3E}">
        <p14:creationId xmlns:p14="http://schemas.microsoft.com/office/powerpoint/2010/main" val="9254645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229600" cy="1143000"/>
          </a:xfrm>
        </p:spPr>
        <p:txBody>
          <a:bodyPr/>
          <a:lstStyle/>
          <a:p>
            <a:pPr eaLnBrk="1" hangingPunct="1"/>
            <a:r>
              <a:rPr lang="en-GB" b="1">
                <a:solidFill>
                  <a:schemeClr val="tx1"/>
                </a:solidFill>
                <a:latin typeface="Arial" charset="0"/>
                <a:cs typeface="Arial" charset="0"/>
              </a:rPr>
              <a:t>Reading</a:t>
            </a:r>
          </a:p>
        </p:txBody>
      </p:sp>
      <p:sp>
        <p:nvSpPr>
          <p:cNvPr id="12291" name="Rectangle 3"/>
          <p:cNvSpPr>
            <a:spLocks noGrp="1" noChangeArrowheads="1"/>
          </p:cNvSpPr>
          <p:nvPr>
            <p:ph type="body" idx="1"/>
          </p:nvPr>
        </p:nvSpPr>
        <p:spPr>
          <a:xfrm>
            <a:off x="250825" y="1125538"/>
            <a:ext cx="8569325" cy="5514975"/>
          </a:xfrm>
        </p:spPr>
        <p:txBody>
          <a:bodyPr/>
          <a:lstStyle/>
          <a:p>
            <a:pPr eaLnBrk="1" hangingPunct="1"/>
            <a:r>
              <a:rPr lang="en-GB" dirty="0">
                <a:latin typeface="Arial" charset="0"/>
                <a:cs typeface="Arial" charset="0"/>
              </a:rPr>
              <a:t>Look at context of book – culturally familiar, prior experience</a:t>
            </a:r>
          </a:p>
          <a:p>
            <a:pPr eaLnBrk="1" hangingPunct="1"/>
            <a:r>
              <a:rPr lang="en-GB" dirty="0" smtClean="0">
                <a:latin typeface="Arial" charset="0"/>
                <a:cs typeface="Arial" charset="0"/>
              </a:rPr>
              <a:t>Remember children with EAL often </a:t>
            </a:r>
            <a:r>
              <a:rPr lang="en-GB" dirty="0">
                <a:latin typeface="Arial" charset="0"/>
                <a:cs typeface="Arial" charset="0"/>
              </a:rPr>
              <a:t>use phonics successfully</a:t>
            </a:r>
          </a:p>
          <a:p>
            <a:pPr eaLnBrk="1" hangingPunct="1"/>
            <a:r>
              <a:rPr lang="en-GB" dirty="0" smtClean="0">
                <a:latin typeface="Arial" charset="0"/>
                <a:cs typeface="Arial" charset="0"/>
              </a:rPr>
              <a:t>Ensure </a:t>
            </a:r>
            <a:r>
              <a:rPr lang="en-GB" dirty="0">
                <a:latin typeface="Arial" charset="0"/>
                <a:cs typeface="Arial" charset="0"/>
              </a:rPr>
              <a:t>‘think about questions’ </a:t>
            </a:r>
            <a:r>
              <a:rPr lang="en-GB" dirty="0" smtClean="0">
                <a:latin typeface="Arial" charset="0"/>
                <a:cs typeface="Arial" charset="0"/>
              </a:rPr>
              <a:t>are used to </a:t>
            </a:r>
            <a:r>
              <a:rPr lang="en-GB" dirty="0">
                <a:latin typeface="Arial" charset="0"/>
                <a:cs typeface="Arial" charset="0"/>
              </a:rPr>
              <a:t>assess understanding</a:t>
            </a:r>
          </a:p>
          <a:p>
            <a:pPr eaLnBrk="1" hangingPunct="1"/>
            <a:r>
              <a:rPr lang="en-GB" dirty="0" smtClean="0">
                <a:latin typeface="Arial" charset="0"/>
                <a:cs typeface="Arial" charset="0"/>
              </a:rPr>
              <a:t>Code D </a:t>
            </a:r>
            <a:r>
              <a:rPr lang="en-GB" dirty="0">
                <a:latin typeface="Arial" charset="0"/>
                <a:cs typeface="Arial" charset="0"/>
              </a:rPr>
              <a:t>– as for monolingual peers, but may have some difficulty with idioms/culturally specific </a:t>
            </a:r>
            <a:r>
              <a:rPr lang="en-GB" dirty="0" smtClean="0">
                <a:latin typeface="Arial" charset="0"/>
                <a:cs typeface="Arial" charset="0"/>
              </a:rPr>
              <a:t>references &amp; nuances</a:t>
            </a:r>
            <a:endParaRPr lang="en-GB" dirty="0">
              <a:latin typeface="Arial" charset="0"/>
              <a:cs typeface="Arial" charset="0"/>
            </a:endParaRPr>
          </a:p>
          <a:p>
            <a:pPr eaLnBrk="1" hangingPunct="1"/>
            <a:endParaRPr lang="en-GB" dirty="0">
              <a:solidFill>
                <a:schemeClr val="accent2"/>
              </a:solidFill>
              <a:latin typeface="Arial" charset="0"/>
              <a:cs typeface="Arial" charset="0"/>
            </a:endParaRPr>
          </a:p>
        </p:txBody>
      </p:sp>
    </p:spTree>
    <p:extLst>
      <p:ext uri="{BB962C8B-B14F-4D97-AF65-F5344CB8AC3E}">
        <p14:creationId xmlns:p14="http://schemas.microsoft.com/office/powerpoint/2010/main" val="36065845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446"/>
            <a:ext cx="8229600" cy="1143000"/>
          </a:xfrm>
        </p:spPr>
        <p:txBody>
          <a:bodyPr/>
          <a:lstStyle/>
          <a:p>
            <a:pPr eaLnBrk="1" hangingPunct="1"/>
            <a:r>
              <a:rPr lang="en-GB" b="1" dirty="0">
                <a:solidFill>
                  <a:schemeClr val="tx1"/>
                </a:solidFill>
                <a:latin typeface="Arial Rounded MT Bold"/>
                <a:cs typeface="Arial Rounded MT Bold"/>
              </a:rPr>
              <a:t>Writing</a:t>
            </a:r>
          </a:p>
        </p:txBody>
      </p:sp>
      <p:sp>
        <p:nvSpPr>
          <p:cNvPr id="13315" name="Rectangle 3"/>
          <p:cNvSpPr>
            <a:spLocks noGrp="1" noChangeArrowheads="1"/>
          </p:cNvSpPr>
          <p:nvPr>
            <p:ph type="body" idx="1"/>
          </p:nvPr>
        </p:nvSpPr>
        <p:spPr>
          <a:xfrm>
            <a:off x="457200" y="1149446"/>
            <a:ext cx="8229600" cy="4976717"/>
          </a:xfrm>
        </p:spPr>
        <p:txBody>
          <a:bodyPr>
            <a:normAutofit fontScale="92500"/>
          </a:bodyPr>
          <a:lstStyle/>
          <a:p>
            <a:pPr eaLnBrk="1" hangingPunct="1"/>
            <a:r>
              <a:rPr lang="en-GB" dirty="0" smtClean="0">
                <a:latin typeface="Arial" charset="0"/>
                <a:cs typeface="Arial" charset="0"/>
              </a:rPr>
              <a:t>Ensure writing is truly independent and ideally without scaffolding </a:t>
            </a:r>
            <a:r>
              <a:rPr lang="en-GB" dirty="0" err="1" smtClean="0">
                <a:latin typeface="Arial" charset="0"/>
                <a:cs typeface="Arial" charset="0"/>
              </a:rPr>
              <a:t>ie</a:t>
            </a:r>
            <a:r>
              <a:rPr lang="en-GB" dirty="0" smtClean="0">
                <a:latin typeface="Arial" charset="0"/>
                <a:cs typeface="Arial" charset="0"/>
              </a:rPr>
              <a:t> oral rehearsal</a:t>
            </a:r>
          </a:p>
          <a:p>
            <a:pPr eaLnBrk="1" hangingPunct="1"/>
            <a:r>
              <a:rPr lang="en-GB" dirty="0" smtClean="0">
                <a:latin typeface="Arial" charset="0"/>
                <a:cs typeface="Arial" charset="0"/>
              </a:rPr>
              <a:t>Assess </a:t>
            </a:r>
            <a:r>
              <a:rPr lang="en-GB" dirty="0">
                <a:latin typeface="Arial" charset="0"/>
                <a:cs typeface="Arial" charset="0"/>
              </a:rPr>
              <a:t>in different curricular areas to include the more academic language structures</a:t>
            </a:r>
          </a:p>
          <a:p>
            <a:pPr eaLnBrk="1" hangingPunct="1"/>
            <a:r>
              <a:rPr lang="en-GB" dirty="0" smtClean="0">
                <a:latin typeface="Arial" charset="0"/>
                <a:cs typeface="Arial" charset="0"/>
              </a:rPr>
              <a:t>Look for those difficulties that research </a:t>
            </a:r>
            <a:r>
              <a:rPr lang="en-GB" dirty="0">
                <a:latin typeface="Arial" charset="0"/>
                <a:cs typeface="Arial" charset="0"/>
              </a:rPr>
              <a:t>shows </a:t>
            </a:r>
            <a:r>
              <a:rPr lang="en-GB" dirty="0" smtClean="0">
                <a:latin typeface="Arial" charset="0"/>
                <a:cs typeface="Arial" charset="0"/>
              </a:rPr>
              <a:t>are </a:t>
            </a:r>
            <a:r>
              <a:rPr lang="en-GB" dirty="0">
                <a:latin typeface="Arial" charset="0"/>
                <a:cs typeface="Arial" charset="0"/>
              </a:rPr>
              <a:t>specific to their English language </a:t>
            </a:r>
            <a:r>
              <a:rPr lang="en-GB" dirty="0" smtClean="0">
                <a:latin typeface="Arial" charset="0"/>
                <a:cs typeface="Arial" charset="0"/>
              </a:rPr>
              <a:t>acquisition, especially but not solely in  grammar</a:t>
            </a:r>
            <a:endParaRPr lang="en-GB" dirty="0">
              <a:latin typeface="Arial" charset="0"/>
              <a:cs typeface="Arial" charset="0"/>
            </a:endParaRPr>
          </a:p>
          <a:p>
            <a:pPr eaLnBrk="1" hangingPunct="1"/>
            <a:r>
              <a:rPr lang="en-GB" dirty="0">
                <a:latin typeface="Arial" charset="0"/>
                <a:cs typeface="Arial" charset="0"/>
              </a:rPr>
              <a:t>Don’t focus on handwriting, spelling and punctuation.</a:t>
            </a:r>
          </a:p>
          <a:p>
            <a:pPr eaLnBrk="1" hangingPunct="1"/>
            <a:endParaRPr lang="en-GB" dirty="0">
              <a:latin typeface="Arial" charset="0"/>
              <a:cs typeface="Arial" charset="0"/>
            </a:endParaRPr>
          </a:p>
        </p:txBody>
      </p:sp>
    </p:spTree>
    <p:extLst>
      <p:ext uri="{BB962C8B-B14F-4D97-AF65-F5344CB8AC3E}">
        <p14:creationId xmlns:p14="http://schemas.microsoft.com/office/powerpoint/2010/main" val="15045801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0"/>
            <a:ext cx="8229600" cy="1143000"/>
          </a:xfrm>
        </p:spPr>
        <p:txBody>
          <a:bodyPr/>
          <a:lstStyle/>
          <a:p>
            <a:pPr eaLnBrk="1" hangingPunct="1"/>
            <a:r>
              <a:rPr lang="en-GB" b="1" dirty="0">
                <a:solidFill>
                  <a:schemeClr val="tx1"/>
                </a:solidFill>
                <a:latin typeface="Arial Rounded MT Bold"/>
                <a:cs typeface="Arial Rounded MT Bold"/>
              </a:rPr>
              <a:t>Key points</a:t>
            </a:r>
          </a:p>
        </p:txBody>
      </p:sp>
      <p:sp>
        <p:nvSpPr>
          <p:cNvPr id="39939" name="Rectangle 3"/>
          <p:cNvSpPr>
            <a:spLocks noGrp="1" noChangeArrowheads="1"/>
          </p:cNvSpPr>
          <p:nvPr>
            <p:ph type="body" idx="1"/>
          </p:nvPr>
        </p:nvSpPr>
        <p:spPr>
          <a:xfrm>
            <a:off x="395288" y="908050"/>
            <a:ext cx="8229600" cy="5589588"/>
          </a:xfrm>
        </p:spPr>
        <p:txBody>
          <a:bodyPr/>
          <a:lstStyle/>
          <a:p>
            <a:pPr eaLnBrk="1" hangingPunct="1"/>
            <a:r>
              <a:rPr lang="en-GB" sz="2800" dirty="0">
                <a:latin typeface="Arial" charset="0"/>
                <a:cs typeface="Arial" charset="0"/>
              </a:rPr>
              <a:t>Need a rounded picture drawn </a:t>
            </a:r>
            <a:r>
              <a:rPr lang="en-GB" sz="2800" b="1" dirty="0">
                <a:latin typeface="Arial" charset="0"/>
                <a:cs typeface="Arial" charset="0"/>
              </a:rPr>
              <a:t>from independent work </a:t>
            </a:r>
            <a:r>
              <a:rPr lang="en-GB" sz="2800" dirty="0">
                <a:latin typeface="Arial" charset="0"/>
                <a:cs typeface="Arial" charset="0"/>
              </a:rPr>
              <a:t>in many contexts</a:t>
            </a:r>
          </a:p>
          <a:p>
            <a:pPr eaLnBrk="1" hangingPunct="1"/>
            <a:r>
              <a:rPr lang="en-GB" sz="2800" dirty="0" smtClean="0">
                <a:latin typeface="Arial" charset="0"/>
                <a:cs typeface="Arial" charset="0"/>
              </a:rPr>
              <a:t>Use </a:t>
            </a:r>
            <a:r>
              <a:rPr lang="en-GB" sz="2800" dirty="0">
                <a:latin typeface="Arial" charset="0"/>
                <a:cs typeface="Arial" charset="0"/>
              </a:rPr>
              <a:t>the principle of ‘best fit’ to make sense of disparate information</a:t>
            </a:r>
          </a:p>
          <a:p>
            <a:pPr eaLnBrk="1" hangingPunct="1"/>
            <a:r>
              <a:rPr lang="en-GB" sz="2800" dirty="0">
                <a:latin typeface="Arial" charset="0"/>
                <a:cs typeface="Arial" charset="0"/>
              </a:rPr>
              <a:t>Needs to be age-</a:t>
            </a:r>
            <a:r>
              <a:rPr lang="en-GB" sz="2800" dirty="0" smtClean="0">
                <a:latin typeface="Arial" charset="0"/>
                <a:cs typeface="Arial" charset="0"/>
              </a:rPr>
              <a:t>related</a:t>
            </a:r>
          </a:p>
          <a:p>
            <a:r>
              <a:rPr lang="en-GB" sz="2800" dirty="0">
                <a:latin typeface="Arial" charset="0"/>
                <a:cs typeface="Arial" charset="0"/>
              </a:rPr>
              <a:t>Note strengths and areas for </a:t>
            </a:r>
            <a:r>
              <a:rPr lang="en-GB" sz="2800" dirty="0" smtClean="0">
                <a:latin typeface="Arial" charset="0"/>
                <a:cs typeface="Arial" charset="0"/>
              </a:rPr>
              <a:t>development</a:t>
            </a:r>
            <a:endParaRPr lang="en-GB" sz="2800" dirty="0">
              <a:latin typeface="Arial" charset="0"/>
              <a:cs typeface="Arial" charset="0"/>
            </a:endParaRPr>
          </a:p>
          <a:p>
            <a:pPr eaLnBrk="1" hangingPunct="1"/>
            <a:r>
              <a:rPr lang="en-GB" sz="2800" dirty="0">
                <a:latin typeface="Arial" charset="0"/>
                <a:cs typeface="Arial" charset="0"/>
              </a:rPr>
              <a:t>Should explicitly inform teaching and learning</a:t>
            </a:r>
          </a:p>
          <a:p>
            <a:pPr eaLnBrk="1" hangingPunct="1"/>
            <a:r>
              <a:rPr lang="en-GB" sz="2800" dirty="0">
                <a:latin typeface="Arial" charset="0"/>
                <a:cs typeface="Arial" charset="0"/>
              </a:rPr>
              <a:t>Should be an </a:t>
            </a:r>
            <a:r>
              <a:rPr lang="en-GB" sz="2800" dirty="0" err="1">
                <a:latin typeface="Arial" charset="0"/>
                <a:cs typeface="Arial" charset="0"/>
              </a:rPr>
              <a:t>ongoing</a:t>
            </a:r>
            <a:r>
              <a:rPr lang="en-GB" sz="2800" dirty="0">
                <a:latin typeface="Arial" charset="0"/>
                <a:cs typeface="Arial" charset="0"/>
              </a:rPr>
              <a:t> process – </a:t>
            </a:r>
            <a:r>
              <a:rPr lang="en-GB" sz="2800" dirty="0" smtClean="0">
                <a:latin typeface="Arial" charset="0"/>
                <a:cs typeface="Arial" charset="0"/>
              </a:rPr>
              <a:t>ideally </a:t>
            </a:r>
            <a:r>
              <a:rPr lang="en-GB" sz="2800" dirty="0">
                <a:latin typeface="Arial" charset="0"/>
                <a:cs typeface="Arial" charset="0"/>
              </a:rPr>
              <a:t>update termly and can build into school’s assessment cycle </a:t>
            </a:r>
          </a:p>
        </p:txBody>
      </p:sp>
    </p:spTree>
    <p:extLst>
      <p:ext uri="{BB962C8B-B14F-4D97-AF65-F5344CB8AC3E}">
        <p14:creationId xmlns:p14="http://schemas.microsoft.com/office/powerpoint/2010/main" val="1914612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3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93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939">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93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939">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0"/>
            <a:ext cx="8229600" cy="1143000"/>
          </a:xfrm>
        </p:spPr>
        <p:txBody>
          <a:bodyPr/>
          <a:lstStyle/>
          <a:p>
            <a:r>
              <a:rPr lang="en-GB" sz="3200" dirty="0">
                <a:latin typeface="Arial Rounded MT Bold"/>
                <a:cs typeface="Arial Rounded MT Bold"/>
              </a:rPr>
              <a:t>English Language Fluency Coding</a:t>
            </a:r>
          </a:p>
        </p:txBody>
      </p:sp>
      <p:sp>
        <p:nvSpPr>
          <p:cNvPr id="5123" name="Content Placeholder 2"/>
          <p:cNvSpPr>
            <a:spLocks noGrp="1"/>
          </p:cNvSpPr>
          <p:nvPr>
            <p:ph idx="1"/>
          </p:nvPr>
        </p:nvSpPr>
        <p:spPr>
          <a:xfrm>
            <a:off x="107950" y="1125538"/>
            <a:ext cx="8785225" cy="5000625"/>
          </a:xfrm>
        </p:spPr>
        <p:txBody>
          <a:bodyPr>
            <a:normAutofit/>
          </a:bodyPr>
          <a:lstStyle/>
          <a:p>
            <a:r>
              <a:rPr lang="en-GB" sz="2800" dirty="0">
                <a:latin typeface="Arial" charset="0"/>
                <a:cs typeface="Arial" charset="0"/>
              </a:rPr>
              <a:t>If the child is learning English as an Additional Language (EAL), then their fluency level is assessed as being one of </a:t>
            </a:r>
            <a:r>
              <a:rPr lang="en-GB" sz="2800" dirty="0" smtClean="0">
                <a:latin typeface="Arial" charset="0"/>
                <a:cs typeface="Arial" charset="0"/>
              </a:rPr>
              <a:t>five </a:t>
            </a:r>
            <a:r>
              <a:rPr lang="en-GB" sz="2800" dirty="0">
                <a:latin typeface="Arial" charset="0"/>
                <a:cs typeface="Arial" charset="0"/>
              </a:rPr>
              <a:t>stages.  </a:t>
            </a:r>
            <a:r>
              <a:rPr lang="en-GB" sz="2800" dirty="0" smtClean="0">
                <a:latin typeface="Arial" charset="0"/>
                <a:cs typeface="Arial" charset="0"/>
              </a:rPr>
              <a:t>(National Proficiency Scale A – E) and a language that is not English is selected in the </a:t>
            </a:r>
            <a:r>
              <a:rPr lang="en-GB" sz="2800" b="1" dirty="0" smtClean="0">
                <a:latin typeface="Arial" charset="0"/>
                <a:cs typeface="Arial" charset="0"/>
              </a:rPr>
              <a:t>first language </a:t>
            </a:r>
            <a:r>
              <a:rPr lang="en-GB" sz="2800" dirty="0" smtClean="0">
                <a:latin typeface="Arial" charset="0"/>
                <a:cs typeface="Arial" charset="0"/>
              </a:rPr>
              <a:t>field.</a:t>
            </a:r>
          </a:p>
          <a:p>
            <a:pPr marL="0" indent="0">
              <a:buNone/>
            </a:pPr>
            <a:endParaRPr lang="en-GB" sz="2800" dirty="0">
              <a:latin typeface="Arial" charset="0"/>
              <a:cs typeface="Arial" charset="0"/>
            </a:endParaRPr>
          </a:p>
          <a:p>
            <a:r>
              <a:rPr lang="en-GB" sz="2800" dirty="0">
                <a:latin typeface="Arial" charset="0"/>
                <a:cs typeface="Arial" charset="0"/>
              </a:rPr>
              <a:t>No child given a stage </a:t>
            </a:r>
            <a:r>
              <a:rPr lang="en-GB" sz="2800" dirty="0" smtClean="0">
                <a:latin typeface="Arial" charset="0"/>
                <a:cs typeface="Arial" charset="0"/>
              </a:rPr>
              <a:t>A </a:t>
            </a:r>
            <a:r>
              <a:rPr lang="en-GB" sz="2800" dirty="0">
                <a:latin typeface="Arial" charset="0"/>
                <a:cs typeface="Arial" charset="0"/>
              </a:rPr>
              <a:t>to </a:t>
            </a:r>
            <a:r>
              <a:rPr lang="en-GB" sz="2800" dirty="0" smtClean="0">
                <a:latin typeface="Arial" charset="0"/>
                <a:cs typeface="Arial" charset="0"/>
              </a:rPr>
              <a:t>E, </a:t>
            </a:r>
            <a:r>
              <a:rPr lang="en-GB" sz="2800" dirty="0">
                <a:latin typeface="Arial" charset="0"/>
                <a:cs typeface="Arial" charset="0"/>
              </a:rPr>
              <a:t>should have English recorded as their language.</a:t>
            </a:r>
          </a:p>
          <a:p>
            <a:pPr>
              <a:buFontTx/>
              <a:buNone/>
            </a:pPr>
            <a:endParaRPr lang="en-GB" dirty="0">
              <a:latin typeface="Arial" charset="0"/>
              <a:cs typeface="Arial" charset="0"/>
            </a:endParaRPr>
          </a:p>
        </p:txBody>
      </p:sp>
    </p:spTree>
    <p:extLst>
      <p:ext uri="{BB962C8B-B14F-4D97-AF65-F5344CB8AC3E}">
        <p14:creationId xmlns:p14="http://schemas.microsoft.com/office/powerpoint/2010/main" val="13166558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Rounded MT Bold"/>
                <a:cs typeface="Arial Rounded MT Bold"/>
              </a:rPr>
              <a:t>Tips</a:t>
            </a:r>
            <a:endParaRPr lang="en-US" dirty="0">
              <a:latin typeface="Arial Rounded MT Bold"/>
              <a:cs typeface="Arial Rounded MT Bold"/>
            </a:endParaRPr>
          </a:p>
        </p:txBody>
      </p:sp>
      <p:sp>
        <p:nvSpPr>
          <p:cNvPr id="3" name="Content Placeholder 2"/>
          <p:cNvSpPr>
            <a:spLocks noGrp="1"/>
          </p:cNvSpPr>
          <p:nvPr>
            <p:ph idx="1"/>
          </p:nvPr>
        </p:nvSpPr>
        <p:spPr>
          <a:xfrm>
            <a:off x="457200" y="1181174"/>
            <a:ext cx="8229600" cy="4856090"/>
          </a:xfrm>
        </p:spPr>
        <p:txBody>
          <a:bodyPr>
            <a:noAutofit/>
          </a:bodyPr>
          <a:lstStyle/>
          <a:p>
            <a:pPr>
              <a:lnSpc>
                <a:spcPct val="120000"/>
              </a:lnSpc>
            </a:pPr>
            <a:r>
              <a:rPr lang="en-US" sz="2400" dirty="0" smtClean="0">
                <a:latin typeface="Arial"/>
                <a:cs typeface="Arial"/>
              </a:rPr>
              <a:t>Update records regularly </a:t>
            </a:r>
            <a:endParaRPr lang="en-US" sz="2400" dirty="0">
              <a:latin typeface="Arial"/>
              <a:cs typeface="Arial"/>
            </a:endParaRPr>
          </a:p>
          <a:p>
            <a:r>
              <a:rPr lang="en-US" sz="2400" dirty="0">
                <a:latin typeface="Arial"/>
                <a:cs typeface="Arial"/>
              </a:rPr>
              <a:t>O</a:t>
            </a:r>
            <a:r>
              <a:rPr lang="en-US" sz="2400" dirty="0" smtClean="0">
                <a:latin typeface="Arial"/>
                <a:cs typeface="Arial"/>
              </a:rPr>
              <a:t>n average it takes </a:t>
            </a:r>
            <a:r>
              <a:rPr lang="en-US" sz="2400" dirty="0">
                <a:latin typeface="Arial"/>
                <a:cs typeface="Arial"/>
              </a:rPr>
              <a:t>5 -7 years to achieve fluency and sometimes </a:t>
            </a:r>
            <a:r>
              <a:rPr lang="en-US" sz="2400" dirty="0" smtClean="0">
                <a:latin typeface="Arial"/>
                <a:cs typeface="Arial"/>
              </a:rPr>
              <a:t>longer, so don’t try and move pupils through stages quickly or over-assess to show progress.  It won’t benefit pupils in the long run.</a:t>
            </a:r>
          </a:p>
          <a:p>
            <a:r>
              <a:rPr lang="en-US" sz="2400" dirty="0" smtClean="0">
                <a:latin typeface="Arial"/>
                <a:cs typeface="Arial"/>
              </a:rPr>
              <a:t>Depending </a:t>
            </a:r>
            <a:r>
              <a:rPr lang="en-US" sz="2400" dirty="0">
                <a:latin typeface="Arial"/>
                <a:cs typeface="Arial"/>
              </a:rPr>
              <a:t>on age and </a:t>
            </a:r>
            <a:r>
              <a:rPr lang="en-US" sz="2400" dirty="0" smtClean="0">
                <a:latin typeface="Arial"/>
                <a:cs typeface="Arial"/>
              </a:rPr>
              <a:t>background, </a:t>
            </a:r>
            <a:r>
              <a:rPr lang="en-US" sz="2400" dirty="0">
                <a:latin typeface="Arial"/>
                <a:cs typeface="Arial"/>
              </a:rPr>
              <a:t>most will </a:t>
            </a:r>
            <a:r>
              <a:rPr lang="en-US" sz="2400" dirty="0" smtClean="0">
                <a:latin typeface="Arial"/>
                <a:cs typeface="Arial"/>
              </a:rPr>
              <a:t>move through A and B in a couple of years and </a:t>
            </a:r>
            <a:r>
              <a:rPr lang="en-US" sz="2400" dirty="0">
                <a:latin typeface="Arial"/>
                <a:cs typeface="Arial"/>
              </a:rPr>
              <a:t>then stay on C and D for a long </a:t>
            </a:r>
            <a:r>
              <a:rPr lang="en-US" sz="2400" dirty="0" smtClean="0">
                <a:latin typeface="Arial"/>
                <a:cs typeface="Arial"/>
              </a:rPr>
              <a:t>time.</a:t>
            </a:r>
            <a:endParaRPr lang="en-US" sz="2400" dirty="0">
              <a:latin typeface="Arial"/>
              <a:cs typeface="Arial"/>
            </a:endParaRPr>
          </a:p>
          <a:p>
            <a:r>
              <a:rPr lang="en-US" sz="2400" dirty="0" smtClean="0">
                <a:latin typeface="Arial"/>
                <a:cs typeface="Arial"/>
              </a:rPr>
              <a:t>Stages A, B and C pupils </a:t>
            </a:r>
            <a:r>
              <a:rPr lang="en-US" sz="2400" dirty="0">
                <a:latin typeface="Arial"/>
                <a:cs typeface="Arial"/>
              </a:rPr>
              <a:t>will </a:t>
            </a:r>
            <a:r>
              <a:rPr lang="en-US" sz="2400" dirty="0" smtClean="0">
                <a:latin typeface="Arial"/>
                <a:cs typeface="Arial"/>
              </a:rPr>
              <a:t>not be attaining age-related expectations in English.   </a:t>
            </a:r>
            <a:r>
              <a:rPr lang="en-US" sz="2400" dirty="0">
                <a:latin typeface="Arial"/>
                <a:cs typeface="Arial"/>
              </a:rPr>
              <a:t>A</a:t>
            </a:r>
            <a:r>
              <a:rPr lang="en-US" sz="2400" dirty="0" smtClean="0">
                <a:latin typeface="Arial"/>
                <a:cs typeface="Arial"/>
              </a:rPr>
              <a:t> </a:t>
            </a:r>
            <a:r>
              <a:rPr lang="en-US" sz="2400" dirty="0">
                <a:latin typeface="Arial"/>
                <a:cs typeface="Arial"/>
              </a:rPr>
              <a:t>child at </a:t>
            </a:r>
            <a:r>
              <a:rPr lang="en-US" sz="2400" dirty="0" smtClean="0">
                <a:latin typeface="Arial"/>
                <a:cs typeface="Arial"/>
              </a:rPr>
              <a:t>stage </a:t>
            </a:r>
            <a:r>
              <a:rPr lang="en-US" sz="2400" dirty="0">
                <a:latin typeface="Arial"/>
                <a:cs typeface="Arial"/>
              </a:rPr>
              <a:t>D might be working at typical levels, because this child will be working above expectations once </a:t>
            </a:r>
            <a:r>
              <a:rPr lang="en-US" sz="2400" dirty="0" smtClean="0">
                <a:latin typeface="Arial"/>
                <a:cs typeface="Arial"/>
              </a:rPr>
              <a:t>fully fluent in English (code E). </a:t>
            </a:r>
            <a:endParaRPr lang="en-US" sz="2400" dirty="0">
              <a:latin typeface="Arial"/>
              <a:cs typeface="Arial"/>
            </a:endParaRPr>
          </a:p>
        </p:txBody>
      </p:sp>
    </p:spTree>
    <p:extLst>
      <p:ext uri="{BB962C8B-B14F-4D97-AF65-F5344CB8AC3E}">
        <p14:creationId xmlns:p14="http://schemas.microsoft.com/office/powerpoint/2010/main" val="2267480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a:cs typeface="Arial Rounded MT Bold"/>
              </a:rPr>
              <a:t>Next steps</a:t>
            </a:r>
            <a:endParaRPr lang="en-US" dirty="0">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t>Review admissions form.</a:t>
            </a:r>
          </a:p>
          <a:p>
            <a:r>
              <a:rPr lang="en-US" dirty="0" smtClean="0"/>
              <a:t>Review how information is collected.</a:t>
            </a:r>
          </a:p>
          <a:p>
            <a:r>
              <a:rPr lang="en-US" dirty="0" smtClean="0"/>
              <a:t>Train staff in school.</a:t>
            </a:r>
          </a:p>
          <a:p>
            <a:r>
              <a:rPr lang="en-US" dirty="0" smtClean="0"/>
              <a:t>Support them through the process.</a:t>
            </a:r>
          </a:p>
          <a:p>
            <a:r>
              <a:rPr lang="en-US" dirty="0" smtClean="0"/>
              <a:t>Moderate within school.</a:t>
            </a:r>
          </a:p>
          <a:p>
            <a:r>
              <a:rPr lang="en-US" dirty="0" smtClean="0"/>
              <a:t>Work closely with administrative staff who will be inputting the data.</a:t>
            </a:r>
            <a:endParaRPr lang="en-US" dirty="0"/>
          </a:p>
        </p:txBody>
      </p:sp>
    </p:spTree>
    <p:extLst>
      <p:ext uri="{BB962C8B-B14F-4D97-AF65-F5344CB8AC3E}">
        <p14:creationId xmlns:p14="http://schemas.microsoft.com/office/powerpoint/2010/main" val="3143101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277"/>
            <a:ext cx="8229600" cy="1143000"/>
          </a:xfrm>
        </p:spPr>
        <p:txBody>
          <a:bodyPr>
            <a:normAutofit/>
          </a:bodyPr>
          <a:lstStyle/>
          <a:p>
            <a:r>
              <a:rPr lang="en-US" dirty="0" smtClean="0">
                <a:latin typeface="Arial Rounded MT Bold"/>
                <a:cs typeface="Arial Rounded MT Bold"/>
              </a:rPr>
              <a:t>Changes in School Census</a:t>
            </a:r>
            <a:endParaRPr lang="en-US" dirty="0">
              <a:latin typeface="Arial Rounded MT Bold"/>
              <a:cs typeface="Arial Rounded MT Bold"/>
            </a:endParaRPr>
          </a:p>
        </p:txBody>
      </p:sp>
      <p:sp>
        <p:nvSpPr>
          <p:cNvPr id="3" name="Content Placeholder 2"/>
          <p:cNvSpPr>
            <a:spLocks noGrp="1"/>
          </p:cNvSpPr>
          <p:nvPr>
            <p:ph idx="1"/>
          </p:nvPr>
        </p:nvSpPr>
        <p:spPr>
          <a:xfrm>
            <a:off x="457200" y="1011724"/>
            <a:ext cx="8382000" cy="5630376"/>
          </a:xfrm>
        </p:spPr>
        <p:txBody>
          <a:bodyPr>
            <a:normAutofit fontScale="85000" lnSpcReduction="20000"/>
          </a:bodyPr>
          <a:lstStyle/>
          <a:p>
            <a:pPr marL="0" indent="0">
              <a:buNone/>
            </a:pPr>
            <a:r>
              <a:rPr lang="en-US" sz="3000" dirty="0" smtClean="0"/>
              <a:t>From Autumn Census and then annually from Spring Census onwards.</a:t>
            </a:r>
          </a:p>
          <a:p>
            <a:pPr marL="0" indent="0">
              <a:buNone/>
            </a:pPr>
            <a:endParaRPr lang="en-US" sz="1300" dirty="0" smtClean="0"/>
          </a:p>
          <a:p>
            <a:pPr marL="0" indent="0">
              <a:buNone/>
            </a:pPr>
            <a:r>
              <a:rPr lang="en-US" sz="3000" dirty="0" smtClean="0"/>
              <a:t>EXISTING ITEMS EXTENDED to include nursery schools</a:t>
            </a:r>
          </a:p>
          <a:p>
            <a:pPr marL="514350" indent="-514350">
              <a:buFont typeface="+mj-lt"/>
              <a:buAutoNum type="arabicPeriod"/>
            </a:pPr>
            <a:r>
              <a:rPr lang="en-US" sz="3000" dirty="0" smtClean="0"/>
              <a:t>Ethnicity</a:t>
            </a:r>
          </a:p>
          <a:p>
            <a:pPr marL="514350" indent="-514350">
              <a:buFont typeface="+mj-lt"/>
              <a:buAutoNum type="arabicPeriod"/>
            </a:pPr>
            <a:r>
              <a:rPr lang="en-US" sz="3000" dirty="0" smtClean="0"/>
              <a:t>Language code</a:t>
            </a:r>
          </a:p>
          <a:p>
            <a:pPr marL="0" indent="0">
              <a:buNone/>
            </a:pPr>
            <a:endParaRPr lang="en-US" sz="1300" dirty="0" smtClean="0"/>
          </a:p>
          <a:p>
            <a:pPr marL="0" indent="0">
              <a:buNone/>
            </a:pPr>
            <a:r>
              <a:rPr lang="en-US" sz="3000" dirty="0" smtClean="0"/>
              <a:t>NEW ITEMS</a:t>
            </a:r>
            <a:endParaRPr lang="en-US" sz="3000" dirty="0"/>
          </a:p>
          <a:p>
            <a:pPr marL="514350" indent="-514350">
              <a:buFont typeface="+mj-lt"/>
              <a:buAutoNum type="arabicPeriod"/>
            </a:pPr>
            <a:r>
              <a:rPr lang="en-US" sz="3000" dirty="0"/>
              <a:t>Proficiency in English</a:t>
            </a:r>
          </a:p>
          <a:p>
            <a:pPr marL="514350" indent="-514350">
              <a:buFont typeface="+mj-lt"/>
              <a:buAutoNum type="arabicPeriod"/>
            </a:pPr>
            <a:r>
              <a:rPr lang="en-US" sz="3000" dirty="0"/>
              <a:t>Country of birth</a:t>
            </a:r>
          </a:p>
          <a:p>
            <a:pPr marL="514350" indent="-514350">
              <a:buFont typeface="+mj-lt"/>
              <a:buAutoNum type="arabicPeriod"/>
            </a:pPr>
            <a:r>
              <a:rPr lang="en-US" sz="3000" dirty="0"/>
              <a:t>Pupil </a:t>
            </a:r>
            <a:r>
              <a:rPr lang="en-US" sz="3000" dirty="0" smtClean="0"/>
              <a:t>nationality</a:t>
            </a:r>
          </a:p>
          <a:p>
            <a:pPr marL="514350" indent="-514350">
              <a:buFont typeface="+mj-lt"/>
              <a:buAutoNum type="arabicPeriod"/>
            </a:pPr>
            <a:endParaRPr lang="en-US" sz="3000" dirty="0" smtClean="0"/>
          </a:p>
          <a:p>
            <a:pPr marL="0" indent="0">
              <a:buNone/>
            </a:pPr>
            <a:r>
              <a:rPr lang="en-US" sz="3000" dirty="0" smtClean="0"/>
              <a:t>Information and codes on </a:t>
            </a:r>
            <a:r>
              <a:rPr lang="en-US" sz="3000" dirty="0" err="1" smtClean="0"/>
              <a:t>Lambeth</a:t>
            </a:r>
            <a:r>
              <a:rPr lang="en-US" sz="3000" dirty="0" smtClean="0"/>
              <a:t> RSU website</a:t>
            </a:r>
          </a:p>
          <a:p>
            <a:pPr marL="0" indent="0">
              <a:buNone/>
            </a:pPr>
            <a:r>
              <a:rPr lang="en-US" sz="2800" dirty="0">
                <a:hlinkClick r:id="rId3"/>
              </a:rPr>
              <a:t>http://www.lambeth.gov.uk/rsu/school-</a:t>
            </a:r>
            <a:r>
              <a:rPr lang="en-US" sz="2800" dirty="0" smtClean="0">
                <a:hlinkClick r:id="rId3"/>
              </a:rPr>
              <a:t>census</a:t>
            </a:r>
          </a:p>
          <a:p>
            <a:pPr marL="0" indent="0">
              <a:buNone/>
            </a:pPr>
            <a:r>
              <a:rPr lang="en-US" sz="2800" dirty="0" smtClean="0">
                <a:hlinkClick r:id="rId3"/>
              </a:rPr>
              <a:t>sort_by</a:t>
            </a:r>
            <a:r>
              <a:rPr lang="en-US" sz="2800" dirty="0">
                <a:hlinkClick r:id="rId3"/>
              </a:rPr>
              <a:t>=created&amp;sort_order=DESC&amp;page=2</a:t>
            </a:r>
            <a:endParaRPr lang="en-US" sz="2800" dirty="0"/>
          </a:p>
          <a:p>
            <a:pPr marL="0" indent="0">
              <a:buNone/>
            </a:pPr>
            <a:endParaRPr lang="en-US" sz="2800" dirty="0"/>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1980721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12"/>
            <a:ext cx="8229600" cy="1143000"/>
          </a:xfrm>
        </p:spPr>
        <p:txBody>
          <a:bodyPr/>
          <a:lstStyle/>
          <a:p>
            <a:r>
              <a:rPr lang="en-US" dirty="0" smtClean="0">
                <a:latin typeface="Arial Rounded MT Bold"/>
                <a:cs typeface="Arial Rounded MT Bold"/>
              </a:rPr>
              <a:t>NEW – Country of Birth</a:t>
            </a:r>
            <a:endParaRPr lang="en-US" dirty="0">
              <a:latin typeface="Arial Rounded MT Bold"/>
              <a:cs typeface="Arial Rounded MT Bold"/>
            </a:endParaRPr>
          </a:p>
        </p:txBody>
      </p:sp>
      <p:sp>
        <p:nvSpPr>
          <p:cNvPr id="3" name="Content Placeholder 2"/>
          <p:cNvSpPr>
            <a:spLocks noGrp="1"/>
          </p:cNvSpPr>
          <p:nvPr>
            <p:ph idx="1"/>
          </p:nvPr>
        </p:nvSpPr>
        <p:spPr>
          <a:xfrm>
            <a:off x="457200" y="897374"/>
            <a:ext cx="8229600" cy="5728208"/>
          </a:xfrm>
        </p:spPr>
        <p:txBody>
          <a:bodyPr>
            <a:normAutofit lnSpcReduction="10000"/>
          </a:bodyPr>
          <a:lstStyle/>
          <a:p>
            <a:pPr marL="0" indent="0">
              <a:buNone/>
            </a:pPr>
            <a:r>
              <a:rPr lang="en-US" dirty="0" smtClean="0"/>
              <a:t>ALL SCHOOLS</a:t>
            </a:r>
          </a:p>
          <a:p>
            <a:r>
              <a:rPr lang="en-US" sz="2600" dirty="0" smtClean="0"/>
              <a:t>For all pupils</a:t>
            </a:r>
          </a:p>
          <a:p>
            <a:r>
              <a:rPr lang="en-US" sz="2600" dirty="0"/>
              <a:t>R</a:t>
            </a:r>
            <a:r>
              <a:rPr lang="en-US" sz="2600" dirty="0" smtClean="0"/>
              <a:t>ecords the country in which the child was born as stated by parent/guardian or child if without the above.  </a:t>
            </a:r>
          </a:p>
          <a:p>
            <a:r>
              <a:rPr lang="en-US" sz="2600" dirty="0" smtClean="0"/>
              <a:t>Expected to derived from birth certificate or passport, although doesn’t have to be seen.</a:t>
            </a:r>
          </a:p>
          <a:p>
            <a:r>
              <a:rPr lang="en-US" sz="2600" dirty="0" smtClean="0"/>
              <a:t>If born outside national boundaries – stateless.</a:t>
            </a:r>
          </a:p>
          <a:p>
            <a:r>
              <a:rPr lang="en-US" sz="2600" dirty="0" smtClean="0"/>
              <a:t>Can also use following categories:</a:t>
            </a:r>
          </a:p>
          <a:p>
            <a:pPr lvl="1"/>
            <a:r>
              <a:rPr lang="en-US" sz="2600" dirty="0" smtClean="0"/>
              <a:t>Refused</a:t>
            </a:r>
          </a:p>
          <a:p>
            <a:pPr lvl="1"/>
            <a:r>
              <a:rPr lang="en-US" sz="2600" dirty="0" smtClean="0"/>
              <a:t>Not yet obtained</a:t>
            </a:r>
          </a:p>
          <a:p>
            <a:pPr lvl="1"/>
            <a:r>
              <a:rPr lang="en-US" sz="2600" dirty="0" smtClean="0"/>
              <a:t>Not known</a:t>
            </a:r>
          </a:p>
          <a:p>
            <a:r>
              <a:rPr lang="en-US" sz="2600" dirty="0" smtClean="0"/>
              <a:t>Where a child transfers school, will be transferred via Common Transfer File (CTF)</a:t>
            </a:r>
          </a:p>
          <a:p>
            <a:endParaRPr lang="en-US" dirty="0" smtClean="0"/>
          </a:p>
          <a:p>
            <a:endParaRPr lang="en-US" dirty="0"/>
          </a:p>
        </p:txBody>
      </p:sp>
    </p:spTree>
    <p:extLst>
      <p:ext uri="{BB962C8B-B14F-4D97-AF65-F5344CB8AC3E}">
        <p14:creationId xmlns:p14="http://schemas.microsoft.com/office/powerpoint/2010/main" val="25816697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51"/>
            <a:ext cx="8229600" cy="1143000"/>
          </a:xfrm>
        </p:spPr>
        <p:txBody>
          <a:bodyPr/>
          <a:lstStyle/>
          <a:p>
            <a:r>
              <a:rPr lang="en-US" dirty="0" smtClean="0">
                <a:latin typeface="Arial Rounded MT Bold"/>
                <a:cs typeface="Arial Rounded MT Bold"/>
              </a:rPr>
              <a:t>NEW – Pupil Nationality</a:t>
            </a:r>
            <a:endParaRPr lang="en-US" dirty="0">
              <a:latin typeface="Arial Rounded MT Bold"/>
              <a:cs typeface="Arial Rounded MT Bold"/>
            </a:endParaRPr>
          </a:p>
        </p:txBody>
      </p:sp>
      <p:sp>
        <p:nvSpPr>
          <p:cNvPr id="3" name="Content Placeholder 2"/>
          <p:cNvSpPr>
            <a:spLocks noGrp="1"/>
          </p:cNvSpPr>
          <p:nvPr>
            <p:ph idx="1"/>
          </p:nvPr>
        </p:nvSpPr>
        <p:spPr>
          <a:xfrm>
            <a:off x="457200" y="1168851"/>
            <a:ext cx="8229600" cy="5325789"/>
          </a:xfrm>
        </p:spPr>
        <p:txBody>
          <a:bodyPr>
            <a:normAutofit fontScale="85000" lnSpcReduction="20000"/>
          </a:bodyPr>
          <a:lstStyle/>
          <a:p>
            <a:pPr marL="0" indent="0">
              <a:buNone/>
            </a:pPr>
            <a:r>
              <a:rPr lang="en-US" dirty="0" smtClean="0"/>
              <a:t>ALL SCHOOLS</a:t>
            </a:r>
          </a:p>
          <a:p>
            <a:r>
              <a:rPr lang="en-US" dirty="0" smtClean="0"/>
              <a:t>For all pupils, as stated by parent/guardian and/or child if without the above.</a:t>
            </a:r>
          </a:p>
          <a:p>
            <a:r>
              <a:rPr lang="en-US" dirty="0" smtClean="0"/>
              <a:t>Expected to be derived from passport or European economic identity card, although no requirement for school to see these.  More than one nationality can be recorded.</a:t>
            </a:r>
          </a:p>
          <a:p>
            <a:r>
              <a:rPr lang="en-US" dirty="0" smtClean="0"/>
              <a:t>If born outside national boundaries, may be classified under parent nationality or ‘stateless’.</a:t>
            </a:r>
          </a:p>
          <a:p>
            <a:r>
              <a:rPr lang="en-US" dirty="0" smtClean="0"/>
              <a:t>Can also use codes:</a:t>
            </a:r>
          </a:p>
          <a:p>
            <a:pPr lvl="1"/>
            <a:r>
              <a:rPr lang="en-US" dirty="0" smtClean="0"/>
              <a:t>Refused</a:t>
            </a:r>
          </a:p>
          <a:p>
            <a:pPr lvl="1"/>
            <a:r>
              <a:rPr lang="en-US" dirty="0" smtClean="0"/>
              <a:t>Not yet obtained</a:t>
            </a:r>
          </a:p>
          <a:p>
            <a:pPr lvl="1"/>
            <a:r>
              <a:rPr lang="en-US" dirty="0" smtClean="0"/>
              <a:t>Not known</a:t>
            </a:r>
          </a:p>
          <a:p>
            <a:r>
              <a:rPr lang="en-US" dirty="0" smtClean="0"/>
              <a:t>Also transferred via CTF</a:t>
            </a:r>
          </a:p>
          <a:p>
            <a:endParaRPr lang="en-US" dirty="0"/>
          </a:p>
        </p:txBody>
      </p:sp>
    </p:spTree>
    <p:extLst>
      <p:ext uri="{BB962C8B-B14F-4D97-AF65-F5344CB8AC3E}">
        <p14:creationId xmlns:p14="http://schemas.microsoft.com/office/powerpoint/2010/main" val="12041967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64"/>
            <a:ext cx="8229600" cy="1143000"/>
          </a:xfrm>
        </p:spPr>
        <p:txBody>
          <a:bodyPr/>
          <a:lstStyle/>
          <a:p>
            <a:r>
              <a:rPr lang="en-US" dirty="0" smtClean="0">
                <a:latin typeface="Arial Rounded MT Bold"/>
                <a:cs typeface="Arial Rounded MT Bold"/>
              </a:rPr>
              <a:t>Remember ….</a:t>
            </a:r>
            <a:endParaRPr lang="en-US" dirty="0">
              <a:latin typeface="Arial Rounded MT Bold"/>
              <a:cs typeface="Arial Rounded MT Bold"/>
            </a:endParaRPr>
          </a:p>
        </p:txBody>
      </p:sp>
      <p:sp>
        <p:nvSpPr>
          <p:cNvPr id="3" name="Content Placeholder 2"/>
          <p:cNvSpPr>
            <a:spLocks noGrp="1"/>
          </p:cNvSpPr>
          <p:nvPr>
            <p:ph idx="1"/>
          </p:nvPr>
        </p:nvSpPr>
        <p:spPr>
          <a:xfrm>
            <a:off x="457200" y="1185764"/>
            <a:ext cx="8229600" cy="4940399"/>
          </a:xfrm>
        </p:spPr>
        <p:txBody>
          <a:bodyPr>
            <a:normAutofit fontScale="92500"/>
          </a:bodyPr>
          <a:lstStyle/>
          <a:p>
            <a:pPr marL="0" indent="0">
              <a:spcBef>
                <a:spcPts val="0"/>
              </a:spcBef>
              <a:buNone/>
            </a:pPr>
            <a:r>
              <a:rPr lang="en-US" dirty="0" smtClean="0"/>
              <a:t>‘Where parents have not responded </a:t>
            </a:r>
            <a:r>
              <a:rPr lang="en-US" dirty="0"/>
              <a:t>or </a:t>
            </a:r>
            <a:r>
              <a:rPr lang="en-US" dirty="0" smtClean="0"/>
              <a:t>where </a:t>
            </a:r>
            <a:r>
              <a:rPr lang="en-US" dirty="0"/>
              <a:t>a pupil’s first language is not known with absolute certainty, but the school can judge with a high degree of confidence whether it is English or not</a:t>
            </a:r>
            <a:r>
              <a:rPr lang="en-US" dirty="0" smtClean="0"/>
              <a:t>.’</a:t>
            </a:r>
            <a:endParaRPr lang="en-US" sz="2400" dirty="0"/>
          </a:p>
          <a:p>
            <a:pPr marL="0" indent="0">
              <a:spcBef>
                <a:spcPts val="0"/>
              </a:spcBef>
              <a:buNone/>
            </a:pPr>
            <a:r>
              <a:rPr lang="en-US" dirty="0"/>
              <a:t>U</a:t>
            </a:r>
            <a:r>
              <a:rPr lang="en-US" dirty="0" smtClean="0"/>
              <a:t>se codes:</a:t>
            </a:r>
          </a:p>
          <a:p>
            <a:r>
              <a:rPr lang="en-US" dirty="0" smtClean="0"/>
              <a:t>ENB </a:t>
            </a:r>
            <a:r>
              <a:rPr lang="en-US" dirty="0"/>
              <a:t>(Not known but believed to be English) </a:t>
            </a:r>
          </a:p>
          <a:p>
            <a:r>
              <a:rPr lang="en-US" dirty="0" smtClean="0"/>
              <a:t>OTB </a:t>
            </a:r>
            <a:r>
              <a:rPr lang="en-US" dirty="0"/>
              <a:t>(Not known but believed to be </a:t>
            </a:r>
            <a:r>
              <a:rPr lang="en-US" b="1" dirty="0"/>
              <a:t>other</a:t>
            </a:r>
            <a:r>
              <a:rPr lang="en-US" dirty="0"/>
              <a:t> than English) </a:t>
            </a:r>
            <a:endParaRPr lang="en-US" dirty="0" smtClean="0"/>
          </a:p>
          <a:p>
            <a:pPr marL="0" indent="0">
              <a:buNone/>
            </a:pPr>
            <a:endParaRPr lang="en-US" dirty="0" smtClean="0"/>
          </a:p>
          <a:p>
            <a:pPr marL="0" indent="0">
              <a:buNone/>
            </a:pPr>
            <a:r>
              <a:rPr lang="en-US" sz="2400" dirty="0" smtClean="0"/>
              <a:t>(School </a:t>
            </a:r>
            <a:r>
              <a:rPr lang="en-US" sz="2400" dirty="0"/>
              <a:t>census </a:t>
            </a:r>
            <a:r>
              <a:rPr lang="en-US" sz="2400" dirty="0" smtClean="0"/>
              <a:t>2016</a:t>
            </a:r>
            <a:r>
              <a:rPr lang="en-US" sz="2400" dirty="0"/>
              <a:t> </a:t>
            </a:r>
            <a:r>
              <a:rPr lang="en-US" sz="2400" dirty="0" smtClean="0"/>
              <a:t>to 2017 guide, </a:t>
            </a:r>
            <a:r>
              <a:rPr lang="en-US" sz="2400" dirty="0" err="1" smtClean="0"/>
              <a:t>DfE</a:t>
            </a:r>
            <a:r>
              <a:rPr lang="en-US" sz="2400" dirty="0" smtClean="0"/>
              <a:t>)</a:t>
            </a:r>
            <a:endParaRPr lang="en-US" sz="2400" dirty="0"/>
          </a:p>
          <a:p>
            <a:endParaRPr lang="en-US" dirty="0" smtClean="0"/>
          </a:p>
        </p:txBody>
      </p:sp>
    </p:spTree>
    <p:extLst>
      <p:ext uri="{BB962C8B-B14F-4D97-AF65-F5344CB8AC3E}">
        <p14:creationId xmlns:p14="http://schemas.microsoft.com/office/powerpoint/2010/main" val="4274652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34938"/>
            <a:ext cx="8229600" cy="1143000"/>
          </a:xfrm>
        </p:spPr>
        <p:txBody>
          <a:bodyPr/>
          <a:lstStyle/>
          <a:p>
            <a:r>
              <a:rPr lang="en-US" dirty="0" smtClean="0">
                <a:latin typeface="Arial Rounded MT Bold"/>
                <a:cs typeface="Arial Rounded MT Bold"/>
              </a:rPr>
              <a:t>Admission form</a:t>
            </a:r>
            <a:endParaRPr lang="en-US" dirty="0">
              <a:latin typeface="Arial Rounded MT Bold"/>
              <a:cs typeface="Arial Rounded MT Bold"/>
            </a:endParaRPr>
          </a:p>
        </p:txBody>
      </p:sp>
      <p:sp>
        <p:nvSpPr>
          <p:cNvPr id="3" name="Content Placeholder 2"/>
          <p:cNvSpPr>
            <a:spLocks noGrp="1"/>
          </p:cNvSpPr>
          <p:nvPr>
            <p:ph idx="1"/>
          </p:nvPr>
        </p:nvSpPr>
        <p:spPr>
          <a:xfrm>
            <a:off x="457200" y="1277938"/>
            <a:ext cx="8229600" cy="4848225"/>
          </a:xfrm>
        </p:spPr>
        <p:txBody>
          <a:bodyPr>
            <a:normAutofit fontScale="92500" lnSpcReduction="10000"/>
          </a:bodyPr>
          <a:lstStyle/>
          <a:p>
            <a:r>
              <a:rPr lang="en-US" dirty="0" smtClean="0"/>
              <a:t>Place of birth?</a:t>
            </a:r>
          </a:p>
          <a:p>
            <a:r>
              <a:rPr lang="en-US" dirty="0"/>
              <a:t>N</a:t>
            </a:r>
            <a:r>
              <a:rPr lang="en-US" dirty="0" smtClean="0"/>
              <a:t>ationality?</a:t>
            </a:r>
          </a:p>
          <a:p>
            <a:r>
              <a:rPr lang="en-US" dirty="0"/>
              <a:t>E</a:t>
            </a:r>
            <a:r>
              <a:rPr lang="en-US" dirty="0" smtClean="0"/>
              <a:t>thnicity?</a:t>
            </a:r>
          </a:p>
          <a:p>
            <a:r>
              <a:rPr lang="en-US" dirty="0" smtClean="0"/>
              <a:t>Language?</a:t>
            </a:r>
          </a:p>
          <a:p>
            <a:pPr lvl="1">
              <a:buFont typeface="Courier New"/>
              <a:buChar char="o"/>
            </a:pPr>
            <a:r>
              <a:rPr lang="en-US" sz="2400" dirty="0" smtClean="0"/>
              <a:t>Which languages heard and spoken - with parents/</a:t>
            </a:r>
            <a:r>
              <a:rPr lang="en-US" sz="2400" dirty="0" err="1" smtClean="0"/>
              <a:t>carers</a:t>
            </a:r>
            <a:r>
              <a:rPr lang="en-US" sz="2400" dirty="0" smtClean="0"/>
              <a:t>/siblings/wider family/other?</a:t>
            </a:r>
          </a:p>
          <a:p>
            <a:pPr lvl="1">
              <a:buFont typeface="Courier New"/>
              <a:buChar char="o"/>
            </a:pPr>
            <a:r>
              <a:rPr lang="en-US" sz="2400" dirty="0" smtClean="0"/>
              <a:t>Which languages read/written?</a:t>
            </a:r>
          </a:p>
          <a:p>
            <a:pPr lvl="1">
              <a:buFont typeface="Courier New"/>
              <a:buChar char="o"/>
            </a:pPr>
            <a:r>
              <a:rPr lang="en-US" sz="2400" dirty="0" smtClean="0"/>
              <a:t>Any supplementary schools attended?</a:t>
            </a:r>
          </a:p>
          <a:p>
            <a:pPr lvl="1">
              <a:buFont typeface="Courier New"/>
              <a:buChar char="o"/>
            </a:pPr>
            <a:r>
              <a:rPr lang="en-US" sz="2400" dirty="0" smtClean="0"/>
              <a:t>Proficiency in English?</a:t>
            </a:r>
          </a:p>
          <a:p>
            <a:pPr lvl="1">
              <a:buFont typeface="Courier New"/>
              <a:buChar char="o"/>
            </a:pPr>
            <a:r>
              <a:rPr lang="en-US" sz="2400" dirty="0" smtClean="0"/>
              <a:t>How long exposed to English?</a:t>
            </a:r>
            <a:endParaRPr lang="en-US" dirty="0" smtClean="0"/>
          </a:p>
          <a:p>
            <a:r>
              <a:rPr lang="en-US" dirty="0" smtClean="0"/>
              <a:t>Previous schooling?</a:t>
            </a:r>
            <a:endParaRPr lang="en-US" dirty="0"/>
          </a:p>
        </p:txBody>
      </p:sp>
    </p:spTree>
    <p:extLst>
      <p:ext uri="{BB962C8B-B14F-4D97-AF65-F5344CB8AC3E}">
        <p14:creationId xmlns:p14="http://schemas.microsoft.com/office/powerpoint/2010/main" val="22488608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6578" y="167158"/>
            <a:ext cx="5742896" cy="6690842"/>
          </a:xfrm>
          <a:prstGeom prst="rect">
            <a:avLst/>
          </a:prstGeom>
        </p:spPr>
      </p:pic>
      <p:sp>
        <p:nvSpPr>
          <p:cNvPr id="5" name="Rectangle 4"/>
          <p:cNvSpPr/>
          <p:nvPr/>
        </p:nvSpPr>
        <p:spPr>
          <a:xfrm>
            <a:off x="1" y="990600"/>
            <a:ext cx="2603499" cy="1528623"/>
          </a:xfrm>
          <a:prstGeom prst="rect">
            <a:avLst/>
          </a:prstGeom>
        </p:spPr>
        <p:txBody>
          <a:bodyPr wrap="square">
            <a:spAutoFit/>
          </a:bodyPr>
          <a:lstStyle/>
          <a:p>
            <a:r>
              <a:rPr lang="en-US" sz="2000" baseline="30000" dirty="0" smtClean="0"/>
              <a:t>‘Guidance </a:t>
            </a:r>
            <a:r>
              <a:rPr lang="en-US" sz="2000" baseline="30000" dirty="0"/>
              <a:t>for schools admitting pupils </a:t>
            </a:r>
            <a:r>
              <a:rPr lang="en-US" sz="2000" baseline="30000" dirty="0" smtClean="0"/>
              <a:t>who </a:t>
            </a:r>
            <a:r>
              <a:rPr lang="en-US" sz="2000" baseline="30000" dirty="0"/>
              <a:t>are new to </a:t>
            </a:r>
            <a:r>
              <a:rPr lang="en-US" sz="2000" baseline="30000" dirty="0" smtClean="0"/>
              <a:t>English’</a:t>
            </a:r>
          </a:p>
          <a:p>
            <a:endParaRPr lang="en-US" sz="2000" baseline="30000" dirty="0" smtClean="0"/>
          </a:p>
          <a:p>
            <a:r>
              <a:rPr lang="en-US" sz="2000" baseline="30000" dirty="0" err="1" smtClean="0"/>
              <a:t>Cambridgeshire</a:t>
            </a:r>
            <a:r>
              <a:rPr lang="en-US" sz="2000" baseline="30000" dirty="0" smtClean="0"/>
              <a:t> Race Equality and Diversity Service</a:t>
            </a:r>
          </a:p>
          <a:p>
            <a:endParaRPr lang="en-US" sz="2000" baseline="30000" dirty="0" smtClean="0"/>
          </a:p>
          <a:p>
            <a:endParaRPr lang="en-US" sz="2000" baseline="30000" dirty="0" smtClean="0"/>
          </a:p>
        </p:txBody>
      </p:sp>
    </p:spTree>
    <p:extLst>
      <p:ext uri="{BB962C8B-B14F-4D97-AF65-F5344CB8AC3E}">
        <p14:creationId xmlns:p14="http://schemas.microsoft.com/office/powerpoint/2010/main" val="23771591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4200" y="0"/>
            <a:ext cx="4770372" cy="6858000"/>
          </a:xfrm>
          <a:prstGeom prst="rect">
            <a:avLst/>
          </a:prstGeom>
        </p:spPr>
      </p:pic>
      <p:sp>
        <p:nvSpPr>
          <p:cNvPr id="5" name="Rectangle 4"/>
          <p:cNvSpPr/>
          <p:nvPr/>
        </p:nvSpPr>
        <p:spPr>
          <a:xfrm>
            <a:off x="1" y="838200"/>
            <a:ext cx="2895600" cy="1528623"/>
          </a:xfrm>
          <a:prstGeom prst="rect">
            <a:avLst/>
          </a:prstGeom>
        </p:spPr>
        <p:txBody>
          <a:bodyPr wrap="square">
            <a:spAutoFit/>
          </a:bodyPr>
          <a:lstStyle/>
          <a:p>
            <a:pPr algn="ctr"/>
            <a:r>
              <a:rPr lang="en-US" sz="2000" baseline="30000" dirty="0"/>
              <a:t>Guidance for schools admitting pupils </a:t>
            </a:r>
            <a:endParaRPr lang="en-US" sz="2000" baseline="30000" dirty="0" smtClean="0"/>
          </a:p>
          <a:p>
            <a:pPr algn="ctr"/>
            <a:r>
              <a:rPr lang="en-US" sz="2000" baseline="30000" dirty="0" smtClean="0"/>
              <a:t>who </a:t>
            </a:r>
            <a:r>
              <a:rPr lang="en-US" sz="2000" baseline="30000" dirty="0"/>
              <a:t>are new to </a:t>
            </a:r>
            <a:r>
              <a:rPr lang="en-US" sz="2000" baseline="30000" dirty="0" smtClean="0"/>
              <a:t>English</a:t>
            </a:r>
          </a:p>
          <a:p>
            <a:endParaRPr lang="en-US" sz="2000" baseline="30000" dirty="0" smtClean="0"/>
          </a:p>
          <a:p>
            <a:pPr algn="ctr"/>
            <a:r>
              <a:rPr lang="en-US" sz="2000" baseline="30000" dirty="0" err="1" smtClean="0"/>
              <a:t>Cambridgeshire</a:t>
            </a:r>
            <a:r>
              <a:rPr lang="en-US" sz="2000" baseline="30000" dirty="0" smtClean="0"/>
              <a:t> Race Equality and Diversity Service</a:t>
            </a:r>
          </a:p>
          <a:p>
            <a:endParaRPr lang="en-US" sz="2000" baseline="30000" dirty="0" smtClean="0"/>
          </a:p>
          <a:p>
            <a:endParaRPr lang="en-US" sz="2000" baseline="30000" dirty="0" smtClean="0"/>
          </a:p>
        </p:txBody>
      </p:sp>
    </p:spTree>
    <p:extLst>
      <p:ext uri="{BB962C8B-B14F-4D97-AF65-F5344CB8AC3E}">
        <p14:creationId xmlns:p14="http://schemas.microsoft.com/office/powerpoint/2010/main" val="15886026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1013</TotalTime>
  <Words>1503</Words>
  <Application>Microsoft Macintosh PowerPoint</Application>
  <PresentationFormat>On-screen Show (4:3)</PresentationFormat>
  <Paragraphs>225</Paragraphs>
  <Slides>28</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Document</vt:lpstr>
      <vt:lpstr>Implementing School Census Changes in Lambeth Schools.</vt:lpstr>
      <vt:lpstr>Statutory requirement</vt:lpstr>
      <vt:lpstr>Changes in School Census</vt:lpstr>
      <vt:lpstr>NEW – Country of Birth</vt:lpstr>
      <vt:lpstr>NEW – Pupil Nationality</vt:lpstr>
      <vt:lpstr>Remember ….</vt:lpstr>
      <vt:lpstr>Admission form</vt:lpstr>
      <vt:lpstr>PowerPoint Presentation</vt:lpstr>
      <vt:lpstr>PowerPoint Presentation</vt:lpstr>
      <vt:lpstr>DfE definition of child with EAL</vt:lpstr>
      <vt:lpstr>The Iceberg Model</vt:lpstr>
      <vt:lpstr>New DfE 5 stage scale</vt:lpstr>
      <vt:lpstr>Similarities and differences between the Lambeth Stages and the Proficiency in English Scale?</vt:lpstr>
      <vt:lpstr>Unpicking the new scale</vt:lpstr>
      <vt:lpstr>Grammatical inaccuracies</vt:lpstr>
      <vt:lpstr>Nexus grid</vt:lpstr>
      <vt:lpstr>The transition</vt:lpstr>
      <vt:lpstr>PowerPoint Presentation</vt:lpstr>
      <vt:lpstr>PowerPoint Presentation</vt:lpstr>
      <vt:lpstr>The transition</vt:lpstr>
      <vt:lpstr>Key Principles of EAL Assessment</vt:lpstr>
      <vt:lpstr>Spoken Language</vt:lpstr>
      <vt:lpstr>Reading</vt:lpstr>
      <vt:lpstr>Writing</vt:lpstr>
      <vt:lpstr>Key points</vt:lpstr>
      <vt:lpstr>English Language Fluency Coding</vt:lpstr>
      <vt:lpstr>Tips</vt:lpstr>
      <vt:lpstr>Next steps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training</dc:title>
  <dc:creator>Amanda Bellsham-Revell</dc:creator>
  <cp:lastModifiedBy>Amanda Bellsham-Revell</cp:lastModifiedBy>
  <cp:revision>57</cp:revision>
  <cp:lastPrinted>2016-06-27T11:02:37Z</cp:lastPrinted>
  <dcterms:created xsi:type="dcterms:W3CDTF">2016-05-23T16:37:47Z</dcterms:created>
  <dcterms:modified xsi:type="dcterms:W3CDTF">2016-06-28T18:13:11Z</dcterms:modified>
</cp:coreProperties>
</file>