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9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1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1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5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6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2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40000"/>
                <a:lumOff val="60000"/>
                <a:alpha val="74000"/>
              </a:schemeClr>
            </a:gs>
            <a:gs pos="100000">
              <a:schemeClr val="bg2">
                <a:lumMod val="60000"/>
                <a:lumOff val="40000"/>
                <a:alpha val="74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B174-578F-8248-96F6-E304D1890E12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ABE09-C3D1-AA4F-BA8C-554D6447A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35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fael-Bastos-52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" y="211276"/>
            <a:ext cx="8541717" cy="5683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12" y="6088330"/>
            <a:ext cx="85417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St. Andrew’s CE Primary School, </a:t>
            </a:r>
            <a:r>
              <a:rPr lang="en-US" sz="3200" dirty="0" err="1" smtClean="0">
                <a:solidFill>
                  <a:srgbClr val="000000"/>
                </a:solidFill>
              </a:rPr>
              <a:t>Stockwell</a:t>
            </a:r>
            <a:r>
              <a:rPr lang="en-US" sz="3200" dirty="0" smtClean="0">
                <a:solidFill>
                  <a:srgbClr val="000000"/>
                </a:solidFill>
              </a:rPr>
              <a:t> SW9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195" y="483201"/>
            <a:ext cx="811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Strong Leadership Team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341" y="1118265"/>
            <a:ext cx="84623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 members of the Leadership Team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Headteacher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 Assistant </a:t>
            </a:r>
            <a:r>
              <a:rPr lang="en-US" dirty="0" err="1" smtClean="0">
                <a:solidFill>
                  <a:schemeClr val="bg1"/>
                </a:solidFill>
              </a:rPr>
              <a:t>Headteachers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Inclusion Manager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Parent Partnership Leader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Pupil Guidance and Support Leader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 members of the Leadership Team are support staff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Strong emphasis on CPD – both individually and as a </a:t>
            </a:r>
            <a:r>
              <a:rPr lang="en-US" dirty="0" smtClean="0">
                <a:solidFill>
                  <a:schemeClr val="bg1"/>
                </a:solidFill>
              </a:rPr>
              <a:t>team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Coaching </a:t>
            </a:r>
            <a:r>
              <a:rPr lang="en-US" dirty="0">
                <a:solidFill>
                  <a:schemeClr val="bg1"/>
                </a:solidFill>
              </a:rPr>
              <a:t>and Mentoring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Leadership Team are </a:t>
            </a:r>
            <a:r>
              <a:rPr lang="en-US" dirty="0" smtClean="0">
                <a:solidFill>
                  <a:schemeClr val="bg1"/>
                </a:solidFill>
              </a:rPr>
              <a:t>approachable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Home grown leaders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Giving staff room to grow and develop their skills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Trust and Honesty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Approachable and supportive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Good relationships with other local schools as part of the Oval Cluster, the </a:t>
            </a:r>
            <a:r>
              <a:rPr lang="en-US" dirty="0" err="1" smtClean="0">
                <a:solidFill>
                  <a:schemeClr val="bg1"/>
                </a:solidFill>
              </a:rPr>
              <a:t>Lambeth</a:t>
            </a:r>
            <a:r>
              <a:rPr lang="en-US" dirty="0" smtClean="0">
                <a:solidFill>
                  <a:schemeClr val="bg1"/>
                </a:solidFill>
              </a:rPr>
              <a:t> Teaching School Alliance and as the </a:t>
            </a:r>
            <a:r>
              <a:rPr lang="en-US" dirty="0" err="1" smtClean="0">
                <a:solidFill>
                  <a:schemeClr val="bg1"/>
                </a:solidFill>
              </a:rPr>
              <a:t>Lambeth</a:t>
            </a:r>
            <a:r>
              <a:rPr lang="en-US" dirty="0" smtClean="0">
                <a:solidFill>
                  <a:schemeClr val="bg1"/>
                </a:solidFill>
              </a:rPr>
              <a:t> CE </a:t>
            </a:r>
            <a:r>
              <a:rPr lang="en-US" dirty="0" err="1" smtClean="0">
                <a:solidFill>
                  <a:schemeClr val="bg1"/>
                </a:solidFill>
              </a:rPr>
              <a:t>Headteacher</a:t>
            </a:r>
            <a:r>
              <a:rPr lang="en-US" dirty="0" smtClean="0">
                <a:solidFill>
                  <a:schemeClr val="bg1"/>
                </a:solidFill>
              </a:rPr>
              <a:t> Cluster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clear vision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194" y="206110"/>
            <a:ext cx="811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High Quality Teaching and Learning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632" y="575442"/>
            <a:ext cx="84623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Quality first teaching is a priority.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Leadership </a:t>
            </a:r>
            <a:r>
              <a:rPr lang="en-US" dirty="0">
                <a:solidFill>
                  <a:srgbClr val="000000"/>
                </a:solidFill>
              </a:rPr>
              <a:t>Team in class working alongside new </a:t>
            </a:r>
            <a:r>
              <a:rPr lang="en-US" dirty="0" smtClean="0">
                <a:solidFill>
                  <a:srgbClr val="000000"/>
                </a:solidFill>
              </a:rPr>
              <a:t>teachers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Two outstanding teachers out of class to support new teachers (Leadership Team)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culture where it is OK to ask for help and take </a:t>
            </a:r>
            <a:r>
              <a:rPr lang="en-US" dirty="0" smtClean="0">
                <a:solidFill>
                  <a:schemeClr val="bg1"/>
                </a:solidFill>
              </a:rPr>
              <a:t>risks.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 smtClean="0">
                <a:solidFill>
                  <a:schemeClr val="bg1"/>
                </a:solidFill>
              </a:rPr>
              <a:t>morale among staff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Staff meeting time is used for training, but also for directed tasks – 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. IEP writing, topic planning.  We understand teacher workload is great!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Strong emphasis on CPD for all staff – apprentices, TAs, student teachers etc.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Maximising</a:t>
            </a:r>
            <a:r>
              <a:rPr lang="en-US" dirty="0" smtClean="0">
                <a:solidFill>
                  <a:schemeClr val="bg1"/>
                </a:solidFill>
              </a:rPr>
              <a:t> the Impact of Teaching Assistants in collaboration with the Institute of Education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</a:rPr>
              <a:t>F</a:t>
            </a:r>
            <a:r>
              <a:rPr lang="en-US" dirty="0" err="1" smtClean="0">
                <a:solidFill>
                  <a:schemeClr val="bg1"/>
                </a:solidFill>
              </a:rPr>
              <a:t>ocussed</a:t>
            </a:r>
            <a:r>
              <a:rPr lang="en-US" dirty="0" smtClean="0">
                <a:solidFill>
                  <a:schemeClr val="bg1"/>
                </a:solidFill>
              </a:rPr>
              <a:t> training for all staff together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egular morning planning meetings led by the class teacher so that everyone knows what they are doing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upport staff hours and grades have changed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Strong partnerships within the Oval Cluster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chool reviews led by HMI and other </a:t>
            </a:r>
            <a:r>
              <a:rPr lang="en-US" dirty="0" err="1" smtClean="0">
                <a:solidFill>
                  <a:schemeClr val="bg1"/>
                </a:solidFill>
              </a:rPr>
              <a:t>Lambeth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Headteachers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Inspirational Fortnight – peer observations of outstanding teaching throughout our cluster of schools.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Lead school for the School Direct </a:t>
            </a:r>
            <a:r>
              <a:rPr lang="en-US" dirty="0" err="1" smtClean="0">
                <a:solidFill>
                  <a:schemeClr val="bg1"/>
                </a:solidFill>
              </a:rPr>
              <a:t>programme</a:t>
            </a:r>
            <a:r>
              <a:rPr lang="en-US" dirty="0" smtClean="0">
                <a:solidFill>
                  <a:schemeClr val="bg1"/>
                </a:solidFill>
              </a:rPr>
              <a:t> and links with London Diocesan Board for Schools </a:t>
            </a:r>
            <a:r>
              <a:rPr lang="en-US" dirty="0" smtClean="0">
                <a:solidFill>
                  <a:schemeClr val="bg1"/>
                </a:solidFill>
              </a:rPr>
              <a:t>SCITT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School Direct students work alongside outstanding teachers.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195" y="483201"/>
            <a:ext cx="811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Inclusion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341" y="1118265"/>
            <a:ext cx="846238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Full time Inclusion Manager who is part of the Leadership Team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Inclusion Quality Mark Centre of Excellence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Budget allocated to independent Educational Psychologist and Speech and Language Therapist – expensive, but this is what we need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We have an educational psychotherapist who works with our families for one day a week to bridge the gap between school and CAMHS.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Strong </a:t>
            </a:r>
            <a:r>
              <a:rPr lang="en-US" dirty="0">
                <a:solidFill>
                  <a:schemeClr val="bg1"/>
                </a:solidFill>
              </a:rPr>
              <a:t>emphasis on CPD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variety of intervention </a:t>
            </a:r>
            <a:r>
              <a:rPr lang="en-US" dirty="0" smtClean="0">
                <a:solidFill>
                  <a:schemeClr val="bg1"/>
                </a:solidFill>
              </a:rPr>
              <a:t>groups led by highly trained Teaching Assistants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</a:t>
            </a:r>
            <a:r>
              <a:rPr lang="en-US" dirty="0">
                <a:solidFill>
                  <a:schemeClr val="bg1"/>
                </a:solidFill>
              </a:rPr>
              <a:t>staff receive regular training on all areas of inclusion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Good </a:t>
            </a:r>
            <a:r>
              <a:rPr lang="en-US" dirty="0" smtClean="0">
                <a:solidFill>
                  <a:schemeClr val="bg1"/>
                </a:solidFill>
              </a:rPr>
              <a:t>opportunities for gifted and talented pupils to grow and develop – school and cluster activities.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EAL pupils supported by a skilled Higher Level Teaching Assistant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Staff speak several languages – Spanish, Portuguese, French and Italian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Individual approach for children with higher level of need 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. Highly differentiated curriculum with individual learning objectives.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Class teachers are supported by Inclusion Manager </a:t>
            </a:r>
            <a:r>
              <a:rPr lang="en-US" dirty="0" smtClean="0">
                <a:solidFill>
                  <a:schemeClr val="bg1"/>
                </a:solidFill>
              </a:rPr>
              <a:t>in planning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Excellent relationships with our families nurtured by our Parent Partnership Leader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strong emphasis on pastoral care –  building relationships with our families and understanding the every day challenges they face.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195" y="483201"/>
            <a:ext cx="811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Effective Use of 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341" y="1118265"/>
            <a:ext cx="8462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Simple tracking system in place that shows attainment and progress – everyone understands it!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Termly Pupil Progress meetings after school attended by the </a:t>
            </a:r>
            <a:r>
              <a:rPr lang="en-US" dirty="0" err="1" smtClean="0">
                <a:solidFill>
                  <a:srgbClr val="000000"/>
                </a:solidFill>
              </a:rPr>
              <a:t>Headteacher</a:t>
            </a:r>
            <a:r>
              <a:rPr lang="en-US" dirty="0" smtClean="0">
                <a:solidFill>
                  <a:srgbClr val="000000"/>
                </a:solidFill>
              </a:rPr>
              <a:t>, class </a:t>
            </a:r>
            <a:r>
              <a:rPr lang="en-US" dirty="0" smtClean="0">
                <a:solidFill>
                  <a:srgbClr val="000000"/>
                </a:solidFill>
              </a:rPr>
              <a:t>teacher, TAs and Inclusion Team members.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Pupil progress is discussed and actions are agreed.  Actions are reviewed termly.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There is a clear strategy for </a:t>
            </a:r>
            <a:r>
              <a:rPr lang="en-US" dirty="0" smtClean="0">
                <a:solidFill>
                  <a:srgbClr val="000000"/>
                </a:solidFill>
              </a:rPr>
              <a:t>support that is shared and reviewed each term.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However, the data alone is not enough to understand our children and their needs – that is why we make a huge effort to engage our parents.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All pupils are </a:t>
            </a:r>
            <a:r>
              <a:rPr lang="en-US" dirty="0" smtClean="0">
                <a:solidFill>
                  <a:schemeClr val="bg1"/>
                </a:solidFill>
              </a:rPr>
              <a:t>individuals – </a:t>
            </a:r>
            <a:r>
              <a:rPr lang="en-US" dirty="0">
                <a:solidFill>
                  <a:schemeClr val="bg1"/>
                </a:solidFill>
              </a:rPr>
              <a:t>we know the children and their families well</a:t>
            </a:r>
            <a:r>
              <a:rPr lang="en-US" dirty="0" smtClean="0">
                <a:solidFill>
                  <a:schemeClr val="bg1"/>
                </a:solidFill>
              </a:rPr>
              <a:t>.  We often support the whole family in order to ensure that our individual pupils make progress.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Rafael-Bastos-5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9" b="8669"/>
          <a:stretch>
            <a:fillRect/>
          </a:stretch>
        </p:blipFill>
        <p:spPr>
          <a:xfrm>
            <a:off x="332956" y="212616"/>
            <a:ext cx="8562460" cy="4709023"/>
          </a:xfrm>
        </p:spPr>
      </p:pic>
      <p:sp>
        <p:nvSpPr>
          <p:cNvPr id="4" name="TextBox 3"/>
          <p:cNvSpPr txBox="1"/>
          <p:nvPr/>
        </p:nvSpPr>
        <p:spPr>
          <a:xfrm>
            <a:off x="332956" y="5024582"/>
            <a:ext cx="8562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i="1" dirty="0">
                <a:solidFill>
                  <a:schemeClr val="bg1"/>
                </a:solidFill>
              </a:rPr>
              <a:t>“I think St. Andrew’s is special because some primaries are big and here they pay attention to everybody.  They know everything that is happening.  Everyone is really close we are like a big family in a way.  Everyone helps us.  Small schools are better because you get more help and more safety.  If it is a big school there wouldn’t be a lot of teachers in one place, you can see each other here and play with other children.”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8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702</Words>
  <Application>Microsoft Office PowerPoint</Application>
  <PresentationFormat>On-screen Show (4:3)</PresentationFormat>
  <Paragraphs>58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Jayne Radcliffe</dc:creator>
  <cp:lastModifiedBy>JAYNE2</cp:lastModifiedBy>
  <cp:revision>18</cp:revision>
  <dcterms:created xsi:type="dcterms:W3CDTF">2015-06-15T08:47:46Z</dcterms:created>
  <dcterms:modified xsi:type="dcterms:W3CDTF">2015-06-17T12:17:59Z</dcterms:modified>
</cp:coreProperties>
</file>