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3" r:id="rId3"/>
    <p:sldId id="294" r:id="rId4"/>
    <p:sldId id="299" r:id="rId5"/>
    <p:sldId id="278" r:id="rId6"/>
    <p:sldId id="311" r:id="rId7"/>
    <p:sldId id="307" r:id="rId8"/>
    <p:sldId id="308" r:id="rId9"/>
    <p:sldId id="309" r:id="rId10"/>
    <p:sldId id="300" r:id="rId11"/>
    <p:sldId id="305" r:id="rId12"/>
    <p:sldId id="296" r:id="rId13"/>
    <p:sldId id="297" r:id="rId14"/>
    <p:sldId id="316" r:id="rId15"/>
    <p:sldId id="313" r:id="rId16"/>
    <p:sldId id="314" r:id="rId17"/>
    <p:sldId id="315" r:id="rId18"/>
    <p:sldId id="27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7" d="100"/>
          <a:sy n="77" d="100"/>
        </p:scale>
        <p:origin x="-192"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9F5D3BB-1192-465C-9135-4846D7932F9D}" type="datetimeFigureOut">
              <a:rPr lang="en-GB" smtClean="0"/>
              <a:t>18/06/2015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1EA89C-1E2D-4046-B193-A26CB9DB91D3}" type="slidenum">
              <a:rPr lang="en-GB" smtClean="0"/>
              <a:t>‹#›</a:t>
            </a:fld>
            <a:endParaRPr lang="en-GB"/>
          </a:p>
        </p:txBody>
      </p:sp>
    </p:spTree>
    <p:extLst>
      <p:ext uri="{BB962C8B-B14F-4D97-AF65-F5344CB8AC3E}">
        <p14:creationId xmlns:p14="http://schemas.microsoft.com/office/powerpoint/2010/main" val="4222060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9F5D3BB-1192-465C-9135-4846D7932F9D}" type="datetimeFigureOut">
              <a:rPr lang="en-GB" smtClean="0"/>
              <a:t>18/06/2015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1EA89C-1E2D-4046-B193-A26CB9DB91D3}" type="slidenum">
              <a:rPr lang="en-GB" smtClean="0"/>
              <a:t>‹#›</a:t>
            </a:fld>
            <a:endParaRPr lang="en-GB"/>
          </a:p>
        </p:txBody>
      </p:sp>
    </p:spTree>
    <p:extLst>
      <p:ext uri="{BB962C8B-B14F-4D97-AF65-F5344CB8AC3E}">
        <p14:creationId xmlns:p14="http://schemas.microsoft.com/office/powerpoint/2010/main" val="4175234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9F5D3BB-1192-465C-9135-4846D7932F9D}" type="datetimeFigureOut">
              <a:rPr lang="en-GB" smtClean="0"/>
              <a:t>18/06/2015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1EA89C-1E2D-4046-B193-A26CB9DB91D3}" type="slidenum">
              <a:rPr lang="en-GB" smtClean="0"/>
              <a:t>‹#›</a:t>
            </a:fld>
            <a:endParaRPr lang="en-GB"/>
          </a:p>
        </p:txBody>
      </p:sp>
    </p:spTree>
    <p:extLst>
      <p:ext uri="{BB962C8B-B14F-4D97-AF65-F5344CB8AC3E}">
        <p14:creationId xmlns:p14="http://schemas.microsoft.com/office/powerpoint/2010/main" val="3878344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9F5D3BB-1192-465C-9135-4846D7932F9D}" type="datetimeFigureOut">
              <a:rPr lang="en-GB" smtClean="0"/>
              <a:t>18/06/2015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1EA89C-1E2D-4046-B193-A26CB9DB91D3}" type="slidenum">
              <a:rPr lang="en-GB" smtClean="0"/>
              <a:t>‹#›</a:t>
            </a:fld>
            <a:endParaRPr lang="en-GB"/>
          </a:p>
        </p:txBody>
      </p:sp>
    </p:spTree>
    <p:extLst>
      <p:ext uri="{BB962C8B-B14F-4D97-AF65-F5344CB8AC3E}">
        <p14:creationId xmlns:p14="http://schemas.microsoft.com/office/powerpoint/2010/main" val="196012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F5D3BB-1192-465C-9135-4846D7932F9D}" type="datetimeFigureOut">
              <a:rPr lang="en-GB" smtClean="0"/>
              <a:t>18/06/2015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1EA89C-1E2D-4046-B193-A26CB9DB91D3}" type="slidenum">
              <a:rPr lang="en-GB" smtClean="0"/>
              <a:t>‹#›</a:t>
            </a:fld>
            <a:endParaRPr lang="en-GB"/>
          </a:p>
        </p:txBody>
      </p:sp>
    </p:spTree>
    <p:extLst>
      <p:ext uri="{BB962C8B-B14F-4D97-AF65-F5344CB8AC3E}">
        <p14:creationId xmlns:p14="http://schemas.microsoft.com/office/powerpoint/2010/main" val="3592561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9F5D3BB-1192-465C-9135-4846D7932F9D}" type="datetimeFigureOut">
              <a:rPr lang="en-GB" smtClean="0"/>
              <a:t>18/06/2015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91EA89C-1E2D-4046-B193-A26CB9DB91D3}" type="slidenum">
              <a:rPr lang="en-GB" smtClean="0"/>
              <a:t>‹#›</a:t>
            </a:fld>
            <a:endParaRPr lang="en-GB"/>
          </a:p>
        </p:txBody>
      </p:sp>
    </p:spTree>
    <p:extLst>
      <p:ext uri="{BB962C8B-B14F-4D97-AF65-F5344CB8AC3E}">
        <p14:creationId xmlns:p14="http://schemas.microsoft.com/office/powerpoint/2010/main" val="3239254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9F5D3BB-1192-465C-9135-4846D7932F9D}" type="datetimeFigureOut">
              <a:rPr lang="en-GB" smtClean="0"/>
              <a:t>18/06/2015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91EA89C-1E2D-4046-B193-A26CB9DB91D3}" type="slidenum">
              <a:rPr lang="en-GB" smtClean="0"/>
              <a:t>‹#›</a:t>
            </a:fld>
            <a:endParaRPr lang="en-GB"/>
          </a:p>
        </p:txBody>
      </p:sp>
    </p:spTree>
    <p:extLst>
      <p:ext uri="{BB962C8B-B14F-4D97-AF65-F5344CB8AC3E}">
        <p14:creationId xmlns:p14="http://schemas.microsoft.com/office/powerpoint/2010/main" val="4115503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9F5D3BB-1192-465C-9135-4846D7932F9D}" type="datetimeFigureOut">
              <a:rPr lang="en-GB" smtClean="0"/>
              <a:t>18/06/2015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91EA89C-1E2D-4046-B193-A26CB9DB91D3}" type="slidenum">
              <a:rPr lang="en-GB" smtClean="0"/>
              <a:t>‹#›</a:t>
            </a:fld>
            <a:endParaRPr lang="en-GB"/>
          </a:p>
        </p:txBody>
      </p:sp>
    </p:spTree>
    <p:extLst>
      <p:ext uri="{BB962C8B-B14F-4D97-AF65-F5344CB8AC3E}">
        <p14:creationId xmlns:p14="http://schemas.microsoft.com/office/powerpoint/2010/main" val="149536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F5D3BB-1192-465C-9135-4846D7932F9D}" type="datetimeFigureOut">
              <a:rPr lang="en-GB" smtClean="0"/>
              <a:t>18/06/2015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91EA89C-1E2D-4046-B193-A26CB9DB91D3}" type="slidenum">
              <a:rPr lang="en-GB" smtClean="0"/>
              <a:t>‹#›</a:t>
            </a:fld>
            <a:endParaRPr lang="en-GB"/>
          </a:p>
        </p:txBody>
      </p:sp>
    </p:spTree>
    <p:extLst>
      <p:ext uri="{BB962C8B-B14F-4D97-AF65-F5344CB8AC3E}">
        <p14:creationId xmlns:p14="http://schemas.microsoft.com/office/powerpoint/2010/main" val="3400245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F5D3BB-1192-465C-9135-4846D7932F9D}" type="datetimeFigureOut">
              <a:rPr lang="en-GB" smtClean="0"/>
              <a:t>18/06/2015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91EA89C-1E2D-4046-B193-A26CB9DB91D3}" type="slidenum">
              <a:rPr lang="en-GB" smtClean="0"/>
              <a:t>‹#›</a:t>
            </a:fld>
            <a:endParaRPr lang="en-GB"/>
          </a:p>
        </p:txBody>
      </p:sp>
    </p:spTree>
    <p:extLst>
      <p:ext uri="{BB962C8B-B14F-4D97-AF65-F5344CB8AC3E}">
        <p14:creationId xmlns:p14="http://schemas.microsoft.com/office/powerpoint/2010/main" val="1574249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F5D3BB-1192-465C-9135-4846D7932F9D}" type="datetimeFigureOut">
              <a:rPr lang="en-GB" smtClean="0"/>
              <a:t>18/06/2015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91EA89C-1E2D-4046-B193-A26CB9DB91D3}" type="slidenum">
              <a:rPr lang="en-GB" smtClean="0"/>
              <a:t>‹#›</a:t>
            </a:fld>
            <a:endParaRPr lang="en-GB"/>
          </a:p>
        </p:txBody>
      </p:sp>
    </p:spTree>
    <p:extLst>
      <p:ext uri="{BB962C8B-B14F-4D97-AF65-F5344CB8AC3E}">
        <p14:creationId xmlns:p14="http://schemas.microsoft.com/office/powerpoint/2010/main" val="2707759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F5D3BB-1192-465C-9135-4846D7932F9D}" type="datetimeFigureOut">
              <a:rPr lang="en-GB" smtClean="0"/>
              <a:t>18/06/2015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1EA89C-1E2D-4046-B193-A26CB9DB91D3}" type="slidenum">
              <a:rPr lang="en-GB" smtClean="0"/>
              <a:t>‹#›</a:t>
            </a:fld>
            <a:endParaRPr lang="en-GB"/>
          </a:p>
        </p:txBody>
      </p:sp>
    </p:spTree>
    <p:extLst>
      <p:ext uri="{BB962C8B-B14F-4D97-AF65-F5344CB8AC3E}">
        <p14:creationId xmlns:p14="http://schemas.microsoft.com/office/powerpoint/2010/main" val="34410870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1.jpg"/><Relationship Id="rId5" Type="http://schemas.openxmlformats.org/officeDocument/2006/relationships/image" Target="../media/image14.jpeg"/><Relationship Id="rId4" Type="http://schemas.openxmlformats.org/officeDocument/2006/relationships/hyperlink" Target="http://www.google.co.uk/url?sa=i&amp;rct=j&amp;q=&amp;esrc=s&amp;frm=1&amp;source=images&amp;cd=&amp;cad=rja&amp;docid=S2KyZWiq9U5l4M&amp;tbnid=ejjg3M0lEWdHpM:&amp;ved=0CAUQjRw&amp;url=http://gknowledge.hpage.com/&amp;ei=BLNaUtfFEqi00wX8r4EI&amp;psig=AFQjCNHiRSVMffUpIjex6VKmg82KGF3y3g&amp;ust=1381762155916857"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1.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hyperlink" Target="http://www.google.co.uk/url?sa=i&amp;rct=j&amp;q=&amp;esrc=s&amp;frm=1&amp;source=images&amp;cd=&amp;cad=rja&amp;docid=w0pkPboUNpEq8M&amp;tbnid=zApXoCfO58RaoM:&amp;ved=0CAUQjRw&amp;url=http://www.greenstat.co.uk/storefront/Recycled-Brown-Manilla-C4-Envelopes-pack-250-P-122430&amp;ei=x7RaUrDLEsWs0QXEl4GIDQ&amp;psig=AFQjCNG3yIyMDw1l_K4h1DRqDQbwH7Ul6A&amp;ust=1381762626108583" TargetMode="External"/><Relationship Id="rId7" Type="http://schemas.openxmlformats.org/officeDocument/2006/relationships/hyperlink" Target="http://www.google.co.uk/url?sa=i&amp;rct=j&amp;q=&amp;esrc=s&amp;frm=1&amp;source=images&amp;cd=&amp;cad=rja&amp;docid=eKqGhl8JUSXxAM&amp;tbnid=BQXRQ8U-VzNHSM:&amp;ved=0CAUQjRw&amp;url=http://thegoodmuse.com/wordpress/index.php/archives/1551&amp;ei=N7VaUrT_EKOo0wXh84A4&amp;psig=AFQjCNExy3EerfHtb98Zxq6iJX1fCvVEzw&amp;ust=1381762726691775" TargetMode="Externa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8.jpeg"/><Relationship Id="rId11" Type="http://schemas.openxmlformats.org/officeDocument/2006/relationships/image" Target="../media/image1.jpg"/><Relationship Id="rId5" Type="http://schemas.openxmlformats.org/officeDocument/2006/relationships/hyperlink" Target="https://www.google.co.uk/imgres?imgurl&amp;imgrefurl=http://www.123rf.com/photo_14641936_illustration-of-gold-ticket.html&amp;h=0&amp;w=0&amp;sz=1&amp;tbnid=wzqKDCUXI0ZOZM&amp;tbnh=164&amp;tbnw=306&amp;zoom=1&amp;docid=kSkhLCTD1RtA3M&amp;ei=AbVaUqy2Cazv0gXq44HwBA&amp;ved=0CAEQsCU" TargetMode="External"/><Relationship Id="rId10" Type="http://schemas.openxmlformats.org/officeDocument/2006/relationships/image" Target="../media/image10.jpeg"/><Relationship Id="rId4" Type="http://schemas.openxmlformats.org/officeDocument/2006/relationships/image" Target="../media/image7.jpeg"/><Relationship Id="rId9" Type="http://schemas.openxmlformats.org/officeDocument/2006/relationships/hyperlink" Target="http://www.google.co.uk/url?sa=i&amp;rct=j&amp;q=&amp;esrc=s&amp;frm=1&amp;source=images&amp;cd=&amp;cad=rja&amp;docid=_C9vr4Ox1T7EDM&amp;tbnid=xN2dDsltDl2f4M:&amp;ved=0CAUQjRw&amp;url=http://www.colourbox.com/image/red-event-ticket-isolated-on-white-image-2573023&amp;ei=b7VaUoPnNIeg0wXwsoDoBQ&amp;psig=AFQjCNHZ1XabYgP_0XnAapaWErC8zC1wKQ&amp;ust=1381762796221173"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google.co.uk/url?sa=i&amp;rct=j&amp;q=&amp;esrc=s&amp;frm=1&amp;source=images&amp;cd=&amp;cad=rja&amp;docid=NRtMfvudXQze9M&amp;tbnid=UOJBZa27gr8_gM:&amp;ved=0CAUQjRw&amp;url=http://www.theworldflag.org/&amp;ei=krNaUpXrA8WY1AXFoYGwCw&amp;psig=AFQjCNF6vDD4ul_dT2f0AqGbZvsVHk373w&amp;ust=1381762315043574" TargetMode="Externa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1.jpg"/><Relationship Id="rId5" Type="http://schemas.openxmlformats.org/officeDocument/2006/relationships/image" Target="../media/image12.jp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531299"/>
            <a:ext cx="9144000" cy="2387600"/>
          </a:xfrm>
        </p:spPr>
        <p:txBody>
          <a:bodyPr/>
          <a:lstStyle/>
          <a:p>
            <a:r>
              <a:rPr lang="en-GB" dirty="0" smtClean="0"/>
              <a:t>Front Page</a:t>
            </a:r>
            <a:endParaRPr lang="en-GB" dirty="0"/>
          </a:p>
        </p:txBody>
      </p:sp>
      <p:sp>
        <p:nvSpPr>
          <p:cNvPr id="3" name="Subtitle 2"/>
          <p:cNvSpPr>
            <a:spLocks noGrp="1"/>
          </p:cNvSpPr>
          <p:nvPr>
            <p:ph type="subTitle" idx="1"/>
          </p:nvPr>
        </p:nvSpPr>
        <p:spPr>
          <a:xfrm>
            <a:off x="1524000" y="4382529"/>
            <a:ext cx="9144000" cy="1039941"/>
          </a:xfrm>
        </p:spPr>
        <p:txBody>
          <a:bodyPr>
            <a:normAutofit fontScale="92500" lnSpcReduction="10000"/>
          </a:bodyPr>
          <a:lstStyle/>
          <a:p>
            <a:r>
              <a:rPr lang="en-GB" sz="4000" b="1" dirty="0" smtClean="0"/>
              <a:t>Good Practice to Raise Achievement and Narrow The Gap </a:t>
            </a:r>
            <a:endParaRPr lang="en-GB" sz="4000" b="1"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9237" y="558717"/>
            <a:ext cx="5033525" cy="3212888"/>
          </a:xfrm>
          <a:prstGeom prst="rect">
            <a:avLst/>
          </a:prstGeom>
        </p:spPr>
      </p:pic>
    </p:spTree>
    <p:custDataLst>
      <p:tags r:id="rId1"/>
    </p:custDataLst>
    <p:extLst>
      <p:ext uri="{BB962C8B-B14F-4D97-AF65-F5344CB8AC3E}">
        <p14:creationId xmlns:p14="http://schemas.microsoft.com/office/powerpoint/2010/main" val="23541660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Example 5 :  </a:t>
            </a:r>
            <a:r>
              <a:rPr lang="en-GB" dirty="0" smtClean="0"/>
              <a:t>Spelling and </a:t>
            </a:r>
            <a:br>
              <a:rPr lang="en-GB" dirty="0" smtClean="0"/>
            </a:br>
            <a:r>
              <a:rPr lang="en-GB" dirty="0"/>
              <a:t> </a:t>
            </a:r>
            <a:r>
              <a:rPr lang="en-GB" dirty="0" smtClean="0"/>
              <a:t>                     General Knowledge</a:t>
            </a:r>
            <a:endParaRPr lang="en-GB" dirty="0"/>
          </a:p>
        </p:txBody>
      </p:sp>
      <p:pic>
        <p:nvPicPr>
          <p:cNvPr id="7" name="Content Placeholder 6" descr="SpellRite-1.gif"/>
          <p:cNvPicPr>
            <a:picLocks noGrp="1" noChangeAspect="1"/>
          </p:cNvPicPr>
          <p:nvPr>
            <p:ph idx="1"/>
          </p:nvPr>
        </p:nvPicPr>
        <p:blipFill>
          <a:blip r:embed="rId3" cstate="print"/>
          <a:stretch>
            <a:fillRect/>
          </a:stretch>
        </p:blipFill>
        <p:spPr>
          <a:xfrm>
            <a:off x="717266" y="2462910"/>
            <a:ext cx="4229778" cy="3246584"/>
          </a:xfrm>
        </p:spPr>
      </p:pic>
      <p:pic>
        <p:nvPicPr>
          <p:cNvPr id="95234" name="Picture 2" descr="http://file1.hpage.com/002399/34/bilder/general-knowledge.jpg">
            <a:hlinkClick r:id="rId4"/>
          </p:cNvPr>
          <p:cNvPicPr>
            <a:picLocks noChangeAspect="1" noChangeArrowheads="1"/>
          </p:cNvPicPr>
          <p:nvPr/>
        </p:nvPicPr>
        <p:blipFill>
          <a:blip r:embed="rId5" cstate="print"/>
          <a:srcRect/>
          <a:stretch>
            <a:fillRect/>
          </a:stretch>
        </p:blipFill>
        <p:spPr bwMode="auto">
          <a:xfrm>
            <a:off x="5705462" y="1900448"/>
            <a:ext cx="3655705" cy="4371508"/>
          </a:xfrm>
          <a:prstGeom prst="rect">
            <a:avLst/>
          </a:prstGeom>
          <a:noFill/>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62561" y="381128"/>
            <a:ext cx="2051644" cy="1309560"/>
          </a:xfrm>
          <a:prstGeom prst="rect">
            <a:avLst/>
          </a:prstGeom>
        </p:spPr>
      </p:pic>
    </p:spTree>
    <p:custDataLst>
      <p:tags r:id="rId1"/>
    </p:custDataLst>
    <p:extLst>
      <p:ext uri="{BB962C8B-B14F-4D97-AF65-F5344CB8AC3E}">
        <p14:creationId xmlns:p14="http://schemas.microsoft.com/office/powerpoint/2010/main" val="12211801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Example </a:t>
            </a:r>
            <a:r>
              <a:rPr lang="en-GB" b="1" dirty="0" smtClean="0"/>
              <a:t>6 </a:t>
            </a:r>
            <a:r>
              <a:rPr lang="en-GB" sz="2800" b="1" dirty="0" smtClean="0"/>
              <a:t>:   </a:t>
            </a:r>
            <a:r>
              <a:rPr lang="en-GB" dirty="0" smtClean="0"/>
              <a:t>Ponchos</a:t>
            </a:r>
            <a:endParaRPr lang="en-GB"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60173" y="1547740"/>
            <a:ext cx="6293708" cy="4385412"/>
          </a:xfrm>
        </p:spPr>
      </p:pic>
      <p:pic>
        <p:nvPicPr>
          <p:cNvPr id="5"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07929" y="1230066"/>
            <a:ext cx="5280454" cy="5163709"/>
          </a:xfrm>
          <a:prstGeom prst="rect">
            <a:avLst/>
          </a:prstGeom>
        </p:spPr>
      </p:pic>
      <p:sp>
        <p:nvSpPr>
          <p:cNvPr id="3" name="TextBox 2"/>
          <p:cNvSpPr txBox="1"/>
          <p:nvPr/>
        </p:nvSpPr>
        <p:spPr>
          <a:xfrm>
            <a:off x="8666206" y="5859011"/>
            <a:ext cx="2174789" cy="706545"/>
          </a:xfrm>
          <a:prstGeom prst="rect">
            <a:avLst/>
          </a:prstGeom>
          <a:solidFill>
            <a:schemeClr val="bg1"/>
          </a:solidFill>
        </p:spPr>
        <p:txBody>
          <a:bodyPr wrap="square" rtlCol="0">
            <a:spAutoFit/>
          </a:bodyPr>
          <a:lstStyle/>
          <a:p>
            <a:endParaRPr lang="en-GB" dirty="0"/>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62561" y="381128"/>
            <a:ext cx="2051644" cy="1309560"/>
          </a:xfrm>
          <a:prstGeom prst="rect">
            <a:avLst/>
          </a:prstGeom>
        </p:spPr>
      </p:pic>
    </p:spTree>
    <p:custDataLst>
      <p:tags r:id="rId1"/>
    </p:custDataLst>
    <p:extLst>
      <p:ext uri="{BB962C8B-B14F-4D97-AF65-F5344CB8AC3E}">
        <p14:creationId xmlns:p14="http://schemas.microsoft.com/office/powerpoint/2010/main" val="20477230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8643551" cy="1325563"/>
          </a:xfrm>
        </p:spPr>
        <p:txBody>
          <a:bodyPr/>
          <a:lstStyle/>
          <a:p>
            <a:r>
              <a:rPr lang="en-GB" b="1" dirty="0"/>
              <a:t>Specific Targeting of Eligible Pupils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62561" y="381128"/>
            <a:ext cx="2051644" cy="1309560"/>
          </a:xfrm>
          <a:prstGeom prst="rect">
            <a:avLst/>
          </a:prstGeom>
        </p:spPr>
      </p:pic>
      <p:sp>
        <p:nvSpPr>
          <p:cNvPr id="8" name="Content Placeholder 7"/>
          <p:cNvSpPr>
            <a:spLocks noGrp="1"/>
          </p:cNvSpPr>
          <p:nvPr>
            <p:ph idx="1"/>
          </p:nvPr>
        </p:nvSpPr>
        <p:spPr/>
        <p:txBody>
          <a:bodyPr>
            <a:normAutofit/>
          </a:bodyPr>
          <a:lstStyle/>
          <a:p>
            <a:r>
              <a:rPr lang="en-GB" dirty="0" smtClean="0"/>
              <a:t>Enhanced Maths and English staffing</a:t>
            </a:r>
          </a:p>
          <a:p>
            <a:r>
              <a:rPr lang="en-GB" dirty="0" smtClean="0"/>
              <a:t>Scholarship Programme and Russell Group from Year 10</a:t>
            </a:r>
          </a:p>
          <a:p>
            <a:r>
              <a:rPr lang="en-GB" dirty="0" smtClean="0"/>
              <a:t>Parallel Curriculum and Sister Circle – additional support </a:t>
            </a:r>
          </a:p>
          <a:p>
            <a:r>
              <a:rPr lang="en-GB" dirty="0" smtClean="0"/>
              <a:t>Wide range of visits</a:t>
            </a:r>
          </a:p>
          <a:p>
            <a:r>
              <a:rPr lang="en-GB" dirty="0" smtClean="0"/>
              <a:t>Homework clubs</a:t>
            </a:r>
          </a:p>
          <a:p>
            <a:r>
              <a:rPr lang="en-GB" dirty="0" smtClean="0"/>
              <a:t>House System</a:t>
            </a:r>
          </a:p>
          <a:p>
            <a:r>
              <a:rPr lang="en-GB" dirty="0" smtClean="0"/>
              <a:t>Extra-curricular provision</a:t>
            </a:r>
          </a:p>
        </p:txBody>
      </p:sp>
      <p:pic>
        <p:nvPicPr>
          <p:cNvPr id="5" name="Picture 2" descr="http://blogs-images.forbes.com/ericbasu/files/2014/02/target-3.jpg"/>
          <p:cNvPicPr>
            <a:picLocks noChangeAspect="1" noChangeArrowheads="1"/>
          </p:cNvPicPr>
          <p:nvPr/>
        </p:nvPicPr>
        <p:blipFill>
          <a:blip r:embed="rId4" cstate="print"/>
          <a:srcRect/>
          <a:stretch>
            <a:fillRect/>
          </a:stretch>
        </p:blipFill>
        <p:spPr bwMode="auto">
          <a:xfrm>
            <a:off x="5397945" y="3457616"/>
            <a:ext cx="3574348" cy="3183188"/>
          </a:xfrm>
          <a:prstGeom prst="rect">
            <a:avLst/>
          </a:prstGeom>
          <a:noFill/>
        </p:spPr>
      </p:pic>
    </p:spTree>
    <p:custDataLst>
      <p:tags r:id="rId1"/>
    </p:custDataLst>
    <p:extLst>
      <p:ext uri="{BB962C8B-B14F-4D97-AF65-F5344CB8AC3E}">
        <p14:creationId xmlns:p14="http://schemas.microsoft.com/office/powerpoint/2010/main" val="21307721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The whole school can benefit …</a:t>
            </a:r>
            <a:endParaRPr lang="en-GB" b="1" dirty="0"/>
          </a:p>
        </p:txBody>
      </p:sp>
      <p:sp>
        <p:nvSpPr>
          <p:cNvPr id="3" name="Content Placeholder 2"/>
          <p:cNvSpPr>
            <a:spLocks noGrp="1"/>
          </p:cNvSpPr>
          <p:nvPr>
            <p:ph idx="1"/>
          </p:nvPr>
        </p:nvSpPr>
        <p:spPr/>
        <p:txBody>
          <a:bodyPr/>
          <a:lstStyle/>
          <a:p>
            <a:pPr marL="0" indent="0">
              <a:buNone/>
            </a:pPr>
            <a:r>
              <a:rPr lang="en-GB" dirty="0" err="1" smtClean="0"/>
              <a:t>eg</a:t>
            </a:r>
            <a:r>
              <a:rPr lang="en-GB" dirty="0" smtClean="0"/>
              <a:t> clubs / sets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62561" y="381128"/>
            <a:ext cx="2051644" cy="130956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04" y="1631863"/>
            <a:ext cx="6886834" cy="4711272"/>
          </a:xfrm>
          <a:prstGeom prst="rect">
            <a:avLst/>
          </a:prstGeom>
        </p:spPr>
      </p:pic>
    </p:spTree>
    <p:custDataLst>
      <p:tags r:id="rId1"/>
    </p:custDataLst>
    <p:extLst>
      <p:ext uri="{BB962C8B-B14F-4D97-AF65-F5344CB8AC3E}">
        <p14:creationId xmlns:p14="http://schemas.microsoft.com/office/powerpoint/2010/main" val="24389621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838200" y="812371"/>
            <a:ext cx="10515600" cy="4351338"/>
          </a:xfrm>
        </p:spPr>
        <p:txBody>
          <a:bodyPr>
            <a:normAutofit lnSpcReduction="10000"/>
          </a:bodyPr>
          <a:lstStyle/>
          <a:p>
            <a:pPr marL="0" indent="0">
              <a:buNone/>
            </a:pPr>
            <a:r>
              <a:rPr lang="en-GB" b="1" u="sng" dirty="0"/>
              <a:t>The </a:t>
            </a:r>
            <a:r>
              <a:rPr lang="en-GB" b="1" u="sng" dirty="0" smtClean="0"/>
              <a:t>answer </a:t>
            </a:r>
            <a:r>
              <a:rPr lang="en-GB" b="1" u="sng" dirty="0"/>
              <a:t>is in the room</a:t>
            </a:r>
            <a:endParaRPr lang="en-GB" dirty="0"/>
          </a:p>
          <a:p>
            <a:endParaRPr lang="en-GB" dirty="0"/>
          </a:p>
          <a:p>
            <a:pPr marL="0" indent="0">
              <a:buNone/>
            </a:pPr>
            <a:r>
              <a:rPr lang="en-GB" i="1" dirty="0" smtClean="0"/>
              <a:t>‘I </a:t>
            </a:r>
            <a:r>
              <a:rPr lang="en-GB" i="1" dirty="0"/>
              <a:t>have lost count of the number of times that I have been faced with what has seemed an intractable </a:t>
            </a:r>
            <a:r>
              <a:rPr lang="en-GB" i="1" dirty="0" smtClean="0"/>
              <a:t>problem and started </a:t>
            </a:r>
            <a:r>
              <a:rPr lang="en-GB" i="1" dirty="0"/>
              <a:t>to panic, felt anxious, worried even. But no more. Now, when these feelings seem near, I take the problem to my senior team without fear. When I reveal the problem to the team, I have no idea how the problem will be solved but I know the solution is in the room, always. This is the best feeling in the world. Total confidence in the team. Sometimes the problem is solved in seconds, sometimes minutes, sometimes longer but the problem is always solved</a:t>
            </a:r>
            <a:r>
              <a:rPr lang="en-GB" i="1" dirty="0" smtClean="0"/>
              <a:t>.’</a:t>
            </a:r>
            <a:endParaRPr lang="en-GB" i="1" dirty="0"/>
          </a:p>
          <a:p>
            <a:endParaRPr lang="en-GB" dirty="0"/>
          </a:p>
        </p:txBody>
      </p:sp>
    </p:spTree>
    <p:custDataLst>
      <p:tags r:id="rId1"/>
    </p:custDataLst>
    <p:extLst>
      <p:ext uri="{BB962C8B-B14F-4D97-AF65-F5344CB8AC3E}">
        <p14:creationId xmlns:p14="http://schemas.microsoft.com/office/powerpoint/2010/main" val="34417375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750555" y="365125"/>
            <a:ext cx="8958634" cy="5968050"/>
          </a:xfrm>
        </p:spPr>
      </p:pic>
    </p:spTree>
    <p:custDataLst>
      <p:tags r:id="rId1"/>
    </p:custDataLst>
    <p:extLst>
      <p:ext uri="{BB962C8B-B14F-4D97-AF65-F5344CB8AC3E}">
        <p14:creationId xmlns:p14="http://schemas.microsoft.com/office/powerpoint/2010/main" val="8954405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195108" y="1825625"/>
            <a:ext cx="5801784" cy="4351338"/>
          </a:xfrm>
        </p:spPr>
      </p:pic>
    </p:spTree>
    <p:custDataLst>
      <p:tags r:id="rId1"/>
    </p:custDataLst>
    <p:extLst>
      <p:ext uri="{BB962C8B-B14F-4D97-AF65-F5344CB8AC3E}">
        <p14:creationId xmlns:p14="http://schemas.microsoft.com/office/powerpoint/2010/main" val="28464783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878" y="2103309"/>
            <a:ext cx="10515600" cy="1325563"/>
          </a:xfrm>
        </p:spPr>
        <p:txBody>
          <a:bodyPr/>
          <a:lstStyle/>
          <a:p>
            <a:r>
              <a:rPr lang="en-GB" dirty="0" smtClean="0"/>
              <a:t>                         </a:t>
            </a:r>
            <a:r>
              <a:rPr lang="en-GB" sz="2800" b="1" dirty="0" smtClean="0"/>
              <a:t>+</a:t>
            </a:r>
            <a:r>
              <a:rPr lang="en-GB" dirty="0" smtClean="0"/>
              <a:t>                           </a:t>
            </a:r>
            <a:r>
              <a:rPr lang="en-GB" sz="2800" b="1" dirty="0" smtClean="0"/>
              <a:t>=</a:t>
            </a:r>
            <a:r>
              <a:rPr lang="en-GB" dirty="0" smtClean="0"/>
              <a:t>  </a:t>
            </a:r>
            <a:r>
              <a:rPr lang="en-GB" sz="2400" b="1" dirty="0" smtClean="0"/>
              <a:t>Liberation Leadership</a:t>
            </a:r>
            <a:endParaRPr lang="en-GB" sz="2400" b="1"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719967" y="1720633"/>
            <a:ext cx="2585423" cy="1939067"/>
          </a:xfrm>
        </p:spPr>
      </p:pic>
      <p:pic>
        <p:nvPicPr>
          <p:cNvPr id="5"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6438" y="1690688"/>
            <a:ext cx="3000632" cy="1998957"/>
          </a:xfrm>
          <a:prstGeom prst="rect">
            <a:avLst/>
          </a:prstGeom>
        </p:spPr>
      </p:pic>
      <p:sp>
        <p:nvSpPr>
          <p:cNvPr id="6" name="TextBox 5"/>
          <p:cNvSpPr txBox="1"/>
          <p:nvPr/>
        </p:nvSpPr>
        <p:spPr>
          <a:xfrm>
            <a:off x="846439" y="4250724"/>
            <a:ext cx="6458952" cy="369332"/>
          </a:xfrm>
          <a:prstGeom prst="rect">
            <a:avLst/>
          </a:prstGeom>
          <a:noFill/>
        </p:spPr>
        <p:txBody>
          <a:bodyPr wrap="square" rtlCol="0">
            <a:spAutoFit/>
          </a:bodyPr>
          <a:lstStyle/>
          <a:p>
            <a:r>
              <a:rPr lang="en-GB" dirty="0">
                <a:solidFill>
                  <a:prstClr val="black"/>
                </a:solidFill>
              </a:rPr>
              <a:t>                </a:t>
            </a:r>
            <a:r>
              <a:rPr lang="en-GB" b="1" dirty="0">
                <a:solidFill>
                  <a:prstClr val="black"/>
                </a:solidFill>
              </a:rPr>
              <a:t>Structure                          +                   Freedom    (to lead)</a:t>
            </a:r>
          </a:p>
        </p:txBody>
      </p:sp>
    </p:spTree>
    <p:custDataLst>
      <p:tags r:id="rId1"/>
    </p:custDataLst>
    <p:extLst>
      <p:ext uri="{BB962C8B-B14F-4D97-AF65-F5344CB8AC3E}">
        <p14:creationId xmlns:p14="http://schemas.microsoft.com/office/powerpoint/2010/main" val="10584326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Any Questions ?</a:t>
            </a:r>
            <a:endParaRPr lang="en-GB" b="1"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32569" y="1779373"/>
            <a:ext cx="8768167" cy="4513929"/>
          </a:xfr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62561" y="381128"/>
            <a:ext cx="2051644" cy="1309560"/>
          </a:xfrm>
          <a:prstGeom prst="rect">
            <a:avLst/>
          </a:prstGeom>
        </p:spPr>
      </p:pic>
    </p:spTree>
    <p:custDataLst>
      <p:tags r:id="rId1"/>
    </p:custDataLst>
    <p:extLst>
      <p:ext uri="{BB962C8B-B14F-4D97-AF65-F5344CB8AC3E}">
        <p14:creationId xmlns:p14="http://schemas.microsoft.com/office/powerpoint/2010/main" val="3264335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0515600" cy="1325563"/>
          </a:xfrm>
        </p:spPr>
        <p:txBody>
          <a:bodyPr/>
          <a:lstStyle/>
          <a:p>
            <a:pPr algn="ctr"/>
            <a:r>
              <a:rPr lang="en-GB" dirty="0" smtClean="0"/>
              <a:t>Who am I and </a:t>
            </a:r>
            <a:br>
              <a:rPr lang="en-GB" dirty="0" smtClean="0"/>
            </a:br>
            <a:r>
              <a:rPr lang="en-GB" dirty="0" smtClean="0"/>
              <a:t>what qualifies me to be here ?</a:t>
            </a:r>
            <a:endParaRPr lang="en-GB" dirty="0"/>
          </a:p>
        </p:txBody>
      </p:sp>
      <p:pic>
        <p:nvPicPr>
          <p:cNvPr id="4" name="Content Placeholder 3" descr="3_198_e.jpg"/>
          <p:cNvPicPr>
            <a:picLocks noGrp="1" noChangeAspect="1"/>
          </p:cNvPicPr>
          <p:nvPr>
            <p:ph idx="1"/>
          </p:nvPr>
        </p:nvPicPr>
        <p:blipFill>
          <a:blip r:embed="rId3" cstate="print"/>
          <a:stretch>
            <a:fillRect/>
          </a:stretch>
        </p:blipFill>
        <p:spPr>
          <a:xfrm>
            <a:off x="1752574" y="2117124"/>
            <a:ext cx="6788004" cy="4060332"/>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62561" y="381128"/>
            <a:ext cx="2051644" cy="1309560"/>
          </a:xfrm>
          <a:prstGeom prst="rect">
            <a:avLst/>
          </a:prstGeom>
        </p:spPr>
      </p:pic>
    </p:spTree>
    <p:custDataLst>
      <p:tags r:id="rId1"/>
    </p:custDataLst>
    <p:extLst>
      <p:ext uri="{BB962C8B-B14F-4D97-AF65-F5344CB8AC3E}">
        <p14:creationId xmlns:p14="http://schemas.microsoft.com/office/powerpoint/2010/main" val="24914815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A little about the school …</a:t>
            </a:r>
            <a:endParaRPr lang="en-GB" b="1" dirty="0"/>
          </a:p>
        </p:txBody>
      </p:sp>
      <p:sp>
        <p:nvSpPr>
          <p:cNvPr id="3" name="Content Placeholder 2"/>
          <p:cNvSpPr>
            <a:spLocks noGrp="1"/>
          </p:cNvSpPr>
          <p:nvPr>
            <p:ph idx="1"/>
          </p:nvPr>
        </p:nvSpPr>
        <p:spPr/>
        <p:txBody>
          <a:bodyPr/>
          <a:lstStyle/>
          <a:p>
            <a:pPr marL="0" indent="0">
              <a:buNone/>
            </a:pPr>
            <a:r>
              <a:rPr lang="en-GB" dirty="0" smtClean="0"/>
              <a:t>Comprehensive / girls / 48% </a:t>
            </a:r>
            <a:r>
              <a:rPr lang="en-GB" dirty="0" err="1" smtClean="0"/>
              <a:t>pp</a:t>
            </a:r>
            <a:endParaRPr lang="en-GB" dirty="0" smtClean="0"/>
          </a:p>
          <a:p>
            <a:pPr marL="0" indent="0">
              <a:buNone/>
            </a:pPr>
            <a:r>
              <a:rPr lang="en-GB" dirty="0" smtClean="0"/>
              <a:t>Inner City London (Lambeth)</a:t>
            </a:r>
          </a:p>
          <a:p>
            <a:pPr marL="0" indent="0">
              <a:buNone/>
            </a:pPr>
            <a:r>
              <a:rPr lang="en-GB" dirty="0" smtClean="0"/>
              <a:t>3 year 5 A*-C </a:t>
            </a:r>
            <a:r>
              <a:rPr lang="en-GB" dirty="0" err="1" smtClean="0"/>
              <a:t>inc</a:t>
            </a:r>
            <a:r>
              <a:rPr lang="en-GB" dirty="0" smtClean="0"/>
              <a:t> EM average is 82%</a:t>
            </a:r>
          </a:p>
          <a:p>
            <a:pPr marL="0" indent="0">
              <a:buNone/>
            </a:pPr>
            <a:r>
              <a:rPr lang="en-GB" dirty="0" smtClean="0"/>
              <a:t>Value added 1031.1</a:t>
            </a:r>
          </a:p>
          <a:p>
            <a:pPr marL="0" indent="0">
              <a:buNone/>
            </a:pPr>
            <a:r>
              <a:rPr lang="en-GB" dirty="0" smtClean="0"/>
              <a:t>2014 </a:t>
            </a:r>
            <a:r>
              <a:rPr lang="en-GB" dirty="0" err="1" smtClean="0"/>
              <a:t>pp</a:t>
            </a:r>
            <a:r>
              <a:rPr lang="en-GB" dirty="0" smtClean="0"/>
              <a:t> v non-</a:t>
            </a:r>
            <a:r>
              <a:rPr lang="en-GB" dirty="0" err="1" smtClean="0"/>
              <a:t>pp</a:t>
            </a:r>
            <a:r>
              <a:rPr lang="en-GB" dirty="0" smtClean="0"/>
              <a:t> gap = 0</a:t>
            </a:r>
          </a:p>
          <a:p>
            <a:pPr marL="0" indent="0">
              <a:buNone/>
            </a:pPr>
            <a:r>
              <a:rPr lang="en-GB" dirty="0" smtClean="0"/>
              <a:t>Successive OFSTED ‘Outstanding’</a:t>
            </a:r>
          </a:p>
          <a:p>
            <a:pPr marL="0" indent="0">
              <a:buNone/>
            </a:pPr>
            <a:r>
              <a:rPr lang="en-GB" dirty="0" smtClean="0"/>
              <a:t>Top of </a:t>
            </a:r>
            <a:r>
              <a:rPr lang="en-GB" i="1" dirty="0" smtClean="0"/>
              <a:t>Family of Schools</a:t>
            </a:r>
            <a:endParaRPr lang="en-GB" i="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62561" y="381128"/>
            <a:ext cx="2051644" cy="130956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6480" y="2730714"/>
            <a:ext cx="4657725" cy="2714625"/>
          </a:xfrm>
          <a:prstGeom prst="rect">
            <a:avLst/>
          </a:prstGeom>
        </p:spPr>
      </p:pic>
    </p:spTree>
    <p:custDataLst>
      <p:tags r:id="rId1"/>
    </p:custDataLst>
    <p:extLst>
      <p:ext uri="{BB962C8B-B14F-4D97-AF65-F5344CB8AC3E}">
        <p14:creationId xmlns:p14="http://schemas.microsoft.com/office/powerpoint/2010/main" val="37121385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8643551" cy="1325563"/>
          </a:xfrm>
        </p:spPr>
        <p:txBody>
          <a:bodyPr>
            <a:normAutofit/>
          </a:bodyPr>
          <a:lstStyle/>
          <a:p>
            <a:r>
              <a:rPr lang="en-GB" sz="3600" b="1" dirty="0" smtClean="0"/>
              <a:t>What do we do  about narrowing the gap ?</a:t>
            </a:r>
            <a:endParaRPr lang="en-GB" sz="3600" b="1" dirty="0"/>
          </a:p>
        </p:txBody>
      </p:sp>
      <p:sp>
        <p:nvSpPr>
          <p:cNvPr id="3" name="Content Placeholder 2"/>
          <p:cNvSpPr>
            <a:spLocks noGrp="1"/>
          </p:cNvSpPr>
          <p:nvPr>
            <p:ph idx="1"/>
          </p:nvPr>
        </p:nvSpPr>
        <p:spPr>
          <a:xfrm>
            <a:off x="838200" y="1825625"/>
            <a:ext cx="9038968" cy="4351338"/>
          </a:xfrm>
        </p:spPr>
        <p:txBody>
          <a:bodyPr/>
          <a:lstStyle/>
          <a:p>
            <a:r>
              <a:rPr lang="en-GB" sz="2400" dirty="0" smtClean="0"/>
              <a:t>Whole school practice</a:t>
            </a:r>
          </a:p>
          <a:p>
            <a:r>
              <a:rPr lang="en-GB" sz="2400" dirty="0" smtClean="0"/>
              <a:t>Specific targeting of eligible pupils</a:t>
            </a:r>
          </a:p>
          <a:p>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62561" y="381128"/>
            <a:ext cx="2051644" cy="1309560"/>
          </a:xfrm>
          <a:prstGeom prst="rect">
            <a:avLst/>
          </a:prstGeom>
        </p:spPr>
      </p:pic>
      <p:pic>
        <p:nvPicPr>
          <p:cNvPr id="6" name="Picture 2" descr="http://blogs-images.forbes.com/ericbasu/files/2014/02/target-3.jpg"/>
          <p:cNvPicPr>
            <a:picLocks noChangeAspect="1" noChangeArrowheads="1"/>
          </p:cNvPicPr>
          <p:nvPr/>
        </p:nvPicPr>
        <p:blipFill>
          <a:blip r:embed="rId4" cstate="print"/>
          <a:srcRect/>
          <a:stretch>
            <a:fillRect/>
          </a:stretch>
        </p:blipFill>
        <p:spPr bwMode="auto">
          <a:xfrm>
            <a:off x="8017577" y="3284621"/>
            <a:ext cx="3574348" cy="3183188"/>
          </a:xfrm>
          <a:prstGeom prst="rect">
            <a:avLst/>
          </a:prstGeom>
          <a:noFill/>
        </p:spPr>
      </p:pic>
    </p:spTree>
    <p:custDataLst>
      <p:tags r:id="rId1"/>
    </p:custDataLst>
    <p:extLst>
      <p:ext uri="{BB962C8B-B14F-4D97-AF65-F5344CB8AC3E}">
        <p14:creationId xmlns:p14="http://schemas.microsoft.com/office/powerpoint/2010/main" val="27273041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8643551" cy="1325563"/>
          </a:xfrm>
        </p:spPr>
        <p:txBody>
          <a:bodyPr/>
          <a:lstStyle/>
          <a:p>
            <a:r>
              <a:rPr lang="en-GB" b="1" dirty="0" smtClean="0"/>
              <a:t>Whole School Practice</a:t>
            </a:r>
            <a:endParaRPr lang="en-GB" b="1"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62561" y="381128"/>
            <a:ext cx="2051644" cy="1309560"/>
          </a:xfrm>
          <a:prstGeom prst="rect">
            <a:avLst/>
          </a:prstGeom>
        </p:spPr>
      </p:pic>
      <p:sp>
        <p:nvSpPr>
          <p:cNvPr id="8" name="Content Placeholder 7"/>
          <p:cNvSpPr>
            <a:spLocks noGrp="1"/>
          </p:cNvSpPr>
          <p:nvPr>
            <p:ph idx="1"/>
          </p:nvPr>
        </p:nvSpPr>
        <p:spPr/>
        <p:txBody>
          <a:bodyPr>
            <a:normAutofit/>
          </a:bodyPr>
          <a:lstStyle/>
          <a:p>
            <a:endParaRPr lang="en-GB" dirty="0" smtClean="0"/>
          </a:p>
          <a:p>
            <a:r>
              <a:rPr lang="en-GB" dirty="0" smtClean="0"/>
              <a:t>Confident and innovative – not afraid of our own ideas</a:t>
            </a:r>
          </a:p>
          <a:p>
            <a:r>
              <a:rPr lang="en-GB" dirty="0" smtClean="0"/>
              <a:t>Focus on teaching </a:t>
            </a:r>
          </a:p>
          <a:p>
            <a:r>
              <a:rPr lang="en-GB" dirty="0" smtClean="0"/>
              <a:t>Excellent </a:t>
            </a:r>
            <a:r>
              <a:rPr lang="en-GB" dirty="0"/>
              <a:t>assessment / monitoring / </a:t>
            </a:r>
            <a:r>
              <a:rPr lang="en-GB" dirty="0" smtClean="0"/>
              <a:t>intervention</a:t>
            </a:r>
          </a:p>
          <a:p>
            <a:r>
              <a:rPr lang="en-GB" dirty="0" smtClean="0"/>
              <a:t>Focus </a:t>
            </a:r>
            <a:r>
              <a:rPr lang="en-GB" dirty="0"/>
              <a:t>on making everything we do as strong as </a:t>
            </a:r>
            <a:r>
              <a:rPr lang="en-GB" dirty="0" smtClean="0"/>
              <a:t>possible</a:t>
            </a:r>
          </a:p>
          <a:p>
            <a:r>
              <a:rPr lang="en-GB" dirty="0" smtClean="0"/>
              <a:t>Never complacent</a:t>
            </a:r>
          </a:p>
        </p:txBody>
      </p:sp>
    </p:spTree>
    <p:custDataLst>
      <p:tags r:id="rId1"/>
    </p:custDataLst>
    <p:extLst>
      <p:ext uri="{BB962C8B-B14F-4D97-AF65-F5344CB8AC3E}">
        <p14:creationId xmlns:p14="http://schemas.microsoft.com/office/powerpoint/2010/main" val="30475792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Example 1 :  </a:t>
            </a:r>
            <a:r>
              <a:rPr lang="en-GB" dirty="0" smtClean="0"/>
              <a:t>Action Research</a:t>
            </a:r>
            <a:endParaRPr lang="en-GB" dirty="0"/>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525795" y="1690688"/>
            <a:ext cx="4322877" cy="4332484"/>
          </a:xfr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62561" y="381128"/>
            <a:ext cx="2051644" cy="1309560"/>
          </a:xfrm>
          <a:prstGeom prst="rect">
            <a:avLst/>
          </a:prstGeom>
        </p:spPr>
      </p:pic>
    </p:spTree>
    <p:custDataLst>
      <p:tags r:id="rId1"/>
    </p:custDataLst>
    <p:extLst>
      <p:ext uri="{BB962C8B-B14F-4D97-AF65-F5344CB8AC3E}">
        <p14:creationId xmlns:p14="http://schemas.microsoft.com/office/powerpoint/2010/main" val="41895358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Example </a:t>
            </a:r>
            <a:r>
              <a:rPr lang="en-GB" b="1" dirty="0"/>
              <a:t>2</a:t>
            </a:r>
            <a:r>
              <a:rPr lang="en-GB" b="1" dirty="0" smtClean="0"/>
              <a:t> :  </a:t>
            </a:r>
            <a:r>
              <a:rPr lang="en-GB" dirty="0" smtClean="0"/>
              <a:t>Teaching and Learning</a:t>
            </a:r>
            <a:endParaRPr lang="en-GB"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905375" y="2456442"/>
            <a:ext cx="2381250" cy="2381250"/>
          </a:xfrm>
        </p:spPr>
      </p:pic>
      <p:sp>
        <p:nvSpPr>
          <p:cNvPr id="5" name="TextBox 4"/>
          <p:cNvSpPr txBox="1"/>
          <p:nvPr/>
        </p:nvSpPr>
        <p:spPr>
          <a:xfrm>
            <a:off x="1013254" y="3336324"/>
            <a:ext cx="3682314" cy="769441"/>
          </a:xfrm>
          <a:prstGeom prst="rect">
            <a:avLst/>
          </a:prstGeom>
          <a:noFill/>
        </p:spPr>
        <p:txBody>
          <a:bodyPr wrap="square" rtlCol="0">
            <a:spAutoFit/>
          </a:bodyPr>
          <a:lstStyle/>
          <a:p>
            <a:r>
              <a:rPr lang="en-GB" sz="4400" dirty="0">
                <a:solidFill>
                  <a:prstClr val="black"/>
                </a:solidFill>
              </a:rPr>
              <a:t>10 MOP</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62561" y="381128"/>
            <a:ext cx="2051644" cy="1309560"/>
          </a:xfrm>
          <a:prstGeom prst="rect">
            <a:avLst/>
          </a:prstGeom>
        </p:spPr>
      </p:pic>
    </p:spTree>
    <p:custDataLst>
      <p:tags r:id="rId1"/>
    </p:custDataLst>
    <p:extLst>
      <p:ext uri="{BB962C8B-B14F-4D97-AF65-F5344CB8AC3E}">
        <p14:creationId xmlns:p14="http://schemas.microsoft.com/office/powerpoint/2010/main" val="8049247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463113"/>
            <a:ext cx="10515600" cy="3713849"/>
          </a:xfrm>
        </p:spPr>
        <p:txBody>
          <a:bodyPr>
            <a:normAutofit/>
          </a:bodyPr>
          <a:lstStyle/>
          <a:p>
            <a:endParaRPr lang="en-GB" sz="2000" b="1" dirty="0" smtClean="0"/>
          </a:p>
        </p:txBody>
      </p:sp>
      <p:sp>
        <p:nvSpPr>
          <p:cNvPr id="4" name="TextBox 3"/>
          <p:cNvSpPr txBox="1"/>
          <p:nvPr/>
        </p:nvSpPr>
        <p:spPr>
          <a:xfrm>
            <a:off x="922638" y="551935"/>
            <a:ext cx="10431162" cy="1446550"/>
          </a:xfrm>
          <a:prstGeom prst="rect">
            <a:avLst/>
          </a:prstGeom>
          <a:noFill/>
        </p:spPr>
        <p:txBody>
          <a:bodyPr wrap="square" rtlCol="0">
            <a:spAutoFit/>
          </a:bodyPr>
          <a:lstStyle/>
          <a:p>
            <a:r>
              <a:rPr lang="en-GB" sz="4400" b="1" dirty="0">
                <a:solidFill>
                  <a:prstClr val="black"/>
                </a:solidFill>
                <a:latin typeface="Calibri Light" panose="020F0302020204030204"/>
              </a:rPr>
              <a:t>Example 3</a:t>
            </a:r>
            <a:r>
              <a:rPr lang="en-GB" sz="4400" b="1" dirty="0" smtClean="0">
                <a:solidFill>
                  <a:prstClr val="black"/>
                </a:solidFill>
                <a:latin typeface="Calibri Light" panose="020F0302020204030204"/>
              </a:rPr>
              <a:t>:  </a:t>
            </a:r>
            <a:r>
              <a:rPr lang="en-GB" sz="4400" dirty="0" smtClean="0">
                <a:solidFill>
                  <a:prstClr val="black"/>
                </a:solidFill>
                <a:latin typeface="Calibri Light" panose="020F0302020204030204"/>
              </a:rPr>
              <a:t>Brown Envelope / </a:t>
            </a:r>
          </a:p>
          <a:p>
            <a:r>
              <a:rPr lang="en-GB" sz="4400" dirty="0">
                <a:solidFill>
                  <a:prstClr val="black"/>
                </a:solidFill>
                <a:latin typeface="Calibri Light" panose="020F0302020204030204"/>
              </a:rPr>
              <a:t> </a:t>
            </a:r>
            <a:r>
              <a:rPr lang="en-GB" sz="4400" dirty="0" smtClean="0">
                <a:solidFill>
                  <a:prstClr val="black"/>
                </a:solidFill>
                <a:latin typeface="Calibri Light" panose="020F0302020204030204"/>
              </a:rPr>
              <a:t>                    Golden Ticket</a:t>
            </a:r>
            <a:endParaRPr lang="en-GB" sz="4400" dirty="0">
              <a:solidFill>
                <a:prstClr val="black"/>
              </a:solidFill>
              <a:latin typeface="Calibri Light" panose="020F0302020204030204"/>
            </a:endParaRPr>
          </a:p>
        </p:txBody>
      </p:sp>
      <p:pic>
        <p:nvPicPr>
          <p:cNvPr id="97282" name="Picture 2" descr="http://images.e-storefront.co.uk/l/157635_49427618.jpg">
            <a:hlinkClick r:id="rId3"/>
          </p:cNvPr>
          <p:cNvPicPr>
            <a:picLocks noChangeAspect="1" noChangeArrowheads="1"/>
          </p:cNvPicPr>
          <p:nvPr/>
        </p:nvPicPr>
        <p:blipFill>
          <a:blip r:embed="rId4" cstate="print"/>
          <a:srcRect/>
          <a:stretch>
            <a:fillRect/>
          </a:stretch>
        </p:blipFill>
        <p:spPr bwMode="auto">
          <a:xfrm>
            <a:off x="745123" y="1878932"/>
            <a:ext cx="5505450" cy="3743325"/>
          </a:xfrm>
          <a:prstGeom prst="rect">
            <a:avLst/>
          </a:prstGeom>
          <a:noFill/>
        </p:spPr>
      </p:pic>
      <p:pic>
        <p:nvPicPr>
          <p:cNvPr id="97284" name="Picture 4" descr="https://encrypted-tbn3.gstatic.com/images?q=tbn:ANd9GcS-TwmdZZzlfZkppjv5HuFwIQ-ffJBTklv7d-XUs5cAOgOh3GhdOclQyfsP">
            <a:hlinkClick r:id="rId5"/>
          </p:cNvPr>
          <p:cNvPicPr>
            <a:picLocks noChangeAspect="1" noChangeArrowheads="1"/>
          </p:cNvPicPr>
          <p:nvPr/>
        </p:nvPicPr>
        <p:blipFill>
          <a:blip r:embed="rId6" cstate="print"/>
          <a:srcRect/>
          <a:stretch>
            <a:fillRect/>
          </a:stretch>
        </p:blipFill>
        <p:spPr bwMode="auto">
          <a:xfrm>
            <a:off x="6747911" y="1878932"/>
            <a:ext cx="2914650" cy="1562100"/>
          </a:xfrm>
          <a:prstGeom prst="rect">
            <a:avLst/>
          </a:prstGeom>
          <a:noFill/>
        </p:spPr>
      </p:pic>
      <p:pic>
        <p:nvPicPr>
          <p:cNvPr id="97286" name="Picture 6" descr="http://thegoodmuse.com/wordpress/wp-content/uploads/2011/03/raffle-ticket.jpg">
            <a:hlinkClick r:id="rId7"/>
          </p:cNvPr>
          <p:cNvPicPr>
            <a:picLocks noChangeAspect="1" noChangeArrowheads="1"/>
          </p:cNvPicPr>
          <p:nvPr/>
        </p:nvPicPr>
        <p:blipFill>
          <a:blip r:embed="rId8" cstate="print"/>
          <a:srcRect/>
          <a:stretch>
            <a:fillRect/>
          </a:stretch>
        </p:blipFill>
        <p:spPr bwMode="auto">
          <a:xfrm>
            <a:off x="6922168" y="3526956"/>
            <a:ext cx="2695074" cy="1586162"/>
          </a:xfrm>
          <a:prstGeom prst="rect">
            <a:avLst/>
          </a:prstGeom>
          <a:noFill/>
        </p:spPr>
      </p:pic>
      <p:pic>
        <p:nvPicPr>
          <p:cNvPr id="97288" name="Picture 8" descr="http://www.colourbox.com/preview/2573023-539264-red-event-ticket-isolated-on-white.jpg">
            <a:hlinkClick r:id="rId9"/>
          </p:cNvPr>
          <p:cNvPicPr>
            <a:picLocks noChangeAspect="1" noChangeArrowheads="1"/>
          </p:cNvPicPr>
          <p:nvPr/>
        </p:nvPicPr>
        <p:blipFill>
          <a:blip r:embed="rId10" cstate="print"/>
          <a:srcRect/>
          <a:stretch>
            <a:fillRect/>
          </a:stretch>
        </p:blipFill>
        <p:spPr bwMode="auto">
          <a:xfrm>
            <a:off x="6922168" y="5199042"/>
            <a:ext cx="3152274" cy="1465472"/>
          </a:xfrm>
          <a:prstGeom prst="rect">
            <a:avLst/>
          </a:prstGeom>
          <a:noFill/>
        </p:spPr>
      </p:pic>
      <p:pic>
        <p:nvPicPr>
          <p:cNvPr id="8" name="Picture 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662561" y="381128"/>
            <a:ext cx="2051644" cy="1309560"/>
          </a:xfrm>
          <a:prstGeom prst="rect">
            <a:avLst/>
          </a:prstGeom>
        </p:spPr>
      </p:pic>
    </p:spTree>
    <p:custDataLst>
      <p:tags r:id="rId1"/>
    </p:custDataLst>
    <p:extLst>
      <p:ext uri="{BB962C8B-B14F-4D97-AF65-F5344CB8AC3E}">
        <p14:creationId xmlns:p14="http://schemas.microsoft.com/office/powerpoint/2010/main" val="28979580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22638" y="551935"/>
            <a:ext cx="10431162" cy="1446550"/>
          </a:xfrm>
          <a:prstGeom prst="rect">
            <a:avLst/>
          </a:prstGeom>
          <a:noFill/>
        </p:spPr>
        <p:txBody>
          <a:bodyPr wrap="square" rtlCol="0">
            <a:spAutoFit/>
          </a:bodyPr>
          <a:lstStyle/>
          <a:p>
            <a:r>
              <a:rPr lang="en-GB" sz="4400" b="1" dirty="0">
                <a:solidFill>
                  <a:prstClr val="black"/>
                </a:solidFill>
                <a:latin typeface="Calibri Light" panose="020F0302020204030204"/>
              </a:rPr>
              <a:t>Example 4</a:t>
            </a:r>
            <a:r>
              <a:rPr lang="en-GB" sz="4400" b="1" dirty="0" smtClean="0">
                <a:solidFill>
                  <a:prstClr val="black"/>
                </a:solidFill>
                <a:latin typeface="Calibri Light" panose="020F0302020204030204"/>
              </a:rPr>
              <a:t>:  </a:t>
            </a:r>
            <a:r>
              <a:rPr lang="en-GB" sz="4400" dirty="0" smtClean="0">
                <a:solidFill>
                  <a:prstClr val="black"/>
                </a:solidFill>
                <a:latin typeface="Calibri Light" panose="020F0302020204030204"/>
              </a:rPr>
              <a:t>Celebrating Cultural </a:t>
            </a:r>
          </a:p>
          <a:p>
            <a:r>
              <a:rPr lang="en-GB" sz="4400" dirty="0">
                <a:solidFill>
                  <a:prstClr val="black"/>
                </a:solidFill>
                <a:latin typeface="Calibri Light" panose="020F0302020204030204"/>
              </a:rPr>
              <a:t> </a:t>
            </a:r>
            <a:r>
              <a:rPr lang="en-GB" sz="4400" dirty="0" smtClean="0">
                <a:solidFill>
                  <a:prstClr val="black"/>
                </a:solidFill>
                <a:latin typeface="Calibri Light" panose="020F0302020204030204"/>
              </a:rPr>
              <a:t>                    Diversity</a:t>
            </a:r>
            <a:endParaRPr lang="en-GB" sz="4400" dirty="0">
              <a:solidFill>
                <a:prstClr val="black"/>
              </a:solidFill>
              <a:latin typeface="Calibri Light" panose="020F0302020204030204"/>
            </a:endParaRPr>
          </a:p>
        </p:txBody>
      </p:sp>
      <p:pic>
        <p:nvPicPr>
          <p:cNvPr id="94210" name="Picture 2" descr="http://www.theworldflag.org/images/THE-WORLD-FLAG.jpg">
            <a:hlinkClick r:id="rId3"/>
          </p:cNvPr>
          <p:cNvPicPr>
            <a:picLocks noChangeAspect="1" noChangeArrowheads="1"/>
          </p:cNvPicPr>
          <p:nvPr/>
        </p:nvPicPr>
        <p:blipFill>
          <a:blip r:embed="rId4" cstate="print"/>
          <a:srcRect/>
          <a:stretch>
            <a:fillRect/>
          </a:stretch>
        </p:blipFill>
        <p:spPr bwMode="auto">
          <a:xfrm>
            <a:off x="838200" y="2058652"/>
            <a:ext cx="6863850" cy="4118310"/>
          </a:xfrm>
          <a:prstGeom prst="rect">
            <a:avLst/>
          </a:prstGeom>
          <a:noFill/>
        </p:spPr>
      </p:pic>
      <p:pic>
        <p:nvPicPr>
          <p:cNvPr id="5" name="Content Placeholder 4"/>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8297906" y="2675216"/>
            <a:ext cx="3175000" cy="3175000"/>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62561" y="381128"/>
            <a:ext cx="2051644" cy="1309560"/>
          </a:xfrm>
          <a:prstGeom prst="rect">
            <a:avLst/>
          </a:prstGeom>
        </p:spPr>
      </p:pic>
    </p:spTree>
    <p:custDataLst>
      <p:tags r:id="rId1"/>
    </p:custDataLst>
    <p:extLst>
      <p:ext uri="{BB962C8B-B14F-4D97-AF65-F5344CB8AC3E}">
        <p14:creationId xmlns:p14="http://schemas.microsoft.com/office/powerpoint/2010/main" val="230451293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4763</TotalTime>
  <Words>345</Words>
  <Application>Microsoft Office PowerPoint</Application>
  <PresentationFormat>Custom</PresentationFormat>
  <Paragraphs>46</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Front Page</vt:lpstr>
      <vt:lpstr>Who am I and  what qualifies me to be here ?</vt:lpstr>
      <vt:lpstr>A little about the school …</vt:lpstr>
      <vt:lpstr>What do we do  about narrowing the gap ?</vt:lpstr>
      <vt:lpstr>Whole School Practice</vt:lpstr>
      <vt:lpstr>Example 1 :  Action Research</vt:lpstr>
      <vt:lpstr>Example 2 :  Teaching and Learning</vt:lpstr>
      <vt:lpstr>PowerPoint Presentation</vt:lpstr>
      <vt:lpstr>PowerPoint Presentation</vt:lpstr>
      <vt:lpstr>Example 5 :  Spelling and                        General Knowledge</vt:lpstr>
      <vt:lpstr>Example 6 :   Ponchos</vt:lpstr>
      <vt:lpstr>Specific Targeting of Eligible Pupils</vt:lpstr>
      <vt:lpstr>The whole school can benefit …</vt:lpstr>
      <vt:lpstr>PowerPoint Presentation</vt:lpstr>
      <vt:lpstr>PowerPoint Presentation</vt:lpstr>
      <vt:lpstr>PowerPoint Presentation</vt:lpstr>
      <vt:lpstr>                         +                           =  Liberation Leadership</vt:lpstr>
      <vt:lpstr>Any Questions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Front Page</dc:title>
  <dc:creator>R Macauley</dc:creator>
  <cp:lastModifiedBy>conf2</cp:lastModifiedBy>
  <cp:revision>36</cp:revision>
  <dcterms:created xsi:type="dcterms:W3CDTF">2014-10-11T15:31:26Z</dcterms:created>
  <dcterms:modified xsi:type="dcterms:W3CDTF">2015-06-18T10:01:49Z</dcterms:modified>
</cp:coreProperties>
</file>