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256" r:id="rId6"/>
    <p:sldId id="391" r:id="rId7"/>
    <p:sldId id="379" r:id="rId8"/>
    <p:sldId id="330" r:id="rId9"/>
    <p:sldId id="363" r:id="rId10"/>
    <p:sldId id="350" r:id="rId11"/>
    <p:sldId id="377" r:id="rId12"/>
    <p:sldId id="351" r:id="rId13"/>
    <p:sldId id="352" r:id="rId14"/>
    <p:sldId id="353" r:id="rId15"/>
    <p:sldId id="355" r:id="rId16"/>
    <p:sldId id="381" r:id="rId17"/>
    <p:sldId id="346" r:id="rId18"/>
    <p:sldId id="390" r:id="rId19"/>
    <p:sldId id="385" r:id="rId20"/>
    <p:sldId id="394" r:id="rId21"/>
    <p:sldId id="386" r:id="rId22"/>
    <p:sldId id="389" r:id="rId23"/>
    <p:sldId id="376" r:id="rId24"/>
    <p:sldId id="392" r:id="rId25"/>
    <p:sldId id="380" r:id="rId26"/>
    <p:sldId id="393" r:id="rId27"/>
    <p:sldId id="325" r:id="rId28"/>
    <p:sldId id="358" r:id="rId29"/>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CKEN, Alice" initials="AC"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4F75"/>
    <a:srgbClr val="0066FF"/>
    <a:srgbClr val="121296"/>
    <a:srgbClr val="FE8610"/>
    <a:srgbClr val="4FB200"/>
    <a:srgbClr val="FFBF61"/>
    <a:srgbClr val="660066"/>
    <a:srgbClr val="99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115" autoAdjust="0"/>
  </p:normalViewPr>
  <p:slideViewPr>
    <p:cSldViewPr>
      <p:cViewPr varScale="1">
        <p:scale>
          <a:sx n="46" d="100"/>
          <a:sy n="4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9" d="100"/>
          <a:sy n="79" d="100"/>
        </p:scale>
        <p:origin x="-2094" y="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1" i="0" baseline="0">
                <a:effectLst/>
              </a:rPr>
              <a:t>PP pupils' attainment against the attainment gap and level of PP eligibility at LA level</a:t>
            </a:r>
            <a:endParaRPr lang="en-GB" sz="1600">
              <a:effectLst/>
            </a:endParaRPr>
          </a:p>
        </c:rich>
      </c:tx>
      <c:layout/>
      <c:overlay val="0"/>
    </c:title>
    <c:autoTitleDeleted val="0"/>
    <c:plotArea>
      <c:layout/>
      <c:scatterChart>
        <c:scatterStyle val="lineMarker"/>
        <c:varyColors val="0"/>
        <c:ser>
          <c:idx val="1"/>
          <c:order val="1"/>
          <c:tx>
            <c:v>More than 40%</c:v>
          </c:tx>
          <c:spPr>
            <a:ln w="28575">
              <a:noFill/>
            </a:ln>
          </c:spPr>
          <c:marker>
            <c:symbol val="diamond"/>
            <c:size val="7"/>
            <c:spPr>
              <a:solidFill>
                <a:srgbClr val="C00000"/>
              </a:solidFill>
              <a:ln>
                <a:solidFill>
                  <a:srgbClr val="C00000"/>
                </a:solidFill>
              </a:ln>
            </c:spPr>
          </c:marker>
          <c:xVal>
            <c:numRef>
              <c:f>'Data for scatter'!$C$2:$C$26</c:f>
              <c:numCache>
                <c:formatCode>0%</c:formatCode>
                <c:ptCount val="25"/>
                <c:pt idx="0">
                  <c:v>0.56799999999999995</c:v>
                </c:pt>
                <c:pt idx="1">
                  <c:v>0.56100000000000005</c:v>
                </c:pt>
                <c:pt idx="2">
                  <c:v>0.49099999999999999</c:v>
                </c:pt>
                <c:pt idx="3">
                  <c:v>0.52100000000000002</c:v>
                </c:pt>
                <c:pt idx="4">
                  <c:v>0.622</c:v>
                </c:pt>
                <c:pt idx="5">
                  <c:v>0.41</c:v>
                </c:pt>
                <c:pt idx="6">
                  <c:v>0.505</c:v>
                </c:pt>
                <c:pt idx="7">
                  <c:v>0.51800000000000002</c:v>
                </c:pt>
                <c:pt idx="8">
                  <c:v>0.23200000000000001</c:v>
                </c:pt>
                <c:pt idx="9">
                  <c:v>0.49399999999999999</c:v>
                </c:pt>
                <c:pt idx="10">
                  <c:v>0.54800000000000004</c:v>
                </c:pt>
                <c:pt idx="11">
                  <c:v>0.503</c:v>
                </c:pt>
                <c:pt idx="12">
                  <c:v>0.435</c:v>
                </c:pt>
                <c:pt idx="13">
                  <c:v>0.39800000000000002</c:v>
                </c:pt>
                <c:pt idx="14">
                  <c:v>0.35399999999999998</c:v>
                </c:pt>
                <c:pt idx="15">
                  <c:v>0.63800000000000001</c:v>
                </c:pt>
                <c:pt idx="16">
                  <c:v>0.314</c:v>
                </c:pt>
                <c:pt idx="17">
                  <c:v>0.5</c:v>
                </c:pt>
                <c:pt idx="18">
                  <c:v>0.45100000000000001</c:v>
                </c:pt>
                <c:pt idx="19">
                  <c:v>0.46100000000000002</c:v>
                </c:pt>
                <c:pt idx="20">
                  <c:v>0.46100000000000002</c:v>
                </c:pt>
                <c:pt idx="21">
                  <c:v>0.32500000000000001</c:v>
                </c:pt>
                <c:pt idx="22">
                  <c:v>0.34899999999999998</c:v>
                </c:pt>
                <c:pt idx="23">
                  <c:v>0.3</c:v>
                </c:pt>
                <c:pt idx="24">
                  <c:v>0.43</c:v>
                </c:pt>
              </c:numCache>
            </c:numRef>
          </c:xVal>
          <c:yVal>
            <c:numRef>
              <c:f>'Data for scatter'!$D$2:$D$26</c:f>
              <c:numCache>
                <c:formatCode>General</c:formatCode>
                <c:ptCount val="25"/>
                <c:pt idx="0">
                  <c:v>11.8</c:v>
                </c:pt>
                <c:pt idx="1">
                  <c:v>11.9</c:v>
                </c:pt>
                <c:pt idx="2">
                  <c:v>16</c:v>
                </c:pt>
                <c:pt idx="3">
                  <c:v>19.600000000000001</c:v>
                </c:pt>
                <c:pt idx="4">
                  <c:v>13.5</c:v>
                </c:pt>
                <c:pt idx="5">
                  <c:v>23.3</c:v>
                </c:pt>
                <c:pt idx="6">
                  <c:v>14.5</c:v>
                </c:pt>
                <c:pt idx="7">
                  <c:v>15.1</c:v>
                </c:pt>
                <c:pt idx="8">
                  <c:v>26.5</c:v>
                </c:pt>
                <c:pt idx="9">
                  <c:v>20.6</c:v>
                </c:pt>
                <c:pt idx="10">
                  <c:v>15.7</c:v>
                </c:pt>
                <c:pt idx="11">
                  <c:v>18.899999999999999</c:v>
                </c:pt>
                <c:pt idx="12">
                  <c:v>23.9</c:v>
                </c:pt>
                <c:pt idx="13">
                  <c:v>21.6</c:v>
                </c:pt>
                <c:pt idx="14">
                  <c:v>22</c:v>
                </c:pt>
                <c:pt idx="15">
                  <c:v>18.600000000000001</c:v>
                </c:pt>
                <c:pt idx="16">
                  <c:v>24.3</c:v>
                </c:pt>
                <c:pt idx="17">
                  <c:v>28.2</c:v>
                </c:pt>
                <c:pt idx="18">
                  <c:v>24.7</c:v>
                </c:pt>
                <c:pt idx="19">
                  <c:v>21</c:v>
                </c:pt>
                <c:pt idx="20">
                  <c:v>18.3</c:v>
                </c:pt>
                <c:pt idx="21">
                  <c:v>29.5</c:v>
                </c:pt>
                <c:pt idx="22">
                  <c:v>19.399999999999999</c:v>
                </c:pt>
                <c:pt idx="23">
                  <c:v>24.8</c:v>
                </c:pt>
                <c:pt idx="24">
                  <c:v>23.8</c:v>
                </c:pt>
              </c:numCache>
            </c:numRef>
          </c:yVal>
          <c:smooth val="0"/>
        </c:ser>
        <c:ser>
          <c:idx val="2"/>
          <c:order val="2"/>
          <c:tx>
            <c:v>32% to &lt;40%</c:v>
          </c:tx>
          <c:spPr>
            <a:ln>
              <a:noFill/>
            </a:ln>
          </c:spPr>
          <c:marker>
            <c:symbol val="diamond"/>
            <c:size val="7"/>
            <c:spPr>
              <a:solidFill>
                <a:srgbClr val="FFC000"/>
              </a:solidFill>
              <a:ln>
                <a:solidFill>
                  <a:srgbClr val="FFC000"/>
                </a:solidFill>
              </a:ln>
            </c:spPr>
          </c:marker>
          <c:xVal>
            <c:numRef>
              <c:f>'Data for scatter'!$C$27:$C$54</c:f>
              <c:numCache>
                <c:formatCode>0%</c:formatCode>
                <c:ptCount val="28"/>
                <c:pt idx="0">
                  <c:v>0.47299999999999998</c:v>
                </c:pt>
                <c:pt idx="1">
                  <c:v>0.4</c:v>
                </c:pt>
                <c:pt idx="2">
                  <c:v>0.47</c:v>
                </c:pt>
                <c:pt idx="3">
                  <c:v>0.36399999999999999</c:v>
                </c:pt>
                <c:pt idx="4">
                  <c:v>0.41499999999999998</c:v>
                </c:pt>
                <c:pt idx="5">
                  <c:v>0.38</c:v>
                </c:pt>
                <c:pt idx="6">
                  <c:v>0.48399999999999999</c:v>
                </c:pt>
                <c:pt idx="7">
                  <c:v>0.35</c:v>
                </c:pt>
                <c:pt idx="8">
                  <c:v>0.30499999999999999</c:v>
                </c:pt>
                <c:pt idx="9">
                  <c:v>0.36799999999999999</c:v>
                </c:pt>
                <c:pt idx="10">
                  <c:v>0.28299999999999997</c:v>
                </c:pt>
                <c:pt idx="11">
                  <c:v>0.29399999999999998</c:v>
                </c:pt>
                <c:pt idx="12">
                  <c:v>0.31</c:v>
                </c:pt>
                <c:pt idx="13">
                  <c:v>0.46200000000000002</c:v>
                </c:pt>
                <c:pt idx="14">
                  <c:v>0.34</c:v>
                </c:pt>
                <c:pt idx="15">
                  <c:v>0.33100000000000002</c:v>
                </c:pt>
                <c:pt idx="16">
                  <c:v>0.29499999999999998</c:v>
                </c:pt>
                <c:pt idx="17">
                  <c:v>0.41</c:v>
                </c:pt>
                <c:pt idx="18">
                  <c:v>0.51500000000000001</c:v>
                </c:pt>
                <c:pt idx="19">
                  <c:v>0.33100000000000002</c:v>
                </c:pt>
                <c:pt idx="20">
                  <c:v>0.38300000000000001</c:v>
                </c:pt>
                <c:pt idx="21">
                  <c:v>0.28999999999999998</c:v>
                </c:pt>
                <c:pt idx="22">
                  <c:v>0.35299999999999998</c:v>
                </c:pt>
                <c:pt idx="23">
                  <c:v>0.32900000000000001</c:v>
                </c:pt>
                <c:pt idx="24">
                  <c:v>0.34799999999999998</c:v>
                </c:pt>
                <c:pt idx="25">
                  <c:v>0.39700000000000002</c:v>
                </c:pt>
                <c:pt idx="26">
                  <c:v>0.39900000000000002</c:v>
                </c:pt>
                <c:pt idx="27">
                  <c:v>0.25700000000000001</c:v>
                </c:pt>
              </c:numCache>
            </c:numRef>
          </c:xVal>
          <c:yVal>
            <c:numRef>
              <c:f>'Data for scatter'!$E$27:$E$54</c:f>
              <c:numCache>
                <c:formatCode>General</c:formatCode>
                <c:ptCount val="28"/>
                <c:pt idx="0">
                  <c:v>20.7</c:v>
                </c:pt>
                <c:pt idx="1">
                  <c:v>25</c:v>
                </c:pt>
                <c:pt idx="2">
                  <c:v>20.8</c:v>
                </c:pt>
                <c:pt idx="3">
                  <c:v>23.6</c:v>
                </c:pt>
                <c:pt idx="4">
                  <c:v>17</c:v>
                </c:pt>
                <c:pt idx="5">
                  <c:v>26.3</c:v>
                </c:pt>
                <c:pt idx="6">
                  <c:v>19.100000000000001</c:v>
                </c:pt>
                <c:pt idx="7">
                  <c:v>31.1</c:v>
                </c:pt>
                <c:pt idx="8">
                  <c:v>27.3</c:v>
                </c:pt>
                <c:pt idx="9">
                  <c:v>33.1</c:v>
                </c:pt>
                <c:pt idx="10">
                  <c:v>25.1</c:v>
                </c:pt>
                <c:pt idx="11">
                  <c:v>23</c:v>
                </c:pt>
                <c:pt idx="12">
                  <c:v>27.9</c:v>
                </c:pt>
                <c:pt idx="13">
                  <c:v>16.600000000000001</c:v>
                </c:pt>
                <c:pt idx="14">
                  <c:v>33.1</c:v>
                </c:pt>
                <c:pt idx="15">
                  <c:v>27.8</c:v>
                </c:pt>
                <c:pt idx="16">
                  <c:v>31.7</c:v>
                </c:pt>
                <c:pt idx="17">
                  <c:v>20</c:v>
                </c:pt>
                <c:pt idx="18">
                  <c:v>22.3</c:v>
                </c:pt>
                <c:pt idx="19">
                  <c:v>29.3</c:v>
                </c:pt>
                <c:pt idx="20">
                  <c:v>29.2</c:v>
                </c:pt>
                <c:pt idx="21">
                  <c:v>33.200000000000003</c:v>
                </c:pt>
                <c:pt idx="22">
                  <c:v>25.5</c:v>
                </c:pt>
                <c:pt idx="23">
                  <c:v>31</c:v>
                </c:pt>
                <c:pt idx="24">
                  <c:v>37.5</c:v>
                </c:pt>
                <c:pt idx="25">
                  <c:v>26.1</c:v>
                </c:pt>
                <c:pt idx="26">
                  <c:v>21.6</c:v>
                </c:pt>
                <c:pt idx="27">
                  <c:v>31.5</c:v>
                </c:pt>
              </c:numCache>
            </c:numRef>
          </c:yVal>
          <c:smooth val="0"/>
        </c:ser>
        <c:ser>
          <c:idx val="3"/>
          <c:order val="3"/>
          <c:tx>
            <c:v>25 to &lt;32%</c:v>
          </c:tx>
          <c:spPr>
            <a:ln w="28575">
              <a:noFill/>
            </a:ln>
          </c:spPr>
          <c:marker>
            <c:symbol val="diamond"/>
            <c:size val="7"/>
            <c:spPr>
              <a:solidFill>
                <a:srgbClr val="92D050"/>
              </a:solidFill>
              <a:ln>
                <a:solidFill>
                  <a:srgbClr val="92D050"/>
                </a:solidFill>
              </a:ln>
            </c:spPr>
          </c:marker>
          <c:xVal>
            <c:numRef>
              <c:f>'Data for scatter'!$C$55:$C$89</c:f>
              <c:numCache>
                <c:formatCode>0%</c:formatCode>
                <c:ptCount val="35"/>
                <c:pt idx="0">
                  <c:v>0.311</c:v>
                </c:pt>
                <c:pt idx="1">
                  <c:v>0.29899999999999999</c:v>
                </c:pt>
                <c:pt idx="2">
                  <c:v>0.32700000000000001</c:v>
                </c:pt>
                <c:pt idx="3">
                  <c:v>0.46</c:v>
                </c:pt>
                <c:pt idx="4">
                  <c:v>0.48599999999999999</c:v>
                </c:pt>
                <c:pt idx="5">
                  <c:v>0.34200000000000003</c:v>
                </c:pt>
                <c:pt idx="6">
                  <c:v>0.35099999999999998</c:v>
                </c:pt>
                <c:pt idx="7">
                  <c:v>0.376</c:v>
                </c:pt>
                <c:pt idx="8">
                  <c:v>0.30199999999999999</c:v>
                </c:pt>
                <c:pt idx="9">
                  <c:v>0.36599999999999999</c:v>
                </c:pt>
                <c:pt idx="10">
                  <c:v>0.34</c:v>
                </c:pt>
                <c:pt idx="11">
                  <c:v>0.35099999999999998</c:v>
                </c:pt>
                <c:pt idx="12">
                  <c:v>0.32600000000000001</c:v>
                </c:pt>
                <c:pt idx="13">
                  <c:v>0.28000000000000003</c:v>
                </c:pt>
                <c:pt idx="14">
                  <c:v>0.28799999999999998</c:v>
                </c:pt>
                <c:pt idx="15">
                  <c:v>0.33</c:v>
                </c:pt>
                <c:pt idx="16">
                  <c:v>0.46500000000000002</c:v>
                </c:pt>
                <c:pt idx="17">
                  <c:v>0.30299999999999999</c:v>
                </c:pt>
                <c:pt idx="18">
                  <c:v>0.379</c:v>
                </c:pt>
                <c:pt idx="19">
                  <c:v>0.314</c:v>
                </c:pt>
                <c:pt idx="20">
                  <c:v>0.32200000000000001</c:v>
                </c:pt>
                <c:pt idx="21">
                  <c:v>0.34599999999999997</c:v>
                </c:pt>
                <c:pt idx="22">
                  <c:v>0.50900000000000001</c:v>
                </c:pt>
                <c:pt idx="23">
                  <c:v>0.38100000000000001</c:v>
                </c:pt>
                <c:pt idx="24">
                  <c:v>0.34699999999999998</c:v>
                </c:pt>
                <c:pt idx="25">
                  <c:v>0.28399999999999997</c:v>
                </c:pt>
                <c:pt idx="26">
                  <c:v>0.36499999999999999</c:v>
                </c:pt>
                <c:pt idx="27">
                  <c:v>0.311</c:v>
                </c:pt>
                <c:pt idx="28">
                  <c:v>0.33100000000000002</c:v>
                </c:pt>
                <c:pt idx="29">
                  <c:v>0.314</c:v>
                </c:pt>
                <c:pt idx="30">
                  <c:v>0.309</c:v>
                </c:pt>
                <c:pt idx="31">
                  <c:v>0.35599999999999998</c:v>
                </c:pt>
                <c:pt idx="32">
                  <c:v>0.41499999999999998</c:v>
                </c:pt>
                <c:pt idx="33">
                  <c:v>0.27500000000000002</c:v>
                </c:pt>
                <c:pt idx="34">
                  <c:v>0.377</c:v>
                </c:pt>
              </c:numCache>
            </c:numRef>
          </c:xVal>
          <c:yVal>
            <c:numRef>
              <c:f>'Data for scatter'!$F$55:$F$89</c:f>
              <c:numCache>
                <c:formatCode>General</c:formatCode>
                <c:ptCount val="35"/>
                <c:pt idx="0">
                  <c:v>27.7</c:v>
                </c:pt>
                <c:pt idx="1">
                  <c:v>30.9</c:v>
                </c:pt>
                <c:pt idx="2">
                  <c:v>33.200000000000003</c:v>
                </c:pt>
                <c:pt idx="3">
                  <c:v>26.6</c:v>
                </c:pt>
                <c:pt idx="4">
                  <c:v>27.5</c:v>
                </c:pt>
                <c:pt idx="5">
                  <c:v>24.2</c:v>
                </c:pt>
                <c:pt idx="6">
                  <c:v>31.5</c:v>
                </c:pt>
                <c:pt idx="7">
                  <c:v>30.1</c:v>
                </c:pt>
                <c:pt idx="8">
                  <c:v>28.5</c:v>
                </c:pt>
                <c:pt idx="9">
                  <c:v>26.8</c:v>
                </c:pt>
                <c:pt idx="10">
                  <c:v>33.4</c:v>
                </c:pt>
                <c:pt idx="11">
                  <c:v>30.9</c:v>
                </c:pt>
                <c:pt idx="12">
                  <c:v>24.1</c:v>
                </c:pt>
                <c:pt idx="13">
                  <c:v>33.9</c:v>
                </c:pt>
                <c:pt idx="14">
                  <c:v>30</c:v>
                </c:pt>
                <c:pt idx="15">
                  <c:v>29.6</c:v>
                </c:pt>
                <c:pt idx="16">
                  <c:v>22.3</c:v>
                </c:pt>
                <c:pt idx="17">
                  <c:v>34.9</c:v>
                </c:pt>
                <c:pt idx="18">
                  <c:v>28.8</c:v>
                </c:pt>
                <c:pt idx="19">
                  <c:v>31</c:v>
                </c:pt>
                <c:pt idx="20">
                  <c:v>37.5</c:v>
                </c:pt>
                <c:pt idx="21">
                  <c:v>28.2</c:v>
                </c:pt>
                <c:pt idx="22">
                  <c:v>23.6</c:v>
                </c:pt>
                <c:pt idx="23">
                  <c:v>27.1</c:v>
                </c:pt>
                <c:pt idx="24">
                  <c:v>32.1</c:v>
                </c:pt>
                <c:pt idx="25">
                  <c:v>23</c:v>
                </c:pt>
                <c:pt idx="26">
                  <c:v>26.8</c:v>
                </c:pt>
                <c:pt idx="27">
                  <c:v>29.9</c:v>
                </c:pt>
                <c:pt idx="28">
                  <c:v>29.3</c:v>
                </c:pt>
                <c:pt idx="29">
                  <c:v>29.8</c:v>
                </c:pt>
                <c:pt idx="30">
                  <c:v>24.7</c:v>
                </c:pt>
                <c:pt idx="31">
                  <c:v>27.4</c:v>
                </c:pt>
                <c:pt idx="32">
                  <c:v>29.6</c:v>
                </c:pt>
                <c:pt idx="33">
                  <c:v>46.6</c:v>
                </c:pt>
                <c:pt idx="34">
                  <c:v>31.3</c:v>
                </c:pt>
              </c:numCache>
            </c:numRef>
          </c:yVal>
          <c:smooth val="0"/>
        </c:ser>
        <c:ser>
          <c:idx val="4"/>
          <c:order val="4"/>
          <c:tx>
            <c:v>19% to &lt;25%</c:v>
          </c:tx>
          <c:spPr>
            <a:ln w="28575">
              <a:noFill/>
            </a:ln>
          </c:spPr>
          <c:marker>
            <c:symbol val="diamond"/>
            <c:size val="7"/>
            <c:spPr>
              <a:solidFill>
                <a:srgbClr val="00B0F0"/>
              </a:solidFill>
              <a:ln>
                <a:solidFill>
                  <a:srgbClr val="00B0F0"/>
                </a:solidFill>
              </a:ln>
            </c:spPr>
          </c:marker>
          <c:xVal>
            <c:numRef>
              <c:f>'Data for scatter'!$C$90:$C$121</c:f>
              <c:numCache>
                <c:formatCode>0%</c:formatCode>
                <c:ptCount val="32"/>
                <c:pt idx="0">
                  <c:v>0.318</c:v>
                </c:pt>
                <c:pt idx="1">
                  <c:v>0.40500000000000003</c:v>
                </c:pt>
                <c:pt idx="2">
                  <c:v>0.51900000000000002</c:v>
                </c:pt>
                <c:pt idx="3">
                  <c:v>0.38800000000000001</c:v>
                </c:pt>
                <c:pt idx="4">
                  <c:v>0.35499999999999998</c:v>
                </c:pt>
                <c:pt idx="5">
                  <c:v>0.32300000000000001</c:v>
                </c:pt>
                <c:pt idx="6">
                  <c:v>0.318</c:v>
                </c:pt>
                <c:pt idx="7">
                  <c:v>0.3</c:v>
                </c:pt>
                <c:pt idx="8">
                  <c:v>0.32200000000000001</c:v>
                </c:pt>
                <c:pt idx="9">
                  <c:v>0.35499999999999998</c:v>
                </c:pt>
                <c:pt idx="10">
                  <c:v>0.26200000000000001</c:v>
                </c:pt>
                <c:pt idx="11">
                  <c:v>0.30299999999999999</c:v>
                </c:pt>
                <c:pt idx="12">
                  <c:v>0.29799999999999999</c:v>
                </c:pt>
                <c:pt idx="13">
                  <c:v>0.35099999999999998</c:v>
                </c:pt>
                <c:pt idx="14">
                  <c:v>0.34399999999999997</c:v>
                </c:pt>
                <c:pt idx="15">
                  <c:v>0.316</c:v>
                </c:pt>
                <c:pt idx="16">
                  <c:v>0.35399999999999998</c:v>
                </c:pt>
                <c:pt idx="17">
                  <c:v>0.314</c:v>
                </c:pt>
                <c:pt idx="18">
                  <c:v>0.27400000000000002</c:v>
                </c:pt>
                <c:pt idx="19">
                  <c:v>0.30599999999999999</c:v>
                </c:pt>
                <c:pt idx="20">
                  <c:v>0.32700000000000001</c:v>
                </c:pt>
                <c:pt idx="21">
                  <c:v>0.28899999999999998</c:v>
                </c:pt>
                <c:pt idx="22">
                  <c:v>0.36299999999999999</c:v>
                </c:pt>
                <c:pt idx="23">
                  <c:v>0.33600000000000002</c:v>
                </c:pt>
                <c:pt idx="24">
                  <c:v>0.40699999999999997</c:v>
                </c:pt>
                <c:pt idx="25">
                  <c:v>0.27700000000000002</c:v>
                </c:pt>
                <c:pt idx="26">
                  <c:v>0.33900000000000002</c:v>
                </c:pt>
                <c:pt idx="27">
                  <c:v>0.44</c:v>
                </c:pt>
                <c:pt idx="28">
                  <c:v>0.317</c:v>
                </c:pt>
                <c:pt idx="29">
                  <c:v>0.42</c:v>
                </c:pt>
                <c:pt idx="30">
                  <c:v>0.32100000000000001</c:v>
                </c:pt>
                <c:pt idx="31">
                  <c:v>0.32300000000000001</c:v>
                </c:pt>
              </c:numCache>
            </c:numRef>
          </c:xVal>
          <c:yVal>
            <c:numRef>
              <c:f>'Data for scatter'!$G$90:$G$121</c:f>
              <c:numCache>
                <c:formatCode>General</c:formatCode>
                <c:ptCount val="32"/>
                <c:pt idx="0">
                  <c:v>34.9</c:v>
                </c:pt>
                <c:pt idx="1">
                  <c:v>21.8</c:v>
                </c:pt>
                <c:pt idx="2">
                  <c:v>22.9</c:v>
                </c:pt>
                <c:pt idx="3">
                  <c:v>28.1</c:v>
                </c:pt>
                <c:pt idx="4">
                  <c:v>30.6</c:v>
                </c:pt>
                <c:pt idx="5">
                  <c:v>27.4</c:v>
                </c:pt>
                <c:pt idx="6">
                  <c:v>32.5</c:v>
                </c:pt>
                <c:pt idx="7">
                  <c:v>28.7</c:v>
                </c:pt>
                <c:pt idx="8">
                  <c:v>27.2</c:v>
                </c:pt>
                <c:pt idx="9">
                  <c:v>25.7</c:v>
                </c:pt>
                <c:pt idx="10">
                  <c:v>34.299999999999997</c:v>
                </c:pt>
                <c:pt idx="11">
                  <c:v>29</c:v>
                </c:pt>
                <c:pt idx="12">
                  <c:v>36.9</c:v>
                </c:pt>
                <c:pt idx="13">
                  <c:v>29.5</c:v>
                </c:pt>
                <c:pt idx="14">
                  <c:v>33.9</c:v>
                </c:pt>
                <c:pt idx="15">
                  <c:v>28.3</c:v>
                </c:pt>
                <c:pt idx="16">
                  <c:v>26.9</c:v>
                </c:pt>
                <c:pt idx="17">
                  <c:v>29.9</c:v>
                </c:pt>
                <c:pt idx="18">
                  <c:v>30.8</c:v>
                </c:pt>
                <c:pt idx="19">
                  <c:v>34.700000000000003</c:v>
                </c:pt>
                <c:pt idx="20">
                  <c:v>32.200000000000003</c:v>
                </c:pt>
                <c:pt idx="21">
                  <c:v>28.9</c:v>
                </c:pt>
                <c:pt idx="22">
                  <c:v>30.3</c:v>
                </c:pt>
                <c:pt idx="23">
                  <c:v>30.5</c:v>
                </c:pt>
                <c:pt idx="24">
                  <c:v>24.6</c:v>
                </c:pt>
                <c:pt idx="25">
                  <c:v>35.299999999999997</c:v>
                </c:pt>
                <c:pt idx="26">
                  <c:v>28.6</c:v>
                </c:pt>
                <c:pt idx="27">
                  <c:v>35.200000000000003</c:v>
                </c:pt>
                <c:pt idx="28">
                  <c:v>28.9</c:v>
                </c:pt>
                <c:pt idx="29">
                  <c:v>29.5</c:v>
                </c:pt>
                <c:pt idx="30">
                  <c:v>32.9</c:v>
                </c:pt>
                <c:pt idx="31">
                  <c:v>30.5</c:v>
                </c:pt>
              </c:numCache>
            </c:numRef>
          </c:yVal>
          <c:smooth val="0"/>
        </c:ser>
        <c:ser>
          <c:idx val="0"/>
          <c:order val="0"/>
          <c:tx>
            <c:v>Less than 19%</c:v>
          </c:tx>
          <c:spPr>
            <a:ln w="28575">
              <a:noFill/>
            </a:ln>
          </c:spPr>
          <c:marker>
            <c:symbol val="diamond"/>
            <c:size val="7"/>
            <c:spPr>
              <a:solidFill>
                <a:srgbClr val="7030A0"/>
              </a:solidFill>
              <a:ln>
                <a:solidFill>
                  <a:srgbClr val="7030A0"/>
                </a:solidFill>
              </a:ln>
            </c:spPr>
          </c:marker>
          <c:dPt>
            <c:idx val="32"/>
            <c:marker>
              <c:symbol val="none"/>
            </c:marker>
            <c:bubble3D val="0"/>
            <c:spPr>
              <a:ln w="28575">
                <a:solidFill>
                  <a:schemeClr val="tx2"/>
                </a:solidFill>
              </a:ln>
            </c:spPr>
          </c:dPt>
          <c:dPt>
            <c:idx val="34"/>
            <c:marker>
              <c:symbol val="none"/>
            </c:marker>
            <c:bubble3D val="0"/>
            <c:spPr>
              <a:ln w="28575">
                <a:solidFill>
                  <a:schemeClr val="accent1"/>
                </a:solidFill>
              </a:ln>
            </c:spPr>
          </c:dPt>
          <c:dPt>
            <c:idx val="35"/>
            <c:bubble3D val="0"/>
            <c:spPr>
              <a:ln w="28575">
                <a:solidFill>
                  <a:schemeClr val="tx2"/>
                </a:solidFill>
              </a:ln>
            </c:spPr>
          </c:dPt>
          <c:xVal>
            <c:numRef>
              <c:f>'Data for scatter'!$C$122:$C$157</c:f>
              <c:numCache>
                <c:formatCode>0%</c:formatCode>
                <c:ptCount val="36"/>
                <c:pt idx="0">
                  <c:v>0.27600000000000002</c:v>
                </c:pt>
                <c:pt idx="1">
                  <c:v>0.317</c:v>
                </c:pt>
                <c:pt idx="2">
                  <c:v>0.33800000000000002</c:v>
                </c:pt>
                <c:pt idx="3">
                  <c:v>0.312</c:v>
                </c:pt>
                <c:pt idx="4">
                  <c:v>0.35299999999999998</c:v>
                </c:pt>
                <c:pt idx="5">
                  <c:v>0.42</c:v>
                </c:pt>
                <c:pt idx="6">
                  <c:v>0.44700000000000001</c:v>
                </c:pt>
                <c:pt idx="7">
                  <c:v>0.33</c:v>
                </c:pt>
                <c:pt idx="8">
                  <c:v>0.28899999999999998</c:v>
                </c:pt>
                <c:pt idx="9">
                  <c:v>0.313</c:v>
                </c:pt>
                <c:pt idx="10">
                  <c:v>0.377</c:v>
                </c:pt>
                <c:pt idx="11">
                  <c:v>0.313</c:v>
                </c:pt>
                <c:pt idx="12">
                  <c:v>0.4</c:v>
                </c:pt>
                <c:pt idx="13">
                  <c:v>0.313</c:v>
                </c:pt>
                <c:pt idx="14">
                  <c:v>0.32500000000000001</c:v>
                </c:pt>
                <c:pt idx="15">
                  <c:v>0.32100000000000001</c:v>
                </c:pt>
                <c:pt idx="16">
                  <c:v>0.312</c:v>
                </c:pt>
                <c:pt idx="17">
                  <c:v>0.33300000000000002</c:v>
                </c:pt>
                <c:pt idx="18">
                  <c:v>0.3</c:v>
                </c:pt>
                <c:pt idx="19">
                  <c:v>0.34100000000000003</c:v>
                </c:pt>
                <c:pt idx="20">
                  <c:v>0.36</c:v>
                </c:pt>
                <c:pt idx="21">
                  <c:v>0.33200000000000002</c:v>
                </c:pt>
                <c:pt idx="22">
                  <c:v>0.26900000000000002</c:v>
                </c:pt>
                <c:pt idx="23">
                  <c:v>0.37</c:v>
                </c:pt>
                <c:pt idx="24">
                  <c:v>0.30399999999999999</c:v>
                </c:pt>
                <c:pt idx="25">
                  <c:v>0.32800000000000001</c:v>
                </c:pt>
                <c:pt idx="26">
                  <c:v>0.35699999999999998</c:v>
                </c:pt>
                <c:pt idx="27">
                  <c:v>0.28399999999999997</c:v>
                </c:pt>
                <c:pt idx="28">
                  <c:v>0.33200000000000002</c:v>
                </c:pt>
                <c:pt idx="29">
                  <c:v>0.36799999999999999</c:v>
                </c:pt>
                <c:pt idx="31" formatCode="0.0%">
                  <c:v>0.36499999999999999</c:v>
                </c:pt>
                <c:pt idx="32" formatCode="0.0%">
                  <c:v>0.36499999999999999</c:v>
                </c:pt>
                <c:pt idx="34" formatCode="0.0%">
                  <c:v>0</c:v>
                </c:pt>
                <c:pt idx="35" formatCode="0.0%">
                  <c:v>1</c:v>
                </c:pt>
              </c:numCache>
            </c:numRef>
          </c:xVal>
          <c:yVal>
            <c:numRef>
              <c:f>'Data for scatter'!$H$122:$H$157</c:f>
              <c:numCache>
                <c:formatCode>General</c:formatCode>
                <c:ptCount val="36"/>
                <c:pt idx="0">
                  <c:v>32.299999999999997</c:v>
                </c:pt>
                <c:pt idx="1">
                  <c:v>34</c:v>
                </c:pt>
                <c:pt idx="2">
                  <c:v>32.6</c:v>
                </c:pt>
                <c:pt idx="3">
                  <c:v>30.3</c:v>
                </c:pt>
                <c:pt idx="4">
                  <c:v>26.2</c:v>
                </c:pt>
                <c:pt idx="5">
                  <c:v>34.1</c:v>
                </c:pt>
                <c:pt idx="6">
                  <c:v>33.4</c:v>
                </c:pt>
                <c:pt idx="7">
                  <c:v>28</c:v>
                </c:pt>
                <c:pt idx="8">
                  <c:v>40.4</c:v>
                </c:pt>
                <c:pt idx="9">
                  <c:v>33.4</c:v>
                </c:pt>
                <c:pt idx="10">
                  <c:v>25.4</c:v>
                </c:pt>
                <c:pt idx="11">
                  <c:v>31.9</c:v>
                </c:pt>
                <c:pt idx="12">
                  <c:v>31.8</c:v>
                </c:pt>
                <c:pt idx="13">
                  <c:v>30.3</c:v>
                </c:pt>
                <c:pt idx="14">
                  <c:v>34.700000000000003</c:v>
                </c:pt>
                <c:pt idx="15">
                  <c:v>34.299999999999997</c:v>
                </c:pt>
                <c:pt idx="16">
                  <c:v>31.6</c:v>
                </c:pt>
                <c:pt idx="17">
                  <c:v>33.1</c:v>
                </c:pt>
                <c:pt idx="18">
                  <c:v>28.6</c:v>
                </c:pt>
                <c:pt idx="19">
                  <c:v>33.6</c:v>
                </c:pt>
                <c:pt idx="20">
                  <c:v>27</c:v>
                </c:pt>
                <c:pt idx="21">
                  <c:v>34</c:v>
                </c:pt>
                <c:pt idx="22">
                  <c:v>35.299999999999997</c:v>
                </c:pt>
                <c:pt idx="23">
                  <c:v>31.3</c:v>
                </c:pt>
                <c:pt idx="24">
                  <c:v>31.5</c:v>
                </c:pt>
                <c:pt idx="25">
                  <c:v>33.4</c:v>
                </c:pt>
                <c:pt idx="26">
                  <c:v>31.8</c:v>
                </c:pt>
                <c:pt idx="27">
                  <c:v>33.6</c:v>
                </c:pt>
                <c:pt idx="28">
                  <c:v>41.7</c:v>
                </c:pt>
                <c:pt idx="29">
                  <c:v>33.799999999999997</c:v>
                </c:pt>
                <c:pt idx="31">
                  <c:v>100</c:v>
                </c:pt>
                <c:pt idx="32">
                  <c:v>0</c:v>
                </c:pt>
                <c:pt idx="34">
                  <c:v>27.5</c:v>
                </c:pt>
                <c:pt idx="35">
                  <c:v>27.5</c:v>
                </c:pt>
              </c:numCache>
            </c:numRef>
          </c:yVal>
          <c:smooth val="0"/>
        </c:ser>
        <c:dLbls>
          <c:showLegendKey val="0"/>
          <c:showVal val="0"/>
          <c:showCatName val="0"/>
          <c:showSerName val="0"/>
          <c:showPercent val="0"/>
          <c:showBubbleSize val="0"/>
        </c:dLbls>
        <c:axId val="161778688"/>
        <c:axId val="161797248"/>
      </c:scatterChart>
      <c:valAx>
        <c:axId val="161778688"/>
        <c:scaling>
          <c:orientation val="minMax"/>
          <c:max val="0.8"/>
        </c:scaling>
        <c:delete val="0"/>
        <c:axPos val="b"/>
        <c:title>
          <c:tx>
            <c:rich>
              <a:bodyPr/>
              <a:lstStyle/>
              <a:p>
                <a:pPr>
                  <a:defRPr sz="1100"/>
                </a:pPr>
                <a:r>
                  <a:rPr lang="en-GB" sz="1100" b="1" i="0" baseline="0">
                    <a:effectLst/>
                  </a:rPr>
                  <a:t>% disadvantaged pupils achieving 5+ A*-C grades including English and maths GCSEs</a:t>
                </a:r>
                <a:endParaRPr lang="en-GB" sz="1100">
                  <a:effectLst/>
                </a:endParaRPr>
              </a:p>
            </c:rich>
          </c:tx>
          <c:layout/>
          <c:overlay val="0"/>
        </c:title>
        <c:numFmt formatCode="0%" sourceLinked="1"/>
        <c:majorTickMark val="out"/>
        <c:minorTickMark val="none"/>
        <c:tickLblPos val="nextTo"/>
        <c:crossAx val="161797248"/>
        <c:crosses val="autoZero"/>
        <c:crossBetween val="midCat"/>
      </c:valAx>
      <c:valAx>
        <c:axId val="161797248"/>
        <c:scaling>
          <c:orientation val="minMax"/>
          <c:max val="50"/>
        </c:scaling>
        <c:delete val="0"/>
        <c:axPos val="l"/>
        <c:majorGridlines/>
        <c:title>
          <c:tx>
            <c:rich>
              <a:bodyPr rot="-5400000" vert="horz"/>
              <a:lstStyle/>
              <a:p>
                <a:pPr>
                  <a:defRPr sz="1100"/>
                </a:pPr>
                <a:r>
                  <a:rPr lang="en-GB" sz="1100"/>
                  <a:t>Attainment gap (percentage points)</a:t>
                </a:r>
              </a:p>
            </c:rich>
          </c:tx>
          <c:layout/>
          <c:overlay val="0"/>
        </c:title>
        <c:numFmt formatCode="General" sourceLinked="1"/>
        <c:majorTickMark val="out"/>
        <c:minorTickMark val="none"/>
        <c:tickLblPos val="nextTo"/>
        <c:crossAx val="161778688"/>
        <c:crosses val="autoZero"/>
        <c:crossBetween val="midCat"/>
      </c:valAx>
    </c:plotArea>
    <c:legend>
      <c:legendPos val="r"/>
      <c:layout/>
      <c:overlay val="0"/>
      <c:txPr>
        <a:bodyPr/>
        <a:lstStyle/>
        <a:p>
          <a:pPr>
            <a:defRPr sz="1050"/>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FA4A7-0130-47AC-85C4-E14D5C5D7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1E8FC4F8-6A9A-4150-93CB-6750CE1F2DA0}">
      <dgm:prSet phldrT="[Text]"/>
      <dgm:spPr>
        <a:solidFill>
          <a:srgbClr val="4FB200"/>
        </a:solidFill>
        <a:ln>
          <a:noFill/>
        </a:ln>
      </dgm:spPr>
      <dgm:t>
        <a:bodyPr/>
        <a:lstStyle/>
        <a:p>
          <a:r>
            <a:rPr lang="en-GB" dirty="0" smtClean="0"/>
            <a:t>Funding</a:t>
          </a:r>
          <a:endParaRPr lang="en-GB" dirty="0"/>
        </a:p>
      </dgm:t>
    </dgm:pt>
    <dgm:pt modelId="{B066DC6D-E3C5-49C7-B1F2-18F1A13502AE}" type="parTrans" cxnId="{401F490C-6473-42C3-B5BA-2D7D89185A9D}">
      <dgm:prSet/>
      <dgm:spPr/>
      <dgm:t>
        <a:bodyPr/>
        <a:lstStyle/>
        <a:p>
          <a:endParaRPr lang="en-GB"/>
        </a:p>
      </dgm:t>
    </dgm:pt>
    <dgm:pt modelId="{C334BF53-C0A0-4722-80FA-8DD60D914E7E}" type="sibTrans" cxnId="{401F490C-6473-42C3-B5BA-2D7D89185A9D}">
      <dgm:prSet/>
      <dgm:spPr/>
      <dgm:t>
        <a:bodyPr/>
        <a:lstStyle/>
        <a:p>
          <a:endParaRPr lang="en-GB"/>
        </a:p>
      </dgm:t>
    </dgm:pt>
    <dgm:pt modelId="{18C25BF7-C171-4EE8-B084-B90DCC7A94A8}" type="pres">
      <dgm:prSet presAssocID="{D8FFA4A7-0130-47AC-85C4-E14D5C5D7C9F}" presName="Name0" presStyleCnt="0">
        <dgm:presLayoutVars>
          <dgm:chMax val="1"/>
          <dgm:chPref val="1"/>
          <dgm:dir/>
          <dgm:animOne val="branch"/>
          <dgm:animLvl val="lvl"/>
        </dgm:presLayoutVars>
      </dgm:prSet>
      <dgm:spPr/>
      <dgm:t>
        <a:bodyPr/>
        <a:lstStyle/>
        <a:p>
          <a:endParaRPr lang="en-GB"/>
        </a:p>
      </dgm:t>
    </dgm:pt>
    <dgm:pt modelId="{48487ED9-D886-4012-A683-891238C58BCC}" type="pres">
      <dgm:prSet presAssocID="{1E8FC4F8-6A9A-4150-93CB-6750CE1F2DA0}" presName="Parent" presStyleLbl="node0" presStyleIdx="0" presStyleCnt="1">
        <dgm:presLayoutVars>
          <dgm:chMax val="6"/>
          <dgm:chPref val="6"/>
        </dgm:presLayoutVars>
      </dgm:prSet>
      <dgm:spPr/>
      <dgm:t>
        <a:bodyPr/>
        <a:lstStyle/>
        <a:p>
          <a:endParaRPr lang="en-GB"/>
        </a:p>
      </dgm:t>
    </dgm:pt>
  </dgm:ptLst>
  <dgm:cxnLst>
    <dgm:cxn modelId="{21AF4ED0-2B32-47F2-B917-D21E0968BE4B}" type="presOf" srcId="{1E8FC4F8-6A9A-4150-93CB-6750CE1F2DA0}" destId="{48487ED9-D886-4012-A683-891238C58BCC}" srcOrd="0" destOrd="0" presId="urn:microsoft.com/office/officeart/2011/layout/HexagonRadial"/>
    <dgm:cxn modelId="{0298426E-2906-4897-AF27-85F4E3C1C470}" type="presOf" srcId="{D8FFA4A7-0130-47AC-85C4-E14D5C5D7C9F}" destId="{18C25BF7-C171-4EE8-B084-B90DCC7A94A8}" srcOrd="0" destOrd="0" presId="urn:microsoft.com/office/officeart/2011/layout/HexagonRadial"/>
    <dgm:cxn modelId="{401F490C-6473-42C3-B5BA-2D7D89185A9D}" srcId="{D8FFA4A7-0130-47AC-85C4-E14D5C5D7C9F}" destId="{1E8FC4F8-6A9A-4150-93CB-6750CE1F2DA0}" srcOrd="0" destOrd="0" parTransId="{B066DC6D-E3C5-49C7-B1F2-18F1A13502AE}" sibTransId="{C334BF53-C0A0-4722-80FA-8DD60D914E7E}"/>
    <dgm:cxn modelId="{12EE31EE-7EF7-40A3-B753-DEB18EBC0435}" type="presParOf" srcId="{18C25BF7-C171-4EE8-B084-B90DCC7A94A8}" destId="{48487ED9-D886-4012-A683-891238C58BCC}"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FA4A7-0130-47AC-85C4-E14D5C5D7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1E8FC4F8-6A9A-4150-93CB-6750CE1F2DA0}">
      <dgm:prSet phldrT="[Text]"/>
      <dgm:spPr>
        <a:solidFill>
          <a:srgbClr val="4FB200"/>
        </a:solidFill>
        <a:ln>
          <a:noFill/>
        </a:ln>
      </dgm:spPr>
      <dgm:t>
        <a:bodyPr/>
        <a:lstStyle/>
        <a:p>
          <a:r>
            <a:rPr lang="en-GB" dirty="0" smtClean="0"/>
            <a:t>Funding</a:t>
          </a:r>
          <a:endParaRPr lang="en-GB" dirty="0"/>
        </a:p>
      </dgm:t>
    </dgm:pt>
    <dgm:pt modelId="{B066DC6D-E3C5-49C7-B1F2-18F1A13502AE}" type="parTrans" cxnId="{401F490C-6473-42C3-B5BA-2D7D89185A9D}">
      <dgm:prSet/>
      <dgm:spPr/>
      <dgm:t>
        <a:bodyPr/>
        <a:lstStyle/>
        <a:p>
          <a:endParaRPr lang="en-GB"/>
        </a:p>
      </dgm:t>
    </dgm:pt>
    <dgm:pt modelId="{C334BF53-C0A0-4722-80FA-8DD60D914E7E}" type="sibTrans" cxnId="{401F490C-6473-42C3-B5BA-2D7D89185A9D}">
      <dgm:prSet/>
      <dgm:spPr/>
      <dgm:t>
        <a:bodyPr/>
        <a:lstStyle/>
        <a:p>
          <a:endParaRPr lang="en-GB"/>
        </a:p>
      </dgm:t>
    </dgm:pt>
    <dgm:pt modelId="{18C25BF7-C171-4EE8-B084-B90DCC7A94A8}" type="pres">
      <dgm:prSet presAssocID="{D8FFA4A7-0130-47AC-85C4-E14D5C5D7C9F}" presName="Name0" presStyleCnt="0">
        <dgm:presLayoutVars>
          <dgm:chMax val="1"/>
          <dgm:chPref val="1"/>
          <dgm:dir/>
          <dgm:animOne val="branch"/>
          <dgm:animLvl val="lvl"/>
        </dgm:presLayoutVars>
      </dgm:prSet>
      <dgm:spPr/>
      <dgm:t>
        <a:bodyPr/>
        <a:lstStyle/>
        <a:p>
          <a:endParaRPr lang="en-GB"/>
        </a:p>
      </dgm:t>
    </dgm:pt>
    <dgm:pt modelId="{48487ED9-D886-4012-A683-891238C58BCC}" type="pres">
      <dgm:prSet presAssocID="{1E8FC4F8-6A9A-4150-93CB-6750CE1F2DA0}" presName="Parent" presStyleLbl="node0" presStyleIdx="0" presStyleCnt="1">
        <dgm:presLayoutVars>
          <dgm:chMax val="6"/>
          <dgm:chPref val="6"/>
        </dgm:presLayoutVars>
      </dgm:prSet>
      <dgm:spPr/>
      <dgm:t>
        <a:bodyPr/>
        <a:lstStyle/>
        <a:p>
          <a:endParaRPr lang="en-GB"/>
        </a:p>
      </dgm:t>
    </dgm:pt>
  </dgm:ptLst>
  <dgm:cxnLst>
    <dgm:cxn modelId="{401F490C-6473-42C3-B5BA-2D7D89185A9D}" srcId="{D8FFA4A7-0130-47AC-85C4-E14D5C5D7C9F}" destId="{1E8FC4F8-6A9A-4150-93CB-6750CE1F2DA0}" srcOrd="0" destOrd="0" parTransId="{B066DC6D-E3C5-49C7-B1F2-18F1A13502AE}" sibTransId="{C334BF53-C0A0-4722-80FA-8DD60D914E7E}"/>
    <dgm:cxn modelId="{25953262-A88C-4B32-B4A5-11C6182709D6}" type="presOf" srcId="{D8FFA4A7-0130-47AC-85C4-E14D5C5D7C9F}" destId="{18C25BF7-C171-4EE8-B084-B90DCC7A94A8}" srcOrd="0" destOrd="0" presId="urn:microsoft.com/office/officeart/2011/layout/HexagonRadial"/>
    <dgm:cxn modelId="{D9A51B15-510F-456F-A60A-47EECB534909}" type="presOf" srcId="{1E8FC4F8-6A9A-4150-93CB-6750CE1F2DA0}" destId="{48487ED9-D886-4012-A683-891238C58BCC}" srcOrd="0" destOrd="0" presId="urn:microsoft.com/office/officeart/2011/layout/HexagonRadial"/>
    <dgm:cxn modelId="{DD420CCC-C930-42BD-8990-BF67C18A158F}" type="presParOf" srcId="{18C25BF7-C171-4EE8-B084-B90DCC7A94A8}" destId="{48487ED9-D886-4012-A683-891238C58BCC}"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FFA4A7-0130-47AC-85C4-E14D5C5D7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1E8FC4F8-6A9A-4150-93CB-6750CE1F2DA0}">
      <dgm:prSet phldrT="[Text]" custT="1"/>
      <dgm:spPr>
        <a:solidFill>
          <a:srgbClr val="4FB200"/>
        </a:solidFill>
        <a:ln>
          <a:noFill/>
        </a:ln>
      </dgm:spPr>
      <dgm:t>
        <a:bodyPr/>
        <a:lstStyle/>
        <a:p>
          <a:r>
            <a:rPr lang="en-GB" sz="2200" dirty="0" smtClean="0"/>
            <a:t>School interventions</a:t>
          </a:r>
          <a:endParaRPr lang="en-GB" sz="2200" dirty="0"/>
        </a:p>
      </dgm:t>
    </dgm:pt>
    <dgm:pt modelId="{B066DC6D-E3C5-49C7-B1F2-18F1A13502AE}" type="parTrans" cxnId="{401F490C-6473-42C3-B5BA-2D7D89185A9D}">
      <dgm:prSet/>
      <dgm:spPr/>
      <dgm:t>
        <a:bodyPr/>
        <a:lstStyle/>
        <a:p>
          <a:endParaRPr lang="en-GB"/>
        </a:p>
      </dgm:t>
    </dgm:pt>
    <dgm:pt modelId="{C334BF53-C0A0-4722-80FA-8DD60D914E7E}" type="sibTrans" cxnId="{401F490C-6473-42C3-B5BA-2D7D89185A9D}">
      <dgm:prSet/>
      <dgm:spPr/>
      <dgm:t>
        <a:bodyPr/>
        <a:lstStyle/>
        <a:p>
          <a:endParaRPr lang="en-GB"/>
        </a:p>
      </dgm:t>
    </dgm:pt>
    <dgm:pt modelId="{18C25BF7-C171-4EE8-B084-B90DCC7A94A8}" type="pres">
      <dgm:prSet presAssocID="{D8FFA4A7-0130-47AC-85C4-E14D5C5D7C9F}" presName="Name0" presStyleCnt="0">
        <dgm:presLayoutVars>
          <dgm:chMax val="1"/>
          <dgm:chPref val="1"/>
          <dgm:dir/>
          <dgm:animOne val="branch"/>
          <dgm:animLvl val="lvl"/>
        </dgm:presLayoutVars>
      </dgm:prSet>
      <dgm:spPr/>
      <dgm:t>
        <a:bodyPr/>
        <a:lstStyle/>
        <a:p>
          <a:endParaRPr lang="en-GB"/>
        </a:p>
      </dgm:t>
    </dgm:pt>
    <dgm:pt modelId="{48487ED9-D886-4012-A683-891238C58BCC}" type="pres">
      <dgm:prSet presAssocID="{1E8FC4F8-6A9A-4150-93CB-6750CE1F2DA0}" presName="Parent" presStyleLbl="node0" presStyleIdx="0" presStyleCnt="1">
        <dgm:presLayoutVars>
          <dgm:chMax val="6"/>
          <dgm:chPref val="6"/>
        </dgm:presLayoutVars>
      </dgm:prSet>
      <dgm:spPr/>
      <dgm:t>
        <a:bodyPr/>
        <a:lstStyle/>
        <a:p>
          <a:endParaRPr lang="en-GB"/>
        </a:p>
      </dgm:t>
    </dgm:pt>
  </dgm:ptLst>
  <dgm:cxnLst>
    <dgm:cxn modelId="{89E6EDE3-8FDB-4B10-906C-CE37E8DC6CF6}" type="presOf" srcId="{1E8FC4F8-6A9A-4150-93CB-6750CE1F2DA0}" destId="{48487ED9-D886-4012-A683-891238C58BCC}" srcOrd="0" destOrd="0" presId="urn:microsoft.com/office/officeart/2011/layout/HexagonRadial"/>
    <dgm:cxn modelId="{401F490C-6473-42C3-B5BA-2D7D89185A9D}" srcId="{D8FFA4A7-0130-47AC-85C4-E14D5C5D7C9F}" destId="{1E8FC4F8-6A9A-4150-93CB-6750CE1F2DA0}" srcOrd="0" destOrd="0" parTransId="{B066DC6D-E3C5-49C7-B1F2-18F1A13502AE}" sibTransId="{C334BF53-C0A0-4722-80FA-8DD60D914E7E}"/>
    <dgm:cxn modelId="{E7EB7449-2AEC-423F-B541-9182A18D9DA4}" type="presOf" srcId="{D8FFA4A7-0130-47AC-85C4-E14D5C5D7C9F}" destId="{18C25BF7-C171-4EE8-B084-B90DCC7A94A8}" srcOrd="0" destOrd="0" presId="urn:microsoft.com/office/officeart/2011/layout/HexagonRadial"/>
    <dgm:cxn modelId="{AA1B1AA2-7680-47C7-9373-F2C1780388C9}" type="presParOf" srcId="{18C25BF7-C171-4EE8-B084-B90DCC7A94A8}" destId="{48487ED9-D886-4012-A683-891238C58BCC}"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FFA4A7-0130-47AC-85C4-E14D5C5D7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1E8FC4F8-6A9A-4150-93CB-6750CE1F2DA0}">
      <dgm:prSet phldrT="[Text]"/>
      <dgm:spPr>
        <a:solidFill>
          <a:srgbClr val="4FB200"/>
        </a:solidFill>
        <a:ln>
          <a:noFill/>
        </a:ln>
      </dgm:spPr>
      <dgm:t>
        <a:bodyPr/>
        <a:lstStyle/>
        <a:p>
          <a:r>
            <a:rPr lang="en-GB" dirty="0" smtClean="0"/>
            <a:t>Inspection</a:t>
          </a:r>
          <a:endParaRPr lang="en-GB" dirty="0"/>
        </a:p>
      </dgm:t>
    </dgm:pt>
    <dgm:pt modelId="{B066DC6D-E3C5-49C7-B1F2-18F1A13502AE}" type="parTrans" cxnId="{401F490C-6473-42C3-B5BA-2D7D89185A9D}">
      <dgm:prSet/>
      <dgm:spPr/>
      <dgm:t>
        <a:bodyPr/>
        <a:lstStyle/>
        <a:p>
          <a:endParaRPr lang="en-GB"/>
        </a:p>
      </dgm:t>
    </dgm:pt>
    <dgm:pt modelId="{C334BF53-C0A0-4722-80FA-8DD60D914E7E}" type="sibTrans" cxnId="{401F490C-6473-42C3-B5BA-2D7D89185A9D}">
      <dgm:prSet/>
      <dgm:spPr/>
      <dgm:t>
        <a:bodyPr/>
        <a:lstStyle/>
        <a:p>
          <a:endParaRPr lang="en-GB"/>
        </a:p>
      </dgm:t>
    </dgm:pt>
    <dgm:pt modelId="{18C25BF7-C171-4EE8-B084-B90DCC7A94A8}" type="pres">
      <dgm:prSet presAssocID="{D8FFA4A7-0130-47AC-85C4-E14D5C5D7C9F}" presName="Name0" presStyleCnt="0">
        <dgm:presLayoutVars>
          <dgm:chMax val="1"/>
          <dgm:chPref val="1"/>
          <dgm:dir/>
          <dgm:animOne val="branch"/>
          <dgm:animLvl val="lvl"/>
        </dgm:presLayoutVars>
      </dgm:prSet>
      <dgm:spPr/>
      <dgm:t>
        <a:bodyPr/>
        <a:lstStyle/>
        <a:p>
          <a:endParaRPr lang="en-GB"/>
        </a:p>
      </dgm:t>
    </dgm:pt>
    <dgm:pt modelId="{48487ED9-D886-4012-A683-891238C58BCC}" type="pres">
      <dgm:prSet presAssocID="{1E8FC4F8-6A9A-4150-93CB-6750CE1F2DA0}" presName="Parent" presStyleLbl="node0" presStyleIdx="0" presStyleCnt="1">
        <dgm:presLayoutVars>
          <dgm:chMax val="6"/>
          <dgm:chPref val="6"/>
        </dgm:presLayoutVars>
      </dgm:prSet>
      <dgm:spPr/>
      <dgm:t>
        <a:bodyPr/>
        <a:lstStyle/>
        <a:p>
          <a:endParaRPr lang="en-GB"/>
        </a:p>
      </dgm:t>
    </dgm:pt>
  </dgm:ptLst>
  <dgm:cxnLst>
    <dgm:cxn modelId="{C733DDF3-E82B-40EA-A5AD-E2D7BF67814B}" type="presOf" srcId="{D8FFA4A7-0130-47AC-85C4-E14D5C5D7C9F}" destId="{18C25BF7-C171-4EE8-B084-B90DCC7A94A8}" srcOrd="0" destOrd="0" presId="urn:microsoft.com/office/officeart/2011/layout/HexagonRadial"/>
    <dgm:cxn modelId="{91C1CC53-FC23-4375-8175-9D21F0839FE8}" type="presOf" srcId="{1E8FC4F8-6A9A-4150-93CB-6750CE1F2DA0}" destId="{48487ED9-D886-4012-A683-891238C58BCC}" srcOrd="0" destOrd="0" presId="urn:microsoft.com/office/officeart/2011/layout/HexagonRadial"/>
    <dgm:cxn modelId="{401F490C-6473-42C3-B5BA-2D7D89185A9D}" srcId="{D8FFA4A7-0130-47AC-85C4-E14D5C5D7C9F}" destId="{1E8FC4F8-6A9A-4150-93CB-6750CE1F2DA0}" srcOrd="0" destOrd="0" parTransId="{B066DC6D-E3C5-49C7-B1F2-18F1A13502AE}" sibTransId="{C334BF53-C0A0-4722-80FA-8DD60D914E7E}"/>
    <dgm:cxn modelId="{760C4D6D-B113-4D48-899A-F7A9294EBAA4}" type="presParOf" srcId="{18C25BF7-C171-4EE8-B084-B90DCC7A94A8}" destId="{48487ED9-D886-4012-A683-891238C58BCC}" srcOrd="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FFA4A7-0130-47AC-85C4-E14D5C5D7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1E8FC4F8-6A9A-4150-93CB-6750CE1F2DA0}">
      <dgm:prSet phldrT="[Text]" custT="1"/>
      <dgm:spPr>
        <a:solidFill>
          <a:srgbClr val="4FB200"/>
        </a:solidFill>
        <a:ln>
          <a:noFill/>
        </a:ln>
      </dgm:spPr>
      <dgm:t>
        <a:bodyPr/>
        <a:lstStyle/>
        <a:p>
          <a:r>
            <a:rPr lang="en-GB" sz="2600" dirty="0" smtClean="0"/>
            <a:t>Pupil premium reviews</a:t>
          </a:r>
          <a:endParaRPr lang="en-GB" sz="2600" dirty="0"/>
        </a:p>
      </dgm:t>
    </dgm:pt>
    <dgm:pt modelId="{B066DC6D-E3C5-49C7-B1F2-18F1A13502AE}" type="parTrans" cxnId="{401F490C-6473-42C3-B5BA-2D7D89185A9D}">
      <dgm:prSet/>
      <dgm:spPr/>
      <dgm:t>
        <a:bodyPr/>
        <a:lstStyle/>
        <a:p>
          <a:endParaRPr lang="en-GB" sz="2600"/>
        </a:p>
      </dgm:t>
    </dgm:pt>
    <dgm:pt modelId="{C334BF53-C0A0-4722-80FA-8DD60D914E7E}" type="sibTrans" cxnId="{401F490C-6473-42C3-B5BA-2D7D89185A9D}">
      <dgm:prSet/>
      <dgm:spPr/>
      <dgm:t>
        <a:bodyPr/>
        <a:lstStyle/>
        <a:p>
          <a:endParaRPr lang="en-GB" sz="2600"/>
        </a:p>
      </dgm:t>
    </dgm:pt>
    <dgm:pt modelId="{18C25BF7-C171-4EE8-B084-B90DCC7A94A8}" type="pres">
      <dgm:prSet presAssocID="{D8FFA4A7-0130-47AC-85C4-E14D5C5D7C9F}" presName="Name0" presStyleCnt="0">
        <dgm:presLayoutVars>
          <dgm:chMax val="1"/>
          <dgm:chPref val="1"/>
          <dgm:dir/>
          <dgm:animOne val="branch"/>
          <dgm:animLvl val="lvl"/>
        </dgm:presLayoutVars>
      </dgm:prSet>
      <dgm:spPr/>
      <dgm:t>
        <a:bodyPr/>
        <a:lstStyle/>
        <a:p>
          <a:endParaRPr lang="en-GB"/>
        </a:p>
      </dgm:t>
    </dgm:pt>
    <dgm:pt modelId="{48487ED9-D886-4012-A683-891238C58BCC}" type="pres">
      <dgm:prSet presAssocID="{1E8FC4F8-6A9A-4150-93CB-6750CE1F2DA0}" presName="Parent" presStyleLbl="node0" presStyleIdx="0" presStyleCnt="1">
        <dgm:presLayoutVars>
          <dgm:chMax val="6"/>
          <dgm:chPref val="6"/>
        </dgm:presLayoutVars>
      </dgm:prSet>
      <dgm:spPr/>
      <dgm:t>
        <a:bodyPr/>
        <a:lstStyle/>
        <a:p>
          <a:endParaRPr lang="en-GB"/>
        </a:p>
      </dgm:t>
    </dgm:pt>
  </dgm:ptLst>
  <dgm:cxnLst>
    <dgm:cxn modelId="{401F490C-6473-42C3-B5BA-2D7D89185A9D}" srcId="{D8FFA4A7-0130-47AC-85C4-E14D5C5D7C9F}" destId="{1E8FC4F8-6A9A-4150-93CB-6750CE1F2DA0}" srcOrd="0" destOrd="0" parTransId="{B066DC6D-E3C5-49C7-B1F2-18F1A13502AE}" sibTransId="{C334BF53-C0A0-4722-80FA-8DD60D914E7E}"/>
    <dgm:cxn modelId="{B14EA638-E80D-4A93-B555-50FC512D2EC6}" type="presOf" srcId="{D8FFA4A7-0130-47AC-85C4-E14D5C5D7C9F}" destId="{18C25BF7-C171-4EE8-B084-B90DCC7A94A8}" srcOrd="0" destOrd="0" presId="urn:microsoft.com/office/officeart/2011/layout/HexagonRadial"/>
    <dgm:cxn modelId="{AF62B69F-9E71-4EDF-A5E6-FFA27E824B65}" type="presOf" srcId="{1E8FC4F8-6A9A-4150-93CB-6750CE1F2DA0}" destId="{48487ED9-D886-4012-A683-891238C58BCC}" srcOrd="0" destOrd="0" presId="urn:microsoft.com/office/officeart/2011/layout/HexagonRadial"/>
    <dgm:cxn modelId="{3A36E91F-E31E-4E53-9CFB-5FDA309A0693}" type="presParOf" srcId="{18C25BF7-C171-4EE8-B084-B90DCC7A94A8}" destId="{48487ED9-D886-4012-A683-891238C58BCC}"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FFA4A7-0130-47AC-85C4-E14D5C5D7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1E8FC4F8-6A9A-4150-93CB-6750CE1F2DA0}">
      <dgm:prSet phldrT="[Text]"/>
      <dgm:spPr>
        <a:solidFill>
          <a:srgbClr val="4FB200"/>
        </a:solidFill>
        <a:ln>
          <a:noFill/>
        </a:ln>
      </dgm:spPr>
      <dgm:t>
        <a:bodyPr/>
        <a:lstStyle/>
        <a:p>
          <a:pPr marL="0" indent="0"/>
          <a:r>
            <a:rPr lang="en-GB" dirty="0" smtClean="0"/>
            <a:t>Evidence of effectiveness</a:t>
          </a:r>
          <a:endParaRPr lang="en-GB" dirty="0"/>
        </a:p>
      </dgm:t>
    </dgm:pt>
    <dgm:pt modelId="{B066DC6D-E3C5-49C7-B1F2-18F1A13502AE}" type="parTrans" cxnId="{401F490C-6473-42C3-B5BA-2D7D89185A9D}">
      <dgm:prSet/>
      <dgm:spPr/>
      <dgm:t>
        <a:bodyPr/>
        <a:lstStyle/>
        <a:p>
          <a:endParaRPr lang="en-GB"/>
        </a:p>
      </dgm:t>
    </dgm:pt>
    <dgm:pt modelId="{C334BF53-C0A0-4722-80FA-8DD60D914E7E}" type="sibTrans" cxnId="{401F490C-6473-42C3-B5BA-2D7D89185A9D}">
      <dgm:prSet/>
      <dgm:spPr/>
      <dgm:t>
        <a:bodyPr/>
        <a:lstStyle/>
        <a:p>
          <a:endParaRPr lang="en-GB"/>
        </a:p>
      </dgm:t>
    </dgm:pt>
    <dgm:pt modelId="{18C25BF7-C171-4EE8-B084-B90DCC7A94A8}" type="pres">
      <dgm:prSet presAssocID="{D8FFA4A7-0130-47AC-85C4-E14D5C5D7C9F}" presName="Name0" presStyleCnt="0">
        <dgm:presLayoutVars>
          <dgm:chMax val="1"/>
          <dgm:chPref val="1"/>
          <dgm:dir/>
          <dgm:animOne val="branch"/>
          <dgm:animLvl val="lvl"/>
        </dgm:presLayoutVars>
      </dgm:prSet>
      <dgm:spPr/>
      <dgm:t>
        <a:bodyPr/>
        <a:lstStyle/>
        <a:p>
          <a:endParaRPr lang="en-GB"/>
        </a:p>
      </dgm:t>
    </dgm:pt>
    <dgm:pt modelId="{48487ED9-D886-4012-A683-891238C58BCC}" type="pres">
      <dgm:prSet presAssocID="{1E8FC4F8-6A9A-4150-93CB-6750CE1F2DA0}" presName="Parent" presStyleLbl="node0" presStyleIdx="0" presStyleCnt="1">
        <dgm:presLayoutVars>
          <dgm:chMax val="6"/>
          <dgm:chPref val="6"/>
        </dgm:presLayoutVars>
      </dgm:prSet>
      <dgm:spPr/>
      <dgm:t>
        <a:bodyPr/>
        <a:lstStyle/>
        <a:p>
          <a:endParaRPr lang="en-GB"/>
        </a:p>
      </dgm:t>
    </dgm:pt>
  </dgm:ptLst>
  <dgm:cxnLst>
    <dgm:cxn modelId="{C04B4487-4439-45A5-8313-E01405D9D52E}" type="presOf" srcId="{D8FFA4A7-0130-47AC-85C4-E14D5C5D7C9F}" destId="{18C25BF7-C171-4EE8-B084-B90DCC7A94A8}" srcOrd="0" destOrd="0" presId="urn:microsoft.com/office/officeart/2011/layout/HexagonRadial"/>
    <dgm:cxn modelId="{401F490C-6473-42C3-B5BA-2D7D89185A9D}" srcId="{D8FFA4A7-0130-47AC-85C4-E14D5C5D7C9F}" destId="{1E8FC4F8-6A9A-4150-93CB-6750CE1F2DA0}" srcOrd="0" destOrd="0" parTransId="{B066DC6D-E3C5-49C7-B1F2-18F1A13502AE}" sibTransId="{C334BF53-C0A0-4722-80FA-8DD60D914E7E}"/>
    <dgm:cxn modelId="{D29DEF80-CE24-4317-B3F8-1AE71562E009}" type="presOf" srcId="{1E8FC4F8-6A9A-4150-93CB-6750CE1F2DA0}" destId="{48487ED9-D886-4012-A683-891238C58BCC}" srcOrd="0" destOrd="0" presId="urn:microsoft.com/office/officeart/2011/layout/HexagonRadial"/>
    <dgm:cxn modelId="{8A2D36C6-A1C9-408C-929A-895A90968DC0}" type="presParOf" srcId="{18C25BF7-C171-4EE8-B084-B90DCC7A94A8}" destId="{48487ED9-D886-4012-A683-891238C58BCC}"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87ED9-D886-4012-A683-891238C58BCC}">
      <dsp:nvSpPr>
        <dsp:cNvPr id="0" name=""/>
        <dsp:cNvSpPr/>
      </dsp:nvSpPr>
      <dsp:spPr>
        <a:xfrm>
          <a:off x="200028" y="0"/>
          <a:ext cx="2601487" cy="2250227"/>
        </a:xfrm>
        <a:prstGeom prst="hexagon">
          <a:avLst>
            <a:gd name="adj" fmla="val 28570"/>
            <a:gd name="vf" fmla="val 115470"/>
          </a:avLst>
        </a:prstGeom>
        <a:solidFill>
          <a:srgbClr val="4FB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dirty="0" smtClean="0"/>
            <a:t>Funding</a:t>
          </a:r>
          <a:endParaRPr lang="en-GB" sz="3500" kern="1200" dirty="0"/>
        </a:p>
      </dsp:txBody>
      <dsp:txXfrm>
        <a:off x="631115" y="372881"/>
        <a:ext cx="1739313" cy="1504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87ED9-D886-4012-A683-891238C58BCC}">
      <dsp:nvSpPr>
        <dsp:cNvPr id="0" name=""/>
        <dsp:cNvSpPr/>
      </dsp:nvSpPr>
      <dsp:spPr>
        <a:xfrm>
          <a:off x="200028" y="0"/>
          <a:ext cx="2601487" cy="2250227"/>
        </a:xfrm>
        <a:prstGeom prst="hexagon">
          <a:avLst>
            <a:gd name="adj" fmla="val 28570"/>
            <a:gd name="vf" fmla="val 115470"/>
          </a:avLst>
        </a:prstGeom>
        <a:solidFill>
          <a:srgbClr val="4FB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dirty="0" smtClean="0"/>
            <a:t>Funding</a:t>
          </a:r>
          <a:endParaRPr lang="en-GB" sz="3500" kern="1200" dirty="0"/>
        </a:p>
      </dsp:txBody>
      <dsp:txXfrm>
        <a:off x="631115" y="372881"/>
        <a:ext cx="1739313" cy="1504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87ED9-D886-4012-A683-891238C58BCC}">
      <dsp:nvSpPr>
        <dsp:cNvPr id="0" name=""/>
        <dsp:cNvSpPr/>
      </dsp:nvSpPr>
      <dsp:spPr>
        <a:xfrm>
          <a:off x="200028" y="0"/>
          <a:ext cx="2601487" cy="2250227"/>
        </a:xfrm>
        <a:prstGeom prst="hexagon">
          <a:avLst>
            <a:gd name="adj" fmla="val 28570"/>
            <a:gd name="vf" fmla="val 115470"/>
          </a:avLst>
        </a:prstGeom>
        <a:solidFill>
          <a:srgbClr val="4FB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School interventions</a:t>
          </a:r>
          <a:endParaRPr lang="en-GB" sz="2200" kern="1200" dirty="0"/>
        </a:p>
      </dsp:txBody>
      <dsp:txXfrm>
        <a:off x="631115" y="372881"/>
        <a:ext cx="1739313" cy="1504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87ED9-D886-4012-A683-891238C58BCC}">
      <dsp:nvSpPr>
        <dsp:cNvPr id="0" name=""/>
        <dsp:cNvSpPr/>
      </dsp:nvSpPr>
      <dsp:spPr>
        <a:xfrm>
          <a:off x="200028" y="0"/>
          <a:ext cx="2601487" cy="2250227"/>
        </a:xfrm>
        <a:prstGeom prst="hexagon">
          <a:avLst>
            <a:gd name="adj" fmla="val 28570"/>
            <a:gd name="vf" fmla="val 115470"/>
          </a:avLst>
        </a:prstGeom>
        <a:solidFill>
          <a:srgbClr val="4FB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Inspection</a:t>
          </a:r>
          <a:endParaRPr lang="en-GB" sz="2800" kern="1200" dirty="0"/>
        </a:p>
      </dsp:txBody>
      <dsp:txXfrm>
        <a:off x="631115" y="372881"/>
        <a:ext cx="1739313" cy="1504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87ED9-D886-4012-A683-891238C58BCC}">
      <dsp:nvSpPr>
        <dsp:cNvPr id="0" name=""/>
        <dsp:cNvSpPr/>
      </dsp:nvSpPr>
      <dsp:spPr>
        <a:xfrm>
          <a:off x="200028" y="0"/>
          <a:ext cx="2601487" cy="2250227"/>
        </a:xfrm>
        <a:prstGeom prst="hexagon">
          <a:avLst>
            <a:gd name="adj" fmla="val 28570"/>
            <a:gd name="vf" fmla="val 115470"/>
          </a:avLst>
        </a:prstGeom>
        <a:solidFill>
          <a:srgbClr val="4FB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t>Pupil premium reviews</a:t>
          </a:r>
          <a:endParaRPr lang="en-GB" sz="2600" kern="1200" dirty="0"/>
        </a:p>
      </dsp:txBody>
      <dsp:txXfrm>
        <a:off x="631115" y="372881"/>
        <a:ext cx="1739313" cy="15044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87ED9-D886-4012-A683-891238C58BCC}">
      <dsp:nvSpPr>
        <dsp:cNvPr id="0" name=""/>
        <dsp:cNvSpPr/>
      </dsp:nvSpPr>
      <dsp:spPr>
        <a:xfrm>
          <a:off x="200028" y="0"/>
          <a:ext cx="2601487" cy="2250227"/>
        </a:xfrm>
        <a:prstGeom prst="hexagon">
          <a:avLst>
            <a:gd name="adj" fmla="val 28570"/>
            <a:gd name="vf" fmla="val 115470"/>
          </a:avLst>
        </a:prstGeom>
        <a:solidFill>
          <a:srgbClr val="4FB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pPr>
          <a:r>
            <a:rPr lang="en-GB" sz="2200" kern="1200" dirty="0" smtClean="0"/>
            <a:t>Evidence of effectiveness</a:t>
          </a:r>
          <a:endParaRPr lang="en-GB" sz="2200" kern="1200" dirty="0"/>
        </a:p>
      </dsp:txBody>
      <dsp:txXfrm>
        <a:off x="631115" y="372881"/>
        <a:ext cx="1739313" cy="150446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0.70501</cdr:x>
      <cdr:y>0.80056</cdr:y>
    </cdr:from>
    <cdr:to>
      <cdr:x>0.85134</cdr:x>
      <cdr:y>0.89954</cdr:y>
    </cdr:to>
    <cdr:sp macro="" textlink="">
      <cdr:nvSpPr>
        <cdr:cNvPr id="2" name="TextBox 1"/>
        <cdr:cNvSpPr txBox="1"/>
      </cdr:nvSpPr>
      <cdr:spPr>
        <a:xfrm xmlns:a="http://schemas.openxmlformats.org/drawingml/2006/main">
          <a:off x="6072535" y="4392488"/>
          <a:ext cx="1260400" cy="543059"/>
        </a:xfrm>
        <a:prstGeom xmlns:a="http://schemas.openxmlformats.org/drawingml/2006/main" prst="rect">
          <a:avLst/>
        </a:prstGeom>
        <a:solidFill xmlns:a="http://schemas.openxmlformats.org/drawingml/2006/main">
          <a:srgbClr val="92D050"/>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High PP attainment, low attainment gap</a:t>
          </a:r>
        </a:p>
      </cdr:txBody>
    </cdr:sp>
  </cdr:relSizeAnchor>
  <cdr:relSizeAnchor xmlns:cdr="http://schemas.openxmlformats.org/drawingml/2006/chartDrawing">
    <cdr:from>
      <cdr:x>0.69479</cdr:x>
      <cdr:y>0.0852</cdr:y>
    </cdr:from>
    <cdr:to>
      <cdr:x>0.85654</cdr:x>
      <cdr:y>0.19686</cdr:y>
    </cdr:to>
    <cdr:sp macro="" textlink="">
      <cdr:nvSpPr>
        <cdr:cNvPr id="3" name="TextBox 1"/>
        <cdr:cNvSpPr txBox="1"/>
      </cdr:nvSpPr>
      <cdr:spPr>
        <a:xfrm xmlns:a="http://schemas.openxmlformats.org/drawingml/2006/main">
          <a:off x="5984506" y="467470"/>
          <a:ext cx="1393226" cy="612649"/>
        </a:xfrm>
        <a:prstGeom xmlns:a="http://schemas.openxmlformats.org/drawingml/2006/main" prst="rect">
          <a:avLst/>
        </a:prstGeom>
        <a:solidFill xmlns:a="http://schemas.openxmlformats.org/drawingml/2006/main">
          <a:srgbClr val="FFFF66"/>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High PP attainment, high attainment gap</a:t>
          </a:r>
        </a:p>
      </cdr:txBody>
    </cdr:sp>
  </cdr:relSizeAnchor>
  <cdr:relSizeAnchor xmlns:cdr="http://schemas.openxmlformats.org/drawingml/2006/chartDrawing">
    <cdr:from>
      <cdr:x>0.06692</cdr:x>
      <cdr:y>0.81854</cdr:y>
    </cdr:from>
    <cdr:to>
      <cdr:x>0.22849</cdr:x>
      <cdr:y>0.91868</cdr:y>
    </cdr:to>
    <cdr:sp macro="" textlink="">
      <cdr:nvSpPr>
        <cdr:cNvPr id="4" name="TextBox 1"/>
        <cdr:cNvSpPr txBox="1"/>
      </cdr:nvSpPr>
      <cdr:spPr>
        <a:xfrm xmlns:a="http://schemas.openxmlformats.org/drawingml/2006/main">
          <a:off x="576409" y="4491121"/>
          <a:ext cx="1391670" cy="549439"/>
        </a:xfrm>
        <a:prstGeom xmlns:a="http://schemas.openxmlformats.org/drawingml/2006/main" prst="rect">
          <a:avLst/>
        </a:prstGeom>
        <a:solidFill xmlns:a="http://schemas.openxmlformats.org/drawingml/2006/main">
          <a:srgbClr val="E98C03"/>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Low PP attainment, low</a:t>
          </a:r>
          <a:r>
            <a:rPr lang="en-GB" baseline="0" dirty="0"/>
            <a:t> attainment gap</a:t>
          </a:r>
          <a:endParaRPr lang="en-GB" dirty="0"/>
        </a:p>
      </cdr:txBody>
    </cdr:sp>
  </cdr:relSizeAnchor>
  <cdr:relSizeAnchor xmlns:cdr="http://schemas.openxmlformats.org/drawingml/2006/chartDrawing">
    <cdr:from>
      <cdr:x>0.06692</cdr:x>
      <cdr:y>0.08363</cdr:y>
    </cdr:from>
    <cdr:to>
      <cdr:x>0.22118</cdr:x>
      <cdr:y>0.18374</cdr:y>
    </cdr:to>
    <cdr:sp macro="" textlink="">
      <cdr:nvSpPr>
        <cdr:cNvPr id="5" name="TextBox 1"/>
        <cdr:cNvSpPr txBox="1"/>
      </cdr:nvSpPr>
      <cdr:spPr>
        <a:xfrm xmlns:a="http://schemas.openxmlformats.org/drawingml/2006/main">
          <a:off x="576409" y="458857"/>
          <a:ext cx="1328715" cy="549256"/>
        </a:xfrm>
        <a:prstGeom xmlns:a="http://schemas.openxmlformats.org/drawingml/2006/main" prst="rect">
          <a:avLst/>
        </a:prstGeom>
        <a:solidFill xmlns:a="http://schemas.openxmlformats.org/drawingml/2006/main">
          <a:srgbClr val="FF0000"/>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Low PP attainment, high</a:t>
          </a:r>
          <a:r>
            <a:rPr lang="en-GB" baseline="0" dirty="0"/>
            <a:t> attainment gap</a:t>
          </a:r>
          <a:endParaRPr lang="en-GB" dirty="0"/>
        </a:p>
      </cdr:txBody>
    </cdr:sp>
  </cdr:relSizeAnchor>
  <cdr:relSizeAnchor xmlns:cdr="http://schemas.openxmlformats.org/drawingml/2006/chartDrawing">
    <cdr:from>
      <cdr:x>0.87813</cdr:x>
      <cdr:y>0.26248</cdr:y>
    </cdr:from>
    <cdr:to>
      <cdr:x>0.99176</cdr:x>
      <cdr:y>0.41997</cdr:y>
    </cdr:to>
    <cdr:sp macro="" textlink="">
      <cdr:nvSpPr>
        <cdr:cNvPr id="7" name="TextBox 1"/>
        <cdr:cNvSpPr txBox="1"/>
      </cdr:nvSpPr>
      <cdr:spPr>
        <a:xfrm xmlns:a="http://schemas.openxmlformats.org/drawingml/2006/main">
          <a:off x="7563688" y="1440160"/>
          <a:ext cx="978741" cy="8640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50" dirty="0"/>
            <a:t>Percentage of pupils eligible</a:t>
          </a:r>
          <a:r>
            <a:rPr lang="en-GB" sz="1150" baseline="0" dirty="0"/>
            <a:t> for the pupil premium</a:t>
          </a:r>
          <a:endParaRPr lang="en-GB" sz="1150" dirty="0"/>
        </a:p>
      </cdr:txBody>
    </cdr:sp>
  </cdr:relSizeAnchor>
  <cdr:relSizeAnchor xmlns:cdr="http://schemas.openxmlformats.org/drawingml/2006/chartDrawing">
    <cdr:from>
      <cdr:x>0.0638</cdr:x>
      <cdr:y>0.43309</cdr:y>
    </cdr:from>
    <cdr:to>
      <cdr:x>0.20198</cdr:x>
      <cdr:y>0.51184</cdr:y>
    </cdr:to>
    <cdr:sp macro="" textlink="">
      <cdr:nvSpPr>
        <cdr:cNvPr id="8" name="TextBox 1"/>
        <cdr:cNvSpPr txBox="1"/>
      </cdr:nvSpPr>
      <cdr:spPr>
        <a:xfrm xmlns:a="http://schemas.openxmlformats.org/drawingml/2006/main">
          <a:off x="549535" y="2376264"/>
          <a:ext cx="1190200"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National average gap</a:t>
          </a:r>
        </a:p>
      </cdr:txBody>
    </cdr:sp>
  </cdr:relSizeAnchor>
  <cdr:relSizeAnchor xmlns:cdr="http://schemas.openxmlformats.org/drawingml/2006/chartDrawing">
    <cdr:from>
      <cdr:x>0.33717</cdr:x>
      <cdr:y>0.80056</cdr:y>
    </cdr:from>
    <cdr:to>
      <cdr:x>0.49601</cdr:x>
      <cdr:y>0.89968</cdr:y>
    </cdr:to>
    <cdr:sp macro="" textlink="">
      <cdr:nvSpPr>
        <cdr:cNvPr id="9" name="TextBox 1"/>
        <cdr:cNvSpPr txBox="1"/>
      </cdr:nvSpPr>
      <cdr:spPr>
        <a:xfrm xmlns:a="http://schemas.openxmlformats.org/drawingml/2006/main">
          <a:off x="2904183" y="4392489"/>
          <a:ext cx="1368151" cy="5438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National average disadvantaged pupils'  attainment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2" tIns="45546" rIns="91092" bIns="45546" numCol="1" anchor="t" anchorCtr="0" compatLnSpc="1">
            <a:prstTxWarp prst="textNoShape">
              <a:avLst/>
            </a:prstTxWarp>
          </a:bodyPr>
          <a:lstStyle>
            <a:lvl1pPr defTabSz="910911">
              <a:defRPr sz="1200">
                <a:latin typeface="Arial" charset="0"/>
              </a:defRPr>
            </a:lvl1pPr>
          </a:lstStyle>
          <a:p>
            <a:pPr>
              <a:defRPr/>
            </a:pPr>
            <a:endParaRPr lang="en-GB"/>
          </a:p>
        </p:txBody>
      </p:sp>
      <p:sp>
        <p:nvSpPr>
          <p:cNvPr id="15363" name="Rectangle 3"/>
          <p:cNvSpPr>
            <a:spLocks noGrp="1" noChangeArrowheads="1"/>
          </p:cNvSpPr>
          <p:nvPr>
            <p:ph type="dt" sz="quarter" idx="1"/>
          </p:nvPr>
        </p:nvSpPr>
        <p:spPr bwMode="auto">
          <a:xfrm>
            <a:off x="3856038" y="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2" tIns="45546" rIns="91092" bIns="45546" numCol="1" anchor="t" anchorCtr="0" compatLnSpc="1">
            <a:prstTxWarp prst="textNoShape">
              <a:avLst/>
            </a:prstTxWarp>
          </a:bodyPr>
          <a:lstStyle>
            <a:lvl1pPr algn="r" defTabSz="910911">
              <a:defRPr sz="1200">
                <a:latin typeface="Arial" charset="0"/>
              </a:defRPr>
            </a:lvl1pPr>
          </a:lstStyle>
          <a:p>
            <a:pPr>
              <a:defRPr/>
            </a:pPr>
            <a:endParaRPr lang="en-GB"/>
          </a:p>
        </p:txBody>
      </p:sp>
      <p:sp>
        <p:nvSpPr>
          <p:cNvPr id="15364" name="Rectangle 4"/>
          <p:cNvSpPr>
            <a:spLocks noGrp="1" noChangeArrowheads="1"/>
          </p:cNvSpPr>
          <p:nvPr>
            <p:ph type="ftr" sz="quarter" idx="2"/>
          </p:nvPr>
        </p:nvSpPr>
        <p:spPr bwMode="auto">
          <a:xfrm>
            <a:off x="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2" tIns="45546" rIns="91092" bIns="45546" numCol="1" anchor="b" anchorCtr="0" compatLnSpc="1">
            <a:prstTxWarp prst="textNoShape">
              <a:avLst/>
            </a:prstTxWarp>
          </a:bodyPr>
          <a:lstStyle>
            <a:lvl1pPr defTabSz="910911">
              <a:defRPr sz="1200">
                <a:latin typeface="Arial" charset="0"/>
              </a:defRPr>
            </a:lvl1pPr>
          </a:lstStyle>
          <a:p>
            <a:pPr>
              <a:defRPr/>
            </a:pPr>
            <a:endParaRPr lang="en-GB"/>
          </a:p>
        </p:txBody>
      </p:sp>
      <p:sp>
        <p:nvSpPr>
          <p:cNvPr id="15365" name="Rectangle 5"/>
          <p:cNvSpPr>
            <a:spLocks noGrp="1" noChangeArrowheads="1"/>
          </p:cNvSpPr>
          <p:nvPr>
            <p:ph type="sldNum" sz="quarter" idx="3"/>
          </p:nvPr>
        </p:nvSpPr>
        <p:spPr bwMode="auto">
          <a:xfrm>
            <a:off x="3856038" y="9444038"/>
            <a:ext cx="2947987"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2" tIns="45546" rIns="91092" bIns="45546" numCol="1" anchor="b" anchorCtr="0" compatLnSpc="1">
            <a:prstTxWarp prst="textNoShape">
              <a:avLst/>
            </a:prstTxWarp>
          </a:bodyPr>
          <a:lstStyle>
            <a:lvl1pPr algn="r" defTabSz="910911">
              <a:defRPr sz="1200">
                <a:latin typeface="Arial" charset="0"/>
              </a:defRPr>
            </a:lvl1pPr>
          </a:lstStyle>
          <a:p>
            <a:pPr>
              <a:defRPr/>
            </a:pPr>
            <a:fld id="{5392834C-523A-4BD0-996C-6DF510ABB78F}" type="slidenum">
              <a:rPr lang="en-GB"/>
              <a:pPr>
                <a:defRPr/>
              </a:pPr>
              <a:t>‹#›</a:t>
            </a:fld>
            <a:endParaRPr lang="en-GB"/>
          </a:p>
        </p:txBody>
      </p:sp>
    </p:spTree>
    <p:extLst>
      <p:ext uri="{BB962C8B-B14F-4D97-AF65-F5344CB8AC3E}">
        <p14:creationId xmlns:p14="http://schemas.microsoft.com/office/powerpoint/2010/main" val="23191036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568" tIns="45784" rIns="91568" bIns="45784"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568" tIns="45784" rIns="91568" bIns="45784" rtlCol="0"/>
          <a:lstStyle>
            <a:lvl1pPr algn="r">
              <a:defRPr sz="1200">
                <a:latin typeface="Arial" charset="0"/>
              </a:defRPr>
            </a:lvl1pPr>
          </a:lstStyle>
          <a:p>
            <a:pPr>
              <a:defRPr/>
            </a:pPr>
            <a:fld id="{58D353B7-12C2-4A69-A4D4-DC9147933D8C}" type="datetimeFigureOut">
              <a:rPr lang="en-GB"/>
              <a:pPr>
                <a:defRPr/>
              </a:pPr>
              <a:t>09/06/2015</a:t>
            </a:fld>
            <a:endParaRPr lang="en-GB"/>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68" tIns="45784" rIns="91568" bIns="45784" rtlCol="0" anchor="ctr"/>
          <a:lstStyle/>
          <a:p>
            <a:pPr lvl="0"/>
            <a:endParaRPr lang="en-GB" noProof="0" smtClean="0"/>
          </a:p>
        </p:txBody>
      </p:sp>
      <p:sp>
        <p:nvSpPr>
          <p:cNvPr id="5" name="Notes Placeholder 4"/>
          <p:cNvSpPr>
            <a:spLocks noGrp="1"/>
          </p:cNvSpPr>
          <p:nvPr>
            <p:ph type="body" sz="quarter" idx="3"/>
          </p:nvPr>
        </p:nvSpPr>
        <p:spPr>
          <a:xfrm>
            <a:off x="679450" y="4722813"/>
            <a:ext cx="5446713" cy="4475162"/>
          </a:xfrm>
          <a:prstGeom prst="rect">
            <a:avLst/>
          </a:prstGeom>
        </p:spPr>
        <p:txBody>
          <a:bodyPr vert="horz" lIns="91568" tIns="45784" rIns="91568" bIns="457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4038"/>
            <a:ext cx="2949575" cy="498475"/>
          </a:xfrm>
          <a:prstGeom prst="rect">
            <a:avLst/>
          </a:prstGeom>
        </p:spPr>
        <p:txBody>
          <a:bodyPr vert="horz" lIns="91568" tIns="45784" rIns="91568" bIns="45784"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54450" y="9444038"/>
            <a:ext cx="2949575" cy="498475"/>
          </a:xfrm>
          <a:prstGeom prst="rect">
            <a:avLst/>
          </a:prstGeom>
        </p:spPr>
        <p:txBody>
          <a:bodyPr vert="horz" lIns="91568" tIns="45784" rIns="91568" bIns="45784" rtlCol="0" anchor="b"/>
          <a:lstStyle>
            <a:lvl1pPr algn="r">
              <a:defRPr sz="1200">
                <a:latin typeface="Arial" charset="0"/>
              </a:defRPr>
            </a:lvl1pPr>
          </a:lstStyle>
          <a:p>
            <a:pPr>
              <a:defRPr/>
            </a:pPr>
            <a:fld id="{6F842616-1DF9-4094-8E8F-A78A28278976}" type="slidenum">
              <a:rPr lang="en-GB"/>
              <a:pPr>
                <a:defRPr/>
              </a:pPr>
              <a:t>‹#›</a:t>
            </a:fld>
            <a:endParaRPr lang="en-GB"/>
          </a:p>
        </p:txBody>
      </p:sp>
    </p:spTree>
    <p:extLst>
      <p:ext uri="{BB962C8B-B14F-4D97-AF65-F5344CB8AC3E}">
        <p14:creationId xmlns:p14="http://schemas.microsoft.com/office/powerpoint/2010/main" val="3233326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5FAA91-E2D6-4C7D-8AE3-EA0E4EF872D2}" type="slidenum">
              <a:rPr lang="en-US" altLang="en-US" smtClean="0">
                <a:solidFill>
                  <a:srgbClr val="000000"/>
                </a:solidFill>
                <a:latin typeface="Arial" pitchFamily="34" charset="0"/>
              </a:rPr>
              <a:pPr eaLnBrk="1" hangingPunct="1">
                <a:spcBef>
                  <a:spcPct val="0"/>
                </a:spcBef>
              </a:pPr>
              <a:t>13</a:t>
            </a:fld>
            <a:endParaRPr lang="en-US" altLang="en-US" smtClean="0">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Tree>
    <p:extLst>
      <p:ext uri="{BB962C8B-B14F-4D97-AF65-F5344CB8AC3E}">
        <p14:creationId xmlns:p14="http://schemas.microsoft.com/office/powerpoint/2010/main" val="328693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endParaRPr lang="en-GB"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66750" y="4684713"/>
            <a:ext cx="544671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2469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734050"/>
            <a:ext cx="16430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647700" y="1590675"/>
            <a:ext cx="8075613" cy="830263"/>
          </a:xfrm>
        </p:spPr>
        <p:txBody>
          <a:bodyPr/>
          <a:lstStyle>
            <a:lvl1pPr>
              <a:defRPr sz="4100"/>
            </a:lvl1pPr>
          </a:lstStyle>
          <a:p>
            <a:pPr lvl="0"/>
            <a:r>
              <a:rPr lang="en-GB" noProof="0" smtClean="0"/>
              <a:t>Title</a:t>
            </a:r>
          </a:p>
        </p:txBody>
      </p:sp>
      <p:sp>
        <p:nvSpPr>
          <p:cNvPr id="3076" name="Rectangle 4"/>
          <p:cNvSpPr>
            <a:spLocks noGrp="1" noChangeArrowheads="1"/>
          </p:cNvSpPr>
          <p:nvPr>
            <p:ph type="subTitle" idx="1"/>
          </p:nvPr>
        </p:nvSpPr>
        <p:spPr>
          <a:xfrm>
            <a:off x="647700" y="2420938"/>
            <a:ext cx="8075613" cy="1320800"/>
          </a:xfrm>
        </p:spPr>
        <p:txBody>
          <a:bodyPr/>
          <a:lstStyle>
            <a:lvl1pPr marL="0" indent="0">
              <a:buFont typeface="Wingdings" pitchFamily="2" charset="2"/>
              <a:buNone/>
              <a:defRPr/>
            </a:lvl1pPr>
          </a:lstStyle>
          <a:p>
            <a:pPr lvl="0"/>
            <a:r>
              <a:rPr lang="en-GB" noProof="0" smtClean="0"/>
              <a:t>Sub-title</a:t>
            </a:r>
          </a:p>
        </p:txBody>
      </p:sp>
    </p:spTree>
    <p:extLst>
      <p:ext uri="{BB962C8B-B14F-4D97-AF65-F5344CB8AC3E}">
        <p14:creationId xmlns:p14="http://schemas.microsoft.com/office/powerpoint/2010/main" val="214600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873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549275"/>
            <a:ext cx="2017713" cy="4840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549275"/>
            <a:ext cx="5905500" cy="4840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054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244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886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657350"/>
            <a:ext cx="39608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0913" y="1657350"/>
            <a:ext cx="39624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56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938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4309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8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516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792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549275"/>
            <a:ext cx="80756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47700" y="1657350"/>
            <a:ext cx="8075613" cy="37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Main bullet style</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750" y="5734050"/>
            <a:ext cx="16430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8"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65125" indent="-365125"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835025" indent="-290513" algn="l" rtl="0" eaLnBrk="0" fontAlgn="base" hangingPunct="0">
        <a:spcBef>
          <a:spcPct val="20000"/>
        </a:spcBef>
        <a:spcAft>
          <a:spcPct val="0"/>
        </a:spcAft>
        <a:buChar char="–"/>
        <a:defRPr sz="2000">
          <a:solidFill>
            <a:schemeClr val="tx1"/>
          </a:solidFill>
          <a:latin typeface="+mn-lt"/>
        </a:defRPr>
      </a:lvl2pPr>
      <a:lvl3pPr marL="1196975" indent="-182563" algn="l" rtl="0" eaLnBrk="0" fontAlgn="base" hangingPunct="0">
        <a:spcBef>
          <a:spcPct val="20000"/>
        </a:spcBef>
        <a:spcAft>
          <a:spcPct val="0"/>
        </a:spcAft>
        <a:buChar char="•"/>
        <a:defRPr sz="2000">
          <a:solidFill>
            <a:schemeClr val="tx1"/>
          </a:solidFill>
          <a:latin typeface="+mn-lt"/>
        </a:defRPr>
      </a:lvl3pPr>
      <a:lvl4pPr marL="1604963" indent="-228600" algn="l" rtl="0" eaLnBrk="0" fontAlgn="base" hangingPunct="0">
        <a:spcBef>
          <a:spcPct val="20000"/>
        </a:spcBef>
        <a:spcAft>
          <a:spcPct val="0"/>
        </a:spcAft>
        <a:buChar char="–"/>
        <a:defRPr sz="1600">
          <a:solidFill>
            <a:schemeClr val="tx1"/>
          </a:solidFill>
          <a:latin typeface="+mn-lt"/>
        </a:defRPr>
      </a:lvl4pPr>
      <a:lvl5pPr marL="1978025" indent="-193675" algn="l" rtl="0" eaLnBrk="0" fontAlgn="base" hangingPunct="0">
        <a:spcBef>
          <a:spcPct val="20000"/>
        </a:spcBef>
        <a:spcAft>
          <a:spcPct val="0"/>
        </a:spcAft>
        <a:buChar char="»"/>
        <a:defRPr sz="1600">
          <a:solidFill>
            <a:schemeClr val="tx1"/>
          </a:solidFill>
          <a:latin typeface="+mn-lt"/>
        </a:defRPr>
      </a:lvl5pPr>
      <a:lvl6pPr marL="2435225" indent="-193675" algn="l" rtl="0" fontAlgn="base">
        <a:spcBef>
          <a:spcPct val="20000"/>
        </a:spcBef>
        <a:spcAft>
          <a:spcPct val="0"/>
        </a:spcAft>
        <a:buChar char="»"/>
        <a:defRPr sz="1600">
          <a:solidFill>
            <a:schemeClr val="tx1"/>
          </a:solidFill>
          <a:latin typeface="+mn-lt"/>
        </a:defRPr>
      </a:lvl6pPr>
      <a:lvl7pPr marL="2892425" indent="-193675" algn="l" rtl="0" fontAlgn="base">
        <a:spcBef>
          <a:spcPct val="20000"/>
        </a:spcBef>
        <a:spcAft>
          <a:spcPct val="0"/>
        </a:spcAft>
        <a:buChar char="»"/>
        <a:defRPr sz="1600">
          <a:solidFill>
            <a:schemeClr val="tx1"/>
          </a:solidFill>
          <a:latin typeface="+mn-lt"/>
        </a:defRPr>
      </a:lvl7pPr>
      <a:lvl8pPr marL="3349625" indent="-193675" algn="l" rtl="0" fontAlgn="base">
        <a:spcBef>
          <a:spcPct val="20000"/>
        </a:spcBef>
        <a:spcAft>
          <a:spcPct val="0"/>
        </a:spcAft>
        <a:buChar char="»"/>
        <a:defRPr sz="1600">
          <a:solidFill>
            <a:schemeClr val="tx1"/>
          </a:solidFill>
          <a:latin typeface="+mn-lt"/>
        </a:defRPr>
      </a:lvl8pPr>
      <a:lvl9pPr marL="3806825" indent="-19367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apps.nationalcollege.org.uk/closing_the_gap/index.cfm"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educationendowmentfoundation.org.uk/toolkit/"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educationendowmentfoundation.org.uk/toolkit/families-of-schoo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suttontrust.com/researcharchive/missing-talen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eytosuccess.education.gov.uk/schoo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ducation.gov.uk/schools/pupilsupport/premium" TargetMode="External"/><Relationship Id="rId7" Type="http://schemas.openxmlformats.org/officeDocument/2006/relationships/hyperlink" Target="http://www.pupilpremiumawards.co.uk/" TargetMode="External"/><Relationship Id="rId2" Type="http://schemas.openxmlformats.org/officeDocument/2006/relationships/hyperlink" Target="http://www.gov.uk/government/policies/raising-the-achievement-of-disadvantaged-children" TargetMode="External"/><Relationship Id="rId1" Type="http://schemas.openxmlformats.org/officeDocument/2006/relationships/slideLayout" Target="../slideLayouts/slideLayout2.xml"/><Relationship Id="rId6" Type="http://schemas.openxmlformats.org/officeDocument/2006/relationships/hyperlink" Target="mailto:nicola.edwards@education.gsi.gov.uk" TargetMode="External"/><Relationship Id="rId5" Type="http://schemas.openxmlformats.org/officeDocument/2006/relationships/hyperlink" Target="https://twitter.com/johndunford" TargetMode="External"/><Relationship Id="rId4" Type="http://schemas.openxmlformats.org/officeDocument/2006/relationships/hyperlink" Target="https://twitter.com/education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gov.uk/pupil-premium-virtual-school-heads-responsibilitie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keytosuccess.education.gov.uk/"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ofsted.gov.uk/resources/framework-for-school-inspection"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9"/>
          <p:cNvSpPr txBox="1">
            <a:spLocks noChangeArrowheads="1"/>
          </p:cNvSpPr>
          <p:nvPr/>
        </p:nvSpPr>
        <p:spPr bwMode="auto">
          <a:xfrm>
            <a:off x="827088" y="838200"/>
            <a:ext cx="806608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eaLnBrk="1" hangingPunct="1">
              <a:spcBef>
                <a:spcPct val="50000"/>
              </a:spcBef>
              <a:buFontTx/>
              <a:buNone/>
            </a:pPr>
            <a:r>
              <a:rPr lang="en-GB" altLang="en-US" sz="5400" dirty="0">
                <a:solidFill>
                  <a:srgbClr val="104F75"/>
                </a:solidFill>
              </a:rPr>
              <a:t>The Pupil Premium: Raising </a:t>
            </a:r>
            <a:r>
              <a:rPr lang="en-GB" altLang="en-US" sz="5400" dirty="0" smtClean="0">
                <a:solidFill>
                  <a:srgbClr val="104F75"/>
                </a:solidFill>
              </a:rPr>
              <a:t>attainment </a:t>
            </a:r>
            <a:r>
              <a:rPr lang="en-GB" altLang="en-US" sz="5400" dirty="0">
                <a:solidFill>
                  <a:srgbClr val="104F75"/>
                </a:solidFill>
              </a:rPr>
              <a:t>and accelerating progress</a:t>
            </a:r>
          </a:p>
          <a:p>
            <a:pPr eaLnBrk="1" hangingPunct="1">
              <a:spcBef>
                <a:spcPct val="50000"/>
              </a:spcBef>
              <a:buFontTx/>
              <a:buNone/>
            </a:pPr>
            <a:endParaRPr lang="en-GB" altLang="en-US" sz="1600" dirty="0">
              <a:solidFill>
                <a:srgbClr val="104F75"/>
              </a:solidFill>
            </a:endParaRPr>
          </a:p>
          <a:p>
            <a:pPr eaLnBrk="1" hangingPunct="1">
              <a:spcBef>
                <a:spcPct val="50000"/>
              </a:spcBef>
              <a:buFontTx/>
              <a:buNone/>
            </a:pPr>
            <a:endParaRPr lang="en-GB" altLang="en-US" sz="1600" dirty="0">
              <a:solidFill>
                <a:srgbClr val="104F75"/>
              </a:solidFill>
            </a:endParaRPr>
          </a:p>
          <a:p>
            <a:pPr eaLnBrk="1" hangingPunct="1">
              <a:spcBef>
                <a:spcPct val="50000"/>
              </a:spcBef>
              <a:buFontTx/>
              <a:buNone/>
            </a:pPr>
            <a:r>
              <a:rPr lang="en-GB" altLang="en-US" sz="1600" dirty="0">
                <a:solidFill>
                  <a:srgbClr val="104F75"/>
                </a:solidFill>
              </a:rPr>
              <a:t>Nicola Edwards</a:t>
            </a:r>
          </a:p>
          <a:p>
            <a:pPr eaLnBrk="1" hangingPunct="1">
              <a:spcBef>
                <a:spcPct val="50000"/>
              </a:spcBef>
              <a:buFontTx/>
              <a:buNone/>
            </a:pPr>
            <a:r>
              <a:rPr lang="en-GB" altLang="en-US" sz="1600" dirty="0">
                <a:solidFill>
                  <a:srgbClr val="104F75"/>
                </a:solidFill>
              </a:rPr>
              <a:t>Department for </a:t>
            </a:r>
            <a:r>
              <a:rPr lang="en-GB" altLang="en-US" sz="1600" dirty="0" smtClean="0">
                <a:solidFill>
                  <a:srgbClr val="104F75"/>
                </a:solidFill>
              </a:rPr>
              <a:t>Education</a:t>
            </a:r>
          </a:p>
          <a:p>
            <a:pPr eaLnBrk="1" hangingPunct="1">
              <a:spcBef>
                <a:spcPct val="50000"/>
              </a:spcBef>
              <a:buFontTx/>
              <a:buNone/>
            </a:pPr>
            <a:r>
              <a:rPr lang="en-GB" altLang="en-US" sz="1600" dirty="0" smtClean="0">
                <a:solidFill>
                  <a:srgbClr val="104F75"/>
                </a:solidFill>
              </a:rPr>
              <a:t>London</a:t>
            </a:r>
            <a:endParaRPr lang="en-GB" altLang="en-US" sz="1600" dirty="0">
              <a:solidFill>
                <a:srgbClr val="104F75"/>
              </a:solidFill>
            </a:endParaRPr>
          </a:p>
          <a:p>
            <a:pPr eaLnBrk="1" hangingPunct="1">
              <a:spcBef>
                <a:spcPct val="50000"/>
              </a:spcBef>
              <a:buFontTx/>
              <a:buNone/>
            </a:pPr>
            <a:r>
              <a:rPr lang="en-GB" altLang="en-US" sz="1600" dirty="0" smtClean="0">
                <a:solidFill>
                  <a:srgbClr val="104F75"/>
                </a:solidFill>
              </a:rPr>
              <a:t>18 June 2015</a:t>
            </a:r>
            <a:endParaRPr lang="en-GB" altLang="en-US" sz="1600" dirty="0">
              <a:solidFill>
                <a:srgbClr val="104F7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6632"/>
          <a:ext cx="3001544" cy="225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3F2F85F8-8AB1-441C-AF00-DD75DA84DD5A}" type="slidenum">
              <a:rPr lang="en-GB" altLang="en-US" b="0">
                <a:solidFill>
                  <a:srgbClr val="000000"/>
                </a:solidFill>
              </a:rPr>
              <a:pPr algn="r" eaLnBrk="1" hangingPunct="1">
                <a:spcBef>
                  <a:spcPct val="0"/>
                </a:spcBef>
                <a:buFontTx/>
                <a:buNone/>
              </a:pPr>
              <a:t>10</a:t>
            </a:fld>
            <a:endParaRPr lang="en-GB" altLang="en-US" b="0">
              <a:solidFill>
                <a:srgbClr val="000000"/>
              </a:solidFill>
            </a:endParaRPr>
          </a:p>
        </p:txBody>
      </p:sp>
      <p:sp>
        <p:nvSpPr>
          <p:cNvPr id="4" name="Content Placeholder 2"/>
          <p:cNvSpPr>
            <a:spLocks noGrp="1"/>
          </p:cNvSpPr>
          <p:nvPr>
            <p:ph idx="1"/>
          </p:nvPr>
        </p:nvSpPr>
        <p:spPr>
          <a:xfrm>
            <a:off x="2700338" y="1052513"/>
            <a:ext cx="5975350" cy="4679950"/>
          </a:xfrm>
        </p:spPr>
        <p:txBody>
          <a:bodyPr/>
          <a:lstStyle/>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r>
              <a:rPr lang="en-GB" sz="2200" u="sng" dirty="0" smtClean="0">
                <a:solidFill>
                  <a:srgbClr val="104F75"/>
                </a:solidFill>
              </a:rPr>
              <a:t>Any</a:t>
            </a:r>
            <a:r>
              <a:rPr lang="en-GB" sz="2200" b="0" dirty="0" smtClean="0">
                <a:solidFill>
                  <a:srgbClr val="104F75"/>
                </a:solidFill>
              </a:rPr>
              <a:t> </a:t>
            </a:r>
            <a:r>
              <a:rPr lang="en-GB" sz="2200" b="0" dirty="0">
                <a:solidFill>
                  <a:srgbClr val="104F75"/>
                </a:solidFill>
              </a:rPr>
              <a:t>school can commission a </a:t>
            </a:r>
            <a:r>
              <a:rPr lang="en-GB" sz="2200" dirty="0">
                <a:solidFill>
                  <a:srgbClr val="104F75"/>
                </a:solidFill>
              </a:rPr>
              <a:t>p</a:t>
            </a:r>
            <a:r>
              <a:rPr lang="en-GB" sz="2200" dirty="0" smtClean="0">
                <a:solidFill>
                  <a:srgbClr val="104F75"/>
                </a:solidFill>
              </a:rPr>
              <a:t>upil </a:t>
            </a:r>
            <a:r>
              <a:rPr lang="en-GB" sz="2200" dirty="0">
                <a:solidFill>
                  <a:srgbClr val="104F75"/>
                </a:solidFill>
              </a:rPr>
              <a:t>p</a:t>
            </a:r>
            <a:r>
              <a:rPr lang="en-GB" sz="2200" dirty="0" smtClean="0">
                <a:solidFill>
                  <a:srgbClr val="104F75"/>
                </a:solidFill>
              </a:rPr>
              <a:t>remium review</a:t>
            </a:r>
            <a:r>
              <a:rPr lang="en-GB" sz="2200" b="0" dirty="0" smtClean="0">
                <a:solidFill>
                  <a:srgbClr val="104F75"/>
                </a:solidFill>
              </a:rPr>
              <a:t>. The review: </a:t>
            </a:r>
          </a:p>
          <a:p>
            <a:pPr marL="0" indent="0" eaLnBrk="1" hangingPunct="1">
              <a:lnSpc>
                <a:spcPct val="90000"/>
              </a:lnSpc>
              <a:buFont typeface="Wingdings" pitchFamily="2" charset="2"/>
              <a:buNone/>
              <a:defRPr/>
            </a:pPr>
            <a:endParaRPr lang="en-GB" sz="2200" b="0" dirty="0">
              <a:solidFill>
                <a:srgbClr val="104F75"/>
              </a:solidFill>
            </a:endParaRPr>
          </a:p>
          <a:p>
            <a:pPr eaLnBrk="1" hangingPunct="1">
              <a:lnSpc>
                <a:spcPct val="90000"/>
              </a:lnSpc>
              <a:spcBef>
                <a:spcPts val="1200"/>
              </a:spcBef>
              <a:defRPr/>
            </a:pPr>
            <a:r>
              <a:rPr lang="en-GB" sz="2200" b="0" dirty="0">
                <a:solidFill>
                  <a:srgbClr val="104F75"/>
                </a:solidFill>
              </a:rPr>
              <a:t>a</a:t>
            </a:r>
            <a:r>
              <a:rPr lang="en-GB" sz="2200" b="0" dirty="0" smtClean="0">
                <a:solidFill>
                  <a:srgbClr val="104F75"/>
                </a:solidFill>
              </a:rPr>
              <a:t>ims to identify </a:t>
            </a:r>
            <a:r>
              <a:rPr lang="en-GB" sz="2200" b="0" dirty="0">
                <a:solidFill>
                  <a:srgbClr val="104F75"/>
                </a:solidFill>
              </a:rPr>
              <a:t>effective action for raising the attainment of disadvantaged </a:t>
            </a:r>
            <a:r>
              <a:rPr lang="en-GB" sz="2200" b="0" dirty="0" smtClean="0">
                <a:solidFill>
                  <a:srgbClr val="104F75"/>
                </a:solidFill>
              </a:rPr>
              <a:t>pupils</a:t>
            </a:r>
          </a:p>
          <a:p>
            <a:pPr eaLnBrk="1" hangingPunct="1">
              <a:lnSpc>
                <a:spcPct val="90000"/>
              </a:lnSpc>
              <a:spcBef>
                <a:spcPts val="1200"/>
              </a:spcBef>
              <a:defRPr/>
            </a:pPr>
            <a:r>
              <a:rPr lang="en-GB" sz="2200" b="0" dirty="0" smtClean="0">
                <a:solidFill>
                  <a:srgbClr val="104F75"/>
                </a:solidFill>
              </a:rPr>
              <a:t>should be led </a:t>
            </a:r>
            <a:r>
              <a:rPr lang="en-GB" sz="2200" b="0" dirty="0">
                <a:solidFill>
                  <a:srgbClr val="104F75"/>
                </a:solidFill>
              </a:rPr>
              <a:t>by </a:t>
            </a:r>
            <a:r>
              <a:rPr lang="en-GB" sz="2200" b="0" dirty="0" smtClean="0">
                <a:solidFill>
                  <a:srgbClr val="104F75"/>
                </a:solidFill>
              </a:rPr>
              <a:t>an experienced and independent system </a:t>
            </a:r>
            <a:r>
              <a:rPr lang="en-GB" sz="2200" b="0" dirty="0">
                <a:solidFill>
                  <a:srgbClr val="104F75"/>
                </a:solidFill>
              </a:rPr>
              <a:t>leader, usually from the National College for Teaching and Leadership (NCTL), with a </a:t>
            </a:r>
            <a:r>
              <a:rPr lang="en-GB" sz="2200" b="0" dirty="0" smtClean="0">
                <a:solidFill>
                  <a:srgbClr val="104F75"/>
                </a:solidFill>
              </a:rPr>
              <a:t>strong track </a:t>
            </a:r>
            <a:r>
              <a:rPr lang="en-GB" sz="2200" b="0" dirty="0">
                <a:solidFill>
                  <a:srgbClr val="104F75"/>
                </a:solidFill>
              </a:rPr>
              <a:t>record in </a:t>
            </a:r>
            <a:r>
              <a:rPr lang="en-GB" sz="2200" b="0" dirty="0" smtClean="0">
                <a:solidFill>
                  <a:srgbClr val="104F75"/>
                </a:solidFill>
              </a:rPr>
              <a:t>improving outcomes for disadvantaged pupils</a:t>
            </a:r>
          </a:p>
          <a:p>
            <a:pPr eaLnBrk="1" hangingPunct="1">
              <a:lnSpc>
                <a:spcPct val="90000"/>
              </a:lnSpc>
              <a:spcBef>
                <a:spcPts val="1200"/>
              </a:spcBef>
              <a:defRPr/>
            </a:pPr>
            <a:r>
              <a:rPr lang="en-GB" sz="2200" b="0" dirty="0">
                <a:solidFill>
                  <a:srgbClr val="104F75"/>
                </a:solidFill>
              </a:rPr>
              <a:t>c</a:t>
            </a:r>
            <a:r>
              <a:rPr lang="en-GB" sz="2200" b="0" dirty="0" smtClean="0">
                <a:solidFill>
                  <a:srgbClr val="104F75"/>
                </a:solidFill>
              </a:rPr>
              <a:t>an be paid for using pupil premium funding</a:t>
            </a:r>
          </a:p>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r>
              <a:rPr lang="en-GB" sz="2200" b="0" dirty="0" smtClean="0">
                <a:solidFill>
                  <a:srgbClr val="104F75"/>
                </a:solidFill>
              </a:rPr>
              <a:t>NCTL has a </a:t>
            </a:r>
            <a:r>
              <a:rPr lang="en-GB" sz="2200" b="0" u="sng" dirty="0" smtClean="0">
                <a:solidFill>
                  <a:srgbClr val="104F75"/>
                </a:solidFill>
                <a:hlinkClick r:id="rId8"/>
              </a:rPr>
              <a:t>directory</a:t>
            </a:r>
            <a:r>
              <a:rPr lang="en-GB" sz="2200" b="0" dirty="0" smtClean="0">
                <a:solidFill>
                  <a:srgbClr val="104F75"/>
                </a:solidFill>
                <a:hlinkClick r:id="rId8"/>
              </a:rPr>
              <a:t> </a:t>
            </a:r>
            <a:r>
              <a:rPr lang="en-GB" sz="2200" b="0" dirty="0" smtClean="0">
                <a:solidFill>
                  <a:srgbClr val="104F75"/>
                </a:solidFill>
              </a:rPr>
              <a:t>of system leaders</a:t>
            </a:r>
            <a:endParaRPr lang="en-GB" sz="2200" b="0" dirty="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eaLnBrk="1" hangingPunct="1">
              <a:lnSpc>
                <a:spcPct val="90000"/>
              </a:lnSpc>
              <a:defRPr/>
            </a:pPr>
            <a:endParaRPr lang="en-GB" sz="2200" b="0" dirty="0" smtClean="0">
              <a:solidFill>
                <a:srgbClr val="104F75"/>
              </a:solidFill>
            </a:endParaRPr>
          </a:p>
          <a:p>
            <a:pPr eaLnBrk="1" hangingPunct="1">
              <a:lnSpc>
                <a:spcPct val="90000"/>
              </a:lnSpc>
              <a:defRPr/>
            </a:pPr>
            <a:endParaRPr lang="en-GB" sz="2200" b="0" dirty="0">
              <a:solidFill>
                <a:srgbClr val="104F75"/>
              </a:solidFill>
            </a:endParaRPr>
          </a:p>
          <a:p>
            <a:pPr marL="0" indent="0" eaLnBrk="1" hangingPunct="1">
              <a:lnSpc>
                <a:spcPct val="90000"/>
              </a:lnSpc>
              <a:buFont typeface="Wingdings" pitchFamily="2" charset="2"/>
              <a:buNone/>
              <a:defRPr/>
            </a:pPr>
            <a:r>
              <a:rPr lang="en-GB" sz="2200" b="0" dirty="0">
                <a:solidFill>
                  <a:srgbClr val="104F75"/>
                </a:solidFill>
              </a:rPr>
              <a:t/>
            </a:r>
            <a:br>
              <a:rPr lang="en-GB" sz="2200" b="0" dirty="0">
                <a:solidFill>
                  <a:srgbClr val="104F75"/>
                </a:solidFill>
              </a:rPr>
            </a:br>
            <a:r>
              <a:rPr lang="en-GB" sz="2200" b="0" dirty="0">
                <a:solidFill>
                  <a:srgbClr val="104F75"/>
                </a:solidFill>
              </a:rPr>
              <a:t/>
            </a:r>
            <a:br>
              <a:rPr lang="en-GB" sz="2200" b="0" dirty="0">
                <a:solidFill>
                  <a:srgbClr val="104F75"/>
                </a:solidFill>
              </a:rPr>
            </a:br>
            <a:endParaRPr lang="en-GB" sz="2200" b="0" dirty="0" smtClean="0">
              <a:solidFill>
                <a:srgbClr val="104F75"/>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6632"/>
          <a:ext cx="3001544" cy="225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F0D9F87E-90A2-4ECE-88B1-15F09C7EC093}" type="slidenum">
              <a:rPr lang="en-GB" altLang="en-US" b="0">
                <a:solidFill>
                  <a:srgbClr val="000000"/>
                </a:solidFill>
              </a:rPr>
              <a:pPr algn="r" eaLnBrk="1" hangingPunct="1">
                <a:spcBef>
                  <a:spcPct val="0"/>
                </a:spcBef>
                <a:buFontTx/>
                <a:buNone/>
              </a:pPr>
              <a:t>11</a:t>
            </a:fld>
            <a:endParaRPr lang="en-GB" altLang="en-US" b="0">
              <a:solidFill>
                <a:srgbClr val="000000"/>
              </a:solidFill>
            </a:endParaRPr>
          </a:p>
        </p:txBody>
      </p:sp>
      <p:sp>
        <p:nvSpPr>
          <p:cNvPr id="4" name="Content Placeholder 2"/>
          <p:cNvSpPr>
            <a:spLocks noGrp="1"/>
          </p:cNvSpPr>
          <p:nvPr>
            <p:ph idx="1"/>
          </p:nvPr>
        </p:nvSpPr>
        <p:spPr>
          <a:xfrm>
            <a:off x="2843213" y="765175"/>
            <a:ext cx="5976937" cy="4679950"/>
          </a:xfrm>
        </p:spPr>
        <p:txBody>
          <a:bodyPr/>
          <a:lstStyle/>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r>
              <a:rPr lang="en-GB" sz="2200" b="0" dirty="0">
                <a:solidFill>
                  <a:srgbClr val="104F75"/>
                </a:solidFill>
              </a:rPr>
              <a:t>Since February 2012, the </a:t>
            </a:r>
            <a:r>
              <a:rPr lang="en-GB" sz="2200" dirty="0">
                <a:solidFill>
                  <a:srgbClr val="104F75"/>
                </a:solidFill>
              </a:rPr>
              <a:t>Education Endowment Foundation (EEF)</a:t>
            </a:r>
            <a:r>
              <a:rPr lang="en-GB" sz="2200" b="0" dirty="0">
                <a:solidFill>
                  <a:srgbClr val="104F75"/>
                </a:solidFill>
              </a:rPr>
              <a:t> has awarded </a:t>
            </a:r>
            <a:r>
              <a:rPr lang="en-GB" sz="2200" b="0" dirty="0" smtClean="0">
                <a:solidFill>
                  <a:srgbClr val="104F75"/>
                </a:solidFill>
              </a:rPr>
              <a:t>£54m </a:t>
            </a:r>
            <a:r>
              <a:rPr lang="en-GB" sz="2200" b="0" dirty="0">
                <a:solidFill>
                  <a:srgbClr val="104F75"/>
                </a:solidFill>
              </a:rPr>
              <a:t>to </a:t>
            </a:r>
            <a:r>
              <a:rPr lang="en-GB" sz="2200" b="0" dirty="0" smtClean="0">
                <a:solidFill>
                  <a:srgbClr val="104F75"/>
                </a:solidFill>
              </a:rPr>
              <a:t>94 projects – involving over 5,000 schools and 600,000 pupils. </a:t>
            </a:r>
          </a:p>
          <a:p>
            <a:pPr eaLnBrk="1" hangingPunct="1">
              <a:lnSpc>
                <a:spcPct val="90000"/>
              </a:lnSpc>
              <a:defRPr/>
            </a:pPr>
            <a:r>
              <a:rPr lang="en-GB" sz="2200" b="0" dirty="0" smtClean="0">
                <a:solidFill>
                  <a:srgbClr val="104F75"/>
                </a:solidFill>
              </a:rPr>
              <a:t>They are </a:t>
            </a:r>
            <a:r>
              <a:rPr lang="en-GB" sz="2200" dirty="0">
                <a:solidFill>
                  <a:srgbClr val="104F75"/>
                </a:solidFill>
              </a:rPr>
              <a:t>rigorously </a:t>
            </a:r>
            <a:r>
              <a:rPr lang="en-GB" sz="2200" dirty="0" smtClean="0">
                <a:solidFill>
                  <a:srgbClr val="104F75"/>
                </a:solidFill>
              </a:rPr>
              <a:t>evaluated</a:t>
            </a:r>
            <a:r>
              <a:rPr lang="en-GB" sz="2200" b="0" dirty="0" smtClean="0">
                <a:solidFill>
                  <a:srgbClr val="104F75"/>
                </a:solidFill>
              </a:rPr>
              <a:t>, mostly</a:t>
            </a:r>
            <a:r>
              <a:rPr lang="en-GB" sz="2200" dirty="0" smtClean="0">
                <a:solidFill>
                  <a:srgbClr val="104F75"/>
                </a:solidFill>
              </a:rPr>
              <a:t> </a:t>
            </a:r>
            <a:r>
              <a:rPr lang="en-GB" sz="2200" b="0" dirty="0">
                <a:solidFill>
                  <a:srgbClr val="104F75"/>
                </a:solidFill>
              </a:rPr>
              <a:t>using randomised controlled trials (RCTs) </a:t>
            </a:r>
            <a:endParaRPr lang="en-GB" sz="2200" b="0" dirty="0" smtClean="0">
              <a:solidFill>
                <a:srgbClr val="104F75"/>
              </a:solidFill>
            </a:endParaRPr>
          </a:p>
          <a:p>
            <a:pPr eaLnBrk="1" hangingPunct="1">
              <a:lnSpc>
                <a:spcPct val="90000"/>
              </a:lnSpc>
              <a:defRPr/>
            </a:pPr>
            <a:r>
              <a:rPr lang="en-GB" sz="2200" b="0" dirty="0" smtClean="0">
                <a:solidFill>
                  <a:srgbClr val="104F75"/>
                </a:solidFill>
              </a:rPr>
              <a:t>Knowledge </a:t>
            </a:r>
            <a:r>
              <a:rPr lang="en-GB" sz="2200" b="0" dirty="0">
                <a:solidFill>
                  <a:srgbClr val="104F75"/>
                </a:solidFill>
              </a:rPr>
              <a:t>gained </a:t>
            </a:r>
            <a:r>
              <a:rPr lang="en-GB" sz="2200" b="0" dirty="0" smtClean="0">
                <a:solidFill>
                  <a:srgbClr val="104F75"/>
                </a:solidFill>
              </a:rPr>
              <a:t>is published on </a:t>
            </a:r>
            <a:r>
              <a:rPr lang="en-GB" sz="2200" b="0" dirty="0">
                <a:solidFill>
                  <a:srgbClr val="104F75"/>
                </a:solidFill>
              </a:rPr>
              <a:t>a termly basis </a:t>
            </a:r>
            <a:r>
              <a:rPr lang="en-GB" sz="2200" b="0" dirty="0" smtClean="0">
                <a:solidFill>
                  <a:srgbClr val="104F75"/>
                </a:solidFill>
              </a:rPr>
              <a:t>– 27 reports since January 2014</a:t>
            </a:r>
            <a:endParaRPr lang="en-GB" sz="2200" b="0" dirty="0">
              <a:solidFill>
                <a:srgbClr val="104F75"/>
              </a:solidFill>
            </a:endParaRPr>
          </a:p>
          <a:p>
            <a:pPr eaLnBrk="1" hangingPunct="1">
              <a:lnSpc>
                <a:spcPct val="90000"/>
              </a:lnSpc>
              <a:defRPr/>
            </a:pPr>
            <a:r>
              <a:rPr lang="en-GB" sz="2200" b="0" dirty="0" smtClean="0">
                <a:solidFill>
                  <a:srgbClr val="104F75"/>
                </a:solidFill>
              </a:rPr>
              <a:t>EEF </a:t>
            </a:r>
            <a:r>
              <a:rPr lang="en-GB" sz="2200" u="sng" dirty="0" smtClean="0">
                <a:solidFill>
                  <a:srgbClr val="104F75"/>
                </a:solidFill>
                <a:hlinkClick r:id="rId8"/>
              </a:rPr>
              <a:t>teaching and learning toolkit</a:t>
            </a:r>
            <a:r>
              <a:rPr lang="en-GB" sz="2200" b="0" dirty="0" smtClean="0">
                <a:solidFill>
                  <a:srgbClr val="104F75"/>
                </a:solidFill>
              </a:rPr>
              <a:t> provides </a:t>
            </a:r>
            <a:r>
              <a:rPr lang="en-GB" sz="2200" b="0" dirty="0">
                <a:solidFill>
                  <a:srgbClr val="104F75"/>
                </a:solidFill>
              </a:rPr>
              <a:t>accessible evidence and advice on the effectiveness of a range of approaches. </a:t>
            </a:r>
            <a:endParaRPr lang="en-GB" sz="2200" b="0" dirty="0" smtClean="0">
              <a:solidFill>
                <a:srgbClr val="104F75"/>
              </a:solidFill>
            </a:endParaRPr>
          </a:p>
          <a:p>
            <a:pPr eaLnBrk="1" hangingPunct="1">
              <a:lnSpc>
                <a:spcPct val="90000"/>
              </a:lnSpc>
              <a:defRPr/>
            </a:pPr>
            <a:r>
              <a:rPr lang="en-GB" sz="2200" b="0" dirty="0" smtClean="0">
                <a:solidFill>
                  <a:srgbClr val="104F75"/>
                </a:solidFill>
              </a:rPr>
              <a:t>There are on-going updates to the toolkit</a:t>
            </a:r>
          </a:p>
          <a:p>
            <a:pPr marL="0" indent="0" eaLnBrk="1" hangingPunct="1">
              <a:lnSpc>
                <a:spcPct val="90000"/>
              </a:lnSpc>
              <a:buNone/>
              <a:defRPr/>
            </a:pPr>
            <a:r>
              <a:rPr lang="en-GB" sz="2200" b="0" dirty="0" smtClean="0">
                <a:solidFill>
                  <a:srgbClr val="104F75"/>
                </a:solidFill>
              </a:rPr>
              <a:t>You can also find other schools similar to your own on the EEF </a:t>
            </a:r>
            <a:r>
              <a:rPr lang="en-GB" sz="2200" b="0" dirty="0">
                <a:solidFill>
                  <a:srgbClr val="104F75"/>
                </a:solidFill>
              </a:rPr>
              <a:t>families of schools </a:t>
            </a:r>
            <a:r>
              <a:rPr lang="en-GB" sz="2200" b="0" dirty="0" smtClean="0">
                <a:solidFill>
                  <a:srgbClr val="104F75"/>
                </a:solidFill>
              </a:rPr>
              <a:t>database</a:t>
            </a:r>
            <a:r>
              <a:rPr lang="en-GB" sz="2200" b="0" dirty="0">
                <a:solidFill>
                  <a:srgbClr val="104F75"/>
                </a:solidFill>
              </a:rPr>
              <a:t> </a:t>
            </a:r>
            <a:r>
              <a:rPr lang="en-GB" sz="2200" b="0" dirty="0" smtClean="0">
                <a:solidFill>
                  <a:srgbClr val="104F75"/>
                </a:solidFill>
              </a:rPr>
              <a:t>at </a:t>
            </a:r>
            <a:r>
              <a:rPr lang="en-GB" sz="2200" b="0" u="sng" dirty="0" smtClean="0">
                <a:hlinkClick r:id="rId9"/>
              </a:rPr>
              <a:t>https</a:t>
            </a:r>
            <a:r>
              <a:rPr lang="en-GB" sz="2200" b="0" u="sng" dirty="0">
                <a:hlinkClick r:id="rId9"/>
              </a:rPr>
              <a:t>://educationendowmentfoundation.org.uk/toolkit/families-of-schools</a:t>
            </a:r>
            <a:r>
              <a:rPr lang="en-GB" sz="2400" b="0" u="sng" dirty="0">
                <a:hlinkClick r:id="rId9"/>
              </a:rPr>
              <a:t>/</a:t>
            </a:r>
            <a:endParaRPr lang="en-GB" sz="2200" b="0" dirty="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eaLnBrk="1" hangingPunct="1">
              <a:lnSpc>
                <a:spcPct val="90000"/>
              </a:lnSpc>
              <a:defRPr/>
            </a:pPr>
            <a:endParaRPr lang="en-GB" sz="2200" b="0" dirty="0" smtClean="0">
              <a:solidFill>
                <a:srgbClr val="104F75"/>
              </a:solidFill>
            </a:endParaRPr>
          </a:p>
          <a:p>
            <a:pPr eaLnBrk="1" hangingPunct="1">
              <a:lnSpc>
                <a:spcPct val="90000"/>
              </a:lnSpc>
              <a:defRPr/>
            </a:pPr>
            <a:endParaRPr lang="en-GB" sz="2200" b="0" dirty="0">
              <a:solidFill>
                <a:srgbClr val="104F75"/>
              </a:solidFill>
            </a:endParaRPr>
          </a:p>
          <a:p>
            <a:pPr marL="0" indent="0" eaLnBrk="1" hangingPunct="1">
              <a:lnSpc>
                <a:spcPct val="90000"/>
              </a:lnSpc>
              <a:buFont typeface="Wingdings" pitchFamily="2" charset="2"/>
              <a:buNone/>
              <a:defRPr/>
            </a:pPr>
            <a:r>
              <a:rPr lang="en-GB" sz="2200" b="0" dirty="0">
                <a:solidFill>
                  <a:srgbClr val="104F75"/>
                </a:solidFill>
              </a:rPr>
              <a:t/>
            </a:r>
            <a:br>
              <a:rPr lang="en-GB" sz="2200" b="0" dirty="0">
                <a:solidFill>
                  <a:srgbClr val="104F75"/>
                </a:solidFill>
              </a:rPr>
            </a:br>
            <a:r>
              <a:rPr lang="en-GB" sz="2200" b="0" dirty="0">
                <a:solidFill>
                  <a:srgbClr val="104F75"/>
                </a:solidFill>
              </a:rPr>
              <a:t/>
            </a:r>
            <a:br>
              <a:rPr lang="en-GB" sz="2200" b="0" dirty="0">
                <a:solidFill>
                  <a:srgbClr val="104F75"/>
                </a:solidFill>
              </a:rPr>
            </a:br>
            <a:endParaRPr lang="en-GB" sz="2200" b="0" dirty="0" smtClean="0">
              <a:solidFill>
                <a:srgbClr val="104F75"/>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8680"/>
            <a:ext cx="5843588" cy="720080"/>
          </a:xfrm>
        </p:spPr>
        <p:txBody>
          <a:bodyPr>
            <a:normAutofit/>
          </a:bodyPr>
          <a:lstStyle/>
          <a:p>
            <a:r>
              <a:rPr lang="en-GB" sz="3200" dirty="0" smtClean="0"/>
              <a:t>EEF Toolkit</a:t>
            </a:r>
            <a:endParaRPr lang="en-GB" sz="32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1DE5D352-1000-4FA0-B28C-6404FA3B6E1E}" type="slidenum">
              <a:rPr lang="en-US" smtClean="0">
                <a:solidFill>
                  <a:prstClr val="black">
                    <a:tint val="75000"/>
                  </a:prstClr>
                </a:solidFill>
              </a:rPr>
              <a:pPr>
                <a:defRPr/>
              </a:pPr>
              <a:t>12</a:t>
            </a:fld>
            <a:endParaRPr lang="en-US">
              <a:solidFill>
                <a:prstClr val="black">
                  <a:tint val="75000"/>
                </a:prstClr>
              </a:solidFill>
            </a:endParaRPr>
          </a:p>
        </p:txBody>
      </p:sp>
      <p:pic>
        <p:nvPicPr>
          <p:cNvPr id="6" name="Picture 5" descr="Screen Shot 2014-03-06 at 17.13.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4" y="1052737"/>
            <a:ext cx="4553206" cy="4680520"/>
          </a:xfrm>
          <a:prstGeom prst="rect">
            <a:avLst/>
          </a:prstGeom>
        </p:spPr>
      </p:pic>
      <p:pic>
        <p:nvPicPr>
          <p:cNvPr id="7" name="Picture 6" descr="Screen Shot 2014-03-06 at 17.13.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943" y="1052738"/>
            <a:ext cx="4536504" cy="4680520"/>
          </a:xfrm>
          <a:prstGeom prst="rect">
            <a:avLst/>
          </a:prstGeom>
        </p:spPr>
      </p:pic>
    </p:spTree>
    <p:extLst>
      <p:ext uri="{BB962C8B-B14F-4D97-AF65-F5344CB8AC3E}">
        <p14:creationId xmlns:p14="http://schemas.microsoft.com/office/powerpoint/2010/main" val="24940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3568" y="188640"/>
            <a:ext cx="8075613" cy="1125538"/>
          </a:xfrm>
        </p:spPr>
        <p:txBody>
          <a:bodyPr anchor="b"/>
          <a:lstStyle/>
          <a:p>
            <a:r>
              <a:rPr lang="en-GB" altLang="en-US" dirty="0" smtClean="0"/>
              <a:t>Feedback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8555977"/>
              </p:ext>
            </p:extLst>
          </p:nvPr>
        </p:nvGraphicFramePr>
        <p:xfrm>
          <a:off x="1835696" y="1628800"/>
          <a:ext cx="5659437" cy="1079500"/>
        </p:xfrm>
        <a:graphic>
          <a:graphicData uri="http://schemas.openxmlformats.org/drawingml/2006/table">
            <a:tbl>
              <a:tblPr firstRow="1" firstCol="1" bandRow="1">
                <a:tableStyleId>{5C22544A-7EE6-4342-B048-85BDC9FD1C3A}</a:tableStyleId>
              </a:tblPr>
              <a:tblGrid>
                <a:gridCol w="1211942"/>
                <a:gridCol w="996715"/>
                <a:gridCol w="949065"/>
                <a:gridCol w="926032"/>
                <a:gridCol w="1575683"/>
              </a:tblGrid>
              <a:tr h="539750">
                <a:tc>
                  <a:txBody>
                    <a:bodyPr/>
                    <a:lstStyle/>
                    <a:p>
                      <a:pPr algn="ctr">
                        <a:lnSpc>
                          <a:spcPct val="115000"/>
                        </a:lnSpc>
                        <a:spcAft>
                          <a:spcPts val="0"/>
                        </a:spcAft>
                      </a:pPr>
                      <a:r>
                        <a:rPr lang="en-US" sz="1000" dirty="0">
                          <a:effectLst/>
                        </a:rPr>
                        <a:t>Approach</a:t>
                      </a:r>
                      <a:endParaRPr lang="en-GB" sz="1000" dirty="0">
                        <a:effectLst/>
                        <a:latin typeface="Arial"/>
                        <a:ea typeface="Arial"/>
                        <a:cs typeface="Times New Roman"/>
                      </a:endParaRPr>
                    </a:p>
                  </a:txBody>
                  <a:tcPr marL="68576" marR="68576" marT="0" marB="0" anchor="ctr"/>
                </a:tc>
                <a:tc>
                  <a:txBody>
                    <a:bodyPr/>
                    <a:lstStyle/>
                    <a:p>
                      <a:pPr algn="ctr">
                        <a:lnSpc>
                          <a:spcPct val="115000"/>
                        </a:lnSpc>
                        <a:spcAft>
                          <a:spcPts val="0"/>
                        </a:spcAft>
                      </a:pPr>
                      <a:r>
                        <a:rPr lang="en-US" sz="1000" dirty="0" smtClean="0">
                          <a:effectLst/>
                        </a:rPr>
                        <a:t>Average impact</a:t>
                      </a:r>
                      <a:endParaRPr lang="en-GB" sz="1000" dirty="0">
                        <a:effectLst/>
                        <a:latin typeface="Arial"/>
                        <a:ea typeface="Arial"/>
                        <a:cs typeface="Times New Roman"/>
                      </a:endParaRPr>
                    </a:p>
                  </a:txBody>
                  <a:tcPr marL="68576" marR="68576" marT="0" marB="0" anchor="ctr"/>
                </a:tc>
                <a:tc>
                  <a:txBody>
                    <a:bodyPr/>
                    <a:lstStyle/>
                    <a:p>
                      <a:pPr algn="ctr">
                        <a:lnSpc>
                          <a:spcPct val="115000"/>
                        </a:lnSpc>
                        <a:spcAft>
                          <a:spcPts val="0"/>
                        </a:spcAft>
                      </a:pPr>
                      <a:r>
                        <a:rPr lang="en-US" sz="1000" dirty="0">
                          <a:effectLst/>
                        </a:rPr>
                        <a:t>Cost</a:t>
                      </a:r>
                      <a:endParaRPr lang="en-GB" sz="1000" dirty="0">
                        <a:effectLst/>
                        <a:latin typeface="Arial"/>
                        <a:ea typeface="Arial"/>
                        <a:cs typeface="Times New Roman"/>
                      </a:endParaRPr>
                    </a:p>
                  </a:txBody>
                  <a:tcPr marL="68576" marR="68576" marT="0" marB="0" anchor="ctr"/>
                </a:tc>
                <a:tc>
                  <a:txBody>
                    <a:bodyPr/>
                    <a:lstStyle/>
                    <a:p>
                      <a:pPr algn="ctr">
                        <a:lnSpc>
                          <a:spcPct val="115000"/>
                        </a:lnSpc>
                        <a:spcAft>
                          <a:spcPts val="0"/>
                        </a:spcAft>
                      </a:pPr>
                      <a:r>
                        <a:rPr lang="en-US" sz="1000" dirty="0">
                          <a:effectLst/>
                        </a:rPr>
                        <a:t>Evidence estimate</a:t>
                      </a:r>
                      <a:endParaRPr lang="en-GB" sz="1000" dirty="0">
                        <a:effectLst/>
                        <a:latin typeface="Arial"/>
                        <a:ea typeface="Arial"/>
                        <a:cs typeface="Times New Roman"/>
                      </a:endParaRPr>
                    </a:p>
                  </a:txBody>
                  <a:tcPr marL="68576" marR="68576" marT="0" marB="0" anchor="ctr"/>
                </a:tc>
                <a:tc>
                  <a:txBody>
                    <a:bodyPr/>
                    <a:lstStyle/>
                    <a:p>
                      <a:pPr algn="ctr">
                        <a:lnSpc>
                          <a:spcPct val="115000"/>
                        </a:lnSpc>
                        <a:spcAft>
                          <a:spcPts val="0"/>
                        </a:spcAft>
                      </a:pPr>
                      <a:r>
                        <a:rPr lang="en-US" sz="1000" dirty="0">
                          <a:effectLst/>
                        </a:rPr>
                        <a:t>Summary</a:t>
                      </a:r>
                      <a:endParaRPr lang="en-GB" sz="1000" dirty="0">
                        <a:effectLst/>
                        <a:latin typeface="Arial"/>
                        <a:ea typeface="Arial"/>
                        <a:cs typeface="Times New Roman"/>
                      </a:endParaRPr>
                    </a:p>
                  </a:txBody>
                  <a:tcPr marL="68576" marR="68576" marT="0" marB="0" anchor="ctr"/>
                </a:tc>
              </a:tr>
              <a:tr h="539750">
                <a:tc>
                  <a:txBody>
                    <a:bodyPr/>
                    <a:lstStyle/>
                    <a:p>
                      <a:pPr algn="ctr">
                        <a:lnSpc>
                          <a:spcPct val="115000"/>
                        </a:lnSpc>
                        <a:spcAft>
                          <a:spcPts val="0"/>
                        </a:spcAft>
                      </a:pPr>
                      <a:r>
                        <a:rPr lang="en-US" sz="1200" dirty="0">
                          <a:effectLst/>
                        </a:rPr>
                        <a:t>Feedback</a:t>
                      </a:r>
                      <a:endParaRPr lang="en-GB" sz="1200" dirty="0">
                        <a:effectLst/>
                        <a:latin typeface="Arial"/>
                        <a:ea typeface="Arial"/>
                        <a:cs typeface="Times New Roman"/>
                      </a:endParaRPr>
                    </a:p>
                  </a:txBody>
                  <a:tcPr marL="68576" marR="68576" marT="0" marB="0" anchor="ctr"/>
                </a:tc>
                <a:tc>
                  <a:txBody>
                    <a:bodyPr/>
                    <a:lstStyle/>
                    <a:p>
                      <a:pPr algn="ctr">
                        <a:lnSpc>
                          <a:spcPct val="115000"/>
                        </a:lnSpc>
                        <a:spcAft>
                          <a:spcPts val="0"/>
                        </a:spcAft>
                      </a:pPr>
                      <a:r>
                        <a:rPr lang="en-US" sz="1100" dirty="0" smtClean="0">
                          <a:effectLst/>
                        </a:rPr>
                        <a:t>8 </a:t>
                      </a:r>
                      <a:r>
                        <a:rPr lang="en-US" sz="1100" dirty="0">
                          <a:effectLst/>
                        </a:rPr>
                        <a:t>months</a:t>
                      </a:r>
                      <a:endParaRPr lang="en-GB" sz="1100" dirty="0">
                        <a:effectLst/>
                        <a:latin typeface="Arial"/>
                        <a:ea typeface="Arial"/>
                        <a:cs typeface="Times New Roman"/>
                      </a:endParaRPr>
                    </a:p>
                  </a:txBody>
                  <a:tcPr marL="68576" marR="68576" marT="0" marB="0" anchor="ctr"/>
                </a:tc>
                <a:tc>
                  <a:txBody>
                    <a:bodyPr/>
                    <a:lstStyle/>
                    <a:p>
                      <a:pPr algn="ctr">
                        <a:lnSpc>
                          <a:spcPct val="115000"/>
                        </a:lnSpc>
                        <a:spcAft>
                          <a:spcPts val="0"/>
                        </a:spcAft>
                      </a:pPr>
                      <a:r>
                        <a:rPr lang="en-US" sz="1100" dirty="0">
                          <a:effectLst/>
                        </a:rPr>
                        <a:t>££</a:t>
                      </a:r>
                      <a:endParaRPr lang="en-GB" sz="1100" dirty="0">
                        <a:effectLst/>
                        <a:latin typeface="Arial"/>
                        <a:ea typeface="Arial"/>
                        <a:cs typeface="Times New Roman"/>
                      </a:endParaRPr>
                    </a:p>
                  </a:txBody>
                  <a:tcPr marL="68576" marR="68576" marT="0" marB="0" anchor="ctr"/>
                </a:tc>
                <a:tc>
                  <a:txBody>
                    <a:bodyPr/>
                    <a:lstStyle/>
                    <a:p>
                      <a:pPr algn="ctr">
                        <a:lnSpc>
                          <a:spcPct val="115000"/>
                        </a:lnSpc>
                        <a:spcAft>
                          <a:spcPts val="0"/>
                        </a:spcAft>
                      </a:pPr>
                      <a:endParaRPr lang="en-US" sz="1100" dirty="0">
                        <a:effectLst/>
                        <a:latin typeface="Arial"/>
                        <a:ea typeface="Times New Roman"/>
                        <a:cs typeface="Arial"/>
                      </a:endParaRPr>
                    </a:p>
                  </a:txBody>
                  <a:tcPr marL="68576" marR="68576" marT="0" marB="0" anchor="ctr"/>
                </a:tc>
                <a:tc>
                  <a:txBody>
                    <a:bodyPr/>
                    <a:lstStyle/>
                    <a:p>
                      <a:pPr algn="ctr">
                        <a:lnSpc>
                          <a:spcPct val="115000"/>
                        </a:lnSpc>
                        <a:spcAft>
                          <a:spcPts val="0"/>
                        </a:spcAft>
                      </a:pPr>
                      <a:r>
                        <a:rPr lang="en-US" sz="1100" dirty="0">
                          <a:effectLst/>
                        </a:rPr>
                        <a:t>Very high impact for low cost</a:t>
                      </a:r>
                      <a:endParaRPr lang="en-GB" sz="1100" dirty="0">
                        <a:effectLst/>
                        <a:latin typeface="Arial"/>
                        <a:ea typeface="Arial"/>
                        <a:cs typeface="Times New Roman"/>
                      </a:endParaRPr>
                    </a:p>
                  </a:txBody>
                  <a:tcPr marL="68576" marR="68576" marT="0" marB="0" anchor="ctr"/>
                </a:tc>
              </a:tr>
            </a:tbl>
          </a:graphicData>
        </a:graphic>
      </p:graphicFrame>
      <p:pic>
        <p:nvPicPr>
          <p:cNvPr id="21527" name="Picture 10"/>
          <p:cNvPicPr>
            <a:picLocks noChangeAspect="1" noChangeArrowheads="1"/>
          </p:cNvPicPr>
          <p:nvPr/>
        </p:nvPicPr>
        <p:blipFill>
          <a:blip r:embed="rId3">
            <a:extLst>
              <a:ext uri="{28A0092B-C50C-407E-A947-70E740481C1C}">
                <a14:useLocalDpi xmlns:a14="http://schemas.microsoft.com/office/drawing/2010/main" val="0"/>
              </a:ext>
            </a:extLst>
          </a:blip>
          <a:srcRect l="21458" t="31111" r="60001" b="39630"/>
          <a:stretch>
            <a:fillRect/>
          </a:stretch>
        </p:blipFill>
        <p:spPr bwMode="auto">
          <a:xfrm>
            <a:off x="5186363" y="2522538"/>
            <a:ext cx="1333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10"/>
          <p:cNvPicPr>
            <a:picLocks noChangeAspect="1" noChangeArrowheads="1"/>
          </p:cNvPicPr>
          <p:nvPr/>
        </p:nvPicPr>
        <p:blipFill>
          <a:blip r:embed="rId3">
            <a:extLst>
              <a:ext uri="{28A0092B-C50C-407E-A947-70E740481C1C}">
                <a14:useLocalDpi xmlns:a14="http://schemas.microsoft.com/office/drawing/2010/main" val="0"/>
              </a:ext>
            </a:extLst>
          </a:blip>
          <a:srcRect l="21458" t="31111" r="60001" b="39630"/>
          <a:stretch>
            <a:fillRect/>
          </a:stretch>
        </p:blipFill>
        <p:spPr bwMode="auto">
          <a:xfrm>
            <a:off x="5338763" y="2522538"/>
            <a:ext cx="1333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10"/>
          <p:cNvPicPr>
            <a:picLocks noChangeAspect="1" noChangeArrowheads="1"/>
          </p:cNvPicPr>
          <p:nvPr/>
        </p:nvPicPr>
        <p:blipFill>
          <a:blip r:embed="rId3">
            <a:extLst>
              <a:ext uri="{28A0092B-C50C-407E-A947-70E740481C1C}">
                <a14:useLocalDpi xmlns:a14="http://schemas.microsoft.com/office/drawing/2010/main" val="0"/>
              </a:ext>
            </a:extLst>
          </a:blip>
          <a:srcRect l="21458" t="31111" r="60001" b="39630"/>
          <a:stretch>
            <a:fillRect/>
          </a:stretch>
        </p:blipFill>
        <p:spPr bwMode="auto">
          <a:xfrm>
            <a:off x="5484813" y="2522538"/>
            <a:ext cx="1333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42988" y="3068960"/>
            <a:ext cx="6913562" cy="2554287"/>
          </a:xfrm>
          <a:prstGeom prst="rect">
            <a:avLst/>
          </a:prstGeom>
          <a:noFill/>
          <a:ln>
            <a:solidFill>
              <a:schemeClr val="accent1">
                <a:shade val="95000"/>
                <a:satMod val="105000"/>
              </a:schemeClr>
            </a:solidFill>
          </a:ln>
        </p:spPr>
        <p:txBody>
          <a:bodyPr>
            <a:spAutoFit/>
          </a:bodyPr>
          <a:lstStyle/>
          <a:p>
            <a:pPr>
              <a:defRPr/>
            </a:pPr>
            <a:r>
              <a:rPr lang="en-US" sz="1600" dirty="0">
                <a:solidFill>
                  <a:prstClr val="black"/>
                </a:solidFill>
                <a:cs typeface="Arial" charset="0"/>
              </a:rPr>
              <a:t>Research suggests that providing effective feedback is challenging.  To be effective, it should be:</a:t>
            </a:r>
          </a:p>
          <a:p>
            <a:pPr marL="285750" indent="-285750">
              <a:buFont typeface="Arial" pitchFamily="34" charset="0"/>
              <a:buChar char="•"/>
              <a:defRPr/>
            </a:pPr>
            <a:r>
              <a:rPr lang="en-US" sz="1600" dirty="0">
                <a:solidFill>
                  <a:prstClr val="black"/>
                </a:solidFill>
                <a:cs typeface="Arial" charset="0"/>
              </a:rPr>
              <a:t>About challenging tasks or goals rather than easy ones.</a:t>
            </a:r>
            <a:endParaRPr lang="en-GB" sz="1600" dirty="0">
              <a:solidFill>
                <a:prstClr val="black"/>
              </a:solidFill>
              <a:cs typeface="Arial" charset="0"/>
            </a:endParaRPr>
          </a:p>
          <a:p>
            <a:pPr marL="285750" indent="-285750">
              <a:buFont typeface="Arial" pitchFamily="34" charset="0"/>
              <a:buChar char="•"/>
              <a:defRPr/>
            </a:pPr>
            <a:r>
              <a:rPr lang="en-US" sz="1600" dirty="0">
                <a:solidFill>
                  <a:prstClr val="black"/>
                </a:solidFill>
                <a:cs typeface="Arial" charset="0"/>
              </a:rPr>
              <a:t>Given sparingly so that it is meaningful.</a:t>
            </a:r>
            <a:endParaRPr lang="en-GB" sz="1600" dirty="0">
              <a:solidFill>
                <a:prstClr val="black"/>
              </a:solidFill>
              <a:cs typeface="Arial" charset="0"/>
            </a:endParaRPr>
          </a:p>
          <a:p>
            <a:pPr marL="285750" indent="-285750">
              <a:buFont typeface="Arial" pitchFamily="34" charset="0"/>
              <a:buChar char="•"/>
              <a:defRPr/>
            </a:pPr>
            <a:r>
              <a:rPr lang="en-US" sz="1600" dirty="0">
                <a:solidFill>
                  <a:prstClr val="black"/>
                </a:solidFill>
                <a:cs typeface="Arial" charset="0"/>
              </a:rPr>
              <a:t>About what is </a:t>
            </a:r>
            <a:r>
              <a:rPr lang="en-US" sz="1600" i="1" dirty="0">
                <a:solidFill>
                  <a:prstClr val="black"/>
                </a:solidFill>
                <a:cs typeface="Arial" charset="0"/>
              </a:rPr>
              <a:t>right</a:t>
            </a:r>
            <a:r>
              <a:rPr lang="en-US" sz="1600" dirty="0">
                <a:solidFill>
                  <a:prstClr val="black"/>
                </a:solidFill>
                <a:cs typeface="Arial" charset="0"/>
              </a:rPr>
              <a:t> more often than about what is wrong.</a:t>
            </a:r>
            <a:endParaRPr lang="en-GB" sz="1600" dirty="0">
              <a:solidFill>
                <a:prstClr val="black"/>
              </a:solidFill>
              <a:cs typeface="Arial" charset="0"/>
            </a:endParaRPr>
          </a:p>
          <a:p>
            <a:pPr marL="285750" indent="-285750">
              <a:buFont typeface="Arial" pitchFamily="34" charset="0"/>
              <a:buChar char="•"/>
              <a:defRPr/>
            </a:pPr>
            <a:r>
              <a:rPr lang="en-US" sz="1600" dirty="0">
                <a:solidFill>
                  <a:prstClr val="black"/>
                </a:solidFill>
                <a:cs typeface="Arial" charset="0"/>
              </a:rPr>
              <a:t>Specific, accurate and  clear, e.g. not just “correct” or “incorrect”.</a:t>
            </a:r>
            <a:endParaRPr lang="en-GB" sz="1600" dirty="0">
              <a:solidFill>
                <a:prstClr val="black"/>
              </a:solidFill>
              <a:cs typeface="Arial" charset="0"/>
            </a:endParaRPr>
          </a:p>
          <a:p>
            <a:pPr marL="285750" indent="-285750">
              <a:buFont typeface="Arial" pitchFamily="34" charset="0"/>
              <a:buChar char="•"/>
              <a:defRPr/>
            </a:pPr>
            <a:r>
              <a:rPr lang="en-GB" sz="1600" dirty="0">
                <a:solidFill>
                  <a:prstClr val="black"/>
                </a:solidFill>
                <a:cs typeface="Arial" charset="0"/>
              </a:rPr>
              <a:t>Provide examples of what is correct and not just tell students when they are wrong.</a:t>
            </a:r>
          </a:p>
          <a:p>
            <a:pPr marL="285750" indent="-285750">
              <a:buFont typeface="Arial" pitchFamily="34" charset="0"/>
              <a:buChar char="•"/>
              <a:defRPr/>
            </a:pPr>
            <a:r>
              <a:rPr lang="en-US" sz="1600" dirty="0">
                <a:solidFill>
                  <a:prstClr val="black"/>
                </a:solidFill>
                <a:cs typeface="Arial" charset="0"/>
              </a:rPr>
              <a:t>Encouraging and supportive of further effort without threatening a learner’s self-esteem.</a:t>
            </a:r>
            <a:endParaRPr lang="en-GB" dirty="0">
              <a:solidFill>
                <a:prstClr val="black"/>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71551" y="1268413"/>
            <a:ext cx="7272858" cy="433387"/>
          </a:xfrm>
        </p:spPr>
        <p:txBody>
          <a:bodyPr/>
          <a:lstStyle/>
          <a:p>
            <a:pPr algn="ctr" eaLnBrk="1" hangingPunct="1"/>
            <a:r>
              <a:rPr lang="en-GB" altLang="en-US" sz="2800" b="1" dirty="0" smtClean="0">
                <a:latin typeface="Gill Sans" pitchFamily="-112" charset="0"/>
                <a:ea typeface="ＭＳ Ｐゴシック" pitchFamily="34" charset="-128"/>
                <a:cs typeface="Gill Sans" pitchFamily="-112" charset="0"/>
              </a:rPr>
              <a:t> </a:t>
            </a:r>
            <a:endParaRPr lang="en-US" altLang="en-US" sz="2800" b="1" dirty="0" smtClean="0">
              <a:latin typeface="Gill Sans" pitchFamily="-112" charset="0"/>
              <a:ea typeface="ＭＳ Ｐゴシック" pitchFamily="34" charset="-128"/>
              <a:cs typeface="Gill Sans" pitchFamily="-112" charset="0"/>
            </a:endParaRPr>
          </a:p>
        </p:txBody>
      </p:sp>
      <p:sp>
        <p:nvSpPr>
          <p:cNvPr id="8195" name="Rectangle 3"/>
          <p:cNvSpPr>
            <a:spLocks noGrp="1" noChangeArrowheads="1"/>
          </p:cNvSpPr>
          <p:nvPr>
            <p:ph sz="quarter" idx="4294967295"/>
          </p:nvPr>
        </p:nvSpPr>
        <p:spPr>
          <a:xfrm>
            <a:off x="1042988" y="1268760"/>
            <a:ext cx="7057404" cy="4320480"/>
          </a:xfrm>
        </p:spPr>
        <p:txBody>
          <a:bodyPr/>
          <a:lstStyle/>
          <a:p>
            <a:pPr marL="0" indent="0">
              <a:buNone/>
            </a:pPr>
            <a:r>
              <a:rPr lang="en-GB" altLang="en-US" sz="2000" i="1" dirty="0" smtClean="0">
                <a:solidFill>
                  <a:srgbClr val="104F75"/>
                </a:solidFill>
                <a:ea typeface="ＭＳ Ｐゴシック" pitchFamily="34" charset="-128"/>
              </a:rPr>
              <a:t>“</a:t>
            </a:r>
            <a:r>
              <a:rPr lang="en-GB" altLang="en-US" sz="2000" dirty="0" smtClean="0">
                <a:solidFill>
                  <a:srgbClr val="104F75"/>
                </a:solidFill>
                <a:latin typeface="FrutigerLTStd-Roman"/>
                <a:ea typeface="ＭＳ Ｐゴシック" pitchFamily="34" charset="-128"/>
              </a:rPr>
              <a:t>Our data shows that it doesn’t matter if you go to a school in Britain, Finland or Japan, students from a privileged background tend to do well everywhere</a:t>
            </a:r>
            <a:r>
              <a:rPr lang="en-GB" sz="2000" dirty="0" smtClean="0">
                <a:solidFill>
                  <a:srgbClr val="104F75"/>
                </a:solidFill>
                <a:latin typeface="FrutigerLTStd-Roman"/>
                <a:ea typeface="Times New Roman"/>
                <a:cs typeface="FrutigerLTStd-Roman"/>
              </a:rPr>
              <a:t>. What really distinguishes education systems is their capacity to deploy resources where they can make the biggest difference. </a:t>
            </a:r>
          </a:p>
          <a:p>
            <a:pPr marL="0" indent="0">
              <a:buNone/>
            </a:pPr>
            <a:r>
              <a:rPr lang="en-GB" sz="2000" dirty="0" smtClean="0">
                <a:solidFill>
                  <a:srgbClr val="104F75"/>
                </a:solidFill>
                <a:latin typeface="FrutigerLTStd-Roman"/>
                <a:ea typeface="Times New Roman"/>
                <a:cs typeface="FrutigerLTStd-Roman"/>
              </a:rPr>
              <a:t>“Your effect as a teacher is a lot bigger for a student who doesn’t have a privileged background than for a student who has lots of educational resources”</a:t>
            </a:r>
            <a:endParaRPr lang="en-GB" sz="2000" dirty="0">
              <a:solidFill>
                <a:srgbClr val="104F75"/>
              </a:solidFill>
              <a:latin typeface="Arial"/>
              <a:ea typeface="Times New Roman"/>
              <a:cs typeface="Times New Roman"/>
            </a:endParaRPr>
          </a:p>
          <a:p>
            <a:pPr marL="0" indent="0">
              <a:buNone/>
            </a:pPr>
            <a:endParaRPr lang="en-GB" sz="1600" i="1" dirty="0" smtClean="0">
              <a:solidFill>
                <a:srgbClr val="104F75"/>
              </a:solidFill>
              <a:latin typeface="Arial"/>
              <a:ea typeface="Times New Roman"/>
              <a:cs typeface="Times New Roman"/>
            </a:endParaRPr>
          </a:p>
          <a:p>
            <a:pPr marL="0" indent="0">
              <a:buNone/>
            </a:pPr>
            <a:r>
              <a:rPr lang="en-GB" altLang="en-US" sz="1600" dirty="0" smtClean="0">
                <a:solidFill>
                  <a:srgbClr val="104F75"/>
                </a:solidFill>
                <a:ea typeface="ＭＳ Ｐゴシック" pitchFamily="34" charset="-128"/>
              </a:rPr>
              <a:t>Andreas </a:t>
            </a:r>
            <a:r>
              <a:rPr lang="en-GB" altLang="en-US" sz="1600" dirty="0" err="1" smtClean="0">
                <a:solidFill>
                  <a:srgbClr val="104F75"/>
                </a:solidFill>
                <a:ea typeface="ＭＳ Ｐゴシック" pitchFamily="34" charset="-128"/>
              </a:rPr>
              <a:t>Schleicher</a:t>
            </a:r>
            <a:r>
              <a:rPr lang="en-GB" altLang="en-US" sz="1600" dirty="0" smtClean="0">
                <a:solidFill>
                  <a:srgbClr val="104F75"/>
                </a:solidFill>
                <a:ea typeface="ＭＳ Ｐゴシック" pitchFamily="34" charset="-128"/>
              </a:rPr>
              <a:t>, </a:t>
            </a:r>
            <a:r>
              <a:rPr lang="en-GB" altLang="en-US" sz="1600" i="1" dirty="0" smtClean="0">
                <a:solidFill>
                  <a:srgbClr val="104F75"/>
                </a:solidFill>
                <a:ea typeface="ＭＳ Ｐゴシック" pitchFamily="34" charset="-128"/>
              </a:rPr>
              <a:t>Times Educational Supplement</a:t>
            </a:r>
            <a:r>
              <a:rPr lang="en-GB" sz="1600" dirty="0" smtClean="0">
                <a:solidFill>
                  <a:srgbClr val="104F75"/>
                </a:solidFill>
                <a:latin typeface="Arial"/>
                <a:ea typeface="Times New Roman"/>
                <a:cs typeface="Times New Roman"/>
              </a:rPr>
              <a:t>, 2013</a:t>
            </a:r>
            <a:endParaRPr lang="en-GB" altLang="en-US" sz="1600" dirty="0" smtClean="0">
              <a:solidFill>
                <a:srgbClr val="104F75"/>
              </a:solidFill>
              <a:ea typeface="ＭＳ Ｐゴシック" pitchFamily="34" charset="-128"/>
            </a:endParaRPr>
          </a:p>
          <a:p>
            <a:pPr marL="0" indent="0">
              <a:buFont typeface="Wingdings 3" pitchFamily="18" charset="2"/>
              <a:buNone/>
            </a:pPr>
            <a:endParaRPr lang="en-GB" altLang="en-US" sz="2400" dirty="0" smtClean="0">
              <a:ea typeface="ＭＳ Ｐゴシック" pitchFamily="34" charset="-128"/>
            </a:endParaRPr>
          </a:p>
        </p:txBody>
      </p:sp>
      <p:sp>
        <p:nvSpPr>
          <p:cNvPr id="8196" name="Slide Number Placeholder 1"/>
          <p:cNvSpPr>
            <a:spLocks noGrp="1"/>
          </p:cNvSpPr>
          <p:nvPr>
            <p:ph type="sldNum" sz="quarter" idx="4294967295"/>
          </p:nvPr>
        </p:nvSpPr>
        <p:spPr bwMode="auto">
          <a:xfrm>
            <a:off x="612775" y="63563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fld id="{C15CE45C-16F6-40D9-B0F8-64B030B011AD}" type="slidenum">
              <a:rPr lang="en-US" altLang="en-US" sz="1400" smtClean="0">
                <a:solidFill>
                  <a:srgbClr val="464653"/>
                </a:solidFill>
                <a:latin typeface="Arial" charset="0"/>
              </a:rPr>
              <a:pPr eaLnBrk="1" hangingPunct="1">
                <a:spcBef>
                  <a:spcPct val="0"/>
                </a:spcBef>
                <a:buClrTx/>
                <a:buSzTx/>
                <a:buFontTx/>
                <a:buNone/>
              </a:pPr>
              <a:t>14</a:t>
            </a:fld>
            <a:endParaRPr lang="en-US" altLang="en-US" sz="1400" smtClean="0">
              <a:solidFill>
                <a:srgbClr val="464653"/>
              </a:solidFill>
              <a:latin typeface="Arial" charset="0"/>
            </a:endParaRPr>
          </a:p>
        </p:txBody>
      </p:sp>
    </p:spTree>
    <p:extLst>
      <p:ext uri="{BB962C8B-B14F-4D97-AF65-F5344CB8AC3E}">
        <p14:creationId xmlns:p14="http://schemas.microsoft.com/office/powerpoint/2010/main" val="136840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55875"/>
            <a:ext cx="640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199608" y="1052736"/>
            <a:ext cx="6468736" cy="5124202"/>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2046542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92696"/>
            <a:ext cx="7488832" cy="5047536"/>
          </a:xfrm>
          <a:prstGeom prst="rect">
            <a:avLst/>
          </a:prstGeom>
        </p:spPr>
        <p:txBody>
          <a:bodyPr wrap="square">
            <a:spAutoFit/>
          </a:bodyPr>
          <a:lstStyle/>
          <a:p>
            <a:pPr eaLnBrk="1" hangingPunct="1">
              <a:defRPr/>
            </a:pPr>
            <a:r>
              <a:rPr lang="en-GB" sz="2400" b="1" dirty="0" smtClean="0">
                <a:solidFill>
                  <a:srgbClr val="104F75"/>
                </a:solidFill>
              </a:rPr>
              <a:t>Missing Talent</a:t>
            </a:r>
          </a:p>
          <a:p>
            <a:pPr eaLnBrk="1" hangingPunct="1">
              <a:defRPr/>
            </a:pPr>
            <a:endParaRPr lang="en-GB" dirty="0" smtClean="0">
              <a:solidFill>
                <a:srgbClr val="FF0000"/>
              </a:solidFill>
            </a:endParaRPr>
          </a:p>
          <a:p>
            <a:pPr eaLnBrk="1" hangingPunct="1">
              <a:defRPr/>
            </a:pPr>
            <a:r>
              <a:rPr lang="en-GB" sz="2000" dirty="0" smtClean="0">
                <a:solidFill>
                  <a:srgbClr val="104F75"/>
                </a:solidFill>
              </a:rPr>
              <a:t>Sutton </a:t>
            </a:r>
            <a:r>
              <a:rPr lang="en-GB" sz="2000" dirty="0">
                <a:solidFill>
                  <a:srgbClr val="104F75"/>
                </a:solidFill>
              </a:rPr>
              <a:t>Trust report, June 2015</a:t>
            </a:r>
          </a:p>
          <a:p>
            <a:pPr eaLnBrk="1" hangingPunct="1">
              <a:defRPr/>
            </a:pPr>
            <a:r>
              <a:rPr lang="en-GB" sz="2000" dirty="0">
                <a:solidFill>
                  <a:srgbClr val="104F75"/>
                </a:solidFill>
                <a:hlinkClick r:id="rId2"/>
              </a:rPr>
              <a:t>http://www.suttontrust.com/researcharchive/missing-talent/</a:t>
            </a:r>
            <a:r>
              <a:rPr lang="en-GB" sz="2000" dirty="0">
                <a:solidFill>
                  <a:srgbClr val="104F75"/>
                </a:solidFill>
              </a:rPr>
              <a:t> </a:t>
            </a:r>
          </a:p>
          <a:p>
            <a:pPr eaLnBrk="1" hangingPunct="1">
              <a:buFont typeface="Wingdings 3" pitchFamily="-112" charset="2"/>
              <a:buChar char=""/>
              <a:defRPr/>
            </a:pPr>
            <a:endParaRPr lang="en-GB" sz="2000" dirty="0">
              <a:solidFill>
                <a:srgbClr val="104F75"/>
              </a:solidFill>
            </a:endParaRPr>
          </a:p>
          <a:p>
            <a:pPr eaLnBrk="1" hangingPunct="1">
              <a:defRPr/>
            </a:pPr>
            <a:r>
              <a:rPr lang="en-GB" sz="2000" dirty="0">
                <a:solidFill>
                  <a:srgbClr val="104F75"/>
                </a:solidFill>
              </a:rPr>
              <a:t>Key findings</a:t>
            </a:r>
            <a:r>
              <a:rPr lang="en-GB" sz="2000" dirty="0" smtClean="0">
                <a:solidFill>
                  <a:srgbClr val="104F75"/>
                </a:solidFill>
              </a:rPr>
              <a:t>:</a:t>
            </a:r>
          </a:p>
          <a:p>
            <a:pPr eaLnBrk="1" hangingPunct="1">
              <a:buFont typeface="Wingdings 3" pitchFamily="-112" charset="2"/>
              <a:buChar char=""/>
              <a:defRPr/>
            </a:pPr>
            <a:endParaRPr lang="en-GB" sz="2000" b="1" dirty="0">
              <a:solidFill>
                <a:srgbClr val="104F75"/>
              </a:solidFill>
            </a:endParaRPr>
          </a:p>
          <a:p>
            <a:pPr>
              <a:buFont typeface="Arial"/>
              <a:buChar char="•"/>
            </a:pPr>
            <a:r>
              <a:rPr lang="en-GB" sz="2000" dirty="0">
                <a:solidFill>
                  <a:srgbClr val="104F75"/>
                </a:solidFill>
              </a:rPr>
              <a:t>15% of highly able pupils who score in the top 10% nationally at age 11 fail to achieve in the top 25% at GCSE</a:t>
            </a:r>
          </a:p>
          <a:p>
            <a:pPr>
              <a:buFont typeface="Arial"/>
              <a:buChar char="•"/>
            </a:pPr>
            <a:r>
              <a:rPr lang="en-GB" sz="2000" dirty="0">
                <a:solidFill>
                  <a:srgbClr val="104F75"/>
                </a:solidFill>
              </a:rPr>
              <a:t>Boys, and particularly pupil premium eligible boys, are most likely to be in this missing talent group</a:t>
            </a:r>
          </a:p>
          <a:p>
            <a:pPr>
              <a:buFont typeface="Arial"/>
              <a:buChar char="•"/>
            </a:pPr>
            <a:r>
              <a:rPr lang="en-GB" sz="2000" dirty="0">
                <a:solidFill>
                  <a:srgbClr val="104F75"/>
                </a:solidFill>
              </a:rPr>
              <a:t>Highly able pupil premium pupils achieve half a grade less than other highly able pupils, on average, with a very long tail to underachievement</a:t>
            </a:r>
          </a:p>
          <a:p>
            <a:pPr>
              <a:buFont typeface="Arial"/>
              <a:buChar char="•"/>
            </a:pPr>
            <a:r>
              <a:rPr lang="en-GB" sz="2000" dirty="0">
                <a:solidFill>
                  <a:srgbClr val="104F75"/>
                </a:solidFill>
              </a:rPr>
              <a:t>Highly able pupil premium pupils are less likely to be taking GCSEs in history, geography, triple sciences or a language</a:t>
            </a:r>
            <a:endParaRPr lang="en-GB" sz="2000" dirty="0">
              <a:solidFill>
                <a:srgbClr val="104F75"/>
              </a:solidFill>
            </a:endParaRPr>
          </a:p>
        </p:txBody>
      </p:sp>
    </p:spTree>
    <p:extLst>
      <p:ext uri="{BB962C8B-B14F-4D97-AF65-F5344CB8AC3E}">
        <p14:creationId xmlns:p14="http://schemas.microsoft.com/office/powerpoint/2010/main" val="98929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96900" y="332656"/>
            <a:ext cx="8075613" cy="431800"/>
          </a:xfrm>
        </p:spPr>
        <p:txBody>
          <a:bodyPr/>
          <a:lstStyle/>
          <a:p>
            <a:r>
              <a:rPr lang="en-GB" altLang="en-US" sz="2800" dirty="0" smtClean="0">
                <a:solidFill>
                  <a:srgbClr val="104F75"/>
                </a:solidFill>
              </a:rPr>
              <a:t>What Works: overcoming the barriers</a:t>
            </a:r>
          </a:p>
        </p:txBody>
      </p:sp>
      <p:sp>
        <p:nvSpPr>
          <p:cNvPr id="7" name="Content Placeholder 2"/>
          <p:cNvSpPr txBox="1">
            <a:spLocks/>
          </p:cNvSpPr>
          <p:nvPr/>
        </p:nvSpPr>
        <p:spPr bwMode="auto">
          <a:xfrm rot="10800000" flipV="1">
            <a:off x="596900" y="980728"/>
            <a:ext cx="7920038" cy="4751734"/>
          </a:xfrm>
          <a:prstGeom prst="rect">
            <a:avLst/>
          </a:prstGeom>
          <a:noFill/>
          <a:ln w="9525">
            <a:solidFill>
              <a:schemeClr val="bg2"/>
            </a:solidFill>
          </a:ln>
          <a:effectLst/>
          <a:extLst/>
        </p:spPr>
        <p:txBody>
          <a:bodyPr lIns="0" tIns="0" rIns="0" bIns="0"/>
          <a:lstStyle>
            <a:lvl1pPr marL="365125" indent="-365125"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835025" indent="-290513" algn="l" rtl="0" eaLnBrk="0" fontAlgn="base" hangingPunct="0">
              <a:spcBef>
                <a:spcPct val="20000"/>
              </a:spcBef>
              <a:spcAft>
                <a:spcPct val="0"/>
              </a:spcAft>
              <a:buChar char="–"/>
              <a:defRPr sz="2000">
                <a:solidFill>
                  <a:schemeClr val="tx1"/>
                </a:solidFill>
                <a:latin typeface="+mn-lt"/>
              </a:defRPr>
            </a:lvl2pPr>
            <a:lvl3pPr marL="1196975" indent="-182563" algn="l" rtl="0" eaLnBrk="0" fontAlgn="base" hangingPunct="0">
              <a:spcBef>
                <a:spcPct val="20000"/>
              </a:spcBef>
              <a:spcAft>
                <a:spcPct val="0"/>
              </a:spcAft>
              <a:buChar char="•"/>
              <a:defRPr sz="2000">
                <a:solidFill>
                  <a:schemeClr val="tx1"/>
                </a:solidFill>
                <a:latin typeface="+mn-lt"/>
              </a:defRPr>
            </a:lvl3pPr>
            <a:lvl4pPr marL="1604963" indent="-228600" algn="l" rtl="0" eaLnBrk="0" fontAlgn="base" hangingPunct="0">
              <a:spcBef>
                <a:spcPct val="20000"/>
              </a:spcBef>
              <a:spcAft>
                <a:spcPct val="0"/>
              </a:spcAft>
              <a:buChar char="–"/>
              <a:defRPr sz="1600">
                <a:solidFill>
                  <a:schemeClr val="tx1"/>
                </a:solidFill>
                <a:latin typeface="+mn-lt"/>
              </a:defRPr>
            </a:lvl4pPr>
            <a:lvl5pPr marL="1978025" indent="-193675" algn="l" rtl="0" eaLnBrk="0" fontAlgn="base" hangingPunct="0">
              <a:spcBef>
                <a:spcPct val="20000"/>
              </a:spcBef>
              <a:spcAft>
                <a:spcPct val="0"/>
              </a:spcAft>
              <a:buChar char="»"/>
              <a:defRPr sz="1600">
                <a:solidFill>
                  <a:schemeClr val="tx1"/>
                </a:solidFill>
                <a:latin typeface="+mn-lt"/>
              </a:defRPr>
            </a:lvl5pPr>
            <a:lvl6pPr marL="2435225" indent="-193675" algn="l" rtl="0" fontAlgn="base">
              <a:spcBef>
                <a:spcPct val="20000"/>
              </a:spcBef>
              <a:spcAft>
                <a:spcPct val="0"/>
              </a:spcAft>
              <a:buChar char="»"/>
              <a:defRPr sz="1600">
                <a:solidFill>
                  <a:schemeClr val="tx1"/>
                </a:solidFill>
                <a:latin typeface="+mn-lt"/>
              </a:defRPr>
            </a:lvl6pPr>
            <a:lvl7pPr marL="2892425" indent="-193675" algn="l" rtl="0" fontAlgn="base">
              <a:spcBef>
                <a:spcPct val="20000"/>
              </a:spcBef>
              <a:spcAft>
                <a:spcPct val="0"/>
              </a:spcAft>
              <a:buChar char="»"/>
              <a:defRPr sz="1600">
                <a:solidFill>
                  <a:schemeClr val="tx1"/>
                </a:solidFill>
                <a:latin typeface="+mn-lt"/>
              </a:defRPr>
            </a:lvl7pPr>
            <a:lvl8pPr marL="3349625" indent="-193675" algn="l" rtl="0" fontAlgn="base">
              <a:spcBef>
                <a:spcPct val="20000"/>
              </a:spcBef>
              <a:spcAft>
                <a:spcPct val="0"/>
              </a:spcAft>
              <a:buChar char="»"/>
              <a:defRPr sz="1600">
                <a:solidFill>
                  <a:schemeClr val="tx1"/>
                </a:solidFill>
                <a:latin typeface="+mn-lt"/>
              </a:defRPr>
            </a:lvl8pPr>
            <a:lvl9pPr marL="3806825" indent="-193675" algn="l" rtl="0" fontAlgn="base">
              <a:spcBef>
                <a:spcPct val="20000"/>
              </a:spcBef>
              <a:spcAft>
                <a:spcPct val="0"/>
              </a:spcAft>
              <a:buChar char="»"/>
              <a:defRPr sz="1600">
                <a:solidFill>
                  <a:schemeClr val="tx1"/>
                </a:solidFill>
                <a:latin typeface="+mn-lt"/>
              </a:defRPr>
            </a:lvl9pPr>
          </a:lstStyle>
          <a:p>
            <a:pPr marL="0" indent="0">
              <a:buFont typeface="Wingdings" pitchFamily="2" charset="2"/>
              <a:buNone/>
              <a:defRPr/>
            </a:pPr>
            <a:r>
              <a:rPr lang="en-GB" sz="1400" b="0" kern="0" dirty="0" smtClean="0">
                <a:solidFill>
                  <a:srgbClr val="104F75"/>
                </a:solidFill>
              </a:rPr>
              <a:t> </a:t>
            </a:r>
            <a:endParaRPr lang="en-GB" sz="1400" dirty="0"/>
          </a:p>
          <a:p>
            <a:pPr eaLnBrk="1" hangingPunct="1"/>
            <a:r>
              <a:rPr lang="en-GB" altLang="en-US" sz="2400" b="0" dirty="0" smtClean="0">
                <a:solidFill>
                  <a:srgbClr val="104F75"/>
                </a:solidFill>
                <a:ea typeface="ＭＳ Ｐゴシック" pitchFamily="34" charset="-128"/>
              </a:rPr>
              <a:t>Identify </a:t>
            </a:r>
            <a:r>
              <a:rPr lang="en-GB" altLang="en-US" sz="2400" b="0" dirty="0">
                <a:solidFill>
                  <a:srgbClr val="104F75"/>
                </a:solidFill>
                <a:ea typeface="ＭＳ Ｐゴシック" pitchFamily="34" charset="-128"/>
              </a:rPr>
              <a:t>the barriers to learning </a:t>
            </a:r>
            <a:r>
              <a:rPr lang="en-GB" altLang="en-US" sz="2400" b="0" dirty="0" smtClean="0">
                <a:solidFill>
                  <a:srgbClr val="104F75"/>
                </a:solidFill>
                <a:ea typeface="ＭＳ Ｐゴシック" pitchFamily="34" charset="-128"/>
              </a:rPr>
              <a:t>for disadvantaged </a:t>
            </a:r>
            <a:r>
              <a:rPr lang="en-GB" altLang="en-US" sz="2400" b="0" dirty="0">
                <a:solidFill>
                  <a:srgbClr val="104F75"/>
                </a:solidFill>
                <a:ea typeface="ＭＳ Ｐゴシック" pitchFamily="34" charset="-128"/>
              </a:rPr>
              <a:t>pupils</a:t>
            </a:r>
          </a:p>
          <a:p>
            <a:pPr eaLnBrk="1" hangingPunct="1"/>
            <a:endParaRPr lang="en-GB" altLang="en-US" sz="2400" b="0" dirty="0">
              <a:solidFill>
                <a:srgbClr val="104F75"/>
              </a:solidFill>
              <a:ea typeface="ＭＳ Ｐゴシック" pitchFamily="34" charset="-128"/>
            </a:endParaRPr>
          </a:p>
          <a:p>
            <a:pPr eaLnBrk="1" hangingPunct="1"/>
            <a:r>
              <a:rPr lang="en-GB" altLang="en-US" sz="2400" b="0" dirty="0" smtClean="0">
                <a:solidFill>
                  <a:srgbClr val="104F75"/>
                </a:solidFill>
                <a:ea typeface="ＭＳ Ｐゴシック" pitchFamily="34" charset="-128"/>
              </a:rPr>
              <a:t>Decide </a:t>
            </a:r>
            <a:r>
              <a:rPr lang="en-GB" altLang="en-US" sz="2400" b="0" dirty="0">
                <a:solidFill>
                  <a:srgbClr val="104F75"/>
                </a:solidFill>
                <a:ea typeface="ＭＳ Ｐゴシック" pitchFamily="34" charset="-128"/>
              </a:rPr>
              <a:t>your desired outcomes</a:t>
            </a:r>
          </a:p>
          <a:p>
            <a:pPr eaLnBrk="1" hangingPunct="1"/>
            <a:endParaRPr lang="en-GB" altLang="en-US" sz="2400" b="0" dirty="0">
              <a:solidFill>
                <a:srgbClr val="104F75"/>
              </a:solidFill>
              <a:ea typeface="ＭＳ Ｐゴシック" pitchFamily="34" charset="-128"/>
            </a:endParaRPr>
          </a:p>
          <a:p>
            <a:pPr eaLnBrk="1" hangingPunct="1"/>
            <a:r>
              <a:rPr lang="en-GB" altLang="en-US" sz="2400" b="0" dirty="0" smtClean="0">
                <a:solidFill>
                  <a:srgbClr val="104F75"/>
                </a:solidFill>
                <a:ea typeface="ＭＳ Ｐゴシック" pitchFamily="34" charset="-128"/>
              </a:rPr>
              <a:t>Set success </a:t>
            </a:r>
            <a:r>
              <a:rPr lang="en-GB" altLang="en-US" sz="2400" b="0" dirty="0">
                <a:solidFill>
                  <a:srgbClr val="104F75"/>
                </a:solidFill>
                <a:ea typeface="ＭＳ Ｐゴシック" pitchFamily="34" charset="-128"/>
              </a:rPr>
              <a:t>criteria for each outcome</a:t>
            </a:r>
          </a:p>
          <a:p>
            <a:pPr eaLnBrk="1" hangingPunct="1"/>
            <a:endParaRPr lang="en-GB" altLang="en-US" sz="2400" b="0" dirty="0">
              <a:solidFill>
                <a:srgbClr val="104F75"/>
              </a:solidFill>
              <a:ea typeface="ＭＳ Ｐゴシック" pitchFamily="34" charset="-128"/>
            </a:endParaRPr>
          </a:p>
          <a:p>
            <a:pPr eaLnBrk="1" hangingPunct="1"/>
            <a:r>
              <a:rPr lang="en-GB" altLang="en-US" sz="2400" b="0" dirty="0" smtClean="0">
                <a:solidFill>
                  <a:srgbClr val="104F75"/>
                </a:solidFill>
                <a:ea typeface="ＭＳ Ｐゴシック" pitchFamily="34" charset="-128"/>
              </a:rPr>
              <a:t>Choose </a:t>
            </a:r>
            <a:r>
              <a:rPr lang="en-GB" altLang="en-US" sz="2400" b="0" dirty="0">
                <a:solidFill>
                  <a:srgbClr val="104F75"/>
                </a:solidFill>
                <a:ea typeface="ＭＳ Ｐゴシック" pitchFamily="34" charset="-128"/>
              </a:rPr>
              <a:t>your strategies</a:t>
            </a:r>
          </a:p>
          <a:p>
            <a:pPr eaLnBrk="1" hangingPunct="1"/>
            <a:endParaRPr lang="en-GB" altLang="en-US" sz="2400" b="0" dirty="0">
              <a:solidFill>
                <a:srgbClr val="104F75"/>
              </a:solidFill>
              <a:ea typeface="ＭＳ Ｐゴシック" pitchFamily="34" charset="-128"/>
            </a:endParaRPr>
          </a:p>
          <a:p>
            <a:pPr eaLnBrk="1" hangingPunct="1"/>
            <a:r>
              <a:rPr lang="en-GB" altLang="en-US" sz="2400" b="0" dirty="0" smtClean="0">
                <a:solidFill>
                  <a:srgbClr val="104F75"/>
                </a:solidFill>
                <a:ea typeface="ＭＳ Ｐゴシック" pitchFamily="34" charset="-128"/>
              </a:rPr>
              <a:t>Tell the </a:t>
            </a:r>
            <a:r>
              <a:rPr lang="en-GB" altLang="en-US" sz="2400" b="0" dirty="0">
                <a:solidFill>
                  <a:srgbClr val="104F75"/>
                </a:solidFill>
                <a:ea typeface="ＭＳ Ｐゴシック" pitchFamily="34" charset="-128"/>
              </a:rPr>
              <a:t>story: </a:t>
            </a:r>
            <a:r>
              <a:rPr lang="en-GB" altLang="en-US" sz="2400" b="0" dirty="0" smtClean="0">
                <a:solidFill>
                  <a:srgbClr val="104F75"/>
                </a:solidFill>
                <a:ea typeface="ＭＳ Ｐゴシック" pitchFamily="34" charset="-128"/>
              </a:rPr>
              <a:t>create </a:t>
            </a:r>
            <a:r>
              <a:rPr lang="en-GB" altLang="en-US" sz="2400" b="0" dirty="0">
                <a:solidFill>
                  <a:srgbClr val="104F75"/>
                </a:solidFill>
                <a:ea typeface="ＭＳ Ｐゴシック" pitchFamily="34" charset="-128"/>
              </a:rPr>
              <a:t>an audit trail</a:t>
            </a:r>
          </a:p>
          <a:p>
            <a:pPr marL="0" indent="0">
              <a:buFont typeface="Wingdings" pitchFamily="2" charset="2"/>
              <a:buNone/>
              <a:defRPr/>
            </a:pPr>
            <a:endParaRPr lang="en-GB" sz="1400" kern="0" dirty="0" smtClean="0">
              <a:solidFill>
                <a:srgbClr val="104F75"/>
              </a:solidFill>
            </a:endParaRPr>
          </a:p>
          <a:p>
            <a:pPr>
              <a:defRPr/>
            </a:pPr>
            <a:endParaRPr lang="en-GB" sz="1400" kern="0" dirty="0"/>
          </a:p>
        </p:txBody>
      </p:sp>
    </p:spTree>
    <p:extLst>
      <p:ext uri="{BB962C8B-B14F-4D97-AF65-F5344CB8AC3E}">
        <p14:creationId xmlns:p14="http://schemas.microsoft.com/office/powerpoint/2010/main" val="2638220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99592" y="476672"/>
            <a:ext cx="7992888" cy="792089"/>
          </a:xfrm>
        </p:spPr>
        <p:txBody>
          <a:bodyPr/>
          <a:lstStyle/>
          <a:p>
            <a:pPr eaLnBrk="1" hangingPunct="1"/>
            <a:r>
              <a:rPr lang="en-GB" altLang="en-US" sz="2400" dirty="0">
                <a:solidFill>
                  <a:srgbClr val="104F75"/>
                </a:solidFill>
              </a:rPr>
              <a:t>What works: what </a:t>
            </a:r>
            <a:r>
              <a:rPr lang="en-GB" altLang="en-US" sz="2400" dirty="0" smtClean="0">
                <a:solidFill>
                  <a:srgbClr val="104F75"/>
                </a:solidFill>
              </a:rPr>
              <a:t>does Ofsted say effective schools are </a:t>
            </a:r>
            <a:r>
              <a:rPr lang="en-GB" altLang="en-US" sz="2400" dirty="0">
                <a:solidFill>
                  <a:srgbClr val="104F75"/>
                </a:solidFill>
              </a:rPr>
              <a:t>doing?</a:t>
            </a:r>
            <a:endParaRPr lang="en-US" altLang="en-US" sz="2400" b="1" dirty="0" smtClean="0">
              <a:latin typeface="Gill Sans" pitchFamily="-112" charset="0"/>
              <a:cs typeface="Gill Sans" pitchFamily="-112" charset="0"/>
            </a:endParaRPr>
          </a:p>
        </p:txBody>
      </p:sp>
      <p:sp>
        <p:nvSpPr>
          <p:cNvPr id="18435" name="Rectangle 3"/>
          <p:cNvSpPr>
            <a:spLocks noGrp="1" noChangeArrowheads="1"/>
          </p:cNvSpPr>
          <p:nvPr>
            <p:ph sz="quarter" idx="4294967295"/>
          </p:nvPr>
        </p:nvSpPr>
        <p:spPr>
          <a:xfrm>
            <a:off x="1475656" y="1340768"/>
            <a:ext cx="6840760" cy="5040561"/>
          </a:xfrm>
        </p:spPr>
        <p:txBody>
          <a:bodyPr/>
          <a:lstStyle/>
          <a:p>
            <a:pPr marL="0" indent="0" eaLnBrk="1" hangingPunct="1">
              <a:buNone/>
            </a:pPr>
            <a:endParaRPr lang="en-GB" altLang="en-US" sz="1800" b="0" strike="sngStrike" dirty="0" smtClean="0">
              <a:solidFill>
                <a:srgbClr val="104F75"/>
              </a:solidFill>
            </a:endParaRPr>
          </a:p>
          <a:p>
            <a:pPr eaLnBrk="1" hangingPunct="1"/>
            <a:r>
              <a:rPr lang="en-GB" altLang="en-US" sz="1800" b="0" dirty="0" smtClean="0">
                <a:solidFill>
                  <a:srgbClr val="104F75"/>
                </a:solidFill>
              </a:rPr>
              <a:t>Maintained high expectations of target group</a:t>
            </a:r>
          </a:p>
          <a:p>
            <a:pPr eaLnBrk="1" hangingPunct="1"/>
            <a:r>
              <a:rPr lang="en-GB" altLang="en-US" sz="1800" b="0" dirty="0" smtClean="0">
                <a:solidFill>
                  <a:srgbClr val="104F75"/>
                </a:solidFill>
              </a:rPr>
              <a:t>Thoroughly analysed which pupils were under-achieving and why</a:t>
            </a:r>
          </a:p>
          <a:p>
            <a:pPr eaLnBrk="1" hangingPunct="1"/>
            <a:r>
              <a:rPr lang="en-GB" altLang="en-US" sz="1800" b="0" dirty="0" smtClean="0">
                <a:solidFill>
                  <a:srgbClr val="104F75"/>
                </a:solidFill>
              </a:rPr>
              <a:t>Used evidence to allocate funding to big-impact strategies</a:t>
            </a:r>
          </a:p>
          <a:p>
            <a:pPr eaLnBrk="1" hangingPunct="1"/>
            <a:r>
              <a:rPr lang="en-GB" altLang="en-US" sz="1800" b="0" dirty="0" smtClean="0">
                <a:solidFill>
                  <a:srgbClr val="104F75"/>
                </a:solidFill>
              </a:rPr>
              <a:t>High quality teaching, not interventions to compensate for poor teaching</a:t>
            </a:r>
          </a:p>
          <a:p>
            <a:pPr eaLnBrk="1" hangingPunct="1"/>
            <a:r>
              <a:rPr lang="en-GB" altLang="en-US" sz="1800" b="0" dirty="0" smtClean="0">
                <a:solidFill>
                  <a:srgbClr val="104F75"/>
                </a:solidFill>
              </a:rPr>
              <a:t>Used achievement data to check interventions effective and made adjustments where necessary</a:t>
            </a:r>
          </a:p>
          <a:p>
            <a:pPr eaLnBrk="1" hangingPunct="1"/>
            <a:r>
              <a:rPr lang="en-GB" altLang="en-US" sz="1800" b="0" dirty="0" smtClean="0">
                <a:solidFill>
                  <a:srgbClr val="104F75"/>
                </a:solidFill>
              </a:rPr>
              <a:t>Highly trained support staff</a:t>
            </a:r>
          </a:p>
          <a:p>
            <a:pPr eaLnBrk="1" hangingPunct="1"/>
            <a:r>
              <a:rPr lang="en-GB" altLang="en-US" sz="1800" b="0" dirty="0" smtClean="0">
                <a:solidFill>
                  <a:srgbClr val="104F75"/>
                </a:solidFill>
              </a:rPr>
              <a:t>Senior leader with oversight of how PP funding is being spent</a:t>
            </a:r>
          </a:p>
          <a:p>
            <a:pPr eaLnBrk="1" hangingPunct="1"/>
            <a:r>
              <a:rPr lang="en-GB" altLang="en-US" sz="1800" b="0" dirty="0" smtClean="0">
                <a:solidFill>
                  <a:srgbClr val="104F75"/>
                </a:solidFill>
              </a:rPr>
              <a:t>Teachers know which pupils eligible for PP</a:t>
            </a:r>
          </a:p>
          <a:p>
            <a:pPr eaLnBrk="1" hangingPunct="1"/>
            <a:r>
              <a:rPr lang="en-GB" altLang="en-US" sz="1800" b="0" dirty="0" smtClean="0">
                <a:solidFill>
                  <a:srgbClr val="104F75"/>
                </a:solidFill>
              </a:rPr>
              <a:t>Able to demonstrate impact</a:t>
            </a:r>
          </a:p>
          <a:p>
            <a:pPr eaLnBrk="1" hangingPunct="1"/>
            <a:r>
              <a:rPr lang="en-GB" altLang="en-US" sz="1800" b="0" dirty="0" smtClean="0">
                <a:solidFill>
                  <a:srgbClr val="104F75"/>
                </a:solidFill>
              </a:rPr>
              <a:t>Involve governors</a:t>
            </a:r>
          </a:p>
          <a:p>
            <a:pPr eaLnBrk="1" hangingPunct="1"/>
            <a:endParaRPr lang="en-GB" altLang="en-US" sz="2000" dirty="0" smtClean="0"/>
          </a:p>
          <a:p>
            <a:pPr eaLnBrk="1" hangingPunct="1"/>
            <a:endParaRPr lang="en-GB" altLang="en-US" sz="2000" dirty="0" smtClean="0"/>
          </a:p>
          <a:p>
            <a:pPr eaLnBrk="1" hangingPunct="1"/>
            <a:endParaRPr lang="en-GB" altLang="en-US" sz="2000" dirty="0" smtClean="0"/>
          </a:p>
        </p:txBody>
      </p:sp>
    </p:spTree>
    <p:extLst>
      <p:ext uri="{BB962C8B-B14F-4D97-AF65-F5344CB8AC3E}">
        <p14:creationId xmlns:p14="http://schemas.microsoft.com/office/powerpoint/2010/main" val="3849901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1" y="1"/>
            <a:ext cx="7488832" cy="332656"/>
          </a:xfrm>
        </p:spPr>
        <p:txBody>
          <a:bodyPr/>
          <a:lstStyle/>
          <a:p>
            <a:endParaRPr lang="en-GB" altLang="en-US" sz="2800" dirty="0" smtClean="0">
              <a:solidFill>
                <a:srgbClr val="104F75"/>
              </a:solidFill>
            </a:endParaRPr>
          </a:p>
        </p:txBody>
      </p:sp>
      <p:sp>
        <p:nvSpPr>
          <p:cNvPr id="3" name="Content Placeholder 2"/>
          <p:cNvSpPr>
            <a:spLocks noGrp="1"/>
          </p:cNvSpPr>
          <p:nvPr>
            <p:ph idx="1"/>
          </p:nvPr>
        </p:nvSpPr>
        <p:spPr>
          <a:xfrm>
            <a:off x="323528" y="548680"/>
            <a:ext cx="8075613" cy="4552628"/>
          </a:xfrm>
        </p:spPr>
        <p:txBody>
          <a:bodyPr/>
          <a:lstStyle/>
          <a:p>
            <a:pPr marL="0" lvl="1" indent="0" eaLnBrk="1" hangingPunct="1">
              <a:lnSpc>
                <a:spcPct val="90000"/>
              </a:lnSpc>
              <a:buFontTx/>
              <a:buNone/>
              <a:defRPr/>
            </a:pPr>
            <a:r>
              <a:rPr lang="en-GB" altLang="en-US" sz="2400" dirty="0">
                <a:solidFill>
                  <a:srgbClr val="104F75"/>
                </a:solidFill>
              </a:rPr>
              <a:t>What works</a:t>
            </a:r>
            <a:r>
              <a:rPr lang="en-GB" altLang="en-US" sz="2400" dirty="0" smtClean="0">
                <a:solidFill>
                  <a:srgbClr val="104F75"/>
                </a:solidFill>
              </a:rPr>
              <a:t>: </a:t>
            </a:r>
            <a:r>
              <a:rPr lang="en-GB" sz="2200" dirty="0" smtClean="0">
                <a:solidFill>
                  <a:srgbClr val="104F75"/>
                </a:solidFill>
                <a:ea typeface="+mn-ea"/>
                <a:cs typeface="+mn-cs"/>
              </a:rPr>
              <a:t>Park Junior School – 2014 national primary school winner</a:t>
            </a:r>
          </a:p>
          <a:p>
            <a:pPr marL="0" lvl="1" indent="0" eaLnBrk="1" hangingPunct="1">
              <a:lnSpc>
                <a:spcPct val="90000"/>
              </a:lnSpc>
              <a:buFontTx/>
              <a:buNone/>
              <a:defRPr/>
            </a:pPr>
            <a:endParaRPr lang="en-GB" dirty="0"/>
          </a:p>
          <a:p>
            <a:pPr>
              <a:spcBef>
                <a:spcPts val="1200"/>
              </a:spcBef>
            </a:pPr>
            <a:r>
              <a:rPr lang="en-GB" b="0" dirty="0">
                <a:solidFill>
                  <a:srgbClr val="104F75"/>
                </a:solidFill>
              </a:rPr>
              <a:t>The school </a:t>
            </a:r>
            <a:r>
              <a:rPr lang="en-GB" b="0" dirty="0" smtClean="0">
                <a:solidFill>
                  <a:srgbClr val="104F75"/>
                </a:solidFill>
              </a:rPr>
              <a:t>introduced a number of strategies and wanted pupils </a:t>
            </a:r>
            <a:r>
              <a:rPr lang="en-GB" b="0" dirty="0">
                <a:solidFill>
                  <a:srgbClr val="104F75"/>
                </a:solidFill>
              </a:rPr>
              <a:t>to drive their own learning, in a structured and supported way. </a:t>
            </a:r>
            <a:r>
              <a:rPr lang="en-GB" b="0" dirty="0" smtClean="0">
                <a:solidFill>
                  <a:srgbClr val="104F75"/>
                </a:solidFill>
              </a:rPr>
              <a:t>Working with the EEF </a:t>
            </a:r>
            <a:r>
              <a:rPr lang="en-GB" b="0" dirty="0">
                <a:solidFill>
                  <a:srgbClr val="104F75"/>
                </a:solidFill>
              </a:rPr>
              <a:t>Teaching and Learning Toolkit (on feedback, meta-cognition, peer tutoring and collaborative </a:t>
            </a:r>
            <a:r>
              <a:rPr lang="en-GB" b="0" dirty="0" smtClean="0">
                <a:solidFill>
                  <a:srgbClr val="104F75"/>
                </a:solidFill>
              </a:rPr>
              <a:t>learning) the school devised a 4 </a:t>
            </a:r>
            <a:r>
              <a:rPr lang="en-GB" b="0" dirty="0">
                <a:solidFill>
                  <a:srgbClr val="104F75"/>
                </a:solidFill>
              </a:rPr>
              <a:t>Steps strategy. This gives pupils a clear method to use when they encounter something in a lesson that they do not understand or cannot </a:t>
            </a:r>
            <a:r>
              <a:rPr lang="en-GB" b="0" dirty="0" smtClean="0">
                <a:solidFill>
                  <a:srgbClr val="104F75"/>
                </a:solidFill>
              </a:rPr>
              <a:t>do.</a:t>
            </a:r>
            <a:endParaRPr lang="en-GB" sz="2400" b="0" dirty="0">
              <a:solidFill>
                <a:srgbClr val="104F75"/>
              </a:solidFill>
            </a:endParaRPr>
          </a:p>
          <a:p>
            <a:pPr>
              <a:spcBef>
                <a:spcPts val="1200"/>
              </a:spcBef>
            </a:pPr>
            <a:r>
              <a:rPr lang="en-GB" b="0" dirty="0" smtClean="0">
                <a:solidFill>
                  <a:srgbClr val="104F75"/>
                </a:solidFill>
              </a:rPr>
              <a:t>Pupils </a:t>
            </a:r>
            <a:r>
              <a:rPr lang="en-GB" b="0" dirty="0">
                <a:solidFill>
                  <a:srgbClr val="104F75"/>
                </a:solidFill>
              </a:rPr>
              <a:t>are </a:t>
            </a:r>
            <a:r>
              <a:rPr lang="en-GB" b="0" dirty="0" smtClean="0">
                <a:solidFill>
                  <a:srgbClr val="104F75"/>
                </a:solidFill>
              </a:rPr>
              <a:t>taught how to apply the approach by the head </a:t>
            </a:r>
            <a:r>
              <a:rPr lang="en-GB" b="0" dirty="0">
                <a:solidFill>
                  <a:srgbClr val="104F75"/>
                </a:solidFill>
              </a:rPr>
              <a:t>teacher </a:t>
            </a:r>
            <a:r>
              <a:rPr lang="en-GB" b="0" dirty="0" smtClean="0">
                <a:solidFill>
                  <a:srgbClr val="104F75"/>
                </a:solidFill>
              </a:rPr>
              <a:t>and pupils study </a:t>
            </a:r>
            <a:r>
              <a:rPr lang="en-GB" b="0" dirty="0">
                <a:solidFill>
                  <a:srgbClr val="104F75"/>
                </a:solidFill>
              </a:rPr>
              <a:t>in small, self-selecting groups. </a:t>
            </a:r>
            <a:endParaRPr lang="en-GB" sz="2400" b="0" dirty="0">
              <a:solidFill>
                <a:srgbClr val="104F75"/>
              </a:solidFill>
            </a:endParaRPr>
          </a:p>
          <a:p>
            <a:pPr>
              <a:spcBef>
                <a:spcPts val="1200"/>
              </a:spcBef>
            </a:pPr>
            <a:r>
              <a:rPr lang="en-GB" b="0" dirty="0">
                <a:solidFill>
                  <a:srgbClr val="104F75"/>
                </a:solidFill>
              </a:rPr>
              <a:t>The strategy has transformed pupil learning in the school. Pupils are completely focused and engaged, and work independently of the teacher and support one another. </a:t>
            </a:r>
            <a:endParaRPr lang="en-GB" sz="4400" b="0" dirty="0" smtClean="0">
              <a:solidFill>
                <a:srgbClr val="104F75"/>
              </a:solidFill>
            </a:endParaRPr>
          </a:p>
          <a:p>
            <a:pPr marL="0" lvl="1" indent="0" eaLnBrk="1" hangingPunct="1">
              <a:lnSpc>
                <a:spcPct val="90000"/>
              </a:lnSpc>
              <a:buFontTx/>
              <a:buNone/>
              <a:defRPr/>
            </a:pPr>
            <a:endParaRPr lang="en-GB" sz="2200" b="1" dirty="0" smtClean="0">
              <a:solidFill>
                <a:sysClr val="windowText" lastClr="000000"/>
              </a:solidFill>
              <a:ea typeface="+mn-ea"/>
              <a:cs typeface="+mn-cs"/>
            </a:endParaRPr>
          </a:p>
          <a:p>
            <a:pPr marL="365125" lvl="1" indent="-365125" eaLnBrk="1" hangingPunct="1">
              <a:lnSpc>
                <a:spcPct val="90000"/>
              </a:lnSpc>
              <a:buFont typeface="Wingdings" pitchFamily="2" charset="2"/>
              <a:buChar char="§"/>
              <a:defRPr/>
            </a:pPr>
            <a:endParaRPr lang="en-GB" sz="2200" dirty="0">
              <a:solidFill>
                <a:sysClr val="windowText" lastClr="000000"/>
              </a:solidFill>
              <a:ea typeface="+mn-ea"/>
              <a:cs typeface="+mn-cs"/>
            </a:endParaRPr>
          </a:p>
        </p:txBody>
      </p:sp>
      <p:sp>
        <p:nvSpPr>
          <p:cNvPr id="25604"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FE6F8046-20FC-4766-A845-A189A676B50F}" type="slidenum">
              <a:rPr lang="en-GB" altLang="en-US" b="0">
                <a:solidFill>
                  <a:srgbClr val="000000"/>
                </a:solidFill>
              </a:rPr>
              <a:pPr algn="r" eaLnBrk="1" hangingPunct="1">
                <a:spcBef>
                  <a:spcPct val="0"/>
                </a:spcBef>
                <a:buFontTx/>
                <a:buNone/>
              </a:pPr>
              <a:t>19</a:t>
            </a:fld>
            <a:endParaRPr lang="en-GB" altLang="en-US" b="0">
              <a:solidFill>
                <a:srgbClr val="000000"/>
              </a:solidFill>
            </a:endParaRPr>
          </a:p>
        </p:txBody>
      </p:sp>
      <p:sp>
        <p:nvSpPr>
          <p:cNvPr id="2" name="Rectangle 1"/>
          <p:cNvSpPr/>
          <p:nvPr/>
        </p:nvSpPr>
        <p:spPr>
          <a:xfrm>
            <a:off x="2286000" y="3105835"/>
            <a:ext cx="4572000" cy="646331"/>
          </a:xfrm>
          <a:prstGeom prst="rect">
            <a:avLst/>
          </a:prstGeom>
        </p:spPr>
        <p:txBody>
          <a:bodyPr>
            <a:spAutoFit/>
          </a:bodyPr>
          <a:lstStyle/>
          <a:p>
            <a:endParaRPr lang="en-GB" dirty="0" smtClean="0">
              <a:solidFill>
                <a:srgbClr val="FF0000"/>
              </a:solidFill>
            </a:endParaRPr>
          </a:p>
          <a:p>
            <a:endParaRPr lang="en-GB" dirty="0"/>
          </a:p>
        </p:txBody>
      </p:sp>
    </p:spTree>
    <p:extLst>
      <p:ext uri="{BB962C8B-B14F-4D97-AF65-F5344CB8AC3E}">
        <p14:creationId xmlns:p14="http://schemas.microsoft.com/office/powerpoint/2010/main" val="194633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z="2800" dirty="0" smtClean="0">
                <a:solidFill>
                  <a:srgbClr val="104F75"/>
                </a:solidFill>
              </a:rPr>
              <a:t>Areas I plan to cover today</a:t>
            </a:r>
          </a:p>
        </p:txBody>
      </p:sp>
      <p:sp>
        <p:nvSpPr>
          <p:cNvPr id="4099" name="Content Placeholder 2"/>
          <p:cNvSpPr>
            <a:spLocks noGrp="1"/>
          </p:cNvSpPr>
          <p:nvPr>
            <p:ph idx="1"/>
          </p:nvPr>
        </p:nvSpPr>
        <p:spPr>
          <a:xfrm>
            <a:off x="611188" y="1296988"/>
            <a:ext cx="8208962" cy="4219575"/>
          </a:xfrm>
        </p:spPr>
        <p:txBody>
          <a:bodyPr/>
          <a:lstStyle/>
          <a:p>
            <a:pPr marL="0" indent="0">
              <a:buFont typeface="Wingdings" pitchFamily="2" charset="2"/>
              <a:buNone/>
            </a:pPr>
            <a:r>
              <a:rPr lang="en-GB" altLang="en-US" sz="1800" dirty="0" smtClean="0">
                <a:solidFill>
                  <a:srgbClr val="104F75"/>
                </a:solidFill>
              </a:rPr>
              <a:t>1. The context </a:t>
            </a:r>
          </a:p>
          <a:p>
            <a:pPr lvl="1"/>
            <a:r>
              <a:rPr lang="en-GB" altLang="en-US" sz="1800" dirty="0" smtClean="0">
                <a:solidFill>
                  <a:srgbClr val="104F75"/>
                </a:solidFill>
              </a:rPr>
              <a:t>What is the pupil premium?</a:t>
            </a:r>
          </a:p>
          <a:p>
            <a:pPr marL="0" indent="0">
              <a:buFont typeface="Wingdings" pitchFamily="2" charset="2"/>
              <a:buNone/>
            </a:pPr>
            <a:endParaRPr lang="en-GB" altLang="en-US" sz="1800" dirty="0" smtClean="0">
              <a:solidFill>
                <a:srgbClr val="104F75"/>
              </a:solidFill>
            </a:endParaRPr>
          </a:p>
          <a:p>
            <a:pPr marL="0" indent="0">
              <a:buFont typeface="Wingdings" pitchFamily="2" charset="2"/>
              <a:buNone/>
            </a:pPr>
            <a:r>
              <a:rPr lang="en-GB" altLang="en-US" sz="1800" dirty="0">
                <a:solidFill>
                  <a:srgbClr val="104F75"/>
                </a:solidFill>
              </a:rPr>
              <a:t>2</a:t>
            </a:r>
            <a:r>
              <a:rPr lang="en-GB" altLang="en-US" sz="1800" dirty="0" smtClean="0">
                <a:solidFill>
                  <a:srgbClr val="104F75"/>
                </a:solidFill>
              </a:rPr>
              <a:t>. The key components of the Pupil Premium</a:t>
            </a:r>
          </a:p>
          <a:p>
            <a:pPr lvl="1"/>
            <a:r>
              <a:rPr lang="en-GB" altLang="en-US" sz="1800" dirty="0" smtClean="0">
                <a:solidFill>
                  <a:srgbClr val="104F75"/>
                </a:solidFill>
              </a:rPr>
              <a:t>Pupil Premium funding</a:t>
            </a:r>
          </a:p>
          <a:p>
            <a:pPr lvl="1"/>
            <a:r>
              <a:rPr lang="en-GB" altLang="en-US" sz="1800" dirty="0" smtClean="0">
                <a:solidFill>
                  <a:srgbClr val="104F75"/>
                </a:solidFill>
              </a:rPr>
              <a:t>Accountability</a:t>
            </a:r>
          </a:p>
          <a:p>
            <a:pPr lvl="1"/>
            <a:r>
              <a:rPr lang="en-GB" altLang="en-US" sz="1800" dirty="0" smtClean="0">
                <a:solidFill>
                  <a:srgbClr val="104F75"/>
                </a:solidFill>
              </a:rPr>
              <a:t>The evidence of what works</a:t>
            </a:r>
          </a:p>
          <a:p>
            <a:pPr marL="0" indent="0">
              <a:buFont typeface="Wingdings" pitchFamily="2" charset="2"/>
              <a:buNone/>
            </a:pPr>
            <a:endParaRPr lang="en-GB" altLang="en-US" sz="1800" dirty="0" smtClean="0">
              <a:solidFill>
                <a:srgbClr val="104F75"/>
              </a:solidFill>
            </a:endParaRPr>
          </a:p>
          <a:p>
            <a:pPr marL="0" indent="0">
              <a:buFont typeface="Wingdings" pitchFamily="2" charset="2"/>
              <a:buNone/>
            </a:pPr>
            <a:r>
              <a:rPr lang="en-GB" altLang="en-US" sz="1800" dirty="0" smtClean="0">
                <a:solidFill>
                  <a:srgbClr val="104F75"/>
                </a:solidFill>
              </a:rPr>
              <a:t>3. What works?</a:t>
            </a:r>
          </a:p>
          <a:p>
            <a:pPr lvl="1"/>
            <a:r>
              <a:rPr lang="en-GB" altLang="en-US" sz="1800" dirty="0" smtClean="0">
                <a:solidFill>
                  <a:srgbClr val="104F75"/>
                </a:solidFill>
              </a:rPr>
              <a:t>Overcoming barriers</a:t>
            </a:r>
            <a:endParaRPr lang="en-GB" altLang="en-US" sz="1800" dirty="0">
              <a:solidFill>
                <a:srgbClr val="104F75"/>
              </a:solidFill>
            </a:endParaRPr>
          </a:p>
          <a:p>
            <a:pPr lvl="1"/>
            <a:r>
              <a:rPr lang="en-GB" altLang="en-US" sz="1800" dirty="0" smtClean="0">
                <a:solidFill>
                  <a:srgbClr val="104F75"/>
                </a:solidFill>
              </a:rPr>
              <a:t>What does Ofsted say?</a:t>
            </a:r>
            <a:endParaRPr lang="en-GB" altLang="en-US" sz="1800" dirty="0">
              <a:solidFill>
                <a:srgbClr val="104F75"/>
              </a:solidFill>
            </a:endParaRPr>
          </a:p>
          <a:p>
            <a:pPr lvl="1"/>
            <a:r>
              <a:rPr lang="en-GB" altLang="en-US" sz="1800" dirty="0" smtClean="0">
                <a:solidFill>
                  <a:srgbClr val="104F75"/>
                </a:solidFill>
              </a:rPr>
              <a:t>What effective schools are doing</a:t>
            </a:r>
            <a:endParaRPr lang="en-GB" altLang="en-US" sz="1800" dirty="0">
              <a:solidFill>
                <a:srgbClr val="104F75"/>
              </a:solidFill>
            </a:endParaRPr>
          </a:p>
          <a:p>
            <a:pPr marL="0" indent="0">
              <a:buFont typeface="Wingdings" pitchFamily="2" charset="2"/>
              <a:buNone/>
            </a:pPr>
            <a:endParaRPr lang="en-GB" altLang="en-US" sz="1800" dirty="0" smtClean="0">
              <a:solidFill>
                <a:srgbClr val="104F75"/>
              </a:solidFill>
            </a:endParaRPr>
          </a:p>
        </p:txBody>
      </p:sp>
    </p:spTree>
    <p:extLst>
      <p:ext uri="{BB962C8B-B14F-4D97-AF65-F5344CB8AC3E}">
        <p14:creationId xmlns:p14="http://schemas.microsoft.com/office/powerpoint/2010/main" val="2604105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1560" y="260351"/>
            <a:ext cx="7714878" cy="144314"/>
          </a:xfrm>
        </p:spPr>
        <p:txBody>
          <a:bodyPr/>
          <a:lstStyle/>
          <a:p>
            <a:endParaRPr lang="en-GB" altLang="en-US" sz="2800" dirty="0" smtClean="0">
              <a:solidFill>
                <a:srgbClr val="104F75"/>
              </a:solidFill>
            </a:endParaRPr>
          </a:p>
        </p:txBody>
      </p:sp>
      <p:sp>
        <p:nvSpPr>
          <p:cNvPr id="3" name="Content Placeholder 2"/>
          <p:cNvSpPr>
            <a:spLocks noGrp="1"/>
          </p:cNvSpPr>
          <p:nvPr>
            <p:ph idx="1"/>
          </p:nvPr>
        </p:nvSpPr>
        <p:spPr>
          <a:xfrm>
            <a:off x="323528" y="620688"/>
            <a:ext cx="8075613" cy="4480620"/>
          </a:xfrm>
        </p:spPr>
        <p:txBody>
          <a:bodyPr/>
          <a:lstStyle/>
          <a:p>
            <a:pPr marL="0" lvl="1" indent="0" eaLnBrk="1" hangingPunct="1">
              <a:lnSpc>
                <a:spcPct val="90000"/>
              </a:lnSpc>
              <a:buFontTx/>
              <a:buNone/>
              <a:defRPr/>
            </a:pPr>
            <a:r>
              <a:rPr lang="en-GB" sz="2200" dirty="0" smtClean="0">
                <a:solidFill>
                  <a:srgbClr val="104F75"/>
                </a:solidFill>
                <a:ea typeface="+mn-ea"/>
                <a:cs typeface="+mn-cs"/>
              </a:rPr>
              <a:t>What works: </a:t>
            </a:r>
            <a:r>
              <a:rPr lang="en-GB" sz="2200" dirty="0" err="1" smtClean="0">
                <a:solidFill>
                  <a:srgbClr val="104F75"/>
                </a:solidFill>
                <a:ea typeface="+mn-ea"/>
                <a:cs typeface="+mn-cs"/>
              </a:rPr>
              <a:t>Parkfield</a:t>
            </a:r>
            <a:r>
              <a:rPr lang="en-GB" sz="2200" dirty="0" smtClean="0">
                <a:solidFill>
                  <a:srgbClr val="104F75"/>
                </a:solidFill>
                <a:ea typeface="+mn-ea"/>
                <a:cs typeface="+mn-cs"/>
              </a:rPr>
              <a:t> Community School, Birmingham – 2015 national primary school winner</a:t>
            </a:r>
          </a:p>
          <a:p>
            <a:pPr>
              <a:spcBef>
                <a:spcPts val="1200"/>
              </a:spcBef>
            </a:pPr>
            <a:r>
              <a:rPr lang="en-GB" b="0" dirty="0" smtClean="0">
                <a:solidFill>
                  <a:srgbClr val="104F75"/>
                </a:solidFill>
              </a:rPr>
              <a:t>The </a:t>
            </a:r>
            <a:r>
              <a:rPr lang="en-GB" b="0" dirty="0">
                <a:solidFill>
                  <a:srgbClr val="104F75"/>
                </a:solidFill>
              </a:rPr>
              <a:t>school </a:t>
            </a:r>
            <a:r>
              <a:rPr lang="en-GB" b="0" dirty="0" smtClean="0">
                <a:solidFill>
                  <a:srgbClr val="104F75"/>
                </a:solidFill>
              </a:rPr>
              <a:t>relentlessly focuses on raising the attainment of its disadvantaged pupils, tracking, measuring and supporting pupils’ needs. In 2014 82% of the school’s disadvantaged pupils achieved L4 at KS2.</a:t>
            </a:r>
          </a:p>
          <a:p>
            <a:pPr>
              <a:spcBef>
                <a:spcPts val="1200"/>
              </a:spcBef>
            </a:pPr>
            <a:r>
              <a:rPr lang="en-GB" b="0" dirty="0" smtClean="0">
                <a:solidFill>
                  <a:srgbClr val="104F75"/>
                </a:solidFill>
              </a:rPr>
              <a:t>The school offers parents learning opportunities and engage them in their child’s learning.</a:t>
            </a:r>
          </a:p>
          <a:p>
            <a:pPr>
              <a:spcBef>
                <a:spcPts val="1200"/>
              </a:spcBef>
            </a:pPr>
            <a:r>
              <a:rPr lang="en-GB" b="0" dirty="0" smtClean="0">
                <a:solidFill>
                  <a:srgbClr val="104F75"/>
                </a:solidFill>
              </a:rPr>
              <a:t>To solve a punctuality issue the school launched a walking bus.</a:t>
            </a:r>
          </a:p>
          <a:p>
            <a:pPr>
              <a:spcBef>
                <a:spcPts val="1200"/>
              </a:spcBef>
            </a:pPr>
            <a:r>
              <a:rPr lang="en-GB" b="0" dirty="0" smtClean="0">
                <a:solidFill>
                  <a:srgbClr val="104F75"/>
                </a:solidFill>
              </a:rPr>
              <a:t>A maths breakfast club for pupil premium pupils without a computer at home has significantly improved those pupils’ attainment.</a:t>
            </a:r>
          </a:p>
          <a:p>
            <a:pPr>
              <a:spcBef>
                <a:spcPts val="1200"/>
              </a:spcBef>
            </a:pPr>
            <a:r>
              <a:rPr lang="en-GB" b="0" dirty="0" smtClean="0">
                <a:solidFill>
                  <a:srgbClr val="104F75"/>
                </a:solidFill>
              </a:rPr>
              <a:t>The school has established a maths academy and works with other schools in its region to provide maths education for pupils and CPD for teachers.</a:t>
            </a:r>
            <a:endParaRPr lang="en-GB" b="0" dirty="0">
              <a:solidFill>
                <a:srgbClr val="104F75"/>
              </a:solidFill>
            </a:endParaRPr>
          </a:p>
          <a:p>
            <a:pPr marL="0" lvl="1" indent="0" eaLnBrk="1" hangingPunct="1">
              <a:lnSpc>
                <a:spcPct val="90000"/>
              </a:lnSpc>
              <a:buFontTx/>
              <a:buNone/>
              <a:defRPr/>
            </a:pPr>
            <a:endParaRPr lang="en-GB" sz="2200" b="1" dirty="0" smtClean="0">
              <a:solidFill>
                <a:sysClr val="windowText" lastClr="000000"/>
              </a:solidFill>
              <a:ea typeface="+mn-ea"/>
              <a:cs typeface="+mn-cs"/>
            </a:endParaRPr>
          </a:p>
          <a:p>
            <a:pPr marL="365125" lvl="1" indent="-365125" eaLnBrk="1" hangingPunct="1">
              <a:lnSpc>
                <a:spcPct val="90000"/>
              </a:lnSpc>
              <a:buFont typeface="Wingdings" pitchFamily="2" charset="2"/>
              <a:buChar char="§"/>
              <a:defRPr/>
            </a:pPr>
            <a:endParaRPr lang="en-GB" sz="2200" dirty="0">
              <a:solidFill>
                <a:sysClr val="windowText" lastClr="000000"/>
              </a:solidFill>
              <a:ea typeface="+mn-ea"/>
              <a:cs typeface="+mn-cs"/>
            </a:endParaRPr>
          </a:p>
        </p:txBody>
      </p:sp>
      <p:sp>
        <p:nvSpPr>
          <p:cNvPr id="25604"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FE6F8046-20FC-4766-A845-A189A676B50F}" type="slidenum">
              <a:rPr lang="en-GB" altLang="en-US" b="0">
                <a:solidFill>
                  <a:srgbClr val="000000"/>
                </a:solidFill>
              </a:rPr>
              <a:pPr algn="r" eaLnBrk="1" hangingPunct="1">
                <a:spcBef>
                  <a:spcPct val="0"/>
                </a:spcBef>
                <a:buFontTx/>
                <a:buNone/>
              </a:pPr>
              <a:t>20</a:t>
            </a:fld>
            <a:endParaRPr lang="en-GB" altLang="en-US" b="0">
              <a:solidFill>
                <a:srgbClr val="000000"/>
              </a:solidFill>
            </a:endParaRPr>
          </a:p>
        </p:txBody>
      </p:sp>
      <p:sp>
        <p:nvSpPr>
          <p:cNvPr id="2" name="Rectangle 1"/>
          <p:cNvSpPr/>
          <p:nvPr/>
        </p:nvSpPr>
        <p:spPr>
          <a:xfrm>
            <a:off x="2286000" y="3105835"/>
            <a:ext cx="4572000" cy="646331"/>
          </a:xfrm>
          <a:prstGeom prst="rect">
            <a:avLst/>
          </a:prstGeom>
        </p:spPr>
        <p:txBody>
          <a:bodyPr>
            <a:spAutoFit/>
          </a:bodyPr>
          <a:lstStyle/>
          <a:p>
            <a:endParaRPr lang="en-GB" dirty="0" smtClean="0">
              <a:solidFill>
                <a:srgbClr val="FF0000"/>
              </a:solidFill>
            </a:endParaRPr>
          </a:p>
          <a:p>
            <a:endParaRPr lang="en-GB" dirty="0"/>
          </a:p>
        </p:txBody>
      </p:sp>
    </p:spTree>
    <p:extLst>
      <p:ext uri="{BB962C8B-B14F-4D97-AF65-F5344CB8AC3E}">
        <p14:creationId xmlns:p14="http://schemas.microsoft.com/office/powerpoint/2010/main" val="2104574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0825" y="260351"/>
            <a:ext cx="7849567" cy="216322"/>
          </a:xfrm>
        </p:spPr>
        <p:txBody>
          <a:bodyPr/>
          <a:lstStyle/>
          <a:p>
            <a:endParaRPr lang="en-GB" altLang="en-US" sz="2800" dirty="0" smtClean="0">
              <a:solidFill>
                <a:srgbClr val="104F75"/>
              </a:solidFill>
            </a:endParaRPr>
          </a:p>
        </p:txBody>
      </p:sp>
      <p:sp>
        <p:nvSpPr>
          <p:cNvPr id="3" name="Content Placeholder 2"/>
          <p:cNvSpPr>
            <a:spLocks noGrp="1"/>
          </p:cNvSpPr>
          <p:nvPr>
            <p:ph idx="1"/>
          </p:nvPr>
        </p:nvSpPr>
        <p:spPr>
          <a:xfrm>
            <a:off x="323528" y="764704"/>
            <a:ext cx="8075613" cy="4536503"/>
          </a:xfrm>
        </p:spPr>
        <p:txBody>
          <a:bodyPr/>
          <a:lstStyle/>
          <a:p>
            <a:pPr marL="0" lvl="1" indent="0" eaLnBrk="1" hangingPunct="1">
              <a:lnSpc>
                <a:spcPct val="90000"/>
              </a:lnSpc>
              <a:buFontTx/>
              <a:buNone/>
              <a:defRPr/>
            </a:pPr>
            <a:r>
              <a:rPr lang="en-GB" sz="2200" dirty="0" smtClean="0">
                <a:solidFill>
                  <a:srgbClr val="104F75"/>
                </a:solidFill>
                <a:ea typeface="+mn-ea"/>
                <a:cs typeface="+mn-cs"/>
              </a:rPr>
              <a:t>What works: </a:t>
            </a:r>
            <a:r>
              <a:rPr lang="en-GB" sz="2200" dirty="0" err="1" smtClean="0">
                <a:solidFill>
                  <a:srgbClr val="104F75"/>
                </a:solidFill>
                <a:ea typeface="+mn-ea"/>
                <a:cs typeface="+mn-cs"/>
              </a:rPr>
              <a:t>Goffs</a:t>
            </a:r>
            <a:r>
              <a:rPr lang="en-GB" sz="2200" dirty="0" smtClean="0">
                <a:solidFill>
                  <a:srgbClr val="104F75"/>
                </a:solidFill>
                <a:ea typeface="+mn-ea"/>
                <a:cs typeface="+mn-cs"/>
              </a:rPr>
              <a:t> School – 2014 national secondary school runner-up</a:t>
            </a:r>
            <a:endParaRPr lang="en-GB" sz="2200" b="1" dirty="0" smtClean="0">
              <a:solidFill>
                <a:srgbClr val="104F75"/>
              </a:solidFill>
              <a:ea typeface="+mn-ea"/>
              <a:cs typeface="+mn-cs"/>
            </a:endParaRPr>
          </a:p>
          <a:p>
            <a:pPr fontAlgn="auto" hangingPunct="1">
              <a:spcBef>
                <a:spcPts val="1200"/>
              </a:spcBef>
            </a:pPr>
            <a:r>
              <a:rPr lang="en-GB" b="0" dirty="0" smtClean="0">
                <a:solidFill>
                  <a:srgbClr val="104F75"/>
                </a:solidFill>
              </a:rPr>
              <a:t>As a first step </a:t>
            </a:r>
            <a:r>
              <a:rPr lang="en-GB" b="0" dirty="0" err="1" smtClean="0">
                <a:solidFill>
                  <a:srgbClr val="104F75"/>
                </a:solidFill>
              </a:rPr>
              <a:t>Goffs</a:t>
            </a:r>
            <a:r>
              <a:rPr lang="en-GB" b="0" dirty="0" smtClean="0">
                <a:solidFill>
                  <a:srgbClr val="104F75"/>
                </a:solidFill>
              </a:rPr>
              <a:t> School insists </a:t>
            </a:r>
            <a:r>
              <a:rPr lang="en-GB" b="0" dirty="0">
                <a:solidFill>
                  <a:srgbClr val="104F75"/>
                </a:solidFill>
              </a:rPr>
              <a:t>on consistently high quality teaching and learning.  The school has </a:t>
            </a:r>
            <a:r>
              <a:rPr lang="en-GB" b="0" dirty="0" smtClean="0">
                <a:solidFill>
                  <a:srgbClr val="104F75"/>
                </a:solidFill>
              </a:rPr>
              <a:t>applied </a:t>
            </a:r>
            <a:r>
              <a:rPr lang="en-GB" b="0" dirty="0">
                <a:solidFill>
                  <a:srgbClr val="104F75"/>
                </a:solidFill>
              </a:rPr>
              <a:t>research evidence from the EEF of what works across all aspects of their pupil premium interventions.    </a:t>
            </a:r>
            <a:endParaRPr lang="en-GB" sz="2400" b="0" dirty="0">
              <a:solidFill>
                <a:srgbClr val="104F75"/>
              </a:solidFill>
            </a:endParaRPr>
          </a:p>
          <a:p>
            <a:pPr fontAlgn="auto" hangingPunct="1">
              <a:spcBef>
                <a:spcPts val="1200"/>
              </a:spcBef>
            </a:pPr>
            <a:r>
              <a:rPr lang="en-GB" b="0" dirty="0">
                <a:solidFill>
                  <a:srgbClr val="104F75"/>
                </a:solidFill>
              </a:rPr>
              <a:t>The school has set up a Pupil Premium Team to carefully monitor how the pupil premium is being spent and the effectiveness of the interventions.  The team meets on a weekly basis to review the progress of the relevant pupils</a:t>
            </a:r>
            <a:r>
              <a:rPr lang="en-GB" b="0" dirty="0" smtClean="0">
                <a:solidFill>
                  <a:srgbClr val="104F75"/>
                </a:solidFill>
              </a:rPr>
              <a:t>.  </a:t>
            </a:r>
            <a:r>
              <a:rPr lang="en-GB" b="0" dirty="0">
                <a:solidFill>
                  <a:srgbClr val="104F75"/>
                </a:solidFill>
              </a:rPr>
              <a:t>Each member of the team has responsibility for a </a:t>
            </a:r>
            <a:r>
              <a:rPr lang="en-GB" b="0" dirty="0" smtClean="0">
                <a:solidFill>
                  <a:srgbClr val="104F75"/>
                </a:solidFill>
              </a:rPr>
              <a:t>year </a:t>
            </a:r>
            <a:r>
              <a:rPr lang="en-GB" b="0" dirty="0">
                <a:solidFill>
                  <a:srgbClr val="104F75"/>
                </a:solidFill>
              </a:rPr>
              <a:t>group and </a:t>
            </a:r>
            <a:r>
              <a:rPr lang="en-GB" b="0" dirty="0" smtClean="0">
                <a:solidFill>
                  <a:srgbClr val="104F75"/>
                </a:solidFill>
              </a:rPr>
              <a:t>works </a:t>
            </a:r>
            <a:r>
              <a:rPr lang="en-GB" b="0" dirty="0">
                <a:solidFill>
                  <a:srgbClr val="104F75"/>
                </a:solidFill>
              </a:rPr>
              <a:t>closely with the Directors of Learning to track pupil progress.   </a:t>
            </a:r>
          </a:p>
          <a:p>
            <a:pPr fontAlgn="auto" hangingPunct="1">
              <a:spcBef>
                <a:spcPts val="1200"/>
              </a:spcBef>
            </a:pPr>
            <a:r>
              <a:rPr lang="en-GB" b="0" dirty="0" smtClean="0">
                <a:solidFill>
                  <a:srgbClr val="104F75"/>
                </a:solidFill>
              </a:rPr>
              <a:t>The </a:t>
            </a:r>
            <a:r>
              <a:rPr lang="en-GB" b="0" dirty="0">
                <a:solidFill>
                  <a:srgbClr val="104F75"/>
                </a:solidFill>
              </a:rPr>
              <a:t>progress of pupils is reviewed regularly and support adjusted to ensure it remains relevant and effective.   </a:t>
            </a:r>
            <a:br>
              <a:rPr lang="en-GB" b="0" dirty="0">
                <a:solidFill>
                  <a:srgbClr val="104F75"/>
                </a:solidFill>
              </a:rPr>
            </a:br>
            <a:endParaRPr lang="en-GB" sz="2400" b="0" dirty="0">
              <a:solidFill>
                <a:srgbClr val="104F75"/>
              </a:solidFill>
            </a:endParaRPr>
          </a:p>
          <a:p>
            <a:pPr marL="365125" lvl="1" indent="-365125" eaLnBrk="1" hangingPunct="1">
              <a:lnSpc>
                <a:spcPct val="90000"/>
              </a:lnSpc>
              <a:buFont typeface="Wingdings" pitchFamily="2" charset="2"/>
              <a:buChar char="§"/>
              <a:defRPr/>
            </a:pPr>
            <a:endParaRPr lang="en-GB" sz="2200" dirty="0">
              <a:solidFill>
                <a:sysClr val="windowText" lastClr="000000"/>
              </a:solidFill>
              <a:ea typeface="+mn-ea"/>
              <a:cs typeface="+mn-cs"/>
            </a:endParaRPr>
          </a:p>
        </p:txBody>
      </p:sp>
      <p:sp>
        <p:nvSpPr>
          <p:cNvPr id="25604"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FE6F8046-20FC-4766-A845-A189A676B50F}" type="slidenum">
              <a:rPr lang="en-GB" altLang="en-US" b="0">
                <a:solidFill>
                  <a:srgbClr val="000000"/>
                </a:solidFill>
              </a:rPr>
              <a:pPr algn="r" eaLnBrk="1" hangingPunct="1">
                <a:spcBef>
                  <a:spcPct val="0"/>
                </a:spcBef>
                <a:buFontTx/>
                <a:buNone/>
              </a:pPr>
              <a:t>21</a:t>
            </a:fld>
            <a:endParaRPr lang="en-GB" altLang="en-US" b="0">
              <a:solidFill>
                <a:srgbClr val="000000"/>
              </a:solidFill>
            </a:endParaRPr>
          </a:p>
        </p:txBody>
      </p:sp>
      <p:sp>
        <p:nvSpPr>
          <p:cNvPr id="2" name="Rectangle 1"/>
          <p:cNvSpPr/>
          <p:nvPr/>
        </p:nvSpPr>
        <p:spPr>
          <a:xfrm>
            <a:off x="2286000" y="3105835"/>
            <a:ext cx="4572000" cy="646331"/>
          </a:xfrm>
          <a:prstGeom prst="rect">
            <a:avLst/>
          </a:prstGeom>
        </p:spPr>
        <p:txBody>
          <a:bodyPr>
            <a:spAutoFit/>
          </a:bodyPr>
          <a:lstStyle/>
          <a:p>
            <a:endParaRPr lang="en-GB" dirty="0" smtClean="0">
              <a:solidFill>
                <a:srgbClr val="FF0000"/>
              </a:solidFill>
            </a:endParaRPr>
          </a:p>
          <a:p>
            <a:endParaRPr lang="en-GB" dirty="0"/>
          </a:p>
        </p:txBody>
      </p:sp>
    </p:spTree>
    <p:extLst>
      <p:ext uri="{BB962C8B-B14F-4D97-AF65-F5344CB8AC3E}">
        <p14:creationId xmlns:p14="http://schemas.microsoft.com/office/powerpoint/2010/main" val="2321113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0825" y="260351"/>
            <a:ext cx="7849567" cy="144314"/>
          </a:xfrm>
        </p:spPr>
        <p:txBody>
          <a:bodyPr/>
          <a:lstStyle/>
          <a:p>
            <a:endParaRPr lang="en-GB" altLang="en-US" sz="2800" dirty="0" smtClean="0">
              <a:solidFill>
                <a:srgbClr val="104F75"/>
              </a:solidFill>
            </a:endParaRPr>
          </a:p>
        </p:txBody>
      </p:sp>
      <p:sp>
        <p:nvSpPr>
          <p:cNvPr id="3" name="Content Placeholder 2"/>
          <p:cNvSpPr>
            <a:spLocks noGrp="1"/>
          </p:cNvSpPr>
          <p:nvPr>
            <p:ph idx="1"/>
          </p:nvPr>
        </p:nvSpPr>
        <p:spPr>
          <a:xfrm>
            <a:off x="323528" y="836712"/>
            <a:ext cx="8075613" cy="4968552"/>
          </a:xfrm>
        </p:spPr>
        <p:txBody>
          <a:bodyPr/>
          <a:lstStyle/>
          <a:p>
            <a:pPr marL="0" lvl="1" indent="0" eaLnBrk="1" hangingPunct="1">
              <a:lnSpc>
                <a:spcPct val="90000"/>
              </a:lnSpc>
              <a:buFontTx/>
              <a:buNone/>
              <a:defRPr/>
            </a:pPr>
            <a:r>
              <a:rPr lang="en-GB" sz="2200" dirty="0" smtClean="0">
                <a:solidFill>
                  <a:srgbClr val="104F75"/>
                </a:solidFill>
                <a:ea typeface="+mn-ea"/>
                <a:cs typeface="+mn-cs"/>
              </a:rPr>
              <a:t>What works: Ark Charter Academy, Portsmouth – 2015 national secondary school winner</a:t>
            </a:r>
            <a:endParaRPr lang="en-GB" sz="2200" b="1" dirty="0" smtClean="0">
              <a:solidFill>
                <a:srgbClr val="104F75"/>
              </a:solidFill>
              <a:ea typeface="+mn-ea"/>
              <a:cs typeface="+mn-cs"/>
            </a:endParaRPr>
          </a:p>
          <a:p>
            <a:pPr fontAlgn="auto" hangingPunct="1">
              <a:spcBef>
                <a:spcPts val="1200"/>
              </a:spcBef>
            </a:pPr>
            <a:r>
              <a:rPr lang="en-GB" sz="1800" b="0" dirty="0" smtClean="0">
                <a:solidFill>
                  <a:srgbClr val="104F75"/>
                </a:solidFill>
              </a:rPr>
              <a:t>62% of the school’s pupils attract the pupil premium and in 2014 82% of pupil premium pupils achieved 5+A* to C including English and maths, 18ppt higher than the national average for non-PP pupils.</a:t>
            </a:r>
          </a:p>
          <a:p>
            <a:pPr fontAlgn="auto" hangingPunct="1">
              <a:spcBef>
                <a:spcPts val="1200"/>
              </a:spcBef>
            </a:pPr>
            <a:r>
              <a:rPr lang="en-GB" sz="1800" b="0" dirty="0" smtClean="0">
                <a:solidFill>
                  <a:srgbClr val="104F75"/>
                </a:solidFill>
              </a:rPr>
              <a:t>The school has been transformed in recent years with a strong curriculum focused on English and maths to make sure pupils have the core skills they need, with extra time given to these subjects through a longer school day.</a:t>
            </a:r>
            <a:endParaRPr lang="en-GB" sz="1800" b="0" dirty="0">
              <a:solidFill>
                <a:srgbClr val="104F75"/>
              </a:solidFill>
            </a:endParaRPr>
          </a:p>
          <a:p>
            <a:pPr fontAlgn="auto" hangingPunct="1">
              <a:spcBef>
                <a:spcPts val="1200"/>
              </a:spcBef>
            </a:pPr>
            <a:r>
              <a:rPr lang="en-GB" sz="1800" b="0" dirty="0" smtClean="0">
                <a:solidFill>
                  <a:srgbClr val="104F75"/>
                </a:solidFill>
              </a:rPr>
              <a:t>The school also offers pupils wider experiences such as sailing and boxing, trips to universities and the theatre. A new theatre helps pupils develop their oral language skills and self confidence.</a:t>
            </a:r>
          </a:p>
          <a:p>
            <a:pPr fontAlgn="auto" hangingPunct="1">
              <a:spcBef>
                <a:spcPts val="1200"/>
              </a:spcBef>
            </a:pPr>
            <a:r>
              <a:rPr lang="en-GB" sz="1800" b="0" dirty="0" smtClean="0">
                <a:solidFill>
                  <a:srgbClr val="104F75"/>
                </a:solidFill>
              </a:rPr>
              <a:t>The school has taken part in an EEF trial on maths mastery and staff are encouraged to visit other schools to learn from their practices and share their expertise.</a:t>
            </a:r>
            <a:r>
              <a:rPr lang="en-GB" sz="1800" b="0" dirty="0">
                <a:solidFill>
                  <a:srgbClr val="104F75"/>
                </a:solidFill>
              </a:rPr>
              <a:t/>
            </a:r>
            <a:br>
              <a:rPr lang="en-GB" sz="1800" b="0" dirty="0">
                <a:solidFill>
                  <a:srgbClr val="104F75"/>
                </a:solidFill>
              </a:rPr>
            </a:br>
            <a:endParaRPr lang="en-GB" sz="1800" b="0" dirty="0">
              <a:solidFill>
                <a:srgbClr val="104F75"/>
              </a:solidFill>
            </a:endParaRPr>
          </a:p>
          <a:p>
            <a:pPr marL="365125" lvl="1" indent="-365125" eaLnBrk="1" hangingPunct="1">
              <a:lnSpc>
                <a:spcPct val="90000"/>
              </a:lnSpc>
              <a:buFont typeface="Wingdings" pitchFamily="2" charset="2"/>
              <a:buChar char="§"/>
              <a:defRPr/>
            </a:pPr>
            <a:endParaRPr lang="en-GB" sz="2200" dirty="0">
              <a:solidFill>
                <a:sysClr val="windowText" lastClr="000000"/>
              </a:solidFill>
              <a:ea typeface="+mn-ea"/>
              <a:cs typeface="+mn-cs"/>
            </a:endParaRPr>
          </a:p>
        </p:txBody>
      </p:sp>
      <p:sp>
        <p:nvSpPr>
          <p:cNvPr id="25604"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FE6F8046-20FC-4766-A845-A189A676B50F}" type="slidenum">
              <a:rPr lang="en-GB" altLang="en-US" b="0">
                <a:solidFill>
                  <a:srgbClr val="000000"/>
                </a:solidFill>
              </a:rPr>
              <a:pPr algn="r" eaLnBrk="1" hangingPunct="1">
                <a:spcBef>
                  <a:spcPct val="0"/>
                </a:spcBef>
                <a:buFontTx/>
                <a:buNone/>
              </a:pPr>
              <a:t>22</a:t>
            </a:fld>
            <a:endParaRPr lang="en-GB" altLang="en-US" b="0">
              <a:solidFill>
                <a:srgbClr val="000000"/>
              </a:solidFill>
            </a:endParaRPr>
          </a:p>
        </p:txBody>
      </p:sp>
      <p:sp>
        <p:nvSpPr>
          <p:cNvPr id="2" name="Rectangle 1"/>
          <p:cNvSpPr/>
          <p:nvPr/>
        </p:nvSpPr>
        <p:spPr>
          <a:xfrm>
            <a:off x="2286000" y="3105835"/>
            <a:ext cx="4572000" cy="646331"/>
          </a:xfrm>
          <a:prstGeom prst="rect">
            <a:avLst/>
          </a:prstGeom>
        </p:spPr>
        <p:txBody>
          <a:bodyPr>
            <a:spAutoFit/>
          </a:bodyPr>
          <a:lstStyle/>
          <a:p>
            <a:endParaRPr lang="en-GB" dirty="0" smtClean="0">
              <a:solidFill>
                <a:srgbClr val="FF0000"/>
              </a:solidFill>
            </a:endParaRPr>
          </a:p>
          <a:p>
            <a:endParaRPr lang="en-GB" dirty="0"/>
          </a:p>
        </p:txBody>
      </p:sp>
    </p:spTree>
    <p:extLst>
      <p:ext uri="{BB962C8B-B14F-4D97-AF65-F5344CB8AC3E}">
        <p14:creationId xmlns:p14="http://schemas.microsoft.com/office/powerpoint/2010/main" val="170816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5613" cy="1125538"/>
          </a:xfrm>
        </p:spPr>
        <p:txBody>
          <a:bodyPr/>
          <a:lstStyle/>
          <a:p>
            <a:pPr eaLnBrk="1" hangingPunct="1">
              <a:defRPr/>
            </a:pPr>
            <a:r>
              <a:rPr lang="en-GB" sz="2400" kern="1200" dirty="0">
                <a:solidFill>
                  <a:srgbClr val="104F75"/>
                </a:solidFill>
                <a:ea typeface="+mn-ea"/>
                <a:cs typeface="+mn-cs"/>
              </a:rPr>
              <a:t>Questions for school leaders, teachers and governors to ask in their schools</a:t>
            </a:r>
            <a:br>
              <a:rPr lang="en-GB" sz="2400" kern="1200" dirty="0">
                <a:solidFill>
                  <a:srgbClr val="104F75"/>
                </a:solidFill>
                <a:ea typeface="+mn-ea"/>
                <a:cs typeface="+mn-cs"/>
              </a:rPr>
            </a:br>
            <a:endParaRPr lang="en-GB" sz="2400" dirty="0"/>
          </a:p>
        </p:txBody>
      </p:sp>
      <p:sp>
        <p:nvSpPr>
          <p:cNvPr id="3" name="Content Placeholder 2"/>
          <p:cNvSpPr>
            <a:spLocks noGrp="1"/>
          </p:cNvSpPr>
          <p:nvPr>
            <p:ph idx="1"/>
          </p:nvPr>
        </p:nvSpPr>
        <p:spPr>
          <a:xfrm>
            <a:off x="611560" y="1052736"/>
            <a:ext cx="8075613" cy="2708275"/>
          </a:xfrm>
        </p:spPr>
        <p:txBody>
          <a:bodyPr/>
          <a:lstStyle/>
          <a:p>
            <a:pPr marL="0" indent="0" eaLnBrk="1" hangingPunct="1">
              <a:spcBef>
                <a:spcPct val="0"/>
              </a:spcBef>
              <a:buFont typeface="Wingdings" pitchFamily="2" charset="2"/>
              <a:buNone/>
              <a:defRPr/>
            </a:pPr>
            <a:endParaRPr lang="en-GB" sz="1700" b="0" kern="1200" dirty="0">
              <a:solidFill>
                <a:srgbClr val="104F75"/>
              </a:solidFill>
            </a:endParaRPr>
          </a:p>
          <a:p>
            <a:pPr marL="285750" indent="-285750" eaLnBrk="1" hangingPunct="1">
              <a:spcBef>
                <a:spcPct val="0"/>
              </a:spcBef>
              <a:buFont typeface="Arial" pitchFamily="34" charset="0"/>
              <a:buChar char="•"/>
              <a:defRPr/>
            </a:pPr>
            <a:r>
              <a:rPr lang="en-GB" b="0" kern="1200" dirty="0">
                <a:solidFill>
                  <a:srgbClr val="104F75"/>
                </a:solidFill>
              </a:rPr>
              <a:t>Do we </a:t>
            </a:r>
            <a:r>
              <a:rPr lang="en-GB" b="0" u="sng" kern="1200" dirty="0">
                <a:solidFill>
                  <a:srgbClr val="104F75"/>
                </a:solidFill>
              </a:rPr>
              <a:t>all</a:t>
            </a:r>
            <a:r>
              <a:rPr lang="en-GB" b="0" kern="1200" dirty="0">
                <a:solidFill>
                  <a:srgbClr val="104F75"/>
                </a:solidFill>
              </a:rPr>
              <a:t> know who our Pupil Premium pupils are? </a:t>
            </a:r>
            <a:r>
              <a:rPr lang="en-GB" b="0" kern="1200" dirty="0" smtClean="0">
                <a:solidFill>
                  <a:srgbClr val="104F75"/>
                </a:solidFill>
              </a:rPr>
              <a:t>Do we know what those pupils need to improve their attainment? Have </a:t>
            </a:r>
            <a:r>
              <a:rPr lang="en-GB" b="0" kern="1200" dirty="0">
                <a:solidFill>
                  <a:srgbClr val="104F75"/>
                </a:solidFill>
              </a:rPr>
              <a:t>we accessed the Key to Success ‘download’? </a:t>
            </a:r>
            <a:r>
              <a:rPr lang="en-GB" b="0" kern="1200" dirty="0">
                <a:solidFill>
                  <a:srgbClr val="104F75"/>
                </a:solidFill>
                <a:hlinkClick r:id="rId3"/>
              </a:rPr>
              <a:t>https://www.keytosuccess.education.gov.uk/schools/</a:t>
            </a:r>
            <a:r>
              <a:rPr lang="en-GB" b="0" kern="1200" dirty="0">
                <a:solidFill>
                  <a:srgbClr val="104F75"/>
                </a:solidFill>
              </a:rPr>
              <a:t> </a:t>
            </a:r>
            <a:endParaRPr lang="en-GB" b="0" kern="1200" dirty="0" smtClean="0">
              <a:solidFill>
                <a:srgbClr val="104F75"/>
              </a:solidFill>
            </a:endParaRPr>
          </a:p>
          <a:p>
            <a:pPr marL="0" indent="0" eaLnBrk="1" hangingPunct="1">
              <a:spcBef>
                <a:spcPct val="0"/>
              </a:spcBef>
              <a:buFont typeface="Wingdings" pitchFamily="2" charset="2"/>
              <a:buNone/>
              <a:defRPr/>
            </a:pPr>
            <a:endParaRPr lang="en-GB" sz="1700" b="0" kern="1200" dirty="0">
              <a:solidFill>
                <a:srgbClr val="104F75"/>
              </a:solidFill>
            </a:endParaRPr>
          </a:p>
          <a:p>
            <a:pPr marL="285750" indent="-285750" eaLnBrk="1" hangingPunct="1">
              <a:spcBef>
                <a:spcPct val="0"/>
              </a:spcBef>
              <a:buFont typeface="Arial" pitchFamily="34" charset="0"/>
              <a:buChar char="•"/>
              <a:defRPr/>
            </a:pPr>
            <a:r>
              <a:rPr lang="en-GB" b="0" kern="1200" dirty="0">
                <a:solidFill>
                  <a:srgbClr val="104F75"/>
                </a:solidFill>
              </a:rPr>
              <a:t>How are we planning our activities and targeting them at Pupil Premium </a:t>
            </a:r>
            <a:r>
              <a:rPr lang="en-GB" b="0" kern="1200" dirty="0" smtClean="0">
                <a:solidFill>
                  <a:srgbClr val="104F75"/>
                </a:solidFill>
              </a:rPr>
              <a:t>pupils and their specific needs?</a:t>
            </a:r>
          </a:p>
          <a:p>
            <a:pPr marL="285750" indent="-285750" eaLnBrk="1" hangingPunct="1">
              <a:spcBef>
                <a:spcPct val="0"/>
              </a:spcBef>
              <a:buFont typeface="Arial" pitchFamily="34" charset="0"/>
              <a:buChar char="•"/>
              <a:defRPr/>
            </a:pPr>
            <a:endParaRPr lang="en-GB" sz="1700" b="0" kern="1200" dirty="0" smtClean="0">
              <a:solidFill>
                <a:srgbClr val="104F75"/>
              </a:solidFill>
            </a:endParaRPr>
          </a:p>
          <a:p>
            <a:pPr marL="285750" indent="-285750" eaLnBrk="1" hangingPunct="1">
              <a:spcBef>
                <a:spcPct val="0"/>
              </a:spcBef>
              <a:buFont typeface="Arial" pitchFamily="34" charset="0"/>
              <a:buChar char="•"/>
              <a:defRPr/>
            </a:pPr>
            <a:r>
              <a:rPr lang="en-GB" b="0" kern="1200" dirty="0" smtClean="0">
                <a:solidFill>
                  <a:srgbClr val="104F75"/>
                </a:solidFill>
              </a:rPr>
              <a:t>Are we using </a:t>
            </a:r>
            <a:r>
              <a:rPr lang="en-GB" b="0" dirty="0">
                <a:solidFill>
                  <a:srgbClr val="104F75"/>
                </a:solidFill>
              </a:rPr>
              <a:t>robust evidence on what works to raise the attainment of disadvantaged pupils, such as that summarised in the Sutton Trust/Education Endowment Foundation toolkit, when deciding how to spend </a:t>
            </a:r>
            <a:r>
              <a:rPr lang="en-GB" b="0" dirty="0" smtClean="0">
                <a:solidFill>
                  <a:srgbClr val="104F75"/>
                </a:solidFill>
              </a:rPr>
              <a:t>our </a:t>
            </a:r>
            <a:r>
              <a:rPr lang="en-GB" b="0" dirty="0">
                <a:solidFill>
                  <a:srgbClr val="104F75"/>
                </a:solidFill>
              </a:rPr>
              <a:t>pupil </a:t>
            </a:r>
            <a:r>
              <a:rPr lang="en-GB" b="0" dirty="0" smtClean="0">
                <a:solidFill>
                  <a:srgbClr val="104F75"/>
                </a:solidFill>
              </a:rPr>
              <a:t>premium?</a:t>
            </a:r>
          </a:p>
          <a:p>
            <a:pPr marL="285750" indent="-285750" eaLnBrk="1" hangingPunct="1">
              <a:spcBef>
                <a:spcPct val="0"/>
              </a:spcBef>
              <a:buFont typeface="Arial" pitchFamily="34" charset="0"/>
              <a:buChar char="•"/>
              <a:defRPr/>
            </a:pPr>
            <a:endParaRPr lang="en-GB" sz="1700" b="0" dirty="0" smtClean="0">
              <a:solidFill>
                <a:srgbClr val="104F75"/>
              </a:solidFill>
            </a:endParaRPr>
          </a:p>
          <a:p>
            <a:pPr marL="285750" indent="-285750" eaLnBrk="1" hangingPunct="1">
              <a:spcBef>
                <a:spcPct val="0"/>
              </a:spcBef>
              <a:buFont typeface="Arial" pitchFamily="34" charset="0"/>
              <a:buChar char="•"/>
              <a:defRPr/>
            </a:pPr>
            <a:r>
              <a:rPr lang="en-GB" b="0" kern="1200" dirty="0" smtClean="0">
                <a:solidFill>
                  <a:srgbClr val="104F75"/>
                </a:solidFill>
              </a:rPr>
              <a:t>Could we benefit from a pupil premium review to reassess our approach?</a:t>
            </a:r>
            <a:endParaRPr lang="en-GB" b="0" kern="1200" dirty="0">
              <a:solidFill>
                <a:srgbClr val="104F75"/>
              </a:solidFill>
            </a:endParaRPr>
          </a:p>
          <a:p>
            <a:pPr>
              <a:defRPr/>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AADFD95B-A244-4979-B1B5-6398553782F4}" type="slidenum">
              <a:rPr lang="en-GB" altLang="en-US" b="0">
                <a:solidFill>
                  <a:srgbClr val="000000"/>
                </a:solidFill>
              </a:rPr>
              <a:pPr algn="r" eaLnBrk="1" hangingPunct="1">
                <a:spcBef>
                  <a:spcPct val="0"/>
                </a:spcBef>
                <a:buFontTx/>
                <a:buNone/>
              </a:pPr>
              <a:t>24</a:t>
            </a:fld>
            <a:endParaRPr lang="en-GB" altLang="en-US" b="0">
              <a:solidFill>
                <a:srgbClr val="000000"/>
              </a:solidFill>
            </a:endParaRPr>
          </a:p>
        </p:txBody>
      </p:sp>
      <p:sp>
        <p:nvSpPr>
          <p:cNvPr id="30723" name="Title 1"/>
          <p:cNvSpPr>
            <a:spLocks noGrp="1"/>
          </p:cNvSpPr>
          <p:nvPr>
            <p:ph type="title"/>
          </p:nvPr>
        </p:nvSpPr>
        <p:spPr/>
        <p:txBody>
          <a:bodyPr/>
          <a:lstStyle/>
          <a:p>
            <a:r>
              <a:rPr lang="en-GB" altLang="en-US" sz="2800" smtClean="0">
                <a:solidFill>
                  <a:srgbClr val="104F75"/>
                </a:solidFill>
              </a:rPr>
              <a:t>Links, tweets and contacts</a:t>
            </a:r>
          </a:p>
        </p:txBody>
      </p:sp>
      <p:sp>
        <p:nvSpPr>
          <p:cNvPr id="30724" name="Content Placeholder 2"/>
          <p:cNvSpPr>
            <a:spLocks noGrp="1"/>
          </p:cNvSpPr>
          <p:nvPr>
            <p:ph idx="1"/>
          </p:nvPr>
        </p:nvSpPr>
        <p:spPr>
          <a:xfrm>
            <a:off x="323528" y="1196752"/>
            <a:ext cx="8075613" cy="4192587"/>
          </a:xfrm>
        </p:spPr>
        <p:txBody>
          <a:bodyPr/>
          <a:lstStyle/>
          <a:p>
            <a:pPr marL="469900" lvl="1" indent="0" eaLnBrk="1" hangingPunct="1">
              <a:lnSpc>
                <a:spcPct val="90000"/>
              </a:lnSpc>
              <a:buFontTx/>
              <a:buNone/>
            </a:pPr>
            <a:r>
              <a:rPr lang="en-GB" altLang="en-US" sz="2200" dirty="0" smtClean="0">
                <a:solidFill>
                  <a:srgbClr val="104F75"/>
                </a:solidFill>
                <a:hlinkClick r:id="rId2"/>
              </a:rPr>
              <a:t>www.gov.uk/government/policies/raising-the-achievement-of-disadvantaged-children</a:t>
            </a:r>
            <a:endParaRPr lang="en-GB" altLang="en-US" sz="2200" dirty="0" smtClean="0">
              <a:solidFill>
                <a:srgbClr val="104F75"/>
              </a:solidFill>
            </a:endParaRPr>
          </a:p>
          <a:p>
            <a:pPr marL="469900" lvl="1" indent="0" eaLnBrk="1" hangingPunct="1">
              <a:lnSpc>
                <a:spcPct val="90000"/>
              </a:lnSpc>
              <a:buFontTx/>
              <a:buNone/>
            </a:pPr>
            <a:endParaRPr lang="en-GB" altLang="en-US" sz="2200" dirty="0" smtClean="0">
              <a:solidFill>
                <a:srgbClr val="104F75"/>
              </a:solidFill>
            </a:endParaRPr>
          </a:p>
          <a:p>
            <a:pPr marL="469900" lvl="1" indent="0" eaLnBrk="1" hangingPunct="1">
              <a:lnSpc>
                <a:spcPct val="90000"/>
              </a:lnSpc>
              <a:buFontTx/>
              <a:buNone/>
            </a:pPr>
            <a:r>
              <a:rPr lang="en-GB" altLang="en-US" sz="2200" dirty="0" smtClean="0">
                <a:solidFill>
                  <a:srgbClr val="104F75"/>
                </a:solidFill>
                <a:hlinkClick r:id="rId3"/>
              </a:rPr>
              <a:t>www.education.gov.uk/schools/pupilsupport/premium</a:t>
            </a:r>
            <a:endParaRPr lang="en-GB" altLang="en-US" sz="2200" dirty="0" smtClean="0">
              <a:solidFill>
                <a:srgbClr val="104F75"/>
              </a:solidFill>
            </a:endParaRPr>
          </a:p>
          <a:p>
            <a:pPr marL="0" indent="0" eaLnBrk="1" hangingPunct="1">
              <a:lnSpc>
                <a:spcPct val="90000"/>
              </a:lnSpc>
              <a:buFont typeface="Wingdings" pitchFamily="2" charset="2"/>
              <a:buNone/>
            </a:pPr>
            <a:endParaRPr lang="en-GB" altLang="en-US" sz="2200" b="0" dirty="0" smtClean="0">
              <a:solidFill>
                <a:srgbClr val="104F75"/>
              </a:solidFill>
            </a:endParaRPr>
          </a:p>
          <a:p>
            <a:pPr marL="469900" lvl="1" indent="0" eaLnBrk="1" hangingPunct="1">
              <a:lnSpc>
                <a:spcPct val="90000"/>
              </a:lnSpc>
              <a:buFontTx/>
              <a:buNone/>
            </a:pPr>
            <a:r>
              <a:rPr lang="en-GB" altLang="en-US" sz="2200" dirty="0" smtClean="0">
                <a:solidFill>
                  <a:srgbClr val="104F75"/>
                </a:solidFill>
                <a:hlinkClick r:id="rId4"/>
              </a:rPr>
              <a:t>@</a:t>
            </a:r>
            <a:r>
              <a:rPr lang="en-GB" altLang="en-US" sz="2200" dirty="0" err="1" smtClean="0">
                <a:solidFill>
                  <a:srgbClr val="104F75"/>
                </a:solidFill>
                <a:hlinkClick r:id="rId4"/>
              </a:rPr>
              <a:t>educationgovuk</a:t>
            </a:r>
            <a:r>
              <a:rPr lang="en-GB" altLang="en-US" sz="2200" dirty="0" smtClean="0">
                <a:solidFill>
                  <a:srgbClr val="104F75"/>
                </a:solidFill>
                <a:hlinkClick r:id="rId4"/>
              </a:rPr>
              <a:t> </a:t>
            </a:r>
            <a:r>
              <a:rPr lang="en-GB" altLang="en-US" sz="2200" dirty="0" smtClean="0">
                <a:solidFill>
                  <a:srgbClr val="104F75"/>
                </a:solidFill>
              </a:rPr>
              <a:t>	</a:t>
            </a:r>
            <a:r>
              <a:rPr lang="en-GB" altLang="en-US" sz="2200" dirty="0" smtClean="0">
                <a:solidFill>
                  <a:srgbClr val="104F75"/>
                </a:solidFill>
                <a:hlinkClick r:id="rId5"/>
              </a:rPr>
              <a:t>@</a:t>
            </a:r>
            <a:r>
              <a:rPr lang="en-GB" altLang="en-US" sz="2200" dirty="0" err="1" smtClean="0">
                <a:solidFill>
                  <a:srgbClr val="104F75"/>
                </a:solidFill>
                <a:hlinkClick r:id="rId5"/>
              </a:rPr>
              <a:t>johndunford</a:t>
            </a:r>
            <a:endParaRPr lang="en-GB" altLang="en-US" sz="2200" dirty="0" smtClean="0">
              <a:solidFill>
                <a:srgbClr val="104F75"/>
              </a:solidFill>
            </a:endParaRPr>
          </a:p>
          <a:p>
            <a:pPr marL="0" indent="0" eaLnBrk="1" hangingPunct="1">
              <a:lnSpc>
                <a:spcPct val="90000"/>
              </a:lnSpc>
              <a:buFont typeface="Wingdings" pitchFamily="2" charset="2"/>
              <a:buNone/>
            </a:pPr>
            <a:endParaRPr lang="en-GB" altLang="en-US" sz="2200" b="0" dirty="0" smtClean="0">
              <a:solidFill>
                <a:srgbClr val="104F75"/>
              </a:solidFill>
            </a:endParaRPr>
          </a:p>
          <a:p>
            <a:pPr marL="469900" lvl="1" indent="0" eaLnBrk="1" hangingPunct="1">
              <a:lnSpc>
                <a:spcPct val="90000"/>
              </a:lnSpc>
              <a:buFontTx/>
              <a:buNone/>
            </a:pPr>
            <a:r>
              <a:rPr lang="en-GB" altLang="en-US" sz="2200" dirty="0" smtClean="0">
                <a:solidFill>
                  <a:srgbClr val="104F75"/>
                </a:solidFill>
                <a:hlinkClick r:id="rId6"/>
              </a:rPr>
              <a:t>nicola.edwards@education.gsi.gov.uk</a:t>
            </a:r>
            <a:endParaRPr lang="en-GB" altLang="en-US" sz="2200" dirty="0" smtClean="0">
              <a:solidFill>
                <a:srgbClr val="104F75"/>
              </a:solidFill>
            </a:endParaRPr>
          </a:p>
          <a:p>
            <a:pPr marL="469900" lvl="1" indent="0" eaLnBrk="1" hangingPunct="1">
              <a:lnSpc>
                <a:spcPct val="90000"/>
              </a:lnSpc>
              <a:buFontTx/>
              <a:buNone/>
            </a:pPr>
            <a:endParaRPr lang="en-GB" altLang="en-US" sz="2200" dirty="0">
              <a:solidFill>
                <a:srgbClr val="104F75"/>
              </a:solidFill>
            </a:endParaRPr>
          </a:p>
          <a:p>
            <a:pPr marL="469900" lvl="1" indent="0" eaLnBrk="1" hangingPunct="1">
              <a:lnSpc>
                <a:spcPct val="90000"/>
              </a:lnSpc>
              <a:buFontTx/>
              <a:buNone/>
            </a:pPr>
            <a:r>
              <a:rPr lang="en-GB" altLang="en-US" sz="2200" dirty="0" smtClean="0">
                <a:solidFill>
                  <a:srgbClr val="104F75"/>
                </a:solidFill>
                <a:hlinkClick r:id="rId7"/>
              </a:rPr>
              <a:t>www.pupilpremiumawards.co.uk/</a:t>
            </a:r>
            <a:endParaRPr lang="en-GB" altLang="en-US" sz="2200" dirty="0" smtClean="0">
              <a:solidFill>
                <a:srgbClr val="104F75"/>
              </a:solidFill>
            </a:endParaRPr>
          </a:p>
          <a:p>
            <a:pPr marL="469900" lvl="1" indent="0" eaLnBrk="1" hangingPunct="1">
              <a:lnSpc>
                <a:spcPct val="90000"/>
              </a:lnSpc>
              <a:buFontTx/>
              <a:buNone/>
            </a:pPr>
            <a:endParaRPr lang="en-GB" altLang="en-US" sz="2200" dirty="0" smtClean="0">
              <a:solidFill>
                <a:srgbClr val="104F75"/>
              </a:solidFill>
            </a:endParaRPr>
          </a:p>
          <a:p>
            <a:pPr marL="0" indent="0" algn="ctr" eaLnBrk="1" hangingPunct="1">
              <a:lnSpc>
                <a:spcPct val="90000"/>
              </a:lnSpc>
              <a:buFont typeface="Wingdings" pitchFamily="2" charset="2"/>
              <a:buNone/>
            </a:pPr>
            <a:r>
              <a:rPr lang="en-GB" altLang="en-US" sz="3600" b="0" dirty="0" smtClean="0">
                <a:solidFill>
                  <a:srgbClr val="104F75"/>
                </a:solidFill>
              </a:rPr>
              <a:t>Questions?</a:t>
            </a:r>
          </a:p>
          <a:p>
            <a:pPr marL="0" indent="0" eaLnBrk="1" hangingPunct="1">
              <a:lnSpc>
                <a:spcPct val="90000"/>
              </a:lnSpc>
              <a:buFont typeface="Wingdings" pitchFamily="2" charset="2"/>
              <a:buNone/>
            </a:pPr>
            <a:endParaRPr lang="en-GB" altLang="en-US" sz="2200" b="0" dirty="0" smtClean="0">
              <a:solidFill>
                <a:srgbClr val="104F7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fontAlgn="auto" hangingPunct="1">
              <a:spcAft>
                <a:spcPts val="0"/>
              </a:spcAft>
              <a:buNone/>
            </a:pPr>
            <a:r>
              <a:rPr lang="en-GB" dirty="0">
                <a:solidFill>
                  <a:srgbClr val="104F75"/>
                </a:solidFill>
                <a:latin typeface="FrutigerLTStd-Roman"/>
                <a:ea typeface="Times New Roman"/>
                <a:cs typeface="FrutigerLTStd-Roman"/>
              </a:rPr>
              <a:t>“Excellence and equity in student performance are less related to a country’s income or expenditure on education than to how those educational resources are allocated, and to the policies, practices and learning environments that determine the conditions in which students work.”</a:t>
            </a:r>
            <a:endParaRPr lang="en-GB" dirty="0">
              <a:solidFill>
                <a:srgbClr val="104F75"/>
              </a:solidFill>
              <a:ea typeface="Times New Roman"/>
              <a:cs typeface="Times New Roman"/>
            </a:endParaRPr>
          </a:p>
          <a:p>
            <a:pPr marL="0" indent="0">
              <a:buNone/>
            </a:pPr>
            <a:endParaRPr lang="en-GB" sz="1600" i="1" dirty="0">
              <a:solidFill>
                <a:srgbClr val="104F75"/>
              </a:solidFill>
              <a:ea typeface="Times New Roman"/>
              <a:cs typeface="Times New Roman"/>
            </a:endParaRPr>
          </a:p>
          <a:p>
            <a:pPr marL="0" indent="0">
              <a:buNone/>
            </a:pPr>
            <a:r>
              <a:rPr lang="en-GB" sz="1600" i="1" dirty="0">
                <a:solidFill>
                  <a:srgbClr val="104F75"/>
                </a:solidFill>
                <a:ea typeface="Times New Roman"/>
                <a:cs typeface="Times New Roman"/>
              </a:rPr>
              <a:t>Equity, Excellence and Inclusiveness in Education Policy: Lessons from Around the World’ , </a:t>
            </a:r>
            <a:r>
              <a:rPr lang="en-GB" altLang="en-US" sz="1600" dirty="0">
                <a:solidFill>
                  <a:srgbClr val="104F75"/>
                </a:solidFill>
                <a:ea typeface="ＭＳ Ｐゴシック" pitchFamily="34" charset="-128"/>
              </a:rPr>
              <a:t>Andreas </a:t>
            </a:r>
            <a:r>
              <a:rPr lang="en-GB" altLang="en-US" sz="1600" dirty="0" err="1">
                <a:solidFill>
                  <a:srgbClr val="104F75"/>
                </a:solidFill>
                <a:ea typeface="ＭＳ Ｐゴシック" pitchFamily="34" charset="-128"/>
              </a:rPr>
              <a:t>Schleicher</a:t>
            </a:r>
            <a:r>
              <a:rPr lang="en-GB" altLang="en-US" sz="1600" dirty="0">
                <a:solidFill>
                  <a:srgbClr val="104F75"/>
                </a:solidFill>
                <a:ea typeface="ＭＳ Ｐゴシック" pitchFamily="34" charset="-128"/>
              </a:rPr>
              <a:t>, </a:t>
            </a:r>
            <a:r>
              <a:rPr lang="en-GB" sz="1600" dirty="0">
                <a:solidFill>
                  <a:srgbClr val="104F75"/>
                </a:solidFill>
                <a:ea typeface="Times New Roman"/>
                <a:cs typeface="Times New Roman"/>
              </a:rPr>
              <a:t>OECD, 2014</a:t>
            </a:r>
            <a:endParaRPr lang="en-GB" altLang="en-US" sz="1600" dirty="0">
              <a:solidFill>
                <a:srgbClr val="104F75"/>
              </a:solidFill>
              <a:ea typeface="ＭＳ Ｐゴシック" pitchFamily="34" charset="-128"/>
            </a:endParaRPr>
          </a:p>
          <a:p>
            <a:endParaRPr lang="en-GB" dirty="0"/>
          </a:p>
        </p:txBody>
      </p:sp>
    </p:spTree>
    <p:extLst>
      <p:ext uri="{BB962C8B-B14F-4D97-AF65-F5344CB8AC3E}">
        <p14:creationId xmlns:p14="http://schemas.microsoft.com/office/powerpoint/2010/main" val="305494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2851" y="404664"/>
            <a:ext cx="8075613" cy="504056"/>
          </a:xfrm>
        </p:spPr>
        <p:txBody>
          <a:bodyPr/>
          <a:lstStyle/>
          <a:p>
            <a:r>
              <a:rPr lang="en-GB" altLang="en-US" sz="2800" dirty="0" smtClean="0">
                <a:solidFill>
                  <a:srgbClr val="104F75"/>
                </a:solidFill>
              </a:rPr>
              <a:t>Pupil Premium: why?</a:t>
            </a:r>
          </a:p>
        </p:txBody>
      </p:sp>
      <p:sp>
        <p:nvSpPr>
          <p:cNvPr id="2" name="TextBox 1"/>
          <p:cNvSpPr txBox="1"/>
          <p:nvPr/>
        </p:nvSpPr>
        <p:spPr bwMode="auto">
          <a:xfrm>
            <a:off x="467544" y="1052736"/>
            <a:ext cx="8208912" cy="4462760"/>
          </a:xfrm>
          <a:prstGeom prst="rect">
            <a:avLst/>
          </a:prstGeom>
          <a:noFill/>
          <a:ln w="9525">
            <a:noFill/>
          </a:ln>
          <a:effectLst/>
          <a:extLst/>
        </p:spPr>
        <p:txBody>
          <a:bodyPr vert="horz" wrap="square" lIns="0" tIns="0" rIns="0" bIns="0" numCol="1" rtlCol="0" anchor="t" anchorCtr="0" compatLnSpc="1">
            <a:prstTxWarp prst="textNoShape">
              <a:avLst/>
            </a:prstTxWarp>
            <a:spAutoFit/>
          </a:bodyPr>
          <a:lstStyle/>
          <a:p>
            <a:pPr marL="285750" indent="-285750">
              <a:buFont typeface="Arial" panose="020B0604020202020204" pitchFamily="34" charset="0"/>
              <a:buChar char="•"/>
            </a:pPr>
            <a:r>
              <a:rPr lang="en-GB" kern="0" dirty="0" smtClean="0">
                <a:solidFill>
                  <a:srgbClr val="104F75"/>
                </a:solidFill>
                <a:latin typeface="+mj-lt"/>
                <a:cs typeface="Calibri" panose="020F0502020204030204" pitchFamily="34" charset="0"/>
              </a:rPr>
              <a:t>Pupil premium pupils’ attainment is lower than their peers</a:t>
            </a:r>
            <a:endParaRPr lang="en-GB" kern="0" dirty="0">
              <a:solidFill>
                <a:srgbClr val="104F75"/>
              </a:solidFill>
              <a:latin typeface="+mj-lt"/>
              <a:cs typeface="Calibri" panose="020F0502020204030204" pitchFamily="34" charset="0"/>
            </a:endParaRPr>
          </a:p>
          <a:p>
            <a:pPr marL="742950" lvl="1" indent="-285750">
              <a:spcBef>
                <a:spcPts val="600"/>
              </a:spcBef>
              <a:buFont typeface="Arial" panose="020B0604020202020204" pitchFamily="34" charset="0"/>
              <a:buChar char="•"/>
            </a:pPr>
            <a:r>
              <a:rPr lang="en-GB" kern="0" dirty="0" smtClean="0">
                <a:solidFill>
                  <a:srgbClr val="104F75"/>
                </a:solidFill>
                <a:latin typeface="+mj-lt"/>
                <a:cs typeface="Calibri" panose="020F0502020204030204" pitchFamily="34" charset="0"/>
              </a:rPr>
              <a:t>67.4% of pupil premium pupils and 83.5% of their peers achieved level 4+ in </a:t>
            </a:r>
            <a:r>
              <a:rPr lang="en-GB" b="1" kern="0" dirty="0" smtClean="0">
                <a:solidFill>
                  <a:srgbClr val="104F75"/>
                </a:solidFill>
                <a:latin typeface="+mj-lt"/>
                <a:cs typeface="Calibri" panose="020F0502020204030204" pitchFamily="34" charset="0"/>
              </a:rPr>
              <a:t>reading, writing and maths at age 11 (2014). </a:t>
            </a:r>
            <a:r>
              <a:rPr lang="en-GB" kern="0" dirty="0" smtClean="0">
                <a:solidFill>
                  <a:srgbClr val="104F75"/>
                </a:solidFill>
                <a:latin typeface="+mj-lt"/>
                <a:cs typeface="Calibri" panose="020F0502020204030204" pitchFamily="34" charset="0"/>
              </a:rPr>
              <a:t>Disadvantaged pupils ‘ attainment has improved more rapidly than their peers but is still much lower.</a:t>
            </a:r>
            <a:endParaRPr lang="en-GB" b="1" kern="0" dirty="0" smtClean="0">
              <a:solidFill>
                <a:srgbClr val="104F75"/>
              </a:solidFill>
              <a:latin typeface="+mj-lt"/>
              <a:cs typeface="Calibri" panose="020F0502020204030204" pitchFamily="34" charset="0"/>
            </a:endParaRPr>
          </a:p>
          <a:p>
            <a:pPr marL="742950" lvl="1" indent="-285750">
              <a:spcBef>
                <a:spcPts val="600"/>
              </a:spcBef>
              <a:buFont typeface="Arial" panose="020B0604020202020204" pitchFamily="34" charset="0"/>
              <a:buChar char="•"/>
            </a:pPr>
            <a:r>
              <a:rPr lang="en-GB" kern="0" dirty="0" smtClean="0">
                <a:solidFill>
                  <a:srgbClr val="104F75"/>
                </a:solidFill>
                <a:latin typeface="+mj-lt"/>
                <a:cs typeface="Calibri" panose="020F0502020204030204" pitchFamily="34" charset="0"/>
              </a:rPr>
              <a:t>36.5% of pupil premium pupils and 64.0% of their peers achieved </a:t>
            </a:r>
            <a:r>
              <a:rPr lang="en-GB" b="1" kern="0" dirty="0">
                <a:solidFill>
                  <a:srgbClr val="104F75"/>
                </a:solidFill>
                <a:latin typeface="+mj-lt"/>
                <a:cs typeface="Calibri" panose="020F0502020204030204" pitchFamily="34" charset="0"/>
              </a:rPr>
              <a:t>5+ A*-C grades including English and maths GCSEs </a:t>
            </a:r>
            <a:r>
              <a:rPr lang="en-GB" kern="0" dirty="0">
                <a:solidFill>
                  <a:srgbClr val="104F75"/>
                </a:solidFill>
                <a:latin typeface="+mj-lt"/>
                <a:cs typeface="Calibri" panose="020F0502020204030204" pitchFamily="34" charset="0"/>
              </a:rPr>
              <a:t>at age </a:t>
            </a:r>
            <a:r>
              <a:rPr lang="en-GB" kern="0" dirty="0" smtClean="0">
                <a:solidFill>
                  <a:srgbClr val="104F75"/>
                </a:solidFill>
                <a:latin typeface="+mj-lt"/>
                <a:cs typeface="Calibri" panose="020F0502020204030204" pitchFamily="34" charset="0"/>
              </a:rPr>
              <a:t>16 in 2014. It is not possible to compare 2013 and 2014 because assessment changed between the two years.</a:t>
            </a:r>
            <a:endParaRPr lang="en-GB" kern="0" dirty="0">
              <a:solidFill>
                <a:srgbClr val="104F75"/>
              </a:solidFill>
              <a:latin typeface="+mj-lt"/>
              <a:cs typeface="Calibri" panose="020F0502020204030204" pitchFamily="34" charset="0"/>
            </a:endParaRPr>
          </a:p>
          <a:p>
            <a:pPr marL="285750" indent="-285750">
              <a:buFont typeface="Arial" panose="020B0604020202020204" pitchFamily="34" charset="0"/>
              <a:buChar char="•"/>
            </a:pPr>
            <a:endParaRPr lang="en-GB" kern="0" dirty="0" smtClean="0">
              <a:solidFill>
                <a:srgbClr val="104F75"/>
              </a:solidFill>
              <a:latin typeface="+mj-lt"/>
              <a:cs typeface="Calibri" panose="020F0502020204030204" pitchFamily="34" charset="0"/>
            </a:endParaRPr>
          </a:p>
          <a:p>
            <a:pPr marL="285750" indent="-285750">
              <a:buFont typeface="Arial" panose="020B0604020202020204" pitchFamily="34" charset="0"/>
              <a:buChar char="•"/>
            </a:pPr>
            <a:r>
              <a:rPr lang="en-GB" kern="0" dirty="0" smtClean="0">
                <a:solidFill>
                  <a:srgbClr val="104F75"/>
                </a:solidFill>
                <a:latin typeface="+mj-lt"/>
                <a:cs typeface="Calibri" panose="020F0502020204030204" pitchFamily="34" charset="0"/>
              </a:rPr>
              <a:t>Big variations between LAs</a:t>
            </a:r>
          </a:p>
          <a:p>
            <a:pPr marL="742950" lvl="1" indent="-285750">
              <a:spcBef>
                <a:spcPts val="600"/>
              </a:spcBef>
              <a:buFont typeface="Arial" panose="020B0604020202020204" pitchFamily="34" charset="0"/>
              <a:buChar char="•"/>
            </a:pPr>
            <a:r>
              <a:rPr lang="en-GB" kern="0" dirty="0" smtClean="0">
                <a:solidFill>
                  <a:srgbClr val="104F75"/>
                </a:solidFill>
                <a:latin typeface="+mj-lt"/>
                <a:cs typeface="Calibri" panose="020F0502020204030204" pitchFamily="34" charset="0"/>
              </a:rPr>
              <a:t>KS2 reading, writing, maths gap: Newham 3ppts, Bracknell Forest 26ppts</a:t>
            </a:r>
          </a:p>
          <a:p>
            <a:pPr marL="742950" lvl="1" indent="-285750">
              <a:spcBef>
                <a:spcPts val="600"/>
              </a:spcBef>
              <a:buFont typeface="Arial" panose="020B0604020202020204" pitchFamily="34" charset="0"/>
              <a:buChar char="•"/>
            </a:pPr>
            <a:r>
              <a:rPr lang="en-GB" kern="0" dirty="0">
                <a:solidFill>
                  <a:srgbClr val="104F75"/>
                </a:solidFill>
                <a:latin typeface="+mj-lt"/>
                <a:cs typeface="Calibri" panose="020F0502020204030204" pitchFamily="34" charset="0"/>
              </a:rPr>
              <a:t>GCSE </a:t>
            </a:r>
            <a:r>
              <a:rPr lang="en-GB" kern="0" dirty="0" smtClean="0">
                <a:solidFill>
                  <a:srgbClr val="104F75"/>
                </a:solidFill>
                <a:latin typeface="+mj-lt"/>
                <a:cs typeface="Calibri" panose="020F0502020204030204" pitchFamily="34" charset="0"/>
              </a:rPr>
              <a:t>5+ </a:t>
            </a:r>
            <a:r>
              <a:rPr lang="en-GB" kern="0" dirty="0">
                <a:solidFill>
                  <a:srgbClr val="104F75"/>
                </a:solidFill>
                <a:latin typeface="+mj-lt"/>
                <a:cs typeface="Calibri" panose="020F0502020204030204" pitchFamily="34" charset="0"/>
              </a:rPr>
              <a:t>A*-C </a:t>
            </a:r>
            <a:r>
              <a:rPr lang="en-GB" kern="0" dirty="0" err="1">
                <a:solidFill>
                  <a:srgbClr val="104F75"/>
                </a:solidFill>
                <a:latin typeface="+mj-lt"/>
                <a:cs typeface="Calibri" panose="020F0502020204030204" pitchFamily="34" charset="0"/>
              </a:rPr>
              <a:t>inc.</a:t>
            </a:r>
            <a:r>
              <a:rPr lang="en-GB" kern="0" dirty="0">
                <a:solidFill>
                  <a:srgbClr val="104F75"/>
                </a:solidFill>
                <a:latin typeface="+mj-lt"/>
                <a:cs typeface="Calibri" panose="020F0502020204030204" pitchFamily="34" charset="0"/>
              </a:rPr>
              <a:t> English and maths </a:t>
            </a:r>
            <a:r>
              <a:rPr lang="en-GB" kern="0" dirty="0" smtClean="0">
                <a:solidFill>
                  <a:srgbClr val="104F75"/>
                </a:solidFill>
                <a:latin typeface="+mj-lt"/>
                <a:cs typeface="Calibri" panose="020F0502020204030204" pitchFamily="34" charset="0"/>
              </a:rPr>
              <a:t>gap: Tower </a:t>
            </a:r>
            <a:r>
              <a:rPr lang="en-GB" kern="0" dirty="0">
                <a:solidFill>
                  <a:srgbClr val="104F75"/>
                </a:solidFill>
                <a:latin typeface="+mj-lt"/>
                <a:cs typeface="Calibri" panose="020F0502020204030204" pitchFamily="34" charset="0"/>
              </a:rPr>
              <a:t>Hamlets </a:t>
            </a:r>
            <a:r>
              <a:rPr lang="en-GB" kern="0" dirty="0" smtClean="0">
                <a:solidFill>
                  <a:srgbClr val="104F75"/>
                </a:solidFill>
                <a:latin typeface="+mj-lt"/>
                <a:cs typeface="Calibri" panose="020F0502020204030204" pitchFamily="34" charset="0"/>
              </a:rPr>
              <a:t>11.8ppts</a:t>
            </a:r>
            <a:r>
              <a:rPr lang="en-GB" kern="0" dirty="0">
                <a:solidFill>
                  <a:srgbClr val="104F75"/>
                </a:solidFill>
                <a:latin typeface="+mj-lt"/>
                <a:cs typeface="Calibri" panose="020F0502020204030204" pitchFamily="34" charset="0"/>
              </a:rPr>
              <a:t>, </a:t>
            </a:r>
            <a:r>
              <a:rPr lang="en-GB" kern="0" dirty="0" smtClean="0">
                <a:solidFill>
                  <a:srgbClr val="104F75"/>
                </a:solidFill>
                <a:latin typeface="+mj-lt"/>
                <a:cs typeface="Calibri" panose="020F0502020204030204" pitchFamily="34" charset="0"/>
              </a:rPr>
              <a:t>Buckinghamshire 41.7ppts</a:t>
            </a:r>
          </a:p>
          <a:p>
            <a:pPr lvl="1"/>
            <a:endParaRPr lang="en-GB" kern="0" dirty="0">
              <a:solidFill>
                <a:srgbClr val="104F75"/>
              </a:solidFill>
              <a:latin typeface="+mj-lt"/>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7950" y="115888"/>
            <a:ext cx="8651875" cy="504825"/>
          </a:xfrm>
        </p:spPr>
        <p:txBody>
          <a:bodyPr/>
          <a:lstStyle/>
          <a:p>
            <a:pPr eaLnBrk="1" hangingPunct="1">
              <a:defRPr/>
            </a:pPr>
            <a:r>
              <a:rPr lang="en-GB" sz="1800" b="0" kern="1200" dirty="0">
                <a:solidFill>
                  <a:srgbClr val="104F75"/>
                </a:solidFill>
                <a:latin typeface="Calibri" pitchFamily="34" charset="0"/>
                <a:ea typeface="+mn-ea"/>
                <a:cs typeface="+mn-cs"/>
              </a:rPr>
              <a:t>Weakest and strongest performing local authorities by </a:t>
            </a:r>
            <a:r>
              <a:rPr lang="en-GB" sz="1800" b="0" kern="1200" dirty="0" smtClean="0">
                <a:solidFill>
                  <a:srgbClr val="104F75"/>
                </a:solidFill>
                <a:latin typeface="Calibri" pitchFamily="34" charset="0"/>
                <a:ea typeface="+mn-ea"/>
                <a:cs typeface="+mn-cs"/>
              </a:rPr>
              <a:t>attainment of disadvantaged pupils and the attainment gap by percentage of pupil premium eligibility, 2014</a:t>
            </a:r>
            <a:br>
              <a:rPr lang="en-GB" sz="1800" b="0" kern="1200" dirty="0" smtClean="0">
                <a:solidFill>
                  <a:srgbClr val="104F75"/>
                </a:solidFill>
                <a:latin typeface="Calibri" pitchFamily="34" charset="0"/>
                <a:ea typeface="+mn-ea"/>
                <a:cs typeface="+mn-cs"/>
              </a:rPr>
            </a:br>
            <a:r>
              <a:rPr lang="en-GB" sz="1800" b="0" kern="1200" dirty="0">
                <a:solidFill>
                  <a:srgbClr val="104F75"/>
                </a:solidFill>
                <a:latin typeface="Calibri" pitchFamily="34" charset="0"/>
                <a:ea typeface="+mn-ea"/>
                <a:cs typeface="+mn-cs"/>
              </a:rPr>
              <a:t/>
            </a:r>
            <a:br>
              <a:rPr lang="en-GB" sz="1800" b="0" kern="1200" dirty="0">
                <a:solidFill>
                  <a:srgbClr val="104F75"/>
                </a:solidFill>
                <a:latin typeface="Calibri" pitchFamily="34" charset="0"/>
                <a:ea typeface="+mn-ea"/>
                <a:cs typeface="+mn-cs"/>
              </a:rPr>
            </a:br>
            <a:endParaRPr lang="en-GB" dirty="0" smtClean="0">
              <a:solidFill>
                <a:srgbClr val="104F75"/>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2982210578"/>
              </p:ext>
            </p:extLst>
          </p:nvPr>
        </p:nvGraphicFramePr>
        <p:xfrm>
          <a:off x="515689" y="764704"/>
          <a:ext cx="8613403" cy="5486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913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6632"/>
          <a:ext cx="3001544" cy="225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0C21FE71-B3A3-430B-851E-3754A6DAC77C}" type="slidenum">
              <a:rPr lang="en-GB" altLang="en-US" b="0">
                <a:solidFill>
                  <a:srgbClr val="000000"/>
                </a:solidFill>
              </a:rPr>
              <a:pPr algn="r" eaLnBrk="1" hangingPunct="1">
                <a:spcBef>
                  <a:spcPct val="0"/>
                </a:spcBef>
                <a:buFontTx/>
                <a:buNone/>
              </a:pPr>
              <a:t>6</a:t>
            </a:fld>
            <a:endParaRPr lang="en-GB" altLang="en-US" b="0">
              <a:solidFill>
                <a:srgbClr val="000000"/>
              </a:solidFill>
            </a:endParaRPr>
          </a:p>
        </p:txBody>
      </p:sp>
      <p:sp>
        <p:nvSpPr>
          <p:cNvPr id="9" name="Content Placeholder 2"/>
          <p:cNvSpPr>
            <a:spLocks noGrp="1"/>
          </p:cNvSpPr>
          <p:nvPr>
            <p:ph idx="1"/>
          </p:nvPr>
        </p:nvSpPr>
        <p:spPr>
          <a:xfrm>
            <a:off x="2627784" y="1124744"/>
            <a:ext cx="5975350" cy="5472831"/>
          </a:xfrm>
        </p:spPr>
        <p:txBody>
          <a:bodyPr/>
          <a:lstStyle/>
          <a:p>
            <a:pPr marL="0" indent="0" eaLnBrk="1" hangingPunct="1">
              <a:lnSpc>
                <a:spcPct val="90000"/>
              </a:lnSpc>
              <a:buFont typeface="Wingdings" pitchFamily="2" charset="2"/>
              <a:buNone/>
              <a:defRPr/>
            </a:pPr>
            <a:endParaRPr lang="en-GB" sz="2200" b="0" dirty="0" smtClean="0">
              <a:solidFill>
                <a:srgbClr val="104F75"/>
              </a:solidFill>
            </a:endParaRPr>
          </a:p>
          <a:p>
            <a:pPr marL="0" indent="0">
              <a:buNone/>
              <a:defRPr/>
            </a:pPr>
            <a:r>
              <a:rPr lang="en-GB" sz="2400" dirty="0" smtClean="0">
                <a:solidFill>
                  <a:srgbClr val="104F75"/>
                </a:solidFill>
              </a:rPr>
              <a:t>£2.545 billion </a:t>
            </a:r>
            <a:r>
              <a:rPr lang="en-GB" sz="2400" b="0" dirty="0" smtClean="0">
                <a:solidFill>
                  <a:srgbClr val="104F75"/>
                </a:solidFill>
              </a:rPr>
              <a:t>in 2015-16:</a:t>
            </a:r>
          </a:p>
          <a:p>
            <a:pPr lvl="1">
              <a:spcBef>
                <a:spcPts val="600"/>
              </a:spcBef>
              <a:defRPr/>
            </a:pPr>
            <a:r>
              <a:rPr lang="en-GB" sz="2400" dirty="0" smtClean="0">
                <a:solidFill>
                  <a:srgbClr val="104F75"/>
                </a:solidFill>
              </a:rPr>
              <a:t>£13</a:t>
            </a:r>
            <a:r>
              <a:rPr lang="en-GB" sz="2400" dirty="0">
                <a:solidFill>
                  <a:srgbClr val="104F75"/>
                </a:solidFill>
              </a:rPr>
              <a:t>2</a:t>
            </a:r>
            <a:r>
              <a:rPr lang="en-GB" sz="2400" dirty="0" smtClean="0">
                <a:solidFill>
                  <a:srgbClr val="104F75"/>
                </a:solidFill>
              </a:rPr>
              <a:t>0 primary-aged pupils</a:t>
            </a:r>
            <a:endParaRPr lang="en-GB" sz="2400" dirty="0">
              <a:solidFill>
                <a:srgbClr val="104F75"/>
              </a:solidFill>
            </a:endParaRPr>
          </a:p>
          <a:p>
            <a:pPr lvl="1">
              <a:spcBef>
                <a:spcPts val="600"/>
              </a:spcBef>
              <a:defRPr/>
            </a:pPr>
            <a:r>
              <a:rPr lang="en-GB" sz="2400" dirty="0" smtClean="0">
                <a:solidFill>
                  <a:srgbClr val="104F75"/>
                </a:solidFill>
              </a:rPr>
              <a:t>£935 secondary-aged pupils</a:t>
            </a:r>
            <a:endParaRPr lang="en-GB" sz="2400" dirty="0">
              <a:solidFill>
                <a:srgbClr val="104F75"/>
              </a:solidFill>
            </a:endParaRPr>
          </a:p>
          <a:p>
            <a:pPr lvl="1">
              <a:spcBef>
                <a:spcPts val="600"/>
              </a:spcBef>
              <a:defRPr/>
            </a:pPr>
            <a:r>
              <a:rPr lang="en-GB" sz="2400" dirty="0" smtClean="0">
                <a:solidFill>
                  <a:srgbClr val="104F75"/>
                </a:solidFill>
              </a:rPr>
              <a:t>£1900 </a:t>
            </a:r>
            <a:r>
              <a:rPr lang="en-GB" sz="2400" dirty="0">
                <a:solidFill>
                  <a:srgbClr val="104F75"/>
                </a:solidFill>
              </a:rPr>
              <a:t>for all looked-after children, adopted children and </a:t>
            </a:r>
            <a:r>
              <a:rPr lang="en-GB" sz="2400" dirty="0" smtClean="0">
                <a:solidFill>
                  <a:srgbClr val="104F75"/>
                </a:solidFill>
              </a:rPr>
              <a:t>care leavers</a:t>
            </a:r>
          </a:p>
          <a:p>
            <a:pPr marL="0" indent="0" eaLnBrk="1" hangingPunct="1">
              <a:lnSpc>
                <a:spcPct val="90000"/>
              </a:lnSpc>
              <a:buNone/>
              <a:defRPr/>
            </a:pPr>
            <a:r>
              <a:rPr lang="en-GB" sz="2200" b="0" dirty="0" smtClean="0">
                <a:solidFill>
                  <a:srgbClr val="104F75"/>
                </a:solidFill>
              </a:rPr>
              <a:t>Protected </a:t>
            </a:r>
            <a:r>
              <a:rPr lang="en-GB" sz="2200" b="0" dirty="0">
                <a:solidFill>
                  <a:srgbClr val="104F75"/>
                </a:solidFill>
              </a:rPr>
              <a:t>in real terms </a:t>
            </a:r>
            <a:r>
              <a:rPr lang="en-GB" sz="2200" b="0" dirty="0" smtClean="0">
                <a:solidFill>
                  <a:srgbClr val="104F75"/>
                </a:solidFill>
              </a:rPr>
              <a:t>2015-16</a:t>
            </a:r>
          </a:p>
          <a:p>
            <a:pPr marL="0" indent="0" eaLnBrk="1" hangingPunct="1">
              <a:lnSpc>
                <a:spcPct val="90000"/>
              </a:lnSpc>
              <a:buNone/>
              <a:defRPr/>
            </a:pPr>
            <a:endParaRPr lang="en-GB" sz="2200" b="0" dirty="0" smtClean="0">
              <a:solidFill>
                <a:srgbClr val="104F75"/>
              </a:solidFill>
            </a:endParaRPr>
          </a:p>
          <a:p>
            <a:pPr marL="0" indent="0" eaLnBrk="1" hangingPunct="1">
              <a:lnSpc>
                <a:spcPct val="90000"/>
              </a:lnSpc>
              <a:buNone/>
              <a:defRPr/>
            </a:pPr>
            <a:endParaRPr lang="en-GB" sz="800" b="0" dirty="0">
              <a:solidFill>
                <a:srgbClr val="104F75"/>
              </a:solidFill>
            </a:endParaRPr>
          </a:p>
          <a:p>
            <a:pPr marL="0" indent="0" eaLnBrk="1" hangingPunct="1">
              <a:lnSpc>
                <a:spcPct val="90000"/>
              </a:lnSpc>
              <a:buNone/>
              <a:defRPr/>
            </a:pPr>
            <a:r>
              <a:rPr lang="en-GB" sz="2200" b="0" dirty="0">
                <a:solidFill>
                  <a:srgbClr val="104F75"/>
                </a:solidFill>
              </a:rPr>
              <a:t>£50m early years pupil premium </a:t>
            </a:r>
            <a:r>
              <a:rPr lang="en-GB" sz="2200" b="0" dirty="0" smtClean="0">
                <a:solidFill>
                  <a:srgbClr val="104F75"/>
                </a:solidFill>
              </a:rPr>
              <a:t>from 1 April </a:t>
            </a:r>
            <a:r>
              <a:rPr lang="en-GB" sz="2200" b="0" dirty="0">
                <a:solidFill>
                  <a:srgbClr val="104F75"/>
                </a:solidFill>
              </a:rPr>
              <a:t>2015</a:t>
            </a:r>
          </a:p>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eaLnBrk="1" hangingPunct="1">
              <a:lnSpc>
                <a:spcPct val="90000"/>
              </a:lnSpc>
              <a:defRPr/>
            </a:pPr>
            <a:endParaRPr lang="en-GB" sz="2200" b="0" dirty="0" smtClean="0">
              <a:solidFill>
                <a:srgbClr val="104F75"/>
              </a:solidFill>
            </a:endParaRPr>
          </a:p>
          <a:p>
            <a:pPr eaLnBrk="1" hangingPunct="1">
              <a:lnSpc>
                <a:spcPct val="90000"/>
              </a:lnSpc>
              <a:defRPr/>
            </a:pPr>
            <a:endParaRPr lang="en-GB" sz="2200" b="0" dirty="0">
              <a:solidFill>
                <a:srgbClr val="104F75"/>
              </a:solidFill>
            </a:endParaRPr>
          </a:p>
          <a:p>
            <a:pPr marL="0" indent="0" eaLnBrk="1" hangingPunct="1">
              <a:lnSpc>
                <a:spcPct val="90000"/>
              </a:lnSpc>
              <a:buFont typeface="Wingdings" pitchFamily="2" charset="2"/>
              <a:buNone/>
              <a:defRPr/>
            </a:pPr>
            <a:r>
              <a:rPr lang="en-GB" sz="2200" b="0" dirty="0">
                <a:solidFill>
                  <a:srgbClr val="104F75"/>
                </a:solidFill>
              </a:rPr>
              <a:t/>
            </a:r>
            <a:br>
              <a:rPr lang="en-GB" sz="2200" b="0" dirty="0">
                <a:solidFill>
                  <a:srgbClr val="104F75"/>
                </a:solidFill>
              </a:rPr>
            </a:br>
            <a:r>
              <a:rPr lang="en-GB" sz="2200" b="0" dirty="0">
                <a:solidFill>
                  <a:srgbClr val="104F75"/>
                </a:solidFill>
              </a:rPr>
              <a:t/>
            </a:r>
            <a:br>
              <a:rPr lang="en-GB" sz="2200" b="0" dirty="0">
                <a:solidFill>
                  <a:srgbClr val="104F75"/>
                </a:solidFill>
              </a:rPr>
            </a:br>
            <a:endParaRPr lang="en-GB" sz="2200" b="0" dirty="0" smtClean="0">
              <a:solidFill>
                <a:srgbClr val="104F7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6632"/>
          <a:ext cx="3001544" cy="225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0C21FE71-B3A3-430B-851E-3754A6DAC77C}" type="slidenum">
              <a:rPr lang="en-GB" altLang="en-US" b="0">
                <a:solidFill>
                  <a:srgbClr val="000000"/>
                </a:solidFill>
              </a:rPr>
              <a:pPr algn="r" eaLnBrk="1" hangingPunct="1">
                <a:spcBef>
                  <a:spcPct val="0"/>
                </a:spcBef>
                <a:buFontTx/>
                <a:buNone/>
              </a:pPr>
              <a:t>7</a:t>
            </a:fld>
            <a:endParaRPr lang="en-GB" altLang="en-US" b="0">
              <a:solidFill>
                <a:srgbClr val="000000"/>
              </a:solidFill>
            </a:endParaRPr>
          </a:p>
        </p:txBody>
      </p:sp>
      <p:sp>
        <p:nvSpPr>
          <p:cNvPr id="9" name="Content Placeholder 2"/>
          <p:cNvSpPr>
            <a:spLocks noGrp="1"/>
          </p:cNvSpPr>
          <p:nvPr>
            <p:ph idx="1"/>
          </p:nvPr>
        </p:nvSpPr>
        <p:spPr>
          <a:xfrm>
            <a:off x="2700338" y="764704"/>
            <a:ext cx="5975350" cy="5328592"/>
          </a:xfrm>
        </p:spPr>
        <p:txBody>
          <a:bodyPr/>
          <a:lstStyle/>
          <a:p>
            <a:pPr marL="0" indent="0">
              <a:spcAft>
                <a:spcPts val="0"/>
              </a:spcAft>
              <a:buNone/>
            </a:pPr>
            <a:r>
              <a:rPr lang="en-GB" dirty="0">
                <a:solidFill>
                  <a:srgbClr val="104F75"/>
                </a:solidFill>
                <a:ea typeface="Calibri"/>
                <a:cs typeface="Times New Roman"/>
              </a:rPr>
              <a:t>Specialist provision and the Pupil Premium</a:t>
            </a:r>
          </a:p>
          <a:p>
            <a:pPr>
              <a:spcAft>
                <a:spcPts val="0"/>
              </a:spcAft>
            </a:pPr>
            <a:endParaRPr lang="en-GB" b="0" dirty="0">
              <a:solidFill>
                <a:srgbClr val="104F75"/>
              </a:solidFill>
              <a:ea typeface="Calibri"/>
              <a:cs typeface="Times New Roman"/>
            </a:endParaRPr>
          </a:p>
          <a:p>
            <a:pPr marL="342900" lvl="0" indent="-342900">
              <a:spcAft>
                <a:spcPts val="0"/>
              </a:spcAft>
              <a:buFont typeface="Calibri"/>
              <a:buChar char="-"/>
            </a:pPr>
            <a:r>
              <a:rPr lang="en-GB" b="0" dirty="0">
                <a:solidFill>
                  <a:srgbClr val="104F75"/>
                </a:solidFill>
                <a:ea typeface="Calibri"/>
                <a:cs typeface="Times New Roman"/>
              </a:rPr>
              <a:t>The virtual school heads (VSHs) in local authorities are now responsible for managing pupil premium funding for the children they look after, and for allocating it to schools and non-mainstream settings. </a:t>
            </a:r>
            <a:r>
              <a:rPr lang="en-GB" b="0" dirty="0" smtClean="0">
                <a:solidFill>
                  <a:srgbClr val="104F75"/>
                </a:solidFill>
                <a:ea typeface="Calibri"/>
                <a:cs typeface="Times New Roman"/>
              </a:rPr>
              <a:t>For </a:t>
            </a:r>
            <a:r>
              <a:rPr lang="en-GB" b="0" dirty="0">
                <a:solidFill>
                  <a:srgbClr val="104F75"/>
                </a:solidFill>
                <a:ea typeface="Calibri"/>
                <a:cs typeface="Times New Roman"/>
              </a:rPr>
              <a:t>more information, see the VSH Pupil Premium </a:t>
            </a:r>
            <a:r>
              <a:rPr lang="en-GB" b="0" dirty="0" smtClean="0">
                <a:solidFill>
                  <a:srgbClr val="104F75"/>
                </a:solidFill>
                <a:ea typeface="Calibri"/>
                <a:cs typeface="Times New Roman"/>
                <a:hlinkClick r:id="rId8"/>
              </a:rPr>
              <a:t>guidance</a:t>
            </a:r>
            <a:r>
              <a:rPr lang="en-GB" b="0" dirty="0" smtClean="0">
                <a:solidFill>
                  <a:srgbClr val="104F75"/>
                </a:solidFill>
                <a:ea typeface="Calibri"/>
                <a:cs typeface="Times New Roman"/>
              </a:rPr>
              <a:t>.</a:t>
            </a:r>
            <a:endParaRPr lang="en-GB" b="0" dirty="0">
              <a:solidFill>
                <a:srgbClr val="104F75"/>
              </a:solidFill>
              <a:ea typeface="Calibri"/>
              <a:cs typeface="Times New Roman"/>
            </a:endParaRPr>
          </a:p>
          <a:p>
            <a:pPr marL="342900" lvl="0" indent="-342900">
              <a:spcAft>
                <a:spcPts val="0"/>
              </a:spcAft>
              <a:buFont typeface="Calibri"/>
              <a:buChar char="-"/>
            </a:pPr>
            <a:endParaRPr lang="en-GB" b="0" dirty="0">
              <a:solidFill>
                <a:srgbClr val="104F75"/>
              </a:solidFill>
              <a:ea typeface="Calibri"/>
              <a:cs typeface="Times New Roman"/>
            </a:endParaRPr>
          </a:p>
          <a:p>
            <a:pPr marL="342900" lvl="0" indent="-342900">
              <a:buFont typeface="Calibri"/>
              <a:buChar char="-"/>
            </a:pPr>
            <a:r>
              <a:rPr lang="en-GB" b="0" dirty="0">
                <a:solidFill>
                  <a:srgbClr val="104F75"/>
                </a:solidFill>
                <a:ea typeface="Calibri"/>
                <a:cs typeface="Times New Roman"/>
              </a:rPr>
              <a:t>Pupil Premium funding is always paid to maintained and non-maintained special schools. For other alternative provision, the funding can be allocated to the setting where the child is being educated or held by the local authority to spend specifically on additional educational support. </a:t>
            </a:r>
            <a:endParaRPr lang="en-GB" b="0" dirty="0" smtClean="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eaLnBrk="1" hangingPunct="1">
              <a:lnSpc>
                <a:spcPct val="90000"/>
              </a:lnSpc>
              <a:defRPr/>
            </a:pPr>
            <a:endParaRPr lang="en-GB" sz="2200" b="0" dirty="0" smtClean="0">
              <a:solidFill>
                <a:srgbClr val="104F75"/>
              </a:solidFill>
            </a:endParaRPr>
          </a:p>
          <a:p>
            <a:pPr eaLnBrk="1" hangingPunct="1">
              <a:lnSpc>
                <a:spcPct val="90000"/>
              </a:lnSpc>
              <a:defRPr/>
            </a:pPr>
            <a:endParaRPr lang="en-GB" sz="2200" b="0" dirty="0">
              <a:solidFill>
                <a:srgbClr val="104F75"/>
              </a:solidFill>
            </a:endParaRPr>
          </a:p>
          <a:p>
            <a:pPr marL="0" indent="0" eaLnBrk="1" hangingPunct="1">
              <a:lnSpc>
                <a:spcPct val="90000"/>
              </a:lnSpc>
              <a:buFont typeface="Wingdings" pitchFamily="2" charset="2"/>
              <a:buNone/>
              <a:defRPr/>
            </a:pPr>
            <a:r>
              <a:rPr lang="en-GB" sz="2200" b="0" dirty="0">
                <a:solidFill>
                  <a:srgbClr val="104F75"/>
                </a:solidFill>
              </a:rPr>
              <a:t/>
            </a:r>
            <a:br>
              <a:rPr lang="en-GB" sz="2200" b="0" dirty="0">
                <a:solidFill>
                  <a:srgbClr val="104F75"/>
                </a:solidFill>
              </a:rPr>
            </a:br>
            <a:r>
              <a:rPr lang="en-GB" sz="2200" b="0" dirty="0">
                <a:solidFill>
                  <a:srgbClr val="104F75"/>
                </a:solidFill>
              </a:rPr>
              <a:t/>
            </a:r>
            <a:br>
              <a:rPr lang="en-GB" sz="2200" b="0" dirty="0">
                <a:solidFill>
                  <a:srgbClr val="104F75"/>
                </a:solidFill>
              </a:rPr>
            </a:br>
            <a:endParaRPr lang="en-GB" sz="2200" b="0" dirty="0" smtClean="0">
              <a:solidFill>
                <a:srgbClr val="104F75"/>
              </a:solidFill>
            </a:endParaRPr>
          </a:p>
        </p:txBody>
      </p:sp>
    </p:spTree>
    <p:extLst>
      <p:ext uri="{BB962C8B-B14F-4D97-AF65-F5344CB8AC3E}">
        <p14:creationId xmlns:p14="http://schemas.microsoft.com/office/powerpoint/2010/main" val="218851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6632"/>
          <a:ext cx="3001544" cy="225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71BFD5A8-1964-40D7-AFDB-2A187D30236E}" type="slidenum">
              <a:rPr lang="en-GB" altLang="en-US" b="0">
                <a:solidFill>
                  <a:srgbClr val="000000"/>
                </a:solidFill>
              </a:rPr>
              <a:pPr algn="r" eaLnBrk="1" hangingPunct="1">
                <a:spcBef>
                  <a:spcPct val="0"/>
                </a:spcBef>
                <a:buFontTx/>
                <a:buNone/>
              </a:pPr>
              <a:t>8</a:t>
            </a:fld>
            <a:endParaRPr lang="en-GB" altLang="en-US" b="0">
              <a:solidFill>
                <a:srgbClr val="000000"/>
              </a:solidFill>
            </a:endParaRPr>
          </a:p>
        </p:txBody>
      </p:sp>
      <p:sp>
        <p:nvSpPr>
          <p:cNvPr id="4" name="Content Placeholder 2"/>
          <p:cNvSpPr>
            <a:spLocks noGrp="1"/>
          </p:cNvSpPr>
          <p:nvPr>
            <p:ph idx="1"/>
          </p:nvPr>
        </p:nvSpPr>
        <p:spPr>
          <a:xfrm>
            <a:off x="2700338" y="1052513"/>
            <a:ext cx="5975350" cy="4679950"/>
          </a:xfrm>
        </p:spPr>
        <p:txBody>
          <a:bodyPr/>
          <a:lstStyle/>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r>
              <a:rPr lang="en-GB" b="0" dirty="0">
                <a:solidFill>
                  <a:srgbClr val="104F75"/>
                </a:solidFill>
              </a:rPr>
              <a:t>S</a:t>
            </a:r>
            <a:r>
              <a:rPr lang="en-GB" b="0" dirty="0" smtClean="0">
                <a:solidFill>
                  <a:srgbClr val="104F75"/>
                </a:solidFill>
              </a:rPr>
              <a:t>chools should </a:t>
            </a:r>
            <a:r>
              <a:rPr lang="en-GB" dirty="0" smtClean="0">
                <a:solidFill>
                  <a:srgbClr val="104F75"/>
                </a:solidFill>
              </a:rPr>
              <a:t>choose </a:t>
            </a:r>
            <a:r>
              <a:rPr lang="en-GB" b="0" dirty="0">
                <a:solidFill>
                  <a:srgbClr val="104F75"/>
                </a:solidFill>
              </a:rPr>
              <a:t>the </a:t>
            </a:r>
            <a:r>
              <a:rPr lang="en-GB" b="0" dirty="0" smtClean="0">
                <a:solidFill>
                  <a:srgbClr val="104F75"/>
                </a:solidFill>
              </a:rPr>
              <a:t>interventions </a:t>
            </a:r>
            <a:r>
              <a:rPr lang="en-GB" b="0" dirty="0">
                <a:solidFill>
                  <a:srgbClr val="104F75"/>
                </a:solidFill>
              </a:rPr>
              <a:t>they consider to be </a:t>
            </a:r>
            <a:r>
              <a:rPr lang="en-GB" dirty="0">
                <a:solidFill>
                  <a:srgbClr val="104F75"/>
                </a:solidFill>
              </a:rPr>
              <a:t>most </a:t>
            </a:r>
            <a:r>
              <a:rPr lang="en-GB" dirty="0" smtClean="0">
                <a:solidFill>
                  <a:srgbClr val="104F75"/>
                </a:solidFill>
              </a:rPr>
              <a:t>effective</a:t>
            </a:r>
            <a:r>
              <a:rPr lang="en-GB" b="0" dirty="0" smtClean="0">
                <a:solidFill>
                  <a:srgbClr val="104F75"/>
                </a:solidFill>
              </a:rPr>
              <a:t> and </a:t>
            </a:r>
            <a:r>
              <a:rPr lang="en-GB" dirty="0" smtClean="0">
                <a:solidFill>
                  <a:srgbClr val="104F75"/>
                </a:solidFill>
              </a:rPr>
              <a:t>cost-effective</a:t>
            </a:r>
            <a:r>
              <a:rPr lang="en-GB" b="0" dirty="0" smtClean="0">
                <a:solidFill>
                  <a:srgbClr val="104F75"/>
                </a:solidFill>
              </a:rPr>
              <a:t>, and </a:t>
            </a:r>
            <a:r>
              <a:rPr lang="en-GB" b="0" dirty="0">
                <a:solidFill>
                  <a:srgbClr val="104F75"/>
                </a:solidFill>
              </a:rPr>
              <a:t>need to publish </a:t>
            </a:r>
            <a:r>
              <a:rPr lang="en-GB" b="0" dirty="0" smtClean="0">
                <a:solidFill>
                  <a:srgbClr val="104F75"/>
                </a:solidFill>
              </a:rPr>
              <a:t>online:</a:t>
            </a:r>
          </a:p>
          <a:p>
            <a:pPr marL="0" indent="0" eaLnBrk="1" hangingPunct="1">
              <a:lnSpc>
                <a:spcPct val="90000"/>
              </a:lnSpc>
              <a:buFont typeface="Wingdings" pitchFamily="2" charset="2"/>
              <a:buNone/>
              <a:defRPr/>
            </a:pPr>
            <a:endParaRPr lang="en-GB" b="0" dirty="0">
              <a:solidFill>
                <a:srgbClr val="104F75"/>
              </a:solidFill>
            </a:endParaRPr>
          </a:p>
          <a:p>
            <a:pPr eaLnBrk="1" hangingPunct="1">
              <a:lnSpc>
                <a:spcPct val="90000"/>
              </a:lnSpc>
              <a:spcBef>
                <a:spcPts val="600"/>
              </a:spcBef>
              <a:defRPr/>
            </a:pPr>
            <a:r>
              <a:rPr lang="en-GB" b="0" dirty="0" smtClean="0">
                <a:solidFill>
                  <a:srgbClr val="104F75"/>
                </a:solidFill>
              </a:rPr>
              <a:t>the </a:t>
            </a:r>
            <a:r>
              <a:rPr lang="en-GB" b="0" dirty="0">
                <a:solidFill>
                  <a:srgbClr val="104F75"/>
                </a:solidFill>
              </a:rPr>
              <a:t>school’s pupil premium allocation for the current academic year</a:t>
            </a:r>
          </a:p>
          <a:p>
            <a:pPr eaLnBrk="1" hangingPunct="1">
              <a:lnSpc>
                <a:spcPct val="90000"/>
              </a:lnSpc>
              <a:spcBef>
                <a:spcPts val="600"/>
              </a:spcBef>
              <a:defRPr/>
            </a:pPr>
            <a:r>
              <a:rPr lang="en-GB" b="0" dirty="0" smtClean="0">
                <a:solidFill>
                  <a:srgbClr val="104F75"/>
                </a:solidFill>
              </a:rPr>
              <a:t>details </a:t>
            </a:r>
            <a:r>
              <a:rPr lang="en-GB" b="0" dirty="0">
                <a:solidFill>
                  <a:srgbClr val="104F75"/>
                </a:solidFill>
              </a:rPr>
              <a:t>of how you intend to spend the allocation</a:t>
            </a:r>
          </a:p>
          <a:p>
            <a:pPr eaLnBrk="1" hangingPunct="1">
              <a:lnSpc>
                <a:spcPct val="90000"/>
              </a:lnSpc>
              <a:spcBef>
                <a:spcPts val="600"/>
              </a:spcBef>
              <a:defRPr/>
            </a:pPr>
            <a:r>
              <a:rPr lang="en-GB" b="0" dirty="0" smtClean="0">
                <a:solidFill>
                  <a:srgbClr val="104F75"/>
                </a:solidFill>
              </a:rPr>
              <a:t>details </a:t>
            </a:r>
            <a:r>
              <a:rPr lang="en-GB" b="0" dirty="0">
                <a:solidFill>
                  <a:srgbClr val="104F75"/>
                </a:solidFill>
              </a:rPr>
              <a:t>of how you spent the previous academic year’s allocation</a:t>
            </a:r>
          </a:p>
          <a:p>
            <a:pPr eaLnBrk="1" hangingPunct="1">
              <a:lnSpc>
                <a:spcPct val="90000"/>
              </a:lnSpc>
              <a:spcBef>
                <a:spcPts val="600"/>
              </a:spcBef>
              <a:defRPr/>
            </a:pPr>
            <a:r>
              <a:rPr lang="en-GB" b="0" dirty="0" smtClean="0">
                <a:solidFill>
                  <a:srgbClr val="104F75"/>
                </a:solidFill>
              </a:rPr>
              <a:t>how </a:t>
            </a:r>
            <a:r>
              <a:rPr lang="en-GB" b="0" dirty="0">
                <a:solidFill>
                  <a:srgbClr val="104F75"/>
                </a:solidFill>
              </a:rPr>
              <a:t>it made a difference to the attainment of disadvantaged </a:t>
            </a:r>
            <a:r>
              <a:rPr lang="en-GB" b="0" dirty="0" smtClean="0">
                <a:solidFill>
                  <a:srgbClr val="104F75"/>
                </a:solidFill>
              </a:rPr>
              <a:t>pupils</a:t>
            </a:r>
          </a:p>
          <a:p>
            <a:pPr eaLnBrk="1" hangingPunct="1">
              <a:lnSpc>
                <a:spcPct val="90000"/>
              </a:lnSpc>
              <a:defRPr/>
            </a:pPr>
            <a:endParaRPr lang="en-GB" b="0" dirty="0">
              <a:solidFill>
                <a:srgbClr val="104F75"/>
              </a:solidFill>
            </a:endParaRPr>
          </a:p>
          <a:p>
            <a:pPr marL="0" indent="0" eaLnBrk="1" hangingPunct="1">
              <a:lnSpc>
                <a:spcPct val="90000"/>
              </a:lnSpc>
              <a:buFont typeface="Wingdings" pitchFamily="2" charset="2"/>
              <a:buNone/>
              <a:defRPr/>
            </a:pPr>
            <a:r>
              <a:rPr lang="en-GB" b="0" dirty="0" smtClean="0">
                <a:solidFill>
                  <a:srgbClr val="104F75"/>
                </a:solidFill>
              </a:rPr>
              <a:t>Schools can identify pupils with </a:t>
            </a:r>
            <a:r>
              <a:rPr lang="en-GB" b="0" u="sng" dirty="0" smtClean="0">
                <a:solidFill>
                  <a:srgbClr val="104F75"/>
                </a:solidFill>
                <a:hlinkClick r:id="rId8"/>
              </a:rPr>
              <a:t>Key to Success </a:t>
            </a:r>
            <a:r>
              <a:rPr lang="en-GB" b="0" dirty="0" smtClean="0">
                <a:solidFill>
                  <a:srgbClr val="104F75"/>
                </a:solidFill>
              </a:rPr>
              <a:t>tool.</a:t>
            </a:r>
          </a:p>
          <a:p>
            <a:pPr marL="0" indent="0" eaLnBrk="1" hangingPunct="1">
              <a:lnSpc>
                <a:spcPct val="90000"/>
              </a:lnSpc>
              <a:buFont typeface="Wingdings" pitchFamily="2" charset="2"/>
              <a:buNone/>
              <a:defRPr/>
            </a:pPr>
            <a:endParaRPr lang="en-GB" sz="2200" b="0" dirty="0" smtClean="0">
              <a:solidFill>
                <a:srgbClr val="104F75"/>
              </a:solidFill>
            </a:endParaRPr>
          </a:p>
          <a:p>
            <a:pPr eaLnBrk="1" hangingPunct="1">
              <a:lnSpc>
                <a:spcPct val="90000"/>
              </a:lnSpc>
              <a:defRPr/>
            </a:pPr>
            <a:endParaRPr lang="en-GB" sz="2200" b="0" dirty="0" smtClean="0">
              <a:solidFill>
                <a:srgbClr val="104F75"/>
              </a:solidFill>
            </a:endParaRPr>
          </a:p>
          <a:p>
            <a:pPr eaLnBrk="1" hangingPunct="1">
              <a:lnSpc>
                <a:spcPct val="90000"/>
              </a:lnSpc>
              <a:defRPr/>
            </a:pPr>
            <a:endParaRPr lang="en-GB" sz="2200" b="0" dirty="0">
              <a:solidFill>
                <a:srgbClr val="104F75"/>
              </a:solidFill>
            </a:endParaRPr>
          </a:p>
          <a:p>
            <a:pPr marL="0" indent="0" eaLnBrk="1" hangingPunct="1">
              <a:lnSpc>
                <a:spcPct val="90000"/>
              </a:lnSpc>
              <a:buFont typeface="Wingdings" pitchFamily="2" charset="2"/>
              <a:buNone/>
              <a:defRPr/>
            </a:pPr>
            <a:r>
              <a:rPr lang="en-GB" sz="2200" b="0" dirty="0">
                <a:solidFill>
                  <a:srgbClr val="104F75"/>
                </a:solidFill>
              </a:rPr>
              <a:t/>
            </a:r>
            <a:br>
              <a:rPr lang="en-GB" sz="2200" b="0" dirty="0">
                <a:solidFill>
                  <a:srgbClr val="104F75"/>
                </a:solidFill>
              </a:rPr>
            </a:br>
            <a:r>
              <a:rPr lang="en-GB" sz="2200" b="0" dirty="0">
                <a:solidFill>
                  <a:srgbClr val="104F75"/>
                </a:solidFill>
              </a:rPr>
              <a:t/>
            </a:r>
            <a:br>
              <a:rPr lang="en-GB" sz="2200" b="0" dirty="0">
                <a:solidFill>
                  <a:srgbClr val="104F75"/>
                </a:solidFill>
              </a:rPr>
            </a:br>
            <a:endParaRPr lang="en-GB" sz="2200" b="0" dirty="0" smtClean="0">
              <a:solidFill>
                <a:srgbClr val="104F75"/>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6512" y="116632"/>
          <a:ext cx="3001544" cy="2250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Slide Number Placeholder 3"/>
          <p:cNvSpPr>
            <a:spLocks noGrp="1"/>
          </p:cNvSpPr>
          <p:nvPr>
            <p:ph type="sldNum" sz="quarter" idx="4294967295"/>
          </p:nvPr>
        </p:nvSpPr>
        <p:spPr bwMode="auto">
          <a:xfrm>
            <a:off x="8456613" y="0"/>
            <a:ext cx="7207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000" b="1">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16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r" eaLnBrk="1" hangingPunct="1">
              <a:spcBef>
                <a:spcPct val="0"/>
              </a:spcBef>
              <a:buFontTx/>
              <a:buNone/>
            </a:pPr>
            <a:fld id="{1B37B10F-1CFF-4935-811D-08FF9171903A}" type="slidenum">
              <a:rPr lang="en-GB" altLang="en-US" b="0">
                <a:solidFill>
                  <a:srgbClr val="000000"/>
                </a:solidFill>
              </a:rPr>
              <a:pPr algn="r" eaLnBrk="1" hangingPunct="1">
                <a:spcBef>
                  <a:spcPct val="0"/>
                </a:spcBef>
                <a:buFontTx/>
                <a:buNone/>
              </a:pPr>
              <a:t>9</a:t>
            </a:fld>
            <a:endParaRPr lang="en-GB" altLang="en-US" b="0">
              <a:solidFill>
                <a:srgbClr val="000000"/>
              </a:solidFill>
            </a:endParaRPr>
          </a:p>
        </p:txBody>
      </p:sp>
      <p:sp>
        <p:nvSpPr>
          <p:cNvPr id="4" name="Content Placeholder 2"/>
          <p:cNvSpPr>
            <a:spLocks noGrp="1"/>
          </p:cNvSpPr>
          <p:nvPr>
            <p:ph idx="1"/>
          </p:nvPr>
        </p:nvSpPr>
        <p:spPr>
          <a:xfrm>
            <a:off x="2700338" y="1052513"/>
            <a:ext cx="5975350" cy="5113337"/>
          </a:xfrm>
        </p:spPr>
        <p:txBody>
          <a:bodyPr/>
          <a:lstStyle/>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r>
              <a:rPr lang="en-GB" sz="2200" b="0" dirty="0" smtClean="0">
                <a:solidFill>
                  <a:srgbClr val="104F75"/>
                </a:solidFill>
              </a:rPr>
              <a:t>Since </a:t>
            </a:r>
            <a:r>
              <a:rPr lang="en-GB" sz="2200" b="0" dirty="0">
                <a:solidFill>
                  <a:srgbClr val="104F75"/>
                </a:solidFill>
              </a:rPr>
              <a:t>Sept 2013, </a:t>
            </a:r>
            <a:r>
              <a:rPr lang="en-GB" sz="2200" b="0" dirty="0" smtClean="0">
                <a:solidFill>
                  <a:srgbClr val="104F75"/>
                </a:solidFill>
              </a:rPr>
              <a:t>there have been sharper “Section 5” </a:t>
            </a:r>
            <a:r>
              <a:rPr lang="en-GB" sz="2200" dirty="0">
                <a:solidFill>
                  <a:srgbClr val="104F75"/>
                </a:solidFill>
              </a:rPr>
              <a:t>inspections</a:t>
            </a:r>
            <a:r>
              <a:rPr lang="en-GB" sz="2200" b="0" dirty="0">
                <a:solidFill>
                  <a:srgbClr val="104F75"/>
                </a:solidFill>
              </a:rPr>
              <a:t>, more focussed on attainment of disadvantaged pupils</a:t>
            </a:r>
            <a:r>
              <a:rPr lang="en-GB" sz="2200" b="0" dirty="0" smtClean="0">
                <a:solidFill>
                  <a:srgbClr val="104F75"/>
                </a:solidFill>
              </a:rPr>
              <a:t>:</a:t>
            </a:r>
          </a:p>
          <a:p>
            <a:pPr marL="0" indent="0" eaLnBrk="1" hangingPunct="1">
              <a:lnSpc>
                <a:spcPct val="90000"/>
              </a:lnSpc>
              <a:buFont typeface="Wingdings" pitchFamily="2" charset="2"/>
              <a:buNone/>
              <a:defRPr/>
            </a:pPr>
            <a:endParaRPr lang="en-GB" sz="2200" b="0" dirty="0">
              <a:solidFill>
                <a:srgbClr val="104F75"/>
              </a:solidFill>
            </a:endParaRPr>
          </a:p>
          <a:p>
            <a:pPr eaLnBrk="1" hangingPunct="1">
              <a:lnSpc>
                <a:spcPct val="90000"/>
              </a:lnSpc>
              <a:defRPr/>
            </a:pPr>
            <a:r>
              <a:rPr lang="en-GB" sz="2200" b="0" dirty="0">
                <a:solidFill>
                  <a:srgbClr val="104F75"/>
                </a:solidFill>
              </a:rPr>
              <a:t>schools will now not normally be judged “outstanding” if – among other things – disadvantaged pupils are not making good </a:t>
            </a:r>
            <a:r>
              <a:rPr lang="en-GB" sz="2200" b="0" dirty="0" smtClean="0">
                <a:solidFill>
                  <a:srgbClr val="104F75"/>
                </a:solidFill>
              </a:rPr>
              <a:t>progress</a:t>
            </a:r>
          </a:p>
          <a:p>
            <a:pPr marL="0" indent="0" eaLnBrk="1" hangingPunct="1">
              <a:lnSpc>
                <a:spcPct val="90000"/>
              </a:lnSpc>
              <a:buNone/>
              <a:defRPr/>
            </a:pPr>
            <a:endParaRPr lang="en-GB" sz="2200" b="0" dirty="0" smtClean="0">
              <a:solidFill>
                <a:srgbClr val="104F75"/>
              </a:solidFill>
            </a:endParaRPr>
          </a:p>
          <a:p>
            <a:pPr marL="0" indent="0" eaLnBrk="1" hangingPunct="1">
              <a:lnSpc>
                <a:spcPct val="90000"/>
              </a:lnSpc>
              <a:buNone/>
              <a:defRPr/>
            </a:pPr>
            <a:r>
              <a:rPr lang="en-GB" sz="2200" b="0" dirty="0" smtClean="0">
                <a:solidFill>
                  <a:srgbClr val="104F75"/>
                </a:solidFill>
              </a:rPr>
              <a:t>In July 2014 there were </a:t>
            </a:r>
            <a:r>
              <a:rPr lang="en-GB" sz="2200" u="sng" dirty="0" smtClean="0">
                <a:solidFill>
                  <a:srgbClr val="104F75"/>
                </a:solidFill>
              </a:rPr>
              <a:t>two</a:t>
            </a:r>
            <a:r>
              <a:rPr lang="en-GB" sz="2200" b="0" dirty="0" smtClean="0">
                <a:solidFill>
                  <a:srgbClr val="104F75"/>
                </a:solidFill>
              </a:rPr>
              <a:t> amendments made to the inspection handbook relating to the pupil premium</a:t>
            </a:r>
          </a:p>
          <a:p>
            <a:pPr marL="0" indent="0" eaLnBrk="1" hangingPunct="1">
              <a:lnSpc>
                <a:spcPct val="90000"/>
              </a:lnSpc>
              <a:buNone/>
              <a:defRPr/>
            </a:pPr>
            <a:endParaRPr lang="en-GB" sz="2200" b="0" dirty="0">
              <a:solidFill>
                <a:srgbClr val="104F75"/>
              </a:solidFill>
            </a:endParaRPr>
          </a:p>
          <a:p>
            <a:pPr marL="0" indent="0" eaLnBrk="1" hangingPunct="1">
              <a:lnSpc>
                <a:spcPct val="90000"/>
              </a:lnSpc>
              <a:buFont typeface="Wingdings" pitchFamily="2" charset="2"/>
              <a:buNone/>
              <a:defRPr/>
            </a:pPr>
            <a:r>
              <a:rPr lang="en-GB" sz="2200" b="0" dirty="0" smtClean="0">
                <a:solidFill>
                  <a:srgbClr val="104F75"/>
                </a:solidFill>
              </a:rPr>
              <a:t>Read the  </a:t>
            </a:r>
            <a:r>
              <a:rPr lang="en-GB" sz="2200" b="0" u="sng" dirty="0" smtClean="0">
                <a:solidFill>
                  <a:srgbClr val="104F75"/>
                </a:solidFill>
                <a:hlinkClick r:id="rId7"/>
              </a:rPr>
              <a:t>framework</a:t>
            </a:r>
            <a:r>
              <a:rPr lang="en-GB" sz="2200" b="0" dirty="0" smtClean="0">
                <a:solidFill>
                  <a:srgbClr val="104F75"/>
                </a:solidFill>
                <a:hlinkClick r:id="rId7"/>
              </a:rPr>
              <a:t> </a:t>
            </a:r>
            <a:r>
              <a:rPr lang="en-GB" sz="2200" b="0" dirty="0" smtClean="0">
                <a:solidFill>
                  <a:srgbClr val="104F75"/>
                </a:solidFill>
              </a:rPr>
              <a:t>document</a:t>
            </a:r>
            <a:endParaRPr lang="en-GB" sz="2200" b="0" dirty="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marL="0" indent="0" eaLnBrk="1" hangingPunct="1">
              <a:lnSpc>
                <a:spcPct val="90000"/>
              </a:lnSpc>
              <a:buFont typeface="Wingdings" pitchFamily="2" charset="2"/>
              <a:buNone/>
              <a:defRPr/>
            </a:pPr>
            <a:endParaRPr lang="en-GB" sz="2200" b="0" dirty="0" smtClean="0">
              <a:solidFill>
                <a:srgbClr val="104F75"/>
              </a:solidFill>
            </a:endParaRPr>
          </a:p>
          <a:p>
            <a:pPr eaLnBrk="1" hangingPunct="1">
              <a:lnSpc>
                <a:spcPct val="90000"/>
              </a:lnSpc>
              <a:defRPr/>
            </a:pPr>
            <a:endParaRPr lang="en-GB" sz="2200" b="0" dirty="0" smtClean="0">
              <a:solidFill>
                <a:srgbClr val="104F75"/>
              </a:solidFill>
            </a:endParaRPr>
          </a:p>
          <a:p>
            <a:pPr eaLnBrk="1" hangingPunct="1">
              <a:lnSpc>
                <a:spcPct val="90000"/>
              </a:lnSpc>
              <a:defRPr/>
            </a:pPr>
            <a:endParaRPr lang="en-GB" sz="2200" b="0" dirty="0">
              <a:solidFill>
                <a:srgbClr val="104F75"/>
              </a:solidFill>
            </a:endParaRPr>
          </a:p>
          <a:p>
            <a:pPr marL="0" indent="0" eaLnBrk="1" hangingPunct="1">
              <a:lnSpc>
                <a:spcPct val="90000"/>
              </a:lnSpc>
              <a:buFont typeface="Wingdings" pitchFamily="2" charset="2"/>
              <a:buNone/>
              <a:defRPr/>
            </a:pPr>
            <a:r>
              <a:rPr lang="en-GB" sz="2200" b="0" dirty="0">
                <a:solidFill>
                  <a:srgbClr val="104F75"/>
                </a:solidFill>
              </a:rPr>
              <a:t/>
            </a:r>
            <a:br>
              <a:rPr lang="en-GB" sz="2200" b="0" dirty="0">
                <a:solidFill>
                  <a:srgbClr val="104F75"/>
                </a:solidFill>
              </a:rPr>
            </a:br>
            <a:r>
              <a:rPr lang="en-GB" sz="2200" b="0" dirty="0">
                <a:solidFill>
                  <a:srgbClr val="104F75"/>
                </a:solidFill>
              </a:rPr>
              <a:t/>
            </a:r>
            <a:br>
              <a:rPr lang="en-GB" sz="2200" b="0" dirty="0">
                <a:solidFill>
                  <a:srgbClr val="104F75"/>
                </a:solidFill>
              </a:rPr>
            </a:br>
            <a:endParaRPr lang="en-GB" sz="2200" b="0" dirty="0" smtClean="0">
              <a:solidFill>
                <a:srgbClr val="104F75"/>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lumMod val="40000"/>
            <a:lumOff val="60000"/>
          </a:schemeClr>
        </a:solidFill>
        <a:ln w="9525">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indent="0">
          <a:buFont typeface="Wingdings" pitchFamily="2" charset="2"/>
          <a:buNone/>
          <a:defRPr sz="1400" b="0" kern="0" dirty="0" smtClean="0"/>
        </a:defPPr>
      </a:lstStyle>
    </a:txDef>
  </a:objectDefaults>
  <a:extraClrSchemeLst>
    <a:extraClrScheme>
      <a:clrScheme name="Default Design 1">
        <a:dk1>
          <a:srgbClr val="000000"/>
        </a:dk1>
        <a:lt1>
          <a:srgbClr val="FFFFFF"/>
        </a:lt1>
        <a:dk2>
          <a:srgbClr val="000000"/>
        </a:dk2>
        <a:lt2>
          <a:srgbClr val="B2B2B2"/>
        </a:lt2>
        <a:accent1>
          <a:srgbClr val="FBDD00"/>
        </a:accent1>
        <a:accent2>
          <a:srgbClr val="5ABBB1"/>
        </a:accent2>
        <a:accent3>
          <a:srgbClr val="FFFFFF"/>
        </a:accent3>
        <a:accent4>
          <a:srgbClr val="000000"/>
        </a:accent4>
        <a:accent5>
          <a:srgbClr val="FDEBAA"/>
        </a:accent5>
        <a:accent6>
          <a:srgbClr val="51A9A0"/>
        </a:accent6>
        <a:hlink>
          <a:srgbClr val="0092BC"/>
        </a:hlink>
        <a:folHlink>
          <a:srgbClr val="324C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WP Document" ma:contentTypeID="0x0101000706A8051BDDA64C90F797109D7E80C90057027F049D5D51459C026A88926DE305" ma:contentTypeVersion="5" ma:contentTypeDescription="" ma:contentTypeScope="" ma:versionID="f913ccb6a2491fe195993ad04664559d">
  <xsd:schema xmlns:xsd="http://www.w3.org/2001/XMLSchema" xmlns:p="http://schemas.microsoft.com/office/2006/metadata/properties" xmlns:ns2="3A03878A-D85E-463C-98C7-702583067ECC" targetNamespace="http://schemas.microsoft.com/office/2006/metadata/properties" ma:root="true" ma:fieldsID="7885bee263ca712d89dd90f8ba3cbec1" ns2:_="">
    <xsd:import namespace="3A03878A-D85E-463C-98C7-702583067ECC"/>
    <xsd:element name="properties">
      <xsd:complexType>
        <xsd:sequence>
          <xsd:element name="documentManagement">
            <xsd:complexType>
              <xsd:all>
                <xsd:element ref="ns2:Description" minOccurs="0"/>
                <xsd:element ref="ns2:SiteType" minOccurs="0"/>
                <xsd:element ref="ns2:SiteTypeOOB" minOccurs="0"/>
                <xsd:element ref="ns2:SecurityClassification" minOccurs="0"/>
                <xsd:element ref="ns2:SecurityClassificationOOB" minOccurs="0"/>
                <xsd:element ref="ns2:DocumentStatus" minOccurs="0"/>
                <xsd:element ref="ns2:DocumentStatusOOB" minOccurs="0"/>
                <xsd:element ref="ns2:Owner" minOccurs="0"/>
                <xsd:element ref="ns2:OwnerOOB"/>
                <xsd:element ref="ns2:DocumentSubject" minOccurs="0"/>
                <xsd:element ref="ns2:DocumentSubjectOOB" minOccurs="0"/>
                <xsd:element ref="ns2:DCSFContributor" minOccurs="0"/>
                <xsd:element ref="ns2:Function2" minOccurs="0"/>
                <xsd:element ref="ns2:Function2OOB" minOccurs="0"/>
              </xsd:all>
            </xsd:complexType>
          </xsd:element>
        </xsd:sequence>
      </xsd:complexType>
    </xsd:element>
  </xsd:schema>
  <xsd:schema xmlns:xsd="http://www.w3.org/2001/XMLSchema" xmlns:dms="http://schemas.microsoft.com/office/2006/documentManagement/types" targetNamespace="3A03878A-D85E-463C-98C7-702583067ECC" elementFormDefault="qualified">
    <xsd:import namespace="http://schemas.microsoft.com/office/2006/documentManagement/types"/>
    <xsd:element name="Description" ma:index="4" nillable="true" ma:displayName="Description" ma:description="Document Description" ma:internalName="Description">
      <xsd:simpleType>
        <xsd:restriction base="dms:Note"/>
      </xsd:simpleType>
    </xsd:element>
    <xsd:element name="SiteType" ma:index="5" nillable="true" ma:displayName="Site Type" ma:description="Site Type should be set automatically" ma:format="Dropdown" ma:hidden="true" ma:internalName="SiteType">
      <xsd:simpleType>
        <xsd:restriction base="dms:Unknown"/>
      </xsd:simpleType>
    </xsd:element>
    <xsd:element name="SiteTypeOOB" ma:index="6" nillable="true" ma:displayName="Site Type:" ma:default="Directorate" ma:description="Site Types must be selected from the Corporate Taxonomy" ma:format="Dropdown" ma:internalName="SiteTypeOOB">
      <xsd:simpleType>
        <xsd:restriction base="dms:Choice">
          <xsd:enumeration value="Policy"/>
          <xsd:enumeration value="Project"/>
          <xsd:enumeration value="Community"/>
          <xsd:enumeration value="Governance"/>
          <xsd:enumeration value="Case"/>
          <xsd:enumeration value="Directorate"/>
        </xsd:restriction>
      </xsd:simpleType>
    </xsd:element>
    <xsd:element name="SecurityClassification" ma:index="7" nillable="true" ma:displayName="Security Classification" ma:description="Security Classifications must be selected from the Corporate Taxonomy" ma:format="Dropdown" ma:hidden="true" ma:internalName="SecurityClassification">
      <xsd:simpleType>
        <xsd:restriction base="dms:Unknown"/>
      </xsd:simpleType>
    </xsd:element>
    <xsd:element name="SecurityClassificationOOB" ma:index="8" nillable="true" ma:displayName="Security Classification:" ma:default="unclassified" ma:description="Security Classifications must be selected from the Corporate Taxonomy" ma:format="Dropdown" ma:internalName="SecurityClassificationOOB">
      <xsd:simpleType>
        <xsd:restriction base="dms:Choice">
          <xsd:enumeration value="confidential"/>
          <xsd:enumeration value="protect"/>
          <xsd:enumeration value="restricted"/>
          <xsd:enumeration value="unclassified"/>
          <xsd:enumeration value="unlimited"/>
        </xsd:restriction>
      </xsd:simpleType>
    </xsd:element>
    <xsd:element name="DocumentStatus" ma:index="9" nillable="true" ma:displayName="Document Status" ma:description="Document Status must be selected from the Corporate Taxonomy" ma:format="Dropdown" ma:hidden="true" ma:internalName="DocumentStatus">
      <xsd:simpleType>
        <xsd:restriction base="dms:Unknown"/>
      </xsd:simpleType>
    </xsd:element>
    <xsd:element name="DocumentStatusOOB" ma:index="10" nillable="true" ma:displayName="Document Status:" ma:default="draft" ma:description="Document Status must be selected from the Corporate Taxonomy" ma:format="Dropdown" ma:internalName="DocumentStatusOOB">
      <xsd:simpleType>
        <xsd:restriction base="dms:Choice">
          <xsd:enumeration value="approved"/>
          <xsd:enumeration value="declared"/>
          <xsd:enumeration value="draft"/>
          <xsd:enumeration value="in consultation"/>
          <xsd:enumeration value="published"/>
        </xsd:restriction>
      </xsd:simpleType>
    </xsd:element>
    <xsd:element name="Owner" ma:index="11" nillable="true" ma:displayName="Owner" ma:description="Owner must be selected from the Corporate Taxonomy" ma:hidden="true" ma:internalName="Owner">
      <xsd:simpleType>
        <xsd:restriction base="dms:Unknown"/>
      </xsd:simpleType>
    </xsd:element>
    <xsd:element name="OwnerOOB" ma:index="12" ma:displayName="Owner:" ma:default="Marketing" ma:description="Owner must be selected from the Corporate Taxonomy" ma:format="Dropdown" ma:internalName="OwnerOOB">
      <xsd:simpleType>
        <xsd:union memberTypes="dms:Text">
          <xsd:simpleType>
            <xsd:restriction base="dms:Choice">
              <xsd:enumeration value="Corporate and Internal Communications"/>
              <xsd:enumeration value="Marketing"/>
              <xsd:maxLength value="255"/>
            </xsd:restriction>
          </xsd:simpleType>
        </xsd:union>
      </xsd:simpleType>
    </xsd:element>
    <xsd:element name="DocumentSubject" ma:index="13" nillable="true" ma:displayName="Subject" ma:description="Subject must be selected from the Corporate Taxonomy" ma:hidden="true" ma:internalName="DocumentSubject">
      <xsd:simpleType>
        <xsd:restriction base="dms:Unknown"/>
      </xsd:simpleType>
    </xsd:element>
    <xsd:element name="DocumentSubjectOOB" ma:index="14" nillable="true" ma:displayName="Subject:" ma:default="Regulations" ma:description="Subject must be selected from the Corporate Taxonomy" ma:internalName="DocumentSubjectOOB" ma:requiredMultiChoice="true">
      <xsd:complexType>
        <xsd:complexContent>
          <xsd:extension base="dms:MultiChoiceFillIn">
            <xsd:sequence>
              <xsd:element name="Value" maxOccurs="unbounded" minOccurs="0" nillable="true">
                <xsd:simpleType>
                  <xsd:union memberTypes="dms:Text">
                    <xsd:simpleType>
                      <xsd:restriction base="dms:Choice">
                        <xsd:enumeration value="Branding"/>
                        <xsd:enumeration value="Corporate identity"/>
                        <xsd:enumeration value="Regulations"/>
                        <xsd:maxLength value="255"/>
                      </xsd:restriction>
                    </xsd:simpleType>
                  </xsd:union>
                </xsd:simpleType>
              </xsd:element>
            </xsd:sequence>
          </xsd:extension>
        </xsd:complexContent>
      </xsd:complexType>
    </xsd:element>
    <xsd:element name="DCSFContributor" ma:index="15" nillable="true" ma:displayName="Contributor" ma:internalName="DCSFContributor">
      <xsd:simpleType>
        <xsd:restriction base="dms:Text">
          <xsd:maxLength value="20"/>
        </xsd:restriction>
      </xsd:simpleType>
    </xsd:element>
    <xsd:element name="Function2" ma:index="20" nillable="true" ma:displayName="Function" ma:description="Function must be selected from the Corporate Taxonomy" ma:hidden="true" ma:internalName="Function2">
      <xsd:simpleType>
        <xsd:restriction base="dms:Unknown"/>
      </xsd:simpleType>
    </xsd:element>
    <xsd:element name="Function2OOB" ma:index="21" nillable="true" ma:displayName="Function:" ma:description="Function must be selected from the Corporate Taxonomy" ma:internalName="Function2OOB">
      <xsd:complexType>
        <xsd:complexContent>
          <xsd:extension base="dms:MultiChoiceFillIn">
            <xsd:sequence>
              <xsd:element name="Value" maxOccurs="unbounded" minOccurs="0" nillable="true">
                <xsd:simpleType>
                  <xsd:union memberTypes="dms:Text">
                    <xsd:simpleType>
                      <xsd:restriction base="dms:Choice">
                        <xsd:enumeration value="None"/>
                        <xsd:maxLength value="255"/>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ecurityClassification xmlns="3A03878A-D85E-463C-98C7-702583067ECC" xsi:nil="true"/>
    <Function2 xmlns="3A03878A-D85E-463C-98C7-702583067ECC" xsi:nil="true"/>
    <DocumentStatus xmlns="3A03878A-D85E-463C-98C7-702583067ECC" xsi:nil="true"/>
    <Function2OOB xmlns="3A03878A-D85E-463C-98C7-702583067ECC"/>
    <OwnerOOB xmlns="3A03878A-D85E-463C-98C7-702583067ECC">Marketing</OwnerOOB>
    <DCSFContributor xmlns="3A03878A-D85E-463C-98C7-702583067ECC" xsi:nil="true"/>
    <SiteTypeOOB xmlns="3A03878A-D85E-463C-98C7-702583067ECC">Directorate</SiteTypeOOB>
    <DocumentStatusOOB xmlns="3A03878A-D85E-463C-98C7-702583067ECC">draft</DocumentStatusOOB>
    <Owner xmlns="3A03878A-D85E-463C-98C7-702583067ECC" xsi:nil="true"/>
    <SecurityClassificationOOB xmlns="3A03878A-D85E-463C-98C7-702583067ECC">unclassified</SecurityClassificationOOB>
    <DocumentSubject xmlns="3A03878A-D85E-463C-98C7-702583067ECC" xsi:nil="true"/>
    <Description xmlns="3A03878A-D85E-463C-98C7-702583067ECC" xsi:nil="true"/>
    <SiteType xmlns="3A03878A-D85E-463C-98C7-702583067ECC" xsi:nil="true"/>
    <DocumentSubjectOOB xmlns="3A03878A-D85E-463C-98C7-702583067ECC">
      <Value>Regulations</Value>
    </DocumentSubjectOOB>
  </documentManagement>
</p:properties>
</file>

<file path=customXml/itemProps1.xml><?xml version="1.0" encoding="utf-8"?>
<ds:datastoreItem xmlns:ds="http://schemas.openxmlformats.org/officeDocument/2006/customXml" ds:itemID="{22FA0713-12BA-4D6F-A6A7-52C4B5F541BF}">
  <ds:schemaRefs>
    <ds:schemaRef ds:uri="http://schemas.microsoft.com/sharepoint/v3/contenttype/forms"/>
  </ds:schemaRefs>
</ds:datastoreItem>
</file>

<file path=customXml/itemProps2.xml><?xml version="1.0" encoding="utf-8"?>
<ds:datastoreItem xmlns:ds="http://schemas.openxmlformats.org/officeDocument/2006/customXml" ds:itemID="{FD859E2C-96E0-4844-A288-6AE71D8DD0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03878A-D85E-463C-98C7-702583067EC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5750EA3-4030-4916-B83C-25B1F494E562}">
  <ds:schemaRefs>
    <ds:schemaRef ds:uri="http://schemas.microsoft.com/office/2006/metadata/longProperties"/>
  </ds:schemaRefs>
</ds:datastoreItem>
</file>

<file path=customXml/itemProps4.xml><?xml version="1.0" encoding="utf-8"?>
<ds:datastoreItem xmlns:ds="http://schemas.openxmlformats.org/officeDocument/2006/customXml" ds:itemID="{83563F01-17B9-46D1-A966-DD6F43DEF9B4}">
  <ds:schemaRefs>
    <ds:schemaRef ds:uri="http://schemas.microsoft.com/office/2006/documentManagement/types"/>
    <ds:schemaRef ds:uri="http://purl.org/dc/dcmitype/"/>
    <ds:schemaRef ds:uri="http://purl.org/dc/elements/1.1/"/>
    <ds:schemaRef ds:uri="http://www.w3.org/XML/1998/namespace"/>
    <ds:schemaRef ds:uri="http://purl.org/dc/terms/"/>
    <ds:schemaRef ds:uri="3A03878A-D85E-463C-98C7-702583067ECC"/>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4156</TotalTime>
  <Words>1883</Words>
  <Application>Microsoft Office PowerPoint</Application>
  <PresentationFormat>On-screen Show (4:3)</PresentationFormat>
  <Paragraphs>236</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Areas I plan to cover today</vt:lpstr>
      <vt:lpstr>PowerPoint Presentation</vt:lpstr>
      <vt:lpstr>Pupil Premium: why?</vt:lpstr>
      <vt:lpstr>Weakest and strongest performing local authorities by attainment of disadvantaged pupils and the attainment gap by percentage of pupil premium eligibility, 2014  </vt:lpstr>
      <vt:lpstr>PowerPoint Presentation</vt:lpstr>
      <vt:lpstr>PowerPoint Presentation</vt:lpstr>
      <vt:lpstr>PowerPoint Presentation</vt:lpstr>
      <vt:lpstr>PowerPoint Presentation</vt:lpstr>
      <vt:lpstr>PowerPoint Presentation</vt:lpstr>
      <vt:lpstr>PowerPoint Presentation</vt:lpstr>
      <vt:lpstr>EEF Toolkit</vt:lpstr>
      <vt:lpstr>Feedback</vt:lpstr>
      <vt:lpstr> </vt:lpstr>
      <vt:lpstr>PowerPoint Presentation</vt:lpstr>
      <vt:lpstr>PowerPoint Presentation</vt:lpstr>
      <vt:lpstr>What Works: overcoming the barriers</vt:lpstr>
      <vt:lpstr>What works: what does Ofsted say effective schools are doing?</vt:lpstr>
      <vt:lpstr>PowerPoint Presentation</vt:lpstr>
      <vt:lpstr>PowerPoint Presentation</vt:lpstr>
      <vt:lpstr>PowerPoint Presentation</vt:lpstr>
      <vt:lpstr>PowerPoint Presentation</vt:lpstr>
      <vt:lpstr>Questions for school leaders, teachers and governors to ask in their schools </vt:lpstr>
      <vt:lpstr>Links, tweets and contacts</vt:lpstr>
    </vt:vector>
  </TitlesOfParts>
  <Company>Julea Hardy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DfE Template (Arial) v1.0 April 2012</dc:title>
  <dc:creator>Julea Hardy</dc:creator>
  <cp:lastModifiedBy>EDWARDS, Nicola</cp:lastModifiedBy>
  <cp:revision>475</cp:revision>
  <cp:lastPrinted>2015-05-20T09:53:31Z</cp:lastPrinted>
  <dcterms:created xsi:type="dcterms:W3CDTF">2006-09-12T19:20:51Z</dcterms:created>
  <dcterms:modified xsi:type="dcterms:W3CDTF">2015-06-09T06:29:04Z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IWP Document</vt:lpwstr>
  </property>
</Properties>
</file>