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hart6.xml" ContentType="application/vnd.openxmlformats-officedocument.drawingml.chart+xml"/>
  <Default Extension="vml" ContentType="application/vnd.openxmlformats-officedocument.vmlDrawing"/>
  <Override PartName="/ppt/charts/chart10.xml" ContentType="application/vnd.openxmlformats-officedocument.drawingml.char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94" r:id="rId2"/>
    <p:sldId id="510" r:id="rId3"/>
    <p:sldId id="513" r:id="rId4"/>
    <p:sldId id="514" r:id="rId5"/>
    <p:sldId id="516" r:id="rId6"/>
    <p:sldId id="515" r:id="rId7"/>
    <p:sldId id="536" r:id="rId8"/>
    <p:sldId id="535" r:id="rId9"/>
    <p:sldId id="537" r:id="rId10"/>
    <p:sldId id="509" r:id="rId11"/>
    <p:sldId id="554" r:id="rId12"/>
    <p:sldId id="539" r:id="rId13"/>
    <p:sldId id="543" r:id="rId14"/>
    <p:sldId id="553" r:id="rId15"/>
    <p:sldId id="540" r:id="rId16"/>
    <p:sldId id="520" r:id="rId17"/>
    <p:sldId id="549" r:id="rId18"/>
    <p:sldId id="551" r:id="rId19"/>
    <p:sldId id="547" r:id="rId20"/>
    <p:sldId id="548" r:id="rId21"/>
    <p:sldId id="545" r:id="rId22"/>
    <p:sldId id="550" r:id="rId23"/>
    <p:sldId id="483" r:id="rId24"/>
    <p:sldId id="521" r:id="rId25"/>
    <p:sldId id="552" r:id="rId26"/>
    <p:sldId id="544" r:id="rId27"/>
    <p:sldId id="495" r:id="rId28"/>
    <p:sldId id="546" r:id="rId29"/>
    <p:sldId id="525" r:id="rId30"/>
    <p:sldId id="474" r:id="rId31"/>
    <p:sldId id="434" r:id="rId32"/>
  </p:sldIdLst>
  <p:sldSz cx="9144000" cy="6858000" type="screen4x3"/>
  <p:notesSz cx="6797675" cy="987425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FF3300"/>
    <a:srgbClr val="F98BEC"/>
    <a:srgbClr val="0033CC"/>
    <a:srgbClr val="E4631C"/>
    <a:srgbClr val="133452"/>
    <a:srgbClr val="190660"/>
    <a:srgbClr val="C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344" autoAdjust="0"/>
    <p:restoredTop sz="84837" autoAdjust="0"/>
  </p:normalViewPr>
  <p:slideViewPr>
    <p:cSldViewPr>
      <p:cViewPr varScale="1">
        <p:scale>
          <a:sx n="86" d="100"/>
          <a:sy n="86" d="100"/>
        </p:scale>
        <p:origin x="-1210"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G:\DfE-SFR\Ethnic-GCSE%20trends-2015.06.04.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G:\DfE-SFR\Ethnic%20Gaps-FSP_2014.06.1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G:\DfE-SFR\Ethnic%20Gaps-KS2_2014.06.20.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G:\NPD-NC\2013\KS4\KS4-2013-VarComp_2014.06.1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DfE-SFR\Ethnic-GCSE%20trends-2015.06.0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DfE-SFR\Ethnic-GCSE%20trends-2015.06.04.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G:\DfE-SFR\Ethnic-GCSE%20trends-2015.06.06.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G:\DfE-SFR\Ethnic-GCSE%20trends-2015.06.06.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G:\DfE-SFR\Ethnic-GCSE%20trends-2015.06.06.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G:\DfE-SFR\Ethnic-GCSE%20trends-2015.06.04.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fE-SFR\Ethnic-GCSE%20trends-2015.06.1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fE-SFR\Ethnic-GCSE%20trends-2015.06.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0068111118966581"/>
          <c:y val="1.3686943734646765E-2"/>
          <c:w val="0.88478565512922802"/>
          <c:h val="0.89444537026750115"/>
        </c:manualLayout>
      </c:layout>
      <c:lineChart>
        <c:grouping val="standard"/>
        <c:ser>
          <c:idx val="11"/>
          <c:order val="0"/>
          <c:tx>
            <c:strRef>
              <c:f>YCS2!$B$10</c:f>
              <c:strCache>
                <c:ptCount val="1"/>
                <c:pt idx="0">
                  <c:v>Boys</c:v>
                </c:pt>
              </c:strCache>
            </c:strRef>
          </c:tx>
          <c:spPr>
            <a:ln w="38100" cmpd="sng">
              <a:solidFill>
                <a:srgbClr val="0033CC"/>
              </a:solidFill>
              <a:prstDash val="solid"/>
            </a:ln>
          </c:spPr>
          <c:marker>
            <c:symbol val="diamond"/>
            <c:size val="6"/>
            <c:spPr>
              <a:solidFill>
                <a:srgbClr val="0033CC"/>
              </a:solidFill>
              <a:ln>
                <a:solidFill>
                  <a:srgbClr val="2A20EC"/>
                </a:solidFill>
              </a:ln>
            </c:spPr>
          </c:marker>
          <c:dLbls>
            <c:dLblPos val="b"/>
            <c:showVal val="1"/>
          </c:dLbls>
          <c:cat>
            <c:strRef>
              <c:f>YCS2!$C$3:$L$3</c:f>
              <c:strCache>
                <c:ptCount val="10"/>
                <c:pt idx="0">
                  <c:v>1988</c:v>
                </c:pt>
                <c:pt idx="1">
                  <c:v>1990</c:v>
                </c:pt>
                <c:pt idx="2">
                  <c:v>1991</c:v>
                </c:pt>
                <c:pt idx="3">
                  <c:v>1993</c:v>
                </c:pt>
                <c:pt idx="4">
                  <c:v>1995</c:v>
                </c:pt>
                <c:pt idx="5">
                  <c:v>1997</c:v>
                </c:pt>
                <c:pt idx="6">
                  <c:v>1999</c:v>
                </c:pt>
                <c:pt idx="7">
                  <c:v>2001</c:v>
                </c:pt>
                <c:pt idx="8">
                  <c:v>2003</c:v>
                </c:pt>
                <c:pt idx="9">
                  <c:v>2006</c:v>
                </c:pt>
              </c:strCache>
            </c:strRef>
          </c:cat>
          <c:val>
            <c:numRef>
              <c:f>YCS2!$C$10:$L$10</c:f>
              <c:numCache>
                <c:formatCode>General</c:formatCode>
                <c:ptCount val="10"/>
                <c:pt idx="0">
                  <c:v>28</c:v>
                </c:pt>
                <c:pt idx="1">
                  <c:v>31</c:v>
                </c:pt>
                <c:pt idx="2">
                  <c:v>33</c:v>
                </c:pt>
                <c:pt idx="3">
                  <c:v>37</c:v>
                </c:pt>
                <c:pt idx="4">
                  <c:v>40</c:v>
                </c:pt>
                <c:pt idx="5">
                  <c:v>42</c:v>
                </c:pt>
                <c:pt idx="6">
                  <c:v>44</c:v>
                </c:pt>
                <c:pt idx="7">
                  <c:v>46</c:v>
                </c:pt>
                <c:pt idx="8">
                  <c:v>50</c:v>
                </c:pt>
                <c:pt idx="9">
                  <c:v>54</c:v>
                </c:pt>
              </c:numCache>
            </c:numRef>
          </c:val>
        </c:ser>
        <c:ser>
          <c:idx val="12"/>
          <c:order val="1"/>
          <c:tx>
            <c:strRef>
              <c:f>YCS2!$B$11</c:f>
              <c:strCache>
                <c:ptCount val="1"/>
                <c:pt idx="0">
                  <c:v>Girls</c:v>
                </c:pt>
              </c:strCache>
            </c:strRef>
          </c:tx>
          <c:spPr>
            <a:ln w="38100" cmpd="sng">
              <a:solidFill>
                <a:srgbClr val="F98BEC"/>
              </a:solidFill>
              <a:prstDash val="solid"/>
            </a:ln>
          </c:spPr>
          <c:marker>
            <c:symbol val="circle"/>
            <c:size val="5"/>
            <c:spPr>
              <a:solidFill>
                <a:srgbClr val="F98BEC"/>
              </a:solidFill>
              <a:ln w="9525" cmpd="sng">
                <a:solidFill>
                  <a:srgbClr val="F98BEC"/>
                </a:solidFill>
                <a:prstDash val="solid"/>
              </a:ln>
            </c:spPr>
          </c:marker>
          <c:dLbls>
            <c:dLbl>
              <c:idx val="1"/>
              <c:spPr>
                <a:solidFill>
                  <a:sysClr val="window" lastClr="FFFFFF"/>
                </a:solidFill>
                <a:ln>
                  <a:noFill/>
                </a:ln>
              </c:spPr>
              <c:txPr>
                <a:bodyPr/>
                <a:lstStyle/>
                <a:p>
                  <a:pPr>
                    <a:defRPr/>
                  </a:pPr>
                  <a:endParaRPr lang="en-US"/>
                </a:p>
              </c:txPr>
            </c:dLbl>
            <c:spPr>
              <a:ln>
                <a:noFill/>
              </a:ln>
            </c:spPr>
            <c:dLblPos val="t"/>
            <c:showVal val="1"/>
          </c:dLbls>
          <c:cat>
            <c:strRef>
              <c:f>YCS2!$C$3:$L$3</c:f>
              <c:strCache>
                <c:ptCount val="10"/>
                <c:pt idx="0">
                  <c:v>1988</c:v>
                </c:pt>
                <c:pt idx="1">
                  <c:v>1990</c:v>
                </c:pt>
                <c:pt idx="2">
                  <c:v>1991</c:v>
                </c:pt>
                <c:pt idx="3">
                  <c:v>1993</c:v>
                </c:pt>
                <c:pt idx="4">
                  <c:v>1995</c:v>
                </c:pt>
                <c:pt idx="5">
                  <c:v>1997</c:v>
                </c:pt>
                <c:pt idx="6">
                  <c:v>1999</c:v>
                </c:pt>
                <c:pt idx="7">
                  <c:v>2001</c:v>
                </c:pt>
                <c:pt idx="8">
                  <c:v>2003</c:v>
                </c:pt>
                <c:pt idx="9">
                  <c:v>2006</c:v>
                </c:pt>
              </c:strCache>
            </c:strRef>
          </c:cat>
          <c:val>
            <c:numRef>
              <c:f>YCS2!$C$11:$L$11</c:f>
              <c:numCache>
                <c:formatCode>General</c:formatCode>
                <c:ptCount val="10"/>
                <c:pt idx="0">
                  <c:v>31</c:v>
                </c:pt>
                <c:pt idx="1">
                  <c:v>38</c:v>
                </c:pt>
                <c:pt idx="2">
                  <c:v>40</c:v>
                </c:pt>
                <c:pt idx="3">
                  <c:v>46</c:v>
                </c:pt>
                <c:pt idx="4">
                  <c:v>49</c:v>
                </c:pt>
                <c:pt idx="5">
                  <c:v>51</c:v>
                </c:pt>
                <c:pt idx="6">
                  <c:v>54</c:v>
                </c:pt>
                <c:pt idx="7">
                  <c:v>56</c:v>
                </c:pt>
                <c:pt idx="8">
                  <c:v>59</c:v>
                </c:pt>
                <c:pt idx="9">
                  <c:v>63</c:v>
                </c:pt>
              </c:numCache>
            </c:numRef>
          </c:val>
        </c:ser>
        <c:ser>
          <c:idx val="0"/>
          <c:order val="2"/>
          <c:spPr>
            <a:ln>
              <a:noFill/>
            </a:ln>
          </c:spPr>
          <c:marker>
            <c:symbol val="none"/>
          </c:marker>
          <c:dLbls>
            <c:txPr>
              <a:bodyPr/>
              <a:lstStyle/>
              <a:p>
                <a:pPr>
                  <a:defRPr b="1">
                    <a:solidFill>
                      <a:srgbClr val="F98BEC"/>
                    </a:solidFill>
                  </a:defRPr>
                </a:pPr>
                <a:endParaRPr lang="en-US"/>
              </a:p>
            </c:txPr>
            <c:dLblPos val="t"/>
            <c:showVal val="1"/>
          </c:dLbls>
          <c:cat>
            <c:strRef>
              <c:f>YCS2!$C$3:$L$3</c:f>
              <c:strCache>
                <c:ptCount val="10"/>
                <c:pt idx="0">
                  <c:v>1988</c:v>
                </c:pt>
                <c:pt idx="1">
                  <c:v>1990</c:v>
                </c:pt>
                <c:pt idx="2">
                  <c:v>1991</c:v>
                </c:pt>
                <c:pt idx="3">
                  <c:v>1993</c:v>
                </c:pt>
                <c:pt idx="4">
                  <c:v>1995</c:v>
                </c:pt>
                <c:pt idx="5">
                  <c:v>1997</c:v>
                </c:pt>
                <c:pt idx="6">
                  <c:v>1999</c:v>
                </c:pt>
                <c:pt idx="7">
                  <c:v>2001</c:v>
                </c:pt>
                <c:pt idx="8">
                  <c:v>2003</c:v>
                </c:pt>
                <c:pt idx="9">
                  <c:v>2006</c:v>
                </c:pt>
              </c:strCache>
            </c:strRef>
          </c:cat>
          <c:val>
            <c:numRef>
              <c:f>YCS2!$C$12:$L$12</c:f>
              <c:numCache>
                <c:formatCode>0.00</c:formatCode>
                <c:ptCount val="10"/>
                <c:pt idx="0">
                  <c:v>1.15527950310559</c:v>
                </c:pt>
                <c:pt idx="1">
                  <c:v>1.36420395421436</c:v>
                </c:pt>
                <c:pt idx="2">
                  <c:v>1.3535353535353534</c:v>
                </c:pt>
                <c:pt idx="3">
                  <c:v>1.4504504504504498</c:v>
                </c:pt>
                <c:pt idx="4">
                  <c:v>1.4411764705882351</c:v>
                </c:pt>
                <c:pt idx="5">
                  <c:v>1.4373177842565601</c:v>
                </c:pt>
                <c:pt idx="6">
                  <c:v>1.4940711462450595</c:v>
                </c:pt>
                <c:pt idx="7">
                  <c:v>1.4940711462450595</c:v>
                </c:pt>
                <c:pt idx="8">
                  <c:v>1.4390243902439004</c:v>
                </c:pt>
                <c:pt idx="9">
                  <c:v>1.4504504504504498</c:v>
                </c:pt>
              </c:numCache>
            </c:numRef>
          </c:val>
        </c:ser>
        <c:dLbls/>
        <c:marker val="1"/>
        <c:axId val="93246976"/>
        <c:axId val="93248512"/>
      </c:lineChart>
      <c:catAx>
        <c:axId val="93246976"/>
        <c:scaling>
          <c:orientation val="minMax"/>
        </c:scaling>
        <c:axPos val="b"/>
        <c:numFmt formatCode="General" sourceLinked="1"/>
        <c:tickLblPos val="nextTo"/>
        <c:txPr>
          <a:bodyPr/>
          <a:lstStyle/>
          <a:p>
            <a:pPr>
              <a:defRPr sz="1200"/>
            </a:pPr>
            <a:endParaRPr lang="en-US"/>
          </a:p>
        </c:txPr>
        <c:crossAx val="93248512"/>
        <c:crosses val="autoZero"/>
        <c:auto val="1"/>
        <c:lblAlgn val="ctr"/>
        <c:lblOffset val="100"/>
      </c:catAx>
      <c:valAx>
        <c:axId val="93248512"/>
        <c:scaling>
          <c:orientation val="minMax"/>
          <c:max val="80"/>
        </c:scaling>
        <c:axPos val="l"/>
        <c:majorGridlines>
          <c:spPr>
            <a:ln cmpd="sng">
              <a:prstDash val="sysDot"/>
            </a:ln>
          </c:spPr>
        </c:majorGridlines>
        <c:title>
          <c:tx>
            <c:rich>
              <a:bodyPr rot="-5400000" vert="horz"/>
              <a:lstStyle/>
              <a:p>
                <a:pPr>
                  <a:defRPr sz="1200"/>
                </a:pPr>
                <a:r>
                  <a:rPr lang="en-US" sz="1200"/>
                  <a:t>% achieving 5+ A*-C GCSE grades or equivalent</a:t>
                </a:r>
              </a:p>
            </c:rich>
          </c:tx>
          <c:layout>
            <c:manualLayout>
              <c:xMode val="edge"/>
              <c:yMode val="edge"/>
              <c:x val="1.0599912933588597E-2"/>
              <c:y val="0.12058804100829679"/>
            </c:manualLayout>
          </c:layout>
          <c:spPr>
            <a:noFill/>
            <a:ln w="25400">
              <a:noFill/>
            </a:ln>
          </c:spPr>
        </c:title>
        <c:numFmt formatCode="General" sourceLinked="1"/>
        <c:minorTickMark val="out"/>
        <c:tickLblPos val="nextTo"/>
        <c:crossAx val="93246976"/>
        <c:crosses val="autoZero"/>
        <c:crossBetween val="between"/>
        <c:minorUnit val="2"/>
      </c:valAx>
      <c:spPr>
        <a:noFill/>
        <a:ln w="25400">
          <a:noFill/>
        </a:ln>
      </c:spPr>
    </c:plotArea>
    <c:legend>
      <c:legendPos val="r"/>
      <c:legendEntry>
        <c:idx val="2"/>
        <c:delete val="1"/>
      </c:legendEntry>
      <c:layout>
        <c:manualLayout>
          <c:xMode val="edge"/>
          <c:yMode val="edge"/>
          <c:x val="0.13222010971527273"/>
          <c:y val="2.7973357898505115E-2"/>
          <c:w val="0.19816695046704225"/>
          <c:h val="8.2419468824451586E-2"/>
        </c:manualLayout>
      </c:layout>
      <c:spPr>
        <a:solidFill>
          <a:schemeClr val="bg1"/>
        </a:solidFill>
        <a:ln>
          <a:solidFill>
            <a:schemeClr val="bg2"/>
          </a:solidFill>
        </a:ln>
        <a:effectLst>
          <a:outerShdw blurRad="50800" dist="50800" dir="5400000" algn="ctr" rotWithShape="0">
            <a:schemeClr val="bg2"/>
          </a:outerShdw>
        </a:effectLst>
      </c:spPr>
      <c:txPr>
        <a:bodyPr/>
        <a:lstStyle/>
        <a:p>
          <a:pPr>
            <a:defRPr sz="1400"/>
          </a:pPr>
          <a:endParaRPr lang="en-US"/>
        </a:p>
      </c:txPr>
    </c:legend>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GB"/>
  <c:chart>
    <c:plotArea>
      <c:layout/>
      <c:barChart>
        <c:barDir val="col"/>
        <c:grouping val="clustered"/>
        <c:ser>
          <c:idx val="0"/>
          <c:order val="0"/>
          <c:spPr>
            <a:solidFill>
              <a:srgbClr val="0070C0"/>
            </a:solidFill>
          </c:spPr>
          <c:dPt>
            <c:idx val="2"/>
            <c:spPr>
              <a:solidFill>
                <a:srgbClr val="FF0000"/>
              </a:solidFill>
            </c:spPr>
          </c:dPt>
          <c:cat>
            <c:strRef>
              <c:f>'2013'!$H$55:$H$82</c:f>
              <c:strCache>
                <c:ptCount val="28"/>
                <c:pt idx="0">
                  <c:v>White other groups-FSM</c:v>
                </c:pt>
                <c:pt idx="1">
                  <c:v>Pakistani-FSM</c:v>
                </c:pt>
                <c:pt idx="2">
                  <c:v>White British-FSM</c:v>
                </c:pt>
                <c:pt idx="3">
                  <c:v>Chinese-FSM</c:v>
                </c:pt>
                <c:pt idx="4">
                  <c:v>Asian other groups-FSM</c:v>
                </c:pt>
                <c:pt idx="5">
                  <c:v>Mixed White &amp; Caribbean-FSM</c:v>
                </c:pt>
                <c:pt idx="6">
                  <c:v>Bangladeshi-FSM</c:v>
                </c:pt>
                <c:pt idx="7">
                  <c:v>Mixed White &amp; African-FSM</c:v>
                </c:pt>
                <c:pt idx="8">
                  <c:v>Mixed White &amp; Asian-FSM</c:v>
                </c:pt>
                <c:pt idx="9">
                  <c:v>Indian-FSM</c:v>
                </c:pt>
                <c:pt idx="10">
                  <c:v>Mixed any other background-FSM</c:v>
                </c:pt>
                <c:pt idx="11">
                  <c:v>Pakistani-Not FSM</c:v>
                </c:pt>
                <c:pt idx="12">
                  <c:v>Black Caribbean-FSM</c:v>
                </c:pt>
                <c:pt idx="13">
                  <c:v>Black other groups-FSM</c:v>
                </c:pt>
                <c:pt idx="14">
                  <c:v>Black African-FSM</c:v>
                </c:pt>
                <c:pt idx="15">
                  <c:v>Bangladeshi-Not FSM</c:v>
                </c:pt>
                <c:pt idx="16">
                  <c:v>Asian other groups-Not FSM</c:v>
                </c:pt>
                <c:pt idx="17">
                  <c:v>Mixed White &amp; Caribbean-Not FSM</c:v>
                </c:pt>
                <c:pt idx="18">
                  <c:v>Black African-Not FSM</c:v>
                </c:pt>
                <c:pt idx="19">
                  <c:v>Black other groups-Not FSM</c:v>
                </c:pt>
                <c:pt idx="20">
                  <c:v>Chinese-Not FSM</c:v>
                </c:pt>
                <c:pt idx="21">
                  <c:v>White other groups-Not FSM</c:v>
                </c:pt>
                <c:pt idx="22">
                  <c:v>Black Caribbean-Not FSM</c:v>
                </c:pt>
                <c:pt idx="23">
                  <c:v>Mixed White &amp; African-Not FSM</c:v>
                </c:pt>
                <c:pt idx="24">
                  <c:v>White British-Not FSM</c:v>
                </c:pt>
                <c:pt idx="25">
                  <c:v>Mixed any other background-Not FSM</c:v>
                </c:pt>
                <c:pt idx="26">
                  <c:v>Mixed White &amp; Asian-Not FSM</c:v>
                </c:pt>
                <c:pt idx="27">
                  <c:v>Indian-Not FSM</c:v>
                </c:pt>
              </c:strCache>
            </c:strRef>
          </c:cat>
          <c:val>
            <c:numRef>
              <c:f>'2013'!$I$55:$I$82</c:f>
              <c:numCache>
                <c:formatCode>#,##0</c:formatCode>
                <c:ptCount val="28"/>
                <c:pt idx="0">
                  <c:v>34</c:v>
                </c:pt>
                <c:pt idx="1">
                  <c:v>34</c:v>
                </c:pt>
                <c:pt idx="2">
                  <c:v>35</c:v>
                </c:pt>
                <c:pt idx="3">
                  <c:v>37</c:v>
                </c:pt>
                <c:pt idx="4">
                  <c:v>38</c:v>
                </c:pt>
                <c:pt idx="5">
                  <c:v>39</c:v>
                </c:pt>
                <c:pt idx="6">
                  <c:v>41</c:v>
                </c:pt>
                <c:pt idx="7">
                  <c:v>41</c:v>
                </c:pt>
                <c:pt idx="8">
                  <c:v>41</c:v>
                </c:pt>
                <c:pt idx="9">
                  <c:v>41</c:v>
                </c:pt>
                <c:pt idx="10">
                  <c:v>42</c:v>
                </c:pt>
                <c:pt idx="11">
                  <c:v>42</c:v>
                </c:pt>
                <c:pt idx="12">
                  <c:v>43</c:v>
                </c:pt>
                <c:pt idx="13">
                  <c:v>44</c:v>
                </c:pt>
                <c:pt idx="14">
                  <c:v>45</c:v>
                </c:pt>
                <c:pt idx="15">
                  <c:v>46</c:v>
                </c:pt>
                <c:pt idx="16">
                  <c:v>46</c:v>
                </c:pt>
                <c:pt idx="17">
                  <c:v>50</c:v>
                </c:pt>
                <c:pt idx="18">
                  <c:v>50</c:v>
                </c:pt>
                <c:pt idx="19">
                  <c:v>53</c:v>
                </c:pt>
                <c:pt idx="20">
                  <c:v>53</c:v>
                </c:pt>
                <c:pt idx="21">
                  <c:v>55</c:v>
                </c:pt>
                <c:pt idx="22">
                  <c:v>55</c:v>
                </c:pt>
                <c:pt idx="23">
                  <c:v>55</c:v>
                </c:pt>
                <c:pt idx="24">
                  <c:v>57</c:v>
                </c:pt>
                <c:pt idx="25">
                  <c:v>58</c:v>
                </c:pt>
                <c:pt idx="26">
                  <c:v>58</c:v>
                </c:pt>
                <c:pt idx="27">
                  <c:v>61</c:v>
                </c:pt>
              </c:numCache>
            </c:numRef>
          </c:val>
        </c:ser>
        <c:ser>
          <c:idx val="1"/>
          <c:order val="1"/>
          <c:spPr>
            <a:noFill/>
            <a:ln>
              <a:noFill/>
            </a:ln>
          </c:spPr>
          <c:trendline>
            <c:spPr>
              <a:ln w="19050">
                <a:solidFill>
                  <a:schemeClr val="tx1"/>
                </a:solidFill>
              </a:ln>
            </c:spPr>
            <c:trendlineType val="linear"/>
          </c:trendline>
          <c:cat>
            <c:strRef>
              <c:f>'2013'!$H$55:$H$82</c:f>
              <c:strCache>
                <c:ptCount val="28"/>
                <c:pt idx="0">
                  <c:v>White other groups-FSM</c:v>
                </c:pt>
                <c:pt idx="1">
                  <c:v>Pakistani-FSM</c:v>
                </c:pt>
                <c:pt idx="2">
                  <c:v>White British-FSM</c:v>
                </c:pt>
                <c:pt idx="3">
                  <c:v>Chinese-FSM</c:v>
                </c:pt>
                <c:pt idx="4">
                  <c:v>Asian other groups-FSM</c:v>
                </c:pt>
                <c:pt idx="5">
                  <c:v>Mixed White &amp; Caribbean-FSM</c:v>
                </c:pt>
                <c:pt idx="6">
                  <c:v>Bangladeshi-FSM</c:v>
                </c:pt>
                <c:pt idx="7">
                  <c:v>Mixed White &amp; African-FSM</c:v>
                </c:pt>
                <c:pt idx="8">
                  <c:v>Mixed White &amp; Asian-FSM</c:v>
                </c:pt>
                <c:pt idx="9">
                  <c:v>Indian-FSM</c:v>
                </c:pt>
                <c:pt idx="10">
                  <c:v>Mixed any other background-FSM</c:v>
                </c:pt>
                <c:pt idx="11">
                  <c:v>Pakistani-Not FSM</c:v>
                </c:pt>
                <c:pt idx="12">
                  <c:v>Black Caribbean-FSM</c:v>
                </c:pt>
                <c:pt idx="13">
                  <c:v>Black other groups-FSM</c:v>
                </c:pt>
                <c:pt idx="14">
                  <c:v>Black African-FSM</c:v>
                </c:pt>
                <c:pt idx="15">
                  <c:v>Bangladeshi-Not FSM</c:v>
                </c:pt>
                <c:pt idx="16">
                  <c:v>Asian other groups-Not FSM</c:v>
                </c:pt>
                <c:pt idx="17">
                  <c:v>Mixed White &amp; Caribbean-Not FSM</c:v>
                </c:pt>
                <c:pt idx="18">
                  <c:v>Black African-Not FSM</c:v>
                </c:pt>
                <c:pt idx="19">
                  <c:v>Black other groups-Not FSM</c:v>
                </c:pt>
                <c:pt idx="20">
                  <c:v>Chinese-Not FSM</c:v>
                </c:pt>
                <c:pt idx="21">
                  <c:v>White other groups-Not FSM</c:v>
                </c:pt>
                <c:pt idx="22">
                  <c:v>Black Caribbean-Not FSM</c:v>
                </c:pt>
                <c:pt idx="23">
                  <c:v>Mixed White &amp; African-Not FSM</c:v>
                </c:pt>
                <c:pt idx="24">
                  <c:v>White British-Not FSM</c:v>
                </c:pt>
                <c:pt idx="25">
                  <c:v>Mixed any other background-Not FSM</c:v>
                </c:pt>
                <c:pt idx="26">
                  <c:v>Mixed White &amp; Asian-Not FSM</c:v>
                </c:pt>
                <c:pt idx="27">
                  <c:v>Indian-Not FSM</c:v>
                </c:pt>
              </c:strCache>
            </c:strRef>
          </c:cat>
          <c:val>
            <c:numRef>
              <c:f>'2013'!$J$55:$J$82</c:f>
              <c:numCache>
                <c:formatCode>#,##0</c:formatCode>
                <c:ptCount val="28"/>
                <c:pt idx="0">
                  <c:v>52</c:v>
                </c:pt>
                <c:pt idx="1">
                  <c:v>52</c:v>
                </c:pt>
                <c:pt idx="2">
                  <c:v>52</c:v>
                </c:pt>
                <c:pt idx="3">
                  <c:v>52</c:v>
                </c:pt>
                <c:pt idx="4">
                  <c:v>52</c:v>
                </c:pt>
                <c:pt idx="5">
                  <c:v>52</c:v>
                </c:pt>
                <c:pt idx="6">
                  <c:v>52</c:v>
                </c:pt>
                <c:pt idx="7">
                  <c:v>52</c:v>
                </c:pt>
                <c:pt idx="8">
                  <c:v>52</c:v>
                </c:pt>
                <c:pt idx="9">
                  <c:v>52</c:v>
                </c:pt>
                <c:pt idx="10">
                  <c:v>52</c:v>
                </c:pt>
                <c:pt idx="11">
                  <c:v>52</c:v>
                </c:pt>
                <c:pt idx="12">
                  <c:v>52</c:v>
                </c:pt>
                <c:pt idx="13">
                  <c:v>52</c:v>
                </c:pt>
                <c:pt idx="14">
                  <c:v>52</c:v>
                </c:pt>
                <c:pt idx="15">
                  <c:v>52</c:v>
                </c:pt>
                <c:pt idx="16">
                  <c:v>52</c:v>
                </c:pt>
                <c:pt idx="17">
                  <c:v>52</c:v>
                </c:pt>
                <c:pt idx="18">
                  <c:v>52</c:v>
                </c:pt>
                <c:pt idx="19">
                  <c:v>52</c:v>
                </c:pt>
                <c:pt idx="20">
                  <c:v>52</c:v>
                </c:pt>
                <c:pt idx="21">
                  <c:v>52</c:v>
                </c:pt>
                <c:pt idx="22">
                  <c:v>52</c:v>
                </c:pt>
                <c:pt idx="23">
                  <c:v>52</c:v>
                </c:pt>
                <c:pt idx="24">
                  <c:v>52</c:v>
                </c:pt>
                <c:pt idx="25">
                  <c:v>52</c:v>
                </c:pt>
                <c:pt idx="26">
                  <c:v>52</c:v>
                </c:pt>
                <c:pt idx="27">
                  <c:v>52</c:v>
                </c:pt>
              </c:numCache>
            </c:numRef>
          </c:val>
        </c:ser>
        <c:dLbls/>
        <c:gapWidth val="0"/>
        <c:overlap val="60"/>
        <c:axId val="97012352"/>
        <c:axId val="97022336"/>
      </c:barChart>
      <c:catAx>
        <c:axId val="97012352"/>
        <c:scaling>
          <c:orientation val="minMax"/>
        </c:scaling>
        <c:axPos val="b"/>
        <c:numFmt formatCode="#,##0" sourceLinked="1"/>
        <c:tickLblPos val="nextTo"/>
        <c:txPr>
          <a:bodyPr rot="-2700000" vert="horz"/>
          <a:lstStyle/>
          <a:p>
            <a:pPr>
              <a:defRPr sz="800" b="0" i="0" u="none" strike="noStrike" baseline="0">
                <a:solidFill>
                  <a:srgbClr val="000000"/>
                </a:solidFill>
                <a:latin typeface="Calibri"/>
                <a:ea typeface="Calibri"/>
                <a:cs typeface="Calibri"/>
              </a:defRPr>
            </a:pPr>
            <a:endParaRPr lang="en-US"/>
          </a:p>
        </c:txPr>
        <c:crossAx val="97022336"/>
        <c:crosses val="autoZero"/>
        <c:auto val="1"/>
        <c:lblAlgn val="ctr"/>
        <c:lblOffset val="100"/>
      </c:catAx>
      <c:valAx>
        <c:axId val="97022336"/>
        <c:scaling>
          <c:orientation val="minMax"/>
          <c:max val="62"/>
          <c:min val="20"/>
        </c:scaling>
        <c:axPos val="l"/>
        <c:majorGridlines>
          <c:spPr>
            <a:ln>
              <a:solidFill>
                <a:schemeClr val="tx1"/>
              </a:solidFill>
              <a:prstDash val="sysDash"/>
            </a:ln>
          </c:spPr>
        </c:majorGridlines>
        <c:title>
          <c:tx>
            <c:rich>
              <a:bodyPr/>
              <a:lstStyle/>
              <a:p>
                <a:pPr>
                  <a:defRPr sz="1200" b="1" i="0" u="none" strike="noStrike" baseline="0">
                    <a:solidFill>
                      <a:srgbClr val="000000"/>
                    </a:solidFill>
                    <a:latin typeface="Calibri"/>
                    <a:ea typeface="Calibri"/>
                    <a:cs typeface="Calibri"/>
                  </a:defRPr>
                </a:pPr>
                <a:r>
                  <a:rPr lang="en-GB"/>
                  <a:t>% with a 'good level of development'</a:t>
                </a:r>
              </a:p>
            </c:rich>
          </c:tx>
          <c:layout/>
        </c:title>
        <c:numFmt formatCode="#,##0" sourceLinked="1"/>
        <c:minorTickMark val="out"/>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97012352"/>
        <c:crosses val="autoZero"/>
        <c:crossBetween val="between"/>
      </c:valAx>
    </c:plotArea>
    <c:plotVisOnly val="1"/>
    <c:dispBlanksAs val="gap"/>
  </c:chart>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GB"/>
  <c:chart>
    <c:plotArea>
      <c:layout/>
      <c:barChart>
        <c:barDir val="col"/>
        <c:grouping val="clustered"/>
        <c:ser>
          <c:idx val="0"/>
          <c:order val="0"/>
          <c:spPr>
            <a:solidFill>
              <a:srgbClr val="0070C0"/>
            </a:solidFill>
          </c:spPr>
          <c:dPt>
            <c:idx val="1"/>
            <c:spPr>
              <a:solidFill>
                <a:srgbClr val="FF0000"/>
              </a:solidFill>
            </c:spPr>
          </c:dPt>
          <c:cat>
            <c:strRef>
              <c:f>Extract!$B$65:$B$96</c:f>
              <c:strCache>
                <c:ptCount val="32"/>
                <c:pt idx="0">
                  <c:v>White Other-FSM</c:v>
                </c:pt>
                <c:pt idx="1">
                  <c:v>White British-FSM</c:v>
                </c:pt>
                <c:pt idx="2">
                  <c:v>White Irish-FSM</c:v>
                </c:pt>
                <c:pt idx="3">
                  <c:v>Black Caribbean-FSM</c:v>
                </c:pt>
                <c:pt idx="4">
                  <c:v>Mixed White &amp; Caribbean-FSM</c:v>
                </c:pt>
                <c:pt idx="5">
                  <c:v>Black other-FSM</c:v>
                </c:pt>
                <c:pt idx="6">
                  <c:v>Mixed White &amp; Asian-FSM</c:v>
                </c:pt>
                <c:pt idx="7">
                  <c:v>Pakistani-FSM</c:v>
                </c:pt>
                <c:pt idx="8">
                  <c:v>Any Other group-FSM</c:v>
                </c:pt>
                <c:pt idx="9">
                  <c:v>Mixed White &amp; African-FSM</c:v>
                </c:pt>
                <c:pt idx="10">
                  <c:v>Asian other-FSM</c:v>
                </c:pt>
                <c:pt idx="11">
                  <c:v>Mixed Other heritage-FSM</c:v>
                </c:pt>
                <c:pt idx="12">
                  <c:v>Black African-FSM</c:v>
                </c:pt>
                <c:pt idx="13">
                  <c:v>White Other-Non FSM</c:v>
                </c:pt>
                <c:pt idx="14">
                  <c:v>Indian-FSM</c:v>
                </c:pt>
                <c:pt idx="15">
                  <c:v>Bangladeshi-FSM</c:v>
                </c:pt>
                <c:pt idx="16">
                  <c:v>Pakistani-Non FSM</c:v>
                </c:pt>
                <c:pt idx="17">
                  <c:v>Any Other group-Non FSM</c:v>
                </c:pt>
                <c:pt idx="18">
                  <c:v>Black Caribbean-Non FSM</c:v>
                </c:pt>
                <c:pt idx="19">
                  <c:v>Black other-Non FSM</c:v>
                </c:pt>
                <c:pt idx="20">
                  <c:v>Mixed White &amp; Caribbean-Non FSM</c:v>
                </c:pt>
                <c:pt idx="21">
                  <c:v>Mixed White &amp; African-Non FSM</c:v>
                </c:pt>
                <c:pt idx="22">
                  <c:v>Bangladeshi-Non FSM</c:v>
                </c:pt>
                <c:pt idx="23">
                  <c:v>Black African-Non FSM</c:v>
                </c:pt>
                <c:pt idx="24">
                  <c:v>White British-Non FSM</c:v>
                </c:pt>
                <c:pt idx="25">
                  <c:v>Asian other-Non FSM</c:v>
                </c:pt>
                <c:pt idx="26">
                  <c:v>Mixed Other heritage-Non FSM</c:v>
                </c:pt>
                <c:pt idx="27">
                  <c:v>Mixed White &amp; Asian-Non FSM</c:v>
                </c:pt>
                <c:pt idx="28">
                  <c:v>Indian-Non FSM</c:v>
                </c:pt>
                <c:pt idx="29">
                  <c:v>Chinese-Non FSM</c:v>
                </c:pt>
                <c:pt idx="30">
                  <c:v>White Irish-Non FSM</c:v>
                </c:pt>
                <c:pt idx="31">
                  <c:v>Chinese-FSM</c:v>
                </c:pt>
              </c:strCache>
            </c:strRef>
          </c:cat>
          <c:val>
            <c:numRef>
              <c:f>Extract!$D$65:$D$96</c:f>
              <c:numCache>
                <c:formatCode>#,##0</c:formatCode>
                <c:ptCount val="32"/>
                <c:pt idx="0">
                  <c:v>57</c:v>
                </c:pt>
                <c:pt idx="1">
                  <c:v>58</c:v>
                </c:pt>
                <c:pt idx="2">
                  <c:v>60</c:v>
                </c:pt>
                <c:pt idx="3">
                  <c:v>62</c:v>
                </c:pt>
                <c:pt idx="4">
                  <c:v>63</c:v>
                </c:pt>
                <c:pt idx="5">
                  <c:v>63</c:v>
                </c:pt>
                <c:pt idx="6">
                  <c:v>64</c:v>
                </c:pt>
                <c:pt idx="7">
                  <c:v>65</c:v>
                </c:pt>
                <c:pt idx="8">
                  <c:v>65</c:v>
                </c:pt>
                <c:pt idx="9">
                  <c:v>66</c:v>
                </c:pt>
                <c:pt idx="10">
                  <c:v>66</c:v>
                </c:pt>
                <c:pt idx="11">
                  <c:v>67</c:v>
                </c:pt>
                <c:pt idx="12">
                  <c:v>69</c:v>
                </c:pt>
                <c:pt idx="13">
                  <c:v>70</c:v>
                </c:pt>
                <c:pt idx="14">
                  <c:v>72</c:v>
                </c:pt>
                <c:pt idx="15">
                  <c:v>72</c:v>
                </c:pt>
                <c:pt idx="16">
                  <c:v>73</c:v>
                </c:pt>
                <c:pt idx="17">
                  <c:v>73</c:v>
                </c:pt>
                <c:pt idx="18">
                  <c:v>74</c:v>
                </c:pt>
                <c:pt idx="19">
                  <c:v>74</c:v>
                </c:pt>
                <c:pt idx="20">
                  <c:v>76</c:v>
                </c:pt>
                <c:pt idx="21">
                  <c:v>78</c:v>
                </c:pt>
                <c:pt idx="22">
                  <c:v>78</c:v>
                </c:pt>
                <c:pt idx="23">
                  <c:v>79</c:v>
                </c:pt>
                <c:pt idx="24">
                  <c:v>80</c:v>
                </c:pt>
                <c:pt idx="25">
                  <c:v>80</c:v>
                </c:pt>
                <c:pt idx="26">
                  <c:v>82</c:v>
                </c:pt>
                <c:pt idx="27">
                  <c:v>84</c:v>
                </c:pt>
                <c:pt idx="28">
                  <c:v>84</c:v>
                </c:pt>
                <c:pt idx="29">
                  <c:v>85</c:v>
                </c:pt>
                <c:pt idx="30">
                  <c:v>86</c:v>
                </c:pt>
                <c:pt idx="31">
                  <c:v>87</c:v>
                </c:pt>
              </c:numCache>
            </c:numRef>
          </c:val>
        </c:ser>
        <c:ser>
          <c:idx val="1"/>
          <c:order val="1"/>
          <c:tx>
            <c:strRef>
              <c:f>Extract!$E$64</c:f>
              <c:strCache>
                <c:ptCount val="1"/>
                <c:pt idx="0">
                  <c:v>England average</c:v>
                </c:pt>
              </c:strCache>
            </c:strRef>
          </c:tx>
          <c:spPr>
            <a:noFill/>
            <a:ln>
              <a:noFill/>
            </a:ln>
          </c:spPr>
          <c:trendline>
            <c:spPr>
              <a:ln w="19050">
                <a:solidFill>
                  <a:schemeClr val="tx1"/>
                </a:solidFill>
              </a:ln>
            </c:spPr>
            <c:trendlineType val="linear"/>
          </c:trendline>
          <c:cat>
            <c:strRef>
              <c:f>Extract!$B$65:$B$96</c:f>
              <c:strCache>
                <c:ptCount val="32"/>
                <c:pt idx="0">
                  <c:v>White Other-FSM</c:v>
                </c:pt>
                <c:pt idx="1">
                  <c:v>White British-FSM</c:v>
                </c:pt>
                <c:pt idx="2">
                  <c:v>White Irish-FSM</c:v>
                </c:pt>
                <c:pt idx="3">
                  <c:v>Black Caribbean-FSM</c:v>
                </c:pt>
                <c:pt idx="4">
                  <c:v>Mixed White &amp; Caribbean-FSM</c:v>
                </c:pt>
                <c:pt idx="5">
                  <c:v>Black other-FSM</c:v>
                </c:pt>
                <c:pt idx="6">
                  <c:v>Mixed White &amp; Asian-FSM</c:v>
                </c:pt>
                <c:pt idx="7">
                  <c:v>Pakistani-FSM</c:v>
                </c:pt>
                <c:pt idx="8">
                  <c:v>Any Other group-FSM</c:v>
                </c:pt>
                <c:pt idx="9">
                  <c:v>Mixed White &amp; African-FSM</c:v>
                </c:pt>
                <c:pt idx="10">
                  <c:v>Asian other-FSM</c:v>
                </c:pt>
                <c:pt idx="11">
                  <c:v>Mixed Other heritage-FSM</c:v>
                </c:pt>
                <c:pt idx="12">
                  <c:v>Black African-FSM</c:v>
                </c:pt>
                <c:pt idx="13">
                  <c:v>White Other-Non FSM</c:v>
                </c:pt>
                <c:pt idx="14">
                  <c:v>Indian-FSM</c:v>
                </c:pt>
                <c:pt idx="15">
                  <c:v>Bangladeshi-FSM</c:v>
                </c:pt>
                <c:pt idx="16">
                  <c:v>Pakistani-Non FSM</c:v>
                </c:pt>
                <c:pt idx="17">
                  <c:v>Any Other group-Non FSM</c:v>
                </c:pt>
                <c:pt idx="18">
                  <c:v>Black Caribbean-Non FSM</c:v>
                </c:pt>
                <c:pt idx="19">
                  <c:v>Black other-Non FSM</c:v>
                </c:pt>
                <c:pt idx="20">
                  <c:v>Mixed White &amp; Caribbean-Non FSM</c:v>
                </c:pt>
                <c:pt idx="21">
                  <c:v>Mixed White &amp; African-Non FSM</c:v>
                </c:pt>
                <c:pt idx="22">
                  <c:v>Bangladeshi-Non FSM</c:v>
                </c:pt>
                <c:pt idx="23">
                  <c:v>Black African-Non FSM</c:v>
                </c:pt>
                <c:pt idx="24">
                  <c:v>White British-Non FSM</c:v>
                </c:pt>
                <c:pt idx="25">
                  <c:v>Asian other-Non FSM</c:v>
                </c:pt>
                <c:pt idx="26">
                  <c:v>Mixed Other heritage-Non FSM</c:v>
                </c:pt>
                <c:pt idx="27">
                  <c:v>Mixed White &amp; Asian-Non FSM</c:v>
                </c:pt>
                <c:pt idx="28">
                  <c:v>Indian-Non FSM</c:v>
                </c:pt>
                <c:pt idx="29">
                  <c:v>Chinese-Non FSM</c:v>
                </c:pt>
                <c:pt idx="30">
                  <c:v>White Irish-Non FSM</c:v>
                </c:pt>
                <c:pt idx="31">
                  <c:v>Chinese-FSM</c:v>
                </c:pt>
              </c:strCache>
            </c:strRef>
          </c:cat>
          <c:val>
            <c:numRef>
              <c:f>Extract!$E$65:$E$96</c:f>
              <c:numCache>
                <c:formatCode>General</c:formatCode>
                <c:ptCount val="32"/>
                <c:pt idx="0">
                  <c:v>75</c:v>
                </c:pt>
                <c:pt idx="1">
                  <c:v>75</c:v>
                </c:pt>
                <c:pt idx="2">
                  <c:v>75</c:v>
                </c:pt>
                <c:pt idx="3">
                  <c:v>75</c:v>
                </c:pt>
                <c:pt idx="4">
                  <c:v>75</c:v>
                </c:pt>
                <c:pt idx="5">
                  <c:v>75</c:v>
                </c:pt>
                <c:pt idx="6">
                  <c:v>75</c:v>
                </c:pt>
                <c:pt idx="7">
                  <c:v>75</c:v>
                </c:pt>
                <c:pt idx="8">
                  <c:v>75</c:v>
                </c:pt>
                <c:pt idx="9">
                  <c:v>75</c:v>
                </c:pt>
                <c:pt idx="10">
                  <c:v>75</c:v>
                </c:pt>
                <c:pt idx="11">
                  <c:v>75</c:v>
                </c:pt>
                <c:pt idx="12">
                  <c:v>75</c:v>
                </c:pt>
                <c:pt idx="13">
                  <c:v>75</c:v>
                </c:pt>
                <c:pt idx="14">
                  <c:v>75</c:v>
                </c:pt>
                <c:pt idx="15">
                  <c:v>75</c:v>
                </c:pt>
                <c:pt idx="16">
                  <c:v>75</c:v>
                </c:pt>
                <c:pt idx="17">
                  <c:v>75</c:v>
                </c:pt>
                <c:pt idx="18">
                  <c:v>75</c:v>
                </c:pt>
                <c:pt idx="19">
                  <c:v>75</c:v>
                </c:pt>
                <c:pt idx="20">
                  <c:v>75</c:v>
                </c:pt>
                <c:pt idx="21">
                  <c:v>75</c:v>
                </c:pt>
                <c:pt idx="22">
                  <c:v>75</c:v>
                </c:pt>
                <c:pt idx="23">
                  <c:v>75</c:v>
                </c:pt>
                <c:pt idx="24">
                  <c:v>75</c:v>
                </c:pt>
                <c:pt idx="25">
                  <c:v>75</c:v>
                </c:pt>
                <c:pt idx="26">
                  <c:v>75</c:v>
                </c:pt>
                <c:pt idx="27">
                  <c:v>75</c:v>
                </c:pt>
                <c:pt idx="28">
                  <c:v>75</c:v>
                </c:pt>
                <c:pt idx="29">
                  <c:v>75</c:v>
                </c:pt>
                <c:pt idx="30">
                  <c:v>75</c:v>
                </c:pt>
                <c:pt idx="31">
                  <c:v>75</c:v>
                </c:pt>
              </c:numCache>
            </c:numRef>
          </c:val>
        </c:ser>
        <c:dLbls/>
        <c:gapWidth val="0"/>
        <c:overlap val="60"/>
        <c:axId val="97053312"/>
        <c:axId val="96936320"/>
      </c:barChart>
      <c:catAx>
        <c:axId val="97053312"/>
        <c:scaling>
          <c:orientation val="minMax"/>
        </c:scaling>
        <c:axPos val="b"/>
        <c:numFmt formatCode="#,##0" sourceLinked="1"/>
        <c:tickLblPos val="nextTo"/>
        <c:txPr>
          <a:bodyPr rot="-2700000" vert="horz"/>
          <a:lstStyle/>
          <a:p>
            <a:pPr>
              <a:defRPr sz="800" b="0" i="0" u="none" strike="noStrike" baseline="0">
                <a:solidFill>
                  <a:srgbClr val="000000"/>
                </a:solidFill>
                <a:latin typeface="Calibri"/>
                <a:ea typeface="Calibri"/>
                <a:cs typeface="Calibri"/>
              </a:defRPr>
            </a:pPr>
            <a:endParaRPr lang="en-US"/>
          </a:p>
        </c:txPr>
        <c:crossAx val="96936320"/>
        <c:crosses val="autoZero"/>
        <c:auto val="1"/>
        <c:lblAlgn val="ctr"/>
        <c:lblOffset val="100"/>
      </c:catAx>
      <c:valAx>
        <c:axId val="96936320"/>
        <c:scaling>
          <c:orientation val="minMax"/>
          <c:max val="90"/>
          <c:min val="50"/>
        </c:scaling>
        <c:axPos val="l"/>
        <c:majorGridlines>
          <c:spPr>
            <a:ln>
              <a:solidFill>
                <a:schemeClr val="tx1"/>
              </a:solidFill>
              <a:prstDash val="sysDash"/>
            </a:ln>
          </c:spPr>
        </c:majorGridlines>
        <c:title>
          <c:tx>
            <c:rich>
              <a:bodyPr/>
              <a:lstStyle/>
              <a:p>
                <a:pPr>
                  <a:defRPr sz="1300" b="1" i="0" u="none" strike="noStrike" baseline="0">
                    <a:solidFill>
                      <a:srgbClr val="000000"/>
                    </a:solidFill>
                    <a:latin typeface="Calibri"/>
                    <a:ea typeface="Calibri"/>
                    <a:cs typeface="Calibri"/>
                  </a:defRPr>
                </a:pPr>
                <a:r>
                  <a:rPr lang="en-GB" sz="1300"/>
                  <a:t>% Level</a:t>
                </a:r>
                <a:r>
                  <a:rPr lang="en-GB" sz="1300" baseline="0"/>
                  <a:t> 4+ in Reading, Writing &amp; Maths (RWM)</a:t>
                </a:r>
                <a:endParaRPr lang="en-GB" sz="1300"/>
              </a:p>
            </c:rich>
          </c:tx>
          <c:layout/>
        </c:title>
        <c:numFmt formatCode="#,##0" sourceLinked="1"/>
        <c:minorTickMark val="out"/>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97053312"/>
        <c:crosses val="autoZero"/>
        <c:crossBetween val="between"/>
      </c:valAx>
    </c:plotArea>
    <c:plotVisOnly val="1"/>
    <c:dispBlanksAs val="gap"/>
  </c:chart>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GB"/>
  <c:chart>
    <c:title>
      <c:tx>
        <c:rich>
          <a:bodyPr/>
          <a:lstStyle/>
          <a:p>
            <a:pPr>
              <a:defRPr/>
            </a:pPr>
            <a:r>
              <a:rPr lang="en-US" sz="1600"/>
              <a:t>5+A*-C EM by ethnic group and entitlement to FSM: England 2013</a:t>
            </a:r>
          </a:p>
        </c:rich>
      </c:tx>
      <c:layout/>
      <c:overlay val="1"/>
    </c:title>
    <c:plotArea>
      <c:layout>
        <c:manualLayout>
          <c:layoutTarget val="inner"/>
          <c:xMode val="edge"/>
          <c:yMode val="edge"/>
          <c:x val="9.5012020556254226E-2"/>
          <c:y val="8.3339874571753528E-2"/>
          <c:w val="0.88573027636251767"/>
          <c:h val="0.65394232263023555"/>
        </c:manualLayout>
      </c:layout>
      <c:barChart>
        <c:barDir val="col"/>
        <c:grouping val="clustered"/>
        <c:ser>
          <c:idx val="0"/>
          <c:order val="0"/>
          <c:spPr>
            <a:solidFill>
              <a:srgbClr val="0070C0"/>
            </a:solidFill>
          </c:spPr>
          <c:dPt>
            <c:idx val="0"/>
            <c:spPr>
              <a:solidFill>
                <a:srgbClr val="FF0000"/>
              </a:solidFill>
            </c:spPr>
          </c:dPt>
          <c:dPt>
            <c:idx val="17"/>
            <c:spPr>
              <a:solidFill>
                <a:srgbClr val="FF0000"/>
              </a:solidFill>
            </c:spPr>
          </c:dPt>
          <c:dLbls>
            <c:numFmt formatCode="0%" sourceLinked="0"/>
            <c:txPr>
              <a:bodyPr anchor="b" anchorCtr="0"/>
              <a:lstStyle/>
              <a:p>
                <a:pPr>
                  <a:defRPr sz="700"/>
                </a:pPr>
                <a:endParaRPr lang="en-US"/>
              </a:p>
            </c:txPr>
            <c:showVal val="1"/>
          </c:dLbls>
          <c:cat>
            <c:strRef>
              <c:f>'Eth+FSM'!$D$42:$D$67</c:f>
              <c:strCache>
                <c:ptCount val="26"/>
                <c:pt idx="0">
                  <c:v>White British-FSM</c:v>
                </c:pt>
                <c:pt idx="1">
                  <c:v>Mixed White &amp; Caribbean-FSM</c:v>
                </c:pt>
                <c:pt idx="2">
                  <c:v>Black Caribbean-FSM</c:v>
                </c:pt>
                <c:pt idx="3">
                  <c:v>Black other groups-FSM</c:v>
                </c:pt>
                <c:pt idx="4">
                  <c:v>White other groups-FSM</c:v>
                </c:pt>
                <c:pt idx="5">
                  <c:v>Pakistani-FSM</c:v>
                </c:pt>
                <c:pt idx="6">
                  <c:v>Mixed White &amp; Asian-FSM</c:v>
                </c:pt>
                <c:pt idx="7">
                  <c:v>Mixed White &amp; African-FSM</c:v>
                </c:pt>
                <c:pt idx="8">
                  <c:v>Black African-FSM</c:v>
                </c:pt>
                <c:pt idx="9">
                  <c:v>Any other Asian-FSM</c:v>
                </c:pt>
                <c:pt idx="10">
                  <c:v>Black Caribbean-NOT FSM</c:v>
                </c:pt>
                <c:pt idx="11">
                  <c:v>White other groups-NOT FSM</c:v>
                </c:pt>
                <c:pt idx="12">
                  <c:v>Pakistani-NOT FSM</c:v>
                </c:pt>
                <c:pt idx="13">
                  <c:v> Bangladeshi-FSM</c:v>
                </c:pt>
                <c:pt idx="14">
                  <c:v>Black other groups-NOT FSM</c:v>
                </c:pt>
                <c:pt idx="15">
                  <c:v>Mixed White &amp; Caribbean-NOT FSM</c:v>
                </c:pt>
                <c:pt idx="16">
                  <c:v>Indian-FSM</c:v>
                </c:pt>
                <c:pt idx="17">
                  <c:v>White British-NOT FSM</c:v>
                </c:pt>
                <c:pt idx="18">
                  <c:v>Black African-NOT FSM</c:v>
                </c:pt>
                <c:pt idx="19">
                  <c:v>Any other Asian-NOT FSM</c:v>
                </c:pt>
                <c:pt idx="20">
                  <c:v> Bangladeshi-NOT FSM</c:v>
                </c:pt>
                <c:pt idx="21">
                  <c:v>Mixed White &amp; African-NOT FSM</c:v>
                </c:pt>
                <c:pt idx="22">
                  <c:v>Mixed White &amp; Asian-NOT FSM</c:v>
                </c:pt>
                <c:pt idx="23">
                  <c:v>Chinese-FSM</c:v>
                </c:pt>
                <c:pt idx="24">
                  <c:v>Indian-NOT FSM</c:v>
                </c:pt>
                <c:pt idx="25">
                  <c:v>Chinese-NOT FSM</c:v>
                </c:pt>
              </c:strCache>
            </c:strRef>
          </c:cat>
          <c:val>
            <c:numRef>
              <c:f>'Eth+FSM'!$E$42:$E$67</c:f>
              <c:numCache>
                <c:formatCode>0.0%</c:formatCode>
                <c:ptCount val="26"/>
                <c:pt idx="0">
                  <c:v>0.32283723136425385</c:v>
                </c:pt>
                <c:pt idx="1">
                  <c:v>0.37568455640745013</c:v>
                </c:pt>
                <c:pt idx="2">
                  <c:v>0.42197374817695732</c:v>
                </c:pt>
                <c:pt idx="3">
                  <c:v>0.43120260021668488</c:v>
                </c:pt>
                <c:pt idx="4">
                  <c:v>0.43657390675822288</c:v>
                </c:pt>
                <c:pt idx="5">
                  <c:v>0.46822204344328294</c:v>
                </c:pt>
                <c:pt idx="6">
                  <c:v>0.47740112994350298</c:v>
                </c:pt>
                <c:pt idx="7">
                  <c:v>0.48603351955307239</c:v>
                </c:pt>
                <c:pt idx="8">
                  <c:v>0.51456489675516159</c:v>
                </c:pt>
                <c:pt idx="9">
                  <c:v>0.52487562189054815</c:v>
                </c:pt>
                <c:pt idx="10">
                  <c:v>0.57046759639048161</c:v>
                </c:pt>
                <c:pt idx="11">
                  <c:v>0.57562594268477574</c:v>
                </c:pt>
                <c:pt idx="12">
                  <c:v>0.58786741713570823</c:v>
                </c:pt>
                <c:pt idx="13">
                  <c:v>0.59167794316644251</c:v>
                </c:pt>
                <c:pt idx="14">
                  <c:v>0.59666975023126756</c:v>
                </c:pt>
                <c:pt idx="15">
                  <c:v>0.60688273852877506</c:v>
                </c:pt>
                <c:pt idx="16">
                  <c:v>0.61408882082695226</c:v>
                </c:pt>
                <c:pt idx="17">
                  <c:v>0.64509303611868141</c:v>
                </c:pt>
                <c:pt idx="18">
                  <c:v>0.66207538389949283</c:v>
                </c:pt>
                <c:pt idx="19">
                  <c:v>0.66514320536258653</c:v>
                </c:pt>
                <c:pt idx="20">
                  <c:v>0.66935483870968182</c:v>
                </c:pt>
                <c:pt idx="21">
                  <c:v>0.67540435025097945</c:v>
                </c:pt>
                <c:pt idx="22">
                  <c:v>0.73685622317596644</c:v>
                </c:pt>
                <c:pt idx="23">
                  <c:v>0.76785714285714335</c:v>
                </c:pt>
                <c:pt idx="24">
                  <c:v>0.77250409165303158</c:v>
                </c:pt>
                <c:pt idx="25">
                  <c:v>0.78267113451412673</c:v>
                </c:pt>
              </c:numCache>
            </c:numRef>
          </c:val>
        </c:ser>
        <c:ser>
          <c:idx val="1"/>
          <c:order val="1"/>
          <c:spPr>
            <a:noFill/>
            <a:ln>
              <a:noFill/>
            </a:ln>
          </c:spPr>
          <c:trendline>
            <c:spPr>
              <a:ln w="19050">
                <a:solidFill>
                  <a:schemeClr val="tx1"/>
                </a:solidFill>
              </a:ln>
            </c:spPr>
            <c:trendlineType val="linear"/>
          </c:trendline>
          <c:cat>
            <c:strRef>
              <c:f>'Eth+FSM'!$D$42:$D$67</c:f>
              <c:strCache>
                <c:ptCount val="26"/>
                <c:pt idx="0">
                  <c:v>White British-FSM</c:v>
                </c:pt>
                <c:pt idx="1">
                  <c:v>Mixed White &amp; Caribbean-FSM</c:v>
                </c:pt>
                <c:pt idx="2">
                  <c:v>Black Caribbean-FSM</c:v>
                </c:pt>
                <c:pt idx="3">
                  <c:v>Black other groups-FSM</c:v>
                </c:pt>
                <c:pt idx="4">
                  <c:v>White other groups-FSM</c:v>
                </c:pt>
                <c:pt idx="5">
                  <c:v>Pakistani-FSM</c:v>
                </c:pt>
                <c:pt idx="6">
                  <c:v>Mixed White &amp; Asian-FSM</c:v>
                </c:pt>
                <c:pt idx="7">
                  <c:v>Mixed White &amp; African-FSM</c:v>
                </c:pt>
                <c:pt idx="8">
                  <c:v>Black African-FSM</c:v>
                </c:pt>
                <c:pt idx="9">
                  <c:v>Any other Asian-FSM</c:v>
                </c:pt>
                <c:pt idx="10">
                  <c:v>Black Caribbean-NOT FSM</c:v>
                </c:pt>
                <c:pt idx="11">
                  <c:v>White other groups-NOT FSM</c:v>
                </c:pt>
                <c:pt idx="12">
                  <c:v>Pakistani-NOT FSM</c:v>
                </c:pt>
                <c:pt idx="13">
                  <c:v> Bangladeshi-FSM</c:v>
                </c:pt>
                <c:pt idx="14">
                  <c:v>Black other groups-NOT FSM</c:v>
                </c:pt>
                <c:pt idx="15">
                  <c:v>Mixed White &amp; Caribbean-NOT FSM</c:v>
                </c:pt>
                <c:pt idx="16">
                  <c:v>Indian-FSM</c:v>
                </c:pt>
                <c:pt idx="17">
                  <c:v>White British-NOT FSM</c:v>
                </c:pt>
                <c:pt idx="18">
                  <c:v>Black African-NOT FSM</c:v>
                </c:pt>
                <c:pt idx="19">
                  <c:v>Any other Asian-NOT FSM</c:v>
                </c:pt>
                <c:pt idx="20">
                  <c:v> Bangladeshi-NOT FSM</c:v>
                </c:pt>
                <c:pt idx="21">
                  <c:v>Mixed White &amp; African-NOT FSM</c:v>
                </c:pt>
                <c:pt idx="22">
                  <c:v>Mixed White &amp; Asian-NOT FSM</c:v>
                </c:pt>
                <c:pt idx="23">
                  <c:v>Chinese-FSM</c:v>
                </c:pt>
                <c:pt idx="24">
                  <c:v>Indian-NOT FSM</c:v>
                </c:pt>
                <c:pt idx="25">
                  <c:v>Chinese-NOT FSM</c:v>
                </c:pt>
              </c:strCache>
            </c:strRef>
          </c:cat>
          <c:val>
            <c:numRef>
              <c:f>'Eth+FSM'!$F$42:$F$67</c:f>
              <c:numCache>
                <c:formatCode>0.0%</c:formatCode>
                <c:ptCount val="26"/>
                <c:pt idx="0">
                  <c:v>0.60600000000000065</c:v>
                </c:pt>
                <c:pt idx="1">
                  <c:v>0.60600000000000065</c:v>
                </c:pt>
                <c:pt idx="2">
                  <c:v>0.60600000000000065</c:v>
                </c:pt>
                <c:pt idx="3">
                  <c:v>0.60600000000000065</c:v>
                </c:pt>
                <c:pt idx="4">
                  <c:v>0.60600000000000065</c:v>
                </c:pt>
                <c:pt idx="5">
                  <c:v>0.60600000000000065</c:v>
                </c:pt>
                <c:pt idx="6">
                  <c:v>0.60600000000000065</c:v>
                </c:pt>
                <c:pt idx="7">
                  <c:v>0.60600000000000065</c:v>
                </c:pt>
                <c:pt idx="8">
                  <c:v>0.60600000000000065</c:v>
                </c:pt>
                <c:pt idx="9">
                  <c:v>0.60600000000000065</c:v>
                </c:pt>
                <c:pt idx="10">
                  <c:v>0.60600000000000065</c:v>
                </c:pt>
                <c:pt idx="11">
                  <c:v>0.60600000000000065</c:v>
                </c:pt>
                <c:pt idx="12">
                  <c:v>0.60600000000000065</c:v>
                </c:pt>
                <c:pt idx="13">
                  <c:v>0.60600000000000065</c:v>
                </c:pt>
                <c:pt idx="14">
                  <c:v>0.60600000000000065</c:v>
                </c:pt>
                <c:pt idx="15">
                  <c:v>0.60600000000000065</c:v>
                </c:pt>
                <c:pt idx="16">
                  <c:v>0.60600000000000065</c:v>
                </c:pt>
                <c:pt idx="17">
                  <c:v>0.60600000000000065</c:v>
                </c:pt>
                <c:pt idx="18">
                  <c:v>0.60600000000000065</c:v>
                </c:pt>
                <c:pt idx="19">
                  <c:v>0.60600000000000065</c:v>
                </c:pt>
                <c:pt idx="20">
                  <c:v>0.60600000000000065</c:v>
                </c:pt>
                <c:pt idx="21">
                  <c:v>0.60600000000000065</c:v>
                </c:pt>
                <c:pt idx="22">
                  <c:v>0.60600000000000065</c:v>
                </c:pt>
                <c:pt idx="23">
                  <c:v>0.60600000000000065</c:v>
                </c:pt>
                <c:pt idx="24">
                  <c:v>0.60600000000000065</c:v>
                </c:pt>
                <c:pt idx="25">
                  <c:v>0.60600000000000065</c:v>
                </c:pt>
              </c:numCache>
            </c:numRef>
          </c:val>
        </c:ser>
        <c:dLbls/>
        <c:gapWidth val="0"/>
        <c:overlap val="50"/>
        <c:axId val="98179328"/>
        <c:axId val="98185216"/>
      </c:barChart>
      <c:catAx>
        <c:axId val="98179328"/>
        <c:scaling>
          <c:orientation val="minMax"/>
        </c:scaling>
        <c:axPos val="b"/>
        <c:tickLblPos val="nextTo"/>
        <c:txPr>
          <a:bodyPr/>
          <a:lstStyle/>
          <a:p>
            <a:pPr>
              <a:defRPr sz="800"/>
            </a:pPr>
            <a:endParaRPr lang="en-US"/>
          </a:p>
        </c:txPr>
        <c:crossAx val="98185216"/>
        <c:crosses val="autoZero"/>
        <c:auto val="1"/>
        <c:lblAlgn val="ctr"/>
        <c:lblOffset val="100"/>
      </c:catAx>
      <c:valAx>
        <c:axId val="98185216"/>
        <c:scaling>
          <c:orientation val="minMax"/>
          <c:max val="0.8"/>
          <c:min val="0.1"/>
        </c:scaling>
        <c:axPos val="l"/>
        <c:majorGridlines>
          <c:spPr>
            <a:ln>
              <a:prstDash val="sysDot"/>
            </a:ln>
          </c:spPr>
        </c:majorGridlines>
        <c:title>
          <c:tx>
            <c:rich>
              <a:bodyPr rot="-5400000" vert="horz"/>
              <a:lstStyle/>
              <a:p>
                <a:pPr>
                  <a:defRPr/>
                </a:pPr>
                <a:r>
                  <a:rPr lang="en-US" dirty="0"/>
                  <a:t>% </a:t>
                </a:r>
                <a:r>
                  <a:rPr lang="en-US" dirty="0" smtClean="0"/>
                  <a:t>5+ </a:t>
                </a:r>
                <a:r>
                  <a:rPr lang="en-US" dirty="0"/>
                  <a:t>A*-C </a:t>
                </a:r>
                <a:r>
                  <a:rPr lang="en-US" dirty="0" smtClean="0"/>
                  <a:t>grades including </a:t>
                </a:r>
                <a:r>
                  <a:rPr lang="en-US" dirty="0"/>
                  <a:t>Eng &amp; </a:t>
                </a:r>
                <a:r>
                  <a:rPr lang="en-US" dirty="0" err="1"/>
                  <a:t>Maths</a:t>
                </a:r>
                <a:endParaRPr lang="en-US" dirty="0"/>
              </a:p>
            </c:rich>
          </c:tx>
          <c:layout>
            <c:manualLayout>
              <c:xMode val="edge"/>
              <c:yMode val="edge"/>
              <c:x val="1.7507002801120452E-2"/>
              <c:y val="0.20926607304928024"/>
            </c:manualLayout>
          </c:layout>
        </c:title>
        <c:numFmt formatCode="0%" sourceLinked="0"/>
        <c:minorTickMark val="out"/>
        <c:tickLblPos val="low"/>
        <c:crossAx val="98179328"/>
        <c:crosses val="autoZero"/>
        <c:crossBetween val="between"/>
        <c:majorUnit val="0.1"/>
        <c:minorUnit val="5.0000000000000024E-2"/>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8.9703246185859328E-2"/>
          <c:y val="1.3935095491672921E-2"/>
          <c:w val="0.89576358382602095"/>
          <c:h val="0.89350593465261852"/>
        </c:manualLayout>
      </c:layout>
      <c:lineChart>
        <c:grouping val="standard"/>
        <c:ser>
          <c:idx val="11"/>
          <c:order val="0"/>
          <c:tx>
            <c:strRef>
              <c:f>YCS2!$B$15</c:f>
              <c:strCache>
                <c:ptCount val="1"/>
                <c:pt idx="0">
                  <c:v>White</c:v>
                </c:pt>
              </c:strCache>
            </c:strRef>
          </c:tx>
          <c:spPr>
            <a:ln>
              <a:noFill/>
            </a:ln>
          </c:spPr>
          <c:marker>
            <c:symbol val="circle"/>
            <c:size val="4"/>
            <c:spPr>
              <a:solidFill>
                <a:schemeClr val="tx1"/>
              </a:solidFill>
              <a:ln>
                <a:solidFill>
                  <a:schemeClr val="tx1"/>
                </a:solidFill>
              </a:ln>
            </c:spPr>
          </c:marker>
          <c:trendline>
            <c:spPr>
              <a:ln w="38100">
                <a:solidFill>
                  <a:schemeClr val="tx1"/>
                </a:solidFill>
              </a:ln>
            </c:spPr>
            <c:trendlineType val="linear"/>
          </c:trendline>
          <c:cat>
            <c:strRef>
              <c:f>YCS2!$E$3:$L$3</c:f>
              <c:strCache>
                <c:ptCount val="8"/>
                <c:pt idx="0">
                  <c:v>1991</c:v>
                </c:pt>
                <c:pt idx="1">
                  <c:v>1993</c:v>
                </c:pt>
                <c:pt idx="2">
                  <c:v>1995</c:v>
                </c:pt>
                <c:pt idx="3">
                  <c:v>1997</c:v>
                </c:pt>
                <c:pt idx="4">
                  <c:v>1999</c:v>
                </c:pt>
                <c:pt idx="5">
                  <c:v>2001</c:v>
                </c:pt>
                <c:pt idx="6">
                  <c:v>2003</c:v>
                </c:pt>
                <c:pt idx="7">
                  <c:v>2006</c:v>
                </c:pt>
              </c:strCache>
            </c:strRef>
          </c:cat>
          <c:val>
            <c:numRef>
              <c:f>YCS2!$E$15:$L$15</c:f>
              <c:numCache>
                <c:formatCode>General</c:formatCode>
                <c:ptCount val="8"/>
                <c:pt idx="0">
                  <c:v>37</c:v>
                </c:pt>
                <c:pt idx="1">
                  <c:v>43</c:v>
                </c:pt>
                <c:pt idx="2">
                  <c:v>45</c:v>
                </c:pt>
                <c:pt idx="3">
                  <c:v>47</c:v>
                </c:pt>
                <c:pt idx="4">
                  <c:v>50</c:v>
                </c:pt>
                <c:pt idx="5">
                  <c:v>52</c:v>
                </c:pt>
                <c:pt idx="6">
                  <c:v>55</c:v>
                </c:pt>
                <c:pt idx="7">
                  <c:v>58</c:v>
                </c:pt>
              </c:numCache>
            </c:numRef>
          </c:val>
        </c:ser>
        <c:ser>
          <c:idx val="12"/>
          <c:order val="1"/>
          <c:tx>
            <c:strRef>
              <c:f>YCS2!$B$16</c:f>
              <c:strCache>
                <c:ptCount val="1"/>
                <c:pt idx="0">
                  <c:v>Black</c:v>
                </c:pt>
              </c:strCache>
            </c:strRef>
          </c:tx>
          <c:spPr>
            <a:ln w="38100" cmpd="sng">
              <a:solidFill>
                <a:srgbClr val="3C0FFD"/>
              </a:solidFill>
              <a:prstDash val="sysDash"/>
            </a:ln>
          </c:spPr>
          <c:marker>
            <c:symbol val="triangle"/>
            <c:size val="7"/>
            <c:spPr>
              <a:solidFill>
                <a:srgbClr val="3C0FFD"/>
              </a:solidFill>
              <a:ln w="9525" cmpd="sng">
                <a:solidFill>
                  <a:srgbClr val="3C0FFD"/>
                </a:solidFill>
                <a:prstDash val="solid"/>
              </a:ln>
            </c:spPr>
          </c:marker>
          <c:cat>
            <c:strRef>
              <c:f>YCS2!$E$3:$L$3</c:f>
              <c:strCache>
                <c:ptCount val="8"/>
                <c:pt idx="0">
                  <c:v>1991</c:v>
                </c:pt>
                <c:pt idx="1">
                  <c:v>1993</c:v>
                </c:pt>
                <c:pt idx="2">
                  <c:v>1995</c:v>
                </c:pt>
                <c:pt idx="3">
                  <c:v>1997</c:v>
                </c:pt>
                <c:pt idx="4">
                  <c:v>1999</c:v>
                </c:pt>
                <c:pt idx="5">
                  <c:v>2001</c:v>
                </c:pt>
                <c:pt idx="6">
                  <c:v>2003</c:v>
                </c:pt>
                <c:pt idx="7">
                  <c:v>2006</c:v>
                </c:pt>
              </c:strCache>
            </c:strRef>
          </c:cat>
          <c:val>
            <c:numRef>
              <c:f>YCS2!$E$16:$L$16</c:f>
              <c:numCache>
                <c:formatCode>General</c:formatCode>
                <c:ptCount val="8"/>
                <c:pt idx="0">
                  <c:v>23</c:v>
                </c:pt>
                <c:pt idx="1">
                  <c:v>21</c:v>
                </c:pt>
                <c:pt idx="2">
                  <c:v>23</c:v>
                </c:pt>
                <c:pt idx="3">
                  <c:v>29</c:v>
                </c:pt>
                <c:pt idx="4">
                  <c:v>38</c:v>
                </c:pt>
                <c:pt idx="5">
                  <c:v>36</c:v>
                </c:pt>
                <c:pt idx="6">
                  <c:v>34</c:v>
                </c:pt>
                <c:pt idx="7">
                  <c:v>50</c:v>
                </c:pt>
              </c:numCache>
            </c:numRef>
          </c:val>
        </c:ser>
        <c:ser>
          <c:idx val="14"/>
          <c:order val="2"/>
          <c:tx>
            <c:strRef>
              <c:f>YCS2!$B$18</c:f>
              <c:strCache>
                <c:ptCount val="1"/>
                <c:pt idx="0">
                  <c:v>Indian</c:v>
                </c:pt>
              </c:strCache>
            </c:strRef>
          </c:tx>
          <c:spPr>
            <a:ln>
              <a:solidFill>
                <a:srgbClr val="92D050"/>
              </a:solidFill>
            </a:ln>
          </c:spPr>
          <c:marker>
            <c:symbol val="circle"/>
            <c:size val="7"/>
            <c:spPr>
              <a:solidFill>
                <a:srgbClr val="92D050"/>
              </a:solidFill>
            </c:spPr>
          </c:marker>
          <c:cat>
            <c:strRef>
              <c:f>YCS2!$E$3:$L$3</c:f>
              <c:strCache>
                <c:ptCount val="8"/>
                <c:pt idx="0">
                  <c:v>1991</c:v>
                </c:pt>
                <c:pt idx="1">
                  <c:v>1993</c:v>
                </c:pt>
                <c:pt idx="2">
                  <c:v>1995</c:v>
                </c:pt>
                <c:pt idx="3">
                  <c:v>1997</c:v>
                </c:pt>
                <c:pt idx="4">
                  <c:v>1999</c:v>
                </c:pt>
                <c:pt idx="5">
                  <c:v>2001</c:v>
                </c:pt>
                <c:pt idx="6">
                  <c:v>2003</c:v>
                </c:pt>
                <c:pt idx="7">
                  <c:v>2006</c:v>
                </c:pt>
              </c:strCache>
            </c:strRef>
          </c:cat>
          <c:val>
            <c:numRef>
              <c:f>YCS2!$E$18:$L$18</c:f>
              <c:numCache>
                <c:formatCode>General</c:formatCode>
                <c:ptCount val="8"/>
                <c:pt idx="0">
                  <c:v>38</c:v>
                </c:pt>
                <c:pt idx="1">
                  <c:v>45</c:v>
                </c:pt>
                <c:pt idx="2">
                  <c:v>48</c:v>
                </c:pt>
                <c:pt idx="3">
                  <c:v>54</c:v>
                </c:pt>
                <c:pt idx="4">
                  <c:v>60</c:v>
                </c:pt>
                <c:pt idx="5">
                  <c:v>60</c:v>
                </c:pt>
                <c:pt idx="6">
                  <c:v>72</c:v>
                </c:pt>
                <c:pt idx="7">
                  <c:v>72</c:v>
                </c:pt>
              </c:numCache>
            </c:numRef>
          </c:val>
        </c:ser>
        <c:ser>
          <c:idx val="15"/>
          <c:order val="3"/>
          <c:tx>
            <c:strRef>
              <c:f>YCS2!$B$19</c:f>
              <c:strCache>
                <c:ptCount val="1"/>
                <c:pt idx="0">
                  <c:v>Pakistani</c:v>
                </c:pt>
              </c:strCache>
            </c:strRef>
          </c:tx>
          <c:spPr>
            <a:ln w="34925">
              <a:solidFill>
                <a:srgbClr val="FFC000"/>
              </a:solidFill>
              <a:prstDash val="lgDash"/>
            </a:ln>
          </c:spPr>
          <c:marker>
            <c:symbol val="square"/>
            <c:size val="6"/>
            <c:spPr>
              <a:solidFill>
                <a:srgbClr val="FFC000"/>
              </a:solidFill>
              <a:ln>
                <a:solidFill>
                  <a:srgbClr val="FFC000"/>
                </a:solidFill>
                <a:round/>
              </a:ln>
            </c:spPr>
          </c:marker>
          <c:cat>
            <c:strRef>
              <c:f>YCS2!$E$3:$L$3</c:f>
              <c:strCache>
                <c:ptCount val="8"/>
                <c:pt idx="0">
                  <c:v>1991</c:v>
                </c:pt>
                <c:pt idx="1">
                  <c:v>1993</c:v>
                </c:pt>
                <c:pt idx="2">
                  <c:v>1995</c:v>
                </c:pt>
                <c:pt idx="3">
                  <c:v>1997</c:v>
                </c:pt>
                <c:pt idx="4">
                  <c:v>1999</c:v>
                </c:pt>
                <c:pt idx="5">
                  <c:v>2001</c:v>
                </c:pt>
                <c:pt idx="6">
                  <c:v>2003</c:v>
                </c:pt>
                <c:pt idx="7">
                  <c:v>2006</c:v>
                </c:pt>
              </c:strCache>
            </c:strRef>
          </c:cat>
          <c:val>
            <c:numRef>
              <c:f>YCS2!$E$19:$L$19</c:f>
              <c:numCache>
                <c:formatCode>General</c:formatCode>
                <c:ptCount val="8"/>
                <c:pt idx="0">
                  <c:v>26</c:v>
                </c:pt>
                <c:pt idx="1">
                  <c:v>24</c:v>
                </c:pt>
                <c:pt idx="2">
                  <c:v>23</c:v>
                </c:pt>
                <c:pt idx="3">
                  <c:v>29</c:v>
                </c:pt>
                <c:pt idx="4">
                  <c:v>29</c:v>
                </c:pt>
                <c:pt idx="5">
                  <c:v>40</c:v>
                </c:pt>
                <c:pt idx="6">
                  <c:v>38</c:v>
                </c:pt>
                <c:pt idx="7">
                  <c:v>52</c:v>
                </c:pt>
              </c:numCache>
            </c:numRef>
          </c:val>
        </c:ser>
        <c:ser>
          <c:idx val="16"/>
          <c:order val="4"/>
          <c:tx>
            <c:strRef>
              <c:f>YCS2!$B$20</c:f>
              <c:strCache>
                <c:ptCount val="1"/>
                <c:pt idx="0">
                  <c:v>Bangladeshi</c:v>
                </c:pt>
              </c:strCache>
            </c:strRef>
          </c:tx>
          <c:spPr>
            <a:ln w="38100">
              <a:solidFill>
                <a:srgbClr val="FF0000"/>
              </a:solidFill>
              <a:prstDash val="sysDot"/>
            </a:ln>
          </c:spPr>
          <c:marker>
            <c:symbol val="diamond"/>
            <c:size val="7"/>
            <c:spPr>
              <a:solidFill>
                <a:srgbClr val="FF0000"/>
              </a:solidFill>
              <a:ln>
                <a:solidFill>
                  <a:srgbClr val="FF0000"/>
                </a:solidFill>
              </a:ln>
            </c:spPr>
          </c:marker>
          <c:cat>
            <c:strRef>
              <c:f>YCS2!$E$3:$L$3</c:f>
              <c:strCache>
                <c:ptCount val="8"/>
                <c:pt idx="0">
                  <c:v>1991</c:v>
                </c:pt>
                <c:pt idx="1">
                  <c:v>1993</c:v>
                </c:pt>
                <c:pt idx="2">
                  <c:v>1995</c:v>
                </c:pt>
                <c:pt idx="3">
                  <c:v>1997</c:v>
                </c:pt>
                <c:pt idx="4">
                  <c:v>1999</c:v>
                </c:pt>
                <c:pt idx="5">
                  <c:v>2001</c:v>
                </c:pt>
                <c:pt idx="6">
                  <c:v>2003</c:v>
                </c:pt>
                <c:pt idx="7">
                  <c:v>2006</c:v>
                </c:pt>
              </c:strCache>
            </c:strRef>
          </c:cat>
          <c:val>
            <c:numRef>
              <c:f>YCS2!$E$20:$L$20</c:f>
              <c:numCache>
                <c:formatCode>General</c:formatCode>
                <c:ptCount val="8"/>
                <c:pt idx="0">
                  <c:v>14</c:v>
                </c:pt>
                <c:pt idx="1">
                  <c:v>20</c:v>
                </c:pt>
                <c:pt idx="2">
                  <c:v>25</c:v>
                </c:pt>
                <c:pt idx="3">
                  <c:v>33</c:v>
                </c:pt>
                <c:pt idx="4">
                  <c:v>29</c:v>
                </c:pt>
                <c:pt idx="5">
                  <c:v>43</c:v>
                </c:pt>
                <c:pt idx="6">
                  <c:v>44</c:v>
                </c:pt>
                <c:pt idx="7">
                  <c:v>57</c:v>
                </c:pt>
              </c:numCache>
            </c:numRef>
          </c:val>
        </c:ser>
        <c:ser>
          <c:idx val="17"/>
          <c:order val="5"/>
          <c:tx>
            <c:strRef>
              <c:f>YCS2!$B$21</c:f>
              <c:strCache>
                <c:ptCount val="1"/>
                <c:pt idx="0">
                  <c:v>Other Asian</c:v>
                </c:pt>
              </c:strCache>
            </c:strRef>
          </c:tx>
          <c:spPr>
            <a:ln>
              <a:solidFill>
                <a:srgbClr val="FF9966"/>
              </a:solidFill>
            </a:ln>
          </c:spPr>
          <c:marker>
            <c:symbol val="square"/>
            <c:size val="6"/>
            <c:spPr>
              <a:solidFill>
                <a:srgbClr val="FF9966"/>
              </a:solidFill>
              <a:ln>
                <a:solidFill>
                  <a:srgbClr val="FF9966"/>
                </a:solidFill>
              </a:ln>
            </c:spPr>
          </c:marker>
          <c:cat>
            <c:strRef>
              <c:f>YCS2!$E$3:$L$3</c:f>
              <c:strCache>
                <c:ptCount val="8"/>
                <c:pt idx="0">
                  <c:v>1991</c:v>
                </c:pt>
                <c:pt idx="1">
                  <c:v>1993</c:v>
                </c:pt>
                <c:pt idx="2">
                  <c:v>1995</c:v>
                </c:pt>
                <c:pt idx="3">
                  <c:v>1997</c:v>
                </c:pt>
                <c:pt idx="4">
                  <c:v>1999</c:v>
                </c:pt>
                <c:pt idx="5">
                  <c:v>2001</c:v>
                </c:pt>
                <c:pt idx="6">
                  <c:v>2003</c:v>
                </c:pt>
                <c:pt idx="7">
                  <c:v>2006</c:v>
                </c:pt>
              </c:strCache>
            </c:strRef>
          </c:cat>
          <c:val>
            <c:numRef>
              <c:f>YCS2!$E$21:$L$21</c:f>
              <c:numCache>
                <c:formatCode>General</c:formatCode>
                <c:ptCount val="8"/>
                <c:pt idx="0">
                  <c:v>46</c:v>
                </c:pt>
                <c:pt idx="1">
                  <c:v>50</c:v>
                </c:pt>
                <c:pt idx="2">
                  <c:v>61</c:v>
                </c:pt>
                <c:pt idx="3">
                  <c:v>61</c:v>
                </c:pt>
                <c:pt idx="4">
                  <c:v>72</c:v>
                </c:pt>
                <c:pt idx="5">
                  <c:v>64</c:v>
                </c:pt>
                <c:pt idx="6">
                  <c:v>65</c:v>
                </c:pt>
                <c:pt idx="7">
                  <c:v>77</c:v>
                </c:pt>
              </c:numCache>
            </c:numRef>
          </c:val>
        </c:ser>
        <c:ser>
          <c:idx val="0"/>
          <c:order val="6"/>
          <c:spPr>
            <a:ln w="28575">
              <a:noFill/>
            </a:ln>
          </c:spPr>
          <c:marker>
            <c:symbol val="none"/>
          </c:marker>
          <c:dLbls>
            <c:dLbl>
              <c:idx val="0"/>
              <c:layout>
                <c:manualLayout>
                  <c:x val="-2.5466407159329119E-2"/>
                  <c:y val="-4.5300331926589596E-2"/>
                </c:manualLayout>
              </c:layout>
              <c:dLblPos val="r"/>
              <c:showVal val="1"/>
            </c:dLbl>
            <c:dLbl>
              <c:idx val="1"/>
              <c:layout>
                <c:manualLayout>
                  <c:x val="-4.0132039230152794E-2"/>
                  <c:y val="-2.8441778392565811E-2"/>
                </c:manualLayout>
              </c:layout>
              <c:dLblPos val="r"/>
              <c:showVal val="1"/>
            </c:dLbl>
            <c:dLbl>
              <c:idx val="2"/>
              <c:layout>
                <c:manualLayout>
                  <c:x val="-4.0132039230152794E-2"/>
                  <c:y val="-3.1257093707881115E-2"/>
                </c:manualLayout>
              </c:layout>
              <c:dLblPos val="r"/>
              <c:showVal val="1"/>
            </c:dLbl>
            <c:dLbl>
              <c:idx val="4"/>
              <c:layout>
                <c:manualLayout>
                  <c:x val="-2.3818096016330476E-2"/>
                  <c:y val="-3.5636261115583816E-2"/>
                </c:manualLayout>
              </c:layout>
              <c:dLblPos val="r"/>
              <c:showVal val="1"/>
            </c:dLbl>
            <c:dLbl>
              <c:idx val="7"/>
              <c:layout>
                <c:manualLayout>
                  <c:x val="-4.0132039230152794E-2"/>
                  <c:y val="-4.5333670284457582E-2"/>
                </c:manualLayout>
              </c:layout>
              <c:dLblPos val="r"/>
              <c:showVal val="1"/>
            </c:dLbl>
            <c:numFmt formatCode="#,##0.0" sourceLinked="0"/>
            <c:txPr>
              <a:bodyPr/>
              <a:lstStyle/>
              <a:p>
                <a:pPr>
                  <a:defRPr b="1">
                    <a:solidFill>
                      <a:srgbClr val="0033CC"/>
                    </a:solidFill>
                  </a:defRPr>
                </a:pPr>
                <a:endParaRPr lang="en-US"/>
              </a:p>
            </c:txPr>
            <c:dLblPos val="t"/>
            <c:showVal val="1"/>
          </c:dLbls>
          <c:cat>
            <c:strRef>
              <c:f>YCS2!$E$3:$L$3</c:f>
              <c:strCache>
                <c:ptCount val="8"/>
                <c:pt idx="0">
                  <c:v>1991</c:v>
                </c:pt>
                <c:pt idx="1">
                  <c:v>1993</c:v>
                </c:pt>
                <c:pt idx="2">
                  <c:v>1995</c:v>
                </c:pt>
                <c:pt idx="3">
                  <c:v>1997</c:v>
                </c:pt>
                <c:pt idx="4">
                  <c:v>1999</c:v>
                </c:pt>
                <c:pt idx="5">
                  <c:v>2001</c:v>
                </c:pt>
                <c:pt idx="6">
                  <c:v>2003</c:v>
                </c:pt>
                <c:pt idx="7">
                  <c:v>2006</c:v>
                </c:pt>
              </c:strCache>
            </c:strRef>
          </c:cat>
          <c:val>
            <c:numRef>
              <c:f>YCS2!$E$23:$L$23</c:f>
              <c:numCache>
                <c:formatCode>0.00</c:formatCode>
                <c:ptCount val="8"/>
                <c:pt idx="0">
                  <c:v>1.9661835748792287</c:v>
                </c:pt>
                <c:pt idx="1">
                  <c:v>2.8379281537176273</c:v>
                </c:pt>
                <c:pt idx="2">
                  <c:v>2.7391304347826084</c:v>
                </c:pt>
                <c:pt idx="3">
                  <c:v>2.1711125569290832</c:v>
                </c:pt>
                <c:pt idx="4">
                  <c:v>1.631578947368421</c:v>
                </c:pt>
                <c:pt idx="5">
                  <c:v>1.9259259259259263</c:v>
                </c:pt>
                <c:pt idx="6">
                  <c:v>2.3725490196078409</c:v>
                </c:pt>
                <c:pt idx="7">
                  <c:v>1.3809523809523807</c:v>
                </c:pt>
              </c:numCache>
            </c:numRef>
          </c:val>
        </c:ser>
        <c:dLbls/>
        <c:marker val="1"/>
        <c:axId val="94662656"/>
        <c:axId val="94664192"/>
      </c:lineChart>
      <c:catAx>
        <c:axId val="94662656"/>
        <c:scaling>
          <c:orientation val="minMax"/>
        </c:scaling>
        <c:axPos val="b"/>
        <c:numFmt formatCode="General" sourceLinked="1"/>
        <c:tickLblPos val="nextTo"/>
        <c:txPr>
          <a:bodyPr/>
          <a:lstStyle/>
          <a:p>
            <a:pPr>
              <a:defRPr sz="1200"/>
            </a:pPr>
            <a:endParaRPr lang="en-US"/>
          </a:p>
        </c:txPr>
        <c:crossAx val="94664192"/>
        <c:crosses val="autoZero"/>
        <c:auto val="1"/>
        <c:lblAlgn val="ctr"/>
        <c:lblOffset val="100"/>
      </c:catAx>
      <c:valAx>
        <c:axId val="94664192"/>
        <c:scaling>
          <c:orientation val="minMax"/>
          <c:max val="80"/>
        </c:scaling>
        <c:axPos val="l"/>
        <c:majorGridlines>
          <c:spPr>
            <a:ln cmpd="sng">
              <a:prstDash val="sysDot"/>
            </a:ln>
          </c:spPr>
        </c:majorGridlines>
        <c:title>
          <c:tx>
            <c:rich>
              <a:bodyPr rot="-5400000" vert="horz"/>
              <a:lstStyle/>
              <a:p>
                <a:pPr>
                  <a:defRPr sz="1200"/>
                </a:pPr>
                <a:r>
                  <a:rPr lang="en-US" sz="1200"/>
                  <a:t>% achieving 5+ A*-C GCSE grades or equivalent</a:t>
                </a:r>
              </a:p>
            </c:rich>
          </c:tx>
          <c:layout>
            <c:manualLayout>
              <c:xMode val="edge"/>
              <c:yMode val="edge"/>
              <c:x val="1.11900491436955E-2"/>
              <c:y val="0.10938275874299502"/>
            </c:manualLayout>
          </c:layout>
          <c:spPr>
            <a:noFill/>
            <a:ln w="25400">
              <a:noFill/>
            </a:ln>
          </c:spPr>
        </c:title>
        <c:numFmt formatCode="General" sourceLinked="1"/>
        <c:minorTickMark val="out"/>
        <c:tickLblPos val="nextTo"/>
        <c:crossAx val="94662656"/>
        <c:crosses val="autoZero"/>
        <c:crossBetween val="between"/>
        <c:minorUnit val="2"/>
      </c:valAx>
      <c:spPr>
        <a:noFill/>
        <a:ln w="25400">
          <a:noFill/>
        </a:ln>
      </c:spPr>
    </c:plotArea>
    <c:legend>
      <c:legendPos val="r"/>
      <c:legendEntry>
        <c:idx val="0"/>
        <c:delete val="1"/>
      </c:legendEntry>
      <c:legendEntry>
        <c:idx val="6"/>
        <c:delete val="1"/>
      </c:legendEntry>
      <c:legendEntry>
        <c:idx val="7"/>
        <c:delete val="1"/>
      </c:legendEntry>
      <c:layout>
        <c:manualLayout>
          <c:xMode val="edge"/>
          <c:yMode val="edge"/>
          <c:x val="0.73634809008760194"/>
          <c:y val="0.60222094805295601"/>
          <c:w val="0.2422703292572892"/>
          <c:h val="0.17437885720366023"/>
        </c:manualLayout>
      </c:layout>
      <c:spPr>
        <a:solidFill>
          <a:schemeClr val="bg1"/>
        </a:solidFill>
        <a:ln>
          <a:solidFill>
            <a:sysClr val="windowText" lastClr="000000"/>
          </a:solidFill>
        </a:ln>
        <a:effectLst>
          <a:outerShdw blurRad="50800" dist="50800" dir="5400000" algn="ctr" rotWithShape="0">
            <a:schemeClr val="bg2"/>
          </a:outerShdw>
        </a:effectLst>
      </c:spPr>
      <c:txPr>
        <a:bodyPr/>
        <a:lstStyle/>
        <a:p>
          <a:pPr>
            <a:defRPr sz="1200"/>
          </a:pPr>
          <a:endParaRPr lang="en-US"/>
        </a:p>
      </c:txPr>
    </c:legend>
    <c:plotVisOnly val="1"/>
    <c:dispBlanksAs val="gap"/>
  </c:chart>
  <c:spPr>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9.2831409935933043E-2"/>
          <c:y val="2.6765982458405519E-2"/>
          <c:w val="0.8926353379717068"/>
          <c:h val="0.8806748574482719"/>
        </c:manualLayout>
      </c:layout>
      <c:lineChart>
        <c:grouping val="standard"/>
        <c:ser>
          <c:idx val="11"/>
          <c:order val="0"/>
          <c:tx>
            <c:strRef>
              <c:f>YCS2!$B$45</c:f>
              <c:strCache>
                <c:ptCount val="1"/>
                <c:pt idx="0">
                  <c:v>Mangerial &amp; Professional</c:v>
                </c:pt>
              </c:strCache>
            </c:strRef>
          </c:tx>
          <c:spPr>
            <a:ln w="38100" cmpd="sng">
              <a:solidFill>
                <a:srgbClr val="2A20EC"/>
              </a:solidFill>
            </a:ln>
          </c:spPr>
          <c:marker>
            <c:symbol val="diamond"/>
            <c:size val="6"/>
            <c:spPr>
              <a:solidFill>
                <a:srgbClr val="2A20EC"/>
              </a:solidFill>
              <a:ln>
                <a:solidFill>
                  <a:schemeClr val="tx1"/>
                </a:solidFill>
              </a:ln>
            </c:spPr>
          </c:marker>
          <c:dLbls>
            <c:numFmt formatCode="#,##0" sourceLinked="0"/>
            <c:dLblPos val="t"/>
            <c:showVal val="1"/>
          </c:dLbls>
          <c:cat>
            <c:strRef>
              <c:f>YCS2!$C$3:$L$3</c:f>
              <c:strCache>
                <c:ptCount val="10"/>
                <c:pt idx="0">
                  <c:v>1988</c:v>
                </c:pt>
                <c:pt idx="1">
                  <c:v>1990</c:v>
                </c:pt>
                <c:pt idx="2">
                  <c:v>1991</c:v>
                </c:pt>
                <c:pt idx="3">
                  <c:v>1993</c:v>
                </c:pt>
                <c:pt idx="4">
                  <c:v>1995</c:v>
                </c:pt>
                <c:pt idx="5">
                  <c:v>1997</c:v>
                </c:pt>
                <c:pt idx="6">
                  <c:v>1999</c:v>
                </c:pt>
                <c:pt idx="7">
                  <c:v>2001</c:v>
                </c:pt>
                <c:pt idx="8">
                  <c:v>2003</c:v>
                </c:pt>
                <c:pt idx="9">
                  <c:v>2006</c:v>
                </c:pt>
              </c:strCache>
            </c:strRef>
          </c:cat>
          <c:val>
            <c:numRef>
              <c:f>YCS2!$C$45:$L$45</c:f>
              <c:numCache>
                <c:formatCode>0.0</c:formatCode>
                <c:ptCount val="10"/>
                <c:pt idx="0">
                  <c:v>52</c:v>
                </c:pt>
                <c:pt idx="1">
                  <c:v>58</c:v>
                </c:pt>
                <c:pt idx="2">
                  <c:v>60</c:v>
                </c:pt>
                <c:pt idx="3">
                  <c:v>66</c:v>
                </c:pt>
                <c:pt idx="4">
                  <c:v>68</c:v>
                </c:pt>
                <c:pt idx="5">
                  <c:v>69</c:v>
                </c:pt>
                <c:pt idx="6">
                  <c:v>68.5</c:v>
                </c:pt>
                <c:pt idx="7">
                  <c:v>70.5</c:v>
                </c:pt>
                <c:pt idx="8">
                  <c:v>70.5</c:v>
                </c:pt>
                <c:pt idx="9">
                  <c:v>77</c:v>
                </c:pt>
              </c:numCache>
            </c:numRef>
          </c:val>
        </c:ser>
        <c:ser>
          <c:idx val="12"/>
          <c:order val="1"/>
          <c:tx>
            <c:strRef>
              <c:f>YCS2!$B$46</c:f>
              <c:strCache>
                <c:ptCount val="1"/>
                <c:pt idx="0">
                  <c:v>Semi-skilled &amp; Unskilled</c:v>
                </c:pt>
              </c:strCache>
            </c:strRef>
          </c:tx>
          <c:spPr>
            <a:ln w="38100" cmpd="sng">
              <a:solidFill>
                <a:schemeClr val="accent1">
                  <a:lumMod val="75000"/>
                </a:schemeClr>
              </a:solidFill>
              <a:prstDash val="sysDash"/>
            </a:ln>
          </c:spPr>
          <c:marker>
            <c:symbol val="circle"/>
            <c:size val="6"/>
            <c:spPr>
              <a:solidFill>
                <a:schemeClr val="accent1">
                  <a:lumMod val="75000"/>
                </a:schemeClr>
              </a:solidFill>
              <a:ln w="9525" cmpd="sng">
                <a:solidFill>
                  <a:schemeClr val="accent1">
                    <a:lumMod val="50000"/>
                  </a:schemeClr>
                </a:solidFill>
                <a:prstDash val="solid"/>
              </a:ln>
            </c:spPr>
          </c:marker>
          <c:dLbls>
            <c:dLbl>
              <c:idx val="1"/>
              <c:numFmt formatCode="#,##0" sourceLinked="0"/>
              <c:spPr>
                <a:solidFill>
                  <a:sysClr val="window" lastClr="FFFFFF"/>
                </a:solidFill>
                <a:ln>
                  <a:noFill/>
                </a:ln>
              </c:spPr>
              <c:txPr>
                <a:bodyPr/>
                <a:lstStyle/>
                <a:p>
                  <a:pPr>
                    <a:defRPr/>
                  </a:pPr>
                  <a:endParaRPr lang="en-US"/>
                </a:p>
              </c:txPr>
            </c:dLbl>
            <c:numFmt formatCode="#,##0" sourceLinked="0"/>
            <c:spPr>
              <a:ln>
                <a:noFill/>
              </a:ln>
            </c:spPr>
            <c:dLblPos val="b"/>
            <c:showVal val="1"/>
          </c:dLbls>
          <c:cat>
            <c:strRef>
              <c:f>YCS2!$C$3:$L$3</c:f>
              <c:strCache>
                <c:ptCount val="10"/>
                <c:pt idx="0">
                  <c:v>1988</c:v>
                </c:pt>
                <c:pt idx="1">
                  <c:v>1990</c:v>
                </c:pt>
                <c:pt idx="2">
                  <c:v>1991</c:v>
                </c:pt>
                <c:pt idx="3">
                  <c:v>1993</c:v>
                </c:pt>
                <c:pt idx="4">
                  <c:v>1995</c:v>
                </c:pt>
                <c:pt idx="5">
                  <c:v>1997</c:v>
                </c:pt>
                <c:pt idx="6">
                  <c:v>1999</c:v>
                </c:pt>
                <c:pt idx="7">
                  <c:v>2001</c:v>
                </c:pt>
                <c:pt idx="8">
                  <c:v>2003</c:v>
                </c:pt>
                <c:pt idx="9">
                  <c:v>2006</c:v>
                </c:pt>
              </c:strCache>
            </c:strRef>
          </c:cat>
          <c:val>
            <c:numRef>
              <c:f>YCS2!$C$46:$L$46</c:f>
              <c:numCache>
                <c:formatCode>0.0</c:formatCode>
                <c:ptCount val="10"/>
                <c:pt idx="0">
                  <c:v>14</c:v>
                </c:pt>
                <c:pt idx="1">
                  <c:v>17.5</c:v>
                </c:pt>
                <c:pt idx="2">
                  <c:v>19.5</c:v>
                </c:pt>
                <c:pt idx="3">
                  <c:v>21</c:v>
                </c:pt>
                <c:pt idx="4">
                  <c:v>26.5</c:v>
                </c:pt>
                <c:pt idx="5">
                  <c:v>26</c:v>
                </c:pt>
                <c:pt idx="6">
                  <c:v>30</c:v>
                </c:pt>
                <c:pt idx="7">
                  <c:v>32.5</c:v>
                </c:pt>
                <c:pt idx="8">
                  <c:v>37</c:v>
                </c:pt>
                <c:pt idx="9">
                  <c:v>44</c:v>
                </c:pt>
              </c:numCache>
            </c:numRef>
          </c:val>
        </c:ser>
        <c:ser>
          <c:idx val="0"/>
          <c:order val="2"/>
          <c:spPr>
            <a:ln>
              <a:noFill/>
            </a:ln>
          </c:spPr>
          <c:marker>
            <c:symbol val="none"/>
          </c:marker>
          <c:dLbls>
            <c:dLbl>
              <c:idx val="0"/>
              <c:layout>
                <c:manualLayout>
                  <c:x val="-3.476915069160659E-2"/>
                  <c:y val="1.2147716229348878E-2"/>
                </c:manualLayout>
              </c:layout>
              <c:dLblPos val="r"/>
              <c:showVal val="1"/>
            </c:dLbl>
            <c:dLbl>
              <c:idx val="1"/>
              <c:layout>
                <c:manualLayout>
                  <c:x val="-2.925759985001667E-2"/>
                  <c:y val="1.443871101409152E-2"/>
                </c:manualLayout>
              </c:layout>
              <c:dLblPos val="r"/>
              <c:showVal val="1"/>
            </c:dLbl>
            <c:dLbl>
              <c:idx val="2"/>
              <c:layout>
                <c:manualLayout>
                  <c:x val="-3.4939145265069811E-2"/>
                  <c:y val="7.2886297376093482E-3"/>
                </c:manualLayout>
              </c:layout>
              <c:dLblPos val="r"/>
              <c:showVal val="1"/>
            </c:dLbl>
            <c:dLbl>
              <c:idx val="3"/>
              <c:layout>
                <c:manualLayout>
                  <c:x val="-3.476915069160659E-2"/>
                  <c:y val="1.9436345966958223E-2"/>
                </c:manualLayout>
              </c:layout>
              <c:dLblPos val="r"/>
              <c:showVal val="1"/>
            </c:dLbl>
            <c:dLbl>
              <c:idx val="4"/>
              <c:layout>
                <c:manualLayout>
                  <c:x val="-2.6547252851535016E-2"/>
                  <c:y val="7.1501064446292785E-3"/>
                </c:manualLayout>
              </c:layout>
              <c:dLblPos val="r"/>
              <c:showVal val="1"/>
            </c:dLbl>
            <c:dLbl>
              <c:idx val="5"/>
              <c:layout>
                <c:manualLayout>
                  <c:x val="-3.476915069160659E-2"/>
                  <c:y val="9.7181729834790939E-3"/>
                </c:manualLayout>
              </c:layout>
              <c:dLblPos val="r"/>
              <c:showVal val="1"/>
            </c:dLbl>
            <c:dLbl>
              <c:idx val="6"/>
              <c:layout>
                <c:manualLayout>
                  <c:x val="-3.2595028996902815E-2"/>
                  <c:y val="-2.4295432458697813E-3"/>
                </c:manualLayout>
              </c:layout>
              <c:dLblPos val="r"/>
              <c:showVal val="1"/>
            </c:dLbl>
            <c:dLbl>
              <c:idx val="7"/>
              <c:layout>
                <c:manualLayout>
                  <c:x val="-3.2931960106284512E-2"/>
                  <c:y val="-2.4295348564874223E-3"/>
                </c:manualLayout>
              </c:layout>
              <c:dLblPos val="r"/>
              <c:showVal val="1"/>
            </c:dLbl>
            <c:dLbl>
              <c:idx val="8"/>
              <c:layout>
                <c:manualLayout>
                  <c:x val="-3.476915069160659E-2"/>
                  <c:y val="-1.2147716229348878E-2"/>
                </c:manualLayout>
              </c:layout>
              <c:dLblPos val="r"/>
              <c:showVal val="1"/>
            </c:dLbl>
            <c:dLbl>
              <c:idx val="9"/>
              <c:layout>
                <c:manualLayout>
                  <c:x val="-3.476915069160659E-2"/>
                  <c:y val="-1.457725947521866E-2"/>
                </c:manualLayout>
              </c:layout>
              <c:dLblPos val="r"/>
              <c:showVal val="1"/>
            </c:dLbl>
            <c:txPr>
              <a:bodyPr/>
              <a:lstStyle/>
              <a:p>
                <a:pPr>
                  <a:defRPr b="1">
                    <a:solidFill>
                      <a:srgbClr val="0033CC"/>
                    </a:solidFill>
                  </a:defRPr>
                </a:pPr>
                <a:endParaRPr lang="en-US"/>
              </a:p>
            </c:txPr>
            <c:dLblPos val="ctr"/>
            <c:showVal val="1"/>
          </c:dLbls>
          <c:cat>
            <c:strRef>
              <c:f>YCS2!$C$3:$L$3</c:f>
              <c:strCache>
                <c:ptCount val="10"/>
                <c:pt idx="0">
                  <c:v>1988</c:v>
                </c:pt>
                <c:pt idx="1">
                  <c:v>1990</c:v>
                </c:pt>
                <c:pt idx="2">
                  <c:v>1991</c:v>
                </c:pt>
                <c:pt idx="3">
                  <c:v>1993</c:v>
                </c:pt>
                <c:pt idx="4">
                  <c:v>1995</c:v>
                </c:pt>
                <c:pt idx="5">
                  <c:v>1997</c:v>
                </c:pt>
                <c:pt idx="6">
                  <c:v>1999</c:v>
                </c:pt>
                <c:pt idx="7">
                  <c:v>2001</c:v>
                </c:pt>
                <c:pt idx="8">
                  <c:v>2003</c:v>
                </c:pt>
                <c:pt idx="9">
                  <c:v>2006</c:v>
                </c:pt>
              </c:strCache>
            </c:strRef>
          </c:cat>
          <c:val>
            <c:numRef>
              <c:f>YCS2!$C$47:$L$47</c:f>
              <c:numCache>
                <c:formatCode>0.0</c:formatCode>
                <c:ptCount val="10"/>
                <c:pt idx="0">
                  <c:v>6.6547619047619051</c:v>
                </c:pt>
                <c:pt idx="1">
                  <c:v>6.5102040816326534</c:v>
                </c:pt>
                <c:pt idx="2">
                  <c:v>6.1923076923076916</c:v>
                </c:pt>
                <c:pt idx="3">
                  <c:v>7.3025210084033629</c:v>
                </c:pt>
                <c:pt idx="4">
                  <c:v>5.893867924528303</c:v>
                </c:pt>
                <c:pt idx="5">
                  <c:v>6.3349875930521069</c:v>
                </c:pt>
                <c:pt idx="6">
                  <c:v>5.0740740740740753</c:v>
                </c:pt>
                <c:pt idx="7">
                  <c:v>4.963494132985657</c:v>
                </c:pt>
                <c:pt idx="8">
                  <c:v>4.0691708657810342</c:v>
                </c:pt>
                <c:pt idx="9">
                  <c:v>4.2608695652173916</c:v>
                </c:pt>
              </c:numCache>
            </c:numRef>
          </c:val>
        </c:ser>
        <c:dLbls/>
        <c:marker val="1"/>
        <c:axId val="92563328"/>
        <c:axId val="92564864"/>
      </c:lineChart>
      <c:catAx>
        <c:axId val="92563328"/>
        <c:scaling>
          <c:orientation val="minMax"/>
        </c:scaling>
        <c:axPos val="b"/>
        <c:numFmt formatCode="General" sourceLinked="1"/>
        <c:tickLblPos val="nextTo"/>
        <c:txPr>
          <a:bodyPr/>
          <a:lstStyle/>
          <a:p>
            <a:pPr>
              <a:defRPr sz="1200"/>
            </a:pPr>
            <a:endParaRPr lang="en-US"/>
          </a:p>
        </c:txPr>
        <c:crossAx val="92564864"/>
        <c:crosses val="autoZero"/>
        <c:auto val="1"/>
        <c:lblAlgn val="ctr"/>
        <c:lblOffset val="100"/>
      </c:catAx>
      <c:valAx>
        <c:axId val="92564864"/>
        <c:scaling>
          <c:orientation val="minMax"/>
          <c:max val="80"/>
        </c:scaling>
        <c:axPos val="l"/>
        <c:majorGridlines>
          <c:spPr>
            <a:ln cmpd="sng">
              <a:prstDash val="sysDot"/>
            </a:ln>
          </c:spPr>
        </c:majorGridlines>
        <c:title>
          <c:tx>
            <c:rich>
              <a:bodyPr rot="-5400000" vert="horz"/>
              <a:lstStyle/>
              <a:p>
                <a:pPr>
                  <a:defRPr sz="1200"/>
                </a:pPr>
                <a:r>
                  <a:rPr lang="en-US" sz="1200"/>
                  <a:t>% achieving 5+ A*-C GCSE grades or equivalent</a:t>
                </a:r>
              </a:p>
            </c:rich>
          </c:tx>
          <c:layout>
            <c:manualLayout>
              <c:xMode val="edge"/>
              <c:yMode val="edge"/>
              <c:x val="2.9577552805899292E-3"/>
              <c:y val="0.11788959558807258"/>
            </c:manualLayout>
          </c:layout>
          <c:spPr>
            <a:noFill/>
            <a:ln w="25400">
              <a:noFill/>
            </a:ln>
          </c:spPr>
        </c:title>
        <c:numFmt formatCode="0" sourceLinked="0"/>
        <c:minorTickMark val="out"/>
        <c:tickLblPos val="nextTo"/>
        <c:crossAx val="92563328"/>
        <c:crosses val="autoZero"/>
        <c:crossBetween val="between"/>
        <c:minorUnit val="2"/>
      </c:valAx>
      <c:spPr>
        <a:noFill/>
        <a:ln w="25400">
          <a:noFill/>
        </a:ln>
      </c:spPr>
    </c:plotArea>
    <c:legend>
      <c:legendPos val="r"/>
      <c:legendEntry>
        <c:idx val="2"/>
        <c:delete val="1"/>
      </c:legendEntry>
      <c:layout>
        <c:manualLayout>
          <c:xMode val="edge"/>
          <c:yMode val="edge"/>
          <c:x val="0.59981483538866054"/>
          <c:y val="0.25740158000462415"/>
          <c:w val="0.37367751962744927"/>
          <c:h val="9.4065374117590653E-2"/>
        </c:manualLayout>
      </c:layout>
      <c:spPr>
        <a:solidFill>
          <a:schemeClr val="bg1"/>
        </a:solidFill>
      </c:spPr>
      <c:txPr>
        <a:bodyPr/>
        <a:lstStyle/>
        <a:p>
          <a:pPr>
            <a:defRPr sz="1400"/>
          </a:pPr>
          <a:endParaRPr lang="en-US"/>
        </a:p>
      </c:txPr>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137820700234087"/>
          <c:y val="3.9845610247510044E-2"/>
          <c:w val="0.84147728712404279"/>
          <c:h val="0.85811355044634674"/>
        </c:manualLayout>
      </c:layout>
      <c:lineChart>
        <c:grouping val="standard"/>
        <c:ser>
          <c:idx val="0"/>
          <c:order val="0"/>
          <c:tx>
            <c:strRef>
              <c:f>Graphs5EM!$B$11</c:f>
              <c:strCache>
                <c:ptCount val="1"/>
                <c:pt idx="0">
                  <c:v>Boys</c:v>
                </c:pt>
              </c:strCache>
            </c:strRef>
          </c:tx>
          <c:spPr>
            <a:ln w="25400">
              <a:solidFill>
                <a:srgbClr val="0000FF"/>
              </a:solidFill>
            </a:ln>
          </c:spPr>
          <c:marker>
            <c:symbol val="square"/>
            <c:size val="5"/>
            <c:spPr>
              <a:solidFill>
                <a:srgbClr val="0000FF"/>
              </a:solidFill>
              <a:ln>
                <a:solidFill>
                  <a:srgbClr val="0033CC"/>
                </a:solidFill>
              </a:ln>
            </c:spPr>
          </c:marker>
          <c:dLbls>
            <c:dLblPos val="b"/>
            <c:showVal val="1"/>
          </c:dLbls>
          <c:cat>
            <c:numRef>
              <c:f>Graphs5EM!$C$91:$M$91</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Graphs5EM!$C$103:$M$103</c:f>
              <c:numCache>
                <c:formatCode>0.0</c:formatCode>
                <c:ptCount val="11"/>
                <c:pt idx="0" formatCode="General">
                  <c:v>37.1</c:v>
                </c:pt>
                <c:pt idx="1">
                  <c:v>38.4</c:v>
                </c:pt>
                <c:pt idx="2">
                  <c:v>39.700000000000003</c:v>
                </c:pt>
                <c:pt idx="3">
                  <c:v>41.4</c:v>
                </c:pt>
                <c:pt idx="4">
                  <c:v>43.8</c:v>
                </c:pt>
                <c:pt idx="5">
                  <c:v>47.1</c:v>
                </c:pt>
                <c:pt idx="6">
                  <c:v>51.1</c:v>
                </c:pt>
                <c:pt idx="7">
                  <c:v>54.6</c:v>
                </c:pt>
                <c:pt idx="8">
                  <c:v>54.2</c:v>
                </c:pt>
                <c:pt idx="9">
                  <c:v>55.6</c:v>
                </c:pt>
                <c:pt idx="10">
                  <c:v>51.6</c:v>
                </c:pt>
              </c:numCache>
            </c:numRef>
          </c:val>
        </c:ser>
        <c:ser>
          <c:idx val="1"/>
          <c:order val="1"/>
          <c:tx>
            <c:strRef>
              <c:f>Graphs5EM!$B$21</c:f>
              <c:strCache>
                <c:ptCount val="1"/>
                <c:pt idx="0">
                  <c:v>Girls</c:v>
                </c:pt>
              </c:strCache>
            </c:strRef>
          </c:tx>
          <c:spPr>
            <a:ln cmpd="sng">
              <a:solidFill>
                <a:srgbClr val="F98BEC"/>
              </a:solidFill>
            </a:ln>
          </c:spPr>
          <c:marker>
            <c:symbol val="diamond"/>
            <c:size val="6"/>
            <c:spPr>
              <a:solidFill>
                <a:srgbClr val="F98BEC"/>
              </a:solidFill>
              <a:ln>
                <a:solidFill>
                  <a:srgbClr val="F98BEC"/>
                </a:solidFill>
              </a:ln>
            </c:spPr>
          </c:marker>
          <c:dLbls>
            <c:dLblPos val="t"/>
            <c:showVal val="1"/>
          </c:dLbls>
          <c:cat>
            <c:numRef>
              <c:f>Graphs5EM!$C$91:$M$91</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Graphs5EM!$C$104:$M$104</c:f>
              <c:numCache>
                <c:formatCode>0.0</c:formatCode>
                <c:ptCount val="11"/>
                <c:pt idx="0" formatCode="General">
                  <c:v>44.8</c:v>
                </c:pt>
                <c:pt idx="1">
                  <c:v>46.7</c:v>
                </c:pt>
                <c:pt idx="2">
                  <c:v>48</c:v>
                </c:pt>
                <c:pt idx="3">
                  <c:v>49.6</c:v>
                </c:pt>
                <c:pt idx="4">
                  <c:v>51.9</c:v>
                </c:pt>
                <c:pt idx="5">
                  <c:v>54.4</c:v>
                </c:pt>
                <c:pt idx="6">
                  <c:v>58.6</c:v>
                </c:pt>
                <c:pt idx="7">
                  <c:v>61.9</c:v>
                </c:pt>
                <c:pt idx="8">
                  <c:v>63.7</c:v>
                </c:pt>
                <c:pt idx="9">
                  <c:v>65.7</c:v>
                </c:pt>
                <c:pt idx="10">
                  <c:v>61.7</c:v>
                </c:pt>
              </c:numCache>
            </c:numRef>
          </c:val>
        </c:ser>
        <c:dLbls/>
        <c:marker val="1"/>
        <c:axId val="94737920"/>
        <c:axId val="94739456"/>
      </c:lineChart>
      <c:catAx>
        <c:axId val="94737920"/>
        <c:scaling>
          <c:orientation val="minMax"/>
        </c:scaling>
        <c:axPos val="b"/>
        <c:numFmt formatCode="General" sourceLinked="1"/>
        <c:tickLblPos val="nextTo"/>
        <c:txPr>
          <a:bodyPr/>
          <a:lstStyle/>
          <a:p>
            <a:pPr>
              <a:defRPr sz="1400" b="0"/>
            </a:pPr>
            <a:endParaRPr lang="en-US"/>
          </a:p>
        </c:txPr>
        <c:crossAx val="94739456"/>
        <c:crosses val="autoZero"/>
        <c:auto val="1"/>
        <c:lblAlgn val="ctr"/>
        <c:lblOffset val="100"/>
      </c:catAx>
      <c:valAx>
        <c:axId val="94739456"/>
        <c:scaling>
          <c:orientation val="minMax"/>
          <c:max val="70"/>
          <c:min val="10"/>
        </c:scaling>
        <c:axPos val="l"/>
        <c:majorGridlines>
          <c:spPr>
            <a:ln>
              <a:prstDash val="sysDot"/>
            </a:ln>
          </c:spPr>
        </c:majorGridlines>
        <c:title>
          <c:tx>
            <c:rich>
              <a:bodyPr rot="-5400000" vert="horz"/>
              <a:lstStyle/>
              <a:p>
                <a:pPr>
                  <a:defRPr sz="1400" b="0">
                    <a:latin typeface="Arial" pitchFamily="34" charset="0"/>
                    <a:cs typeface="Arial" pitchFamily="34" charset="0"/>
                  </a:defRPr>
                </a:pPr>
                <a:r>
                  <a:rPr lang="en-US" sz="1400" b="0">
                    <a:latin typeface="Arial" pitchFamily="34" charset="0"/>
                    <a:cs typeface="Arial" pitchFamily="34" charset="0"/>
                  </a:rPr>
                  <a:t>% 5+ GCSE A*-C (incl English &amp; Maths)</a:t>
                </a:r>
              </a:p>
            </c:rich>
          </c:tx>
          <c:layout>
            <c:manualLayout>
              <c:xMode val="edge"/>
              <c:yMode val="edge"/>
              <c:x val="2.5378311318762385E-2"/>
              <c:y val="0.19328745754976182"/>
            </c:manualLayout>
          </c:layout>
          <c:spPr>
            <a:noFill/>
            <a:ln w="25400">
              <a:noFill/>
            </a:ln>
          </c:spPr>
        </c:title>
        <c:numFmt formatCode="0" sourceLinked="0"/>
        <c:minorTickMark val="out"/>
        <c:tickLblPos val="nextTo"/>
        <c:spPr>
          <a:noFill/>
          <a:ln>
            <a:solidFill>
              <a:schemeClr val="tx1"/>
            </a:solidFill>
          </a:ln>
        </c:spPr>
        <c:txPr>
          <a:bodyPr/>
          <a:lstStyle/>
          <a:p>
            <a:pPr>
              <a:defRPr sz="1100"/>
            </a:pPr>
            <a:endParaRPr lang="en-US"/>
          </a:p>
        </c:txPr>
        <c:crossAx val="94737920"/>
        <c:crosses val="autoZero"/>
        <c:crossBetween val="between"/>
        <c:majorUnit val="10"/>
        <c:minorUnit val="2"/>
      </c:valAx>
      <c:spPr>
        <a:noFill/>
        <a:ln w="25400">
          <a:noFill/>
        </a:ln>
      </c:spPr>
    </c:plotArea>
    <c:legend>
      <c:legendPos val="r"/>
      <c:layout>
        <c:manualLayout>
          <c:xMode val="edge"/>
          <c:yMode val="edge"/>
          <c:x val="0.79081728656775863"/>
          <c:y val="0.63395921474190564"/>
          <c:w val="0.15742420614239144"/>
          <c:h val="9.7575176199421798E-2"/>
        </c:manualLayout>
      </c:layout>
      <c:spPr>
        <a:solidFill>
          <a:schemeClr val="bg1"/>
        </a:solidFill>
        <a:ln>
          <a:solidFill>
            <a:schemeClr val="tx1">
              <a:tint val="75000"/>
              <a:shade val="95000"/>
              <a:satMod val="105000"/>
            </a:schemeClr>
          </a:solidFill>
        </a:ln>
        <a:effectLst>
          <a:outerShdw blurRad="50800" dist="50800" dir="5400000" algn="ctr" rotWithShape="0">
            <a:schemeClr val="bg2"/>
          </a:outerShdw>
        </a:effectLst>
      </c:spPr>
      <c:txPr>
        <a:bodyPr/>
        <a:lstStyle/>
        <a:p>
          <a:pPr>
            <a:defRPr sz="1600"/>
          </a:pPr>
          <a:endParaRPr lang="en-US"/>
        </a:p>
      </c:txPr>
    </c:legend>
    <c:plotVisOnly val="1"/>
    <c:dispBlanksAs val="gap"/>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138111642294713"/>
          <c:y val="3.8837351405399408E-2"/>
          <c:w val="0.84144828576115449"/>
          <c:h val="0.78193978446839252"/>
        </c:manualLayout>
      </c:layout>
      <c:lineChart>
        <c:grouping val="standard"/>
        <c:ser>
          <c:idx val="1"/>
          <c:order val="0"/>
          <c:tx>
            <c:strRef>
              <c:f>FSM!$CB$70</c:f>
              <c:strCache>
                <c:ptCount val="1"/>
                <c:pt idx="0">
                  <c:v>White British</c:v>
                </c:pt>
              </c:strCache>
            </c:strRef>
          </c:tx>
          <c:spPr>
            <a:ln w="50800">
              <a:solidFill>
                <a:schemeClr val="tx1"/>
              </a:solidFill>
            </a:ln>
          </c:spPr>
          <c:marker>
            <c:symbol val="none"/>
          </c:marker>
          <c:dLbls>
            <c:dLblPos val="t"/>
            <c:showVal val="1"/>
          </c:dLbls>
          <c:cat>
            <c:numRef>
              <c:f>FSM!$CC$5:$CM$5</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FSM!$CC$70:$CM$70</c:f>
              <c:numCache>
                <c:formatCode>0.0</c:formatCode>
                <c:ptCount val="11"/>
                <c:pt idx="0">
                  <c:v>41.6</c:v>
                </c:pt>
                <c:pt idx="1">
                  <c:v>42.9</c:v>
                </c:pt>
                <c:pt idx="2">
                  <c:v>44.3</c:v>
                </c:pt>
                <c:pt idx="3">
                  <c:v>46.1</c:v>
                </c:pt>
                <c:pt idx="4">
                  <c:v>48.4</c:v>
                </c:pt>
                <c:pt idx="5">
                  <c:v>50.9</c:v>
                </c:pt>
                <c:pt idx="6">
                  <c:v>55</c:v>
                </c:pt>
                <c:pt idx="7">
                  <c:v>58.2</c:v>
                </c:pt>
                <c:pt idx="8">
                  <c:v>58.9</c:v>
                </c:pt>
                <c:pt idx="9">
                  <c:v>60.5</c:v>
                </c:pt>
                <c:pt idx="10">
                  <c:v>56.4</c:v>
                </c:pt>
              </c:numCache>
            </c:numRef>
          </c:val>
        </c:ser>
        <c:ser>
          <c:idx val="5"/>
          <c:order val="1"/>
          <c:tx>
            <c:strRef>
              <c:f>FSM!$CB$71</c:f>
              <c:strCache>
                <c:ptCount val="1"/>
                <c:pt idx="0">
                  <c:v>White Other groups</c:v>
                </c:pt>
              </c:strCache>
            </c:strRef>
          </c:tx>
          <c:spPr>
            <a:ln w="25400" cmpd="sng">
              <a:solidFill>
                <a:srgbClr val="E4631C"/>
              </a:solidFill>
              <a:prstDash val="dashDot"/>
            </a:ln>
          </c:spPr>
          <c:marker>
            <c:symbol val="triangle"/>
            <c:size val="4"/>
            <c:spPr>
              <a:solidFill>
                <a:srgbClr val="E4631C"/>
              </a:solidFill>
              <a:ln>
                <a:solidFill>
                  <a:srgbClr val="E4631C"/>
                </a:solidFill>
              </a:ln>
            </c:spPr>
          </c:marker>
          <c:cat>
            <c:numRef>
              <c:f>FSM!$CC$5:$CM$5</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FSM!$CC$71:$CM$71</c:f>
              <c:numCache>
                <c:formatCode>0.0</c:formatCode>
                <c:ptCount val="11"/>
                <c:pt idx="0">
                  <c:v>43.7</c:v>
                </c:pt>
                <c:pt idx="1">
                  <c:v>46.2</c:v>
                </c:pt>
                <c:pt idx="2">
                  <c:v>46.8</c:v>
                </c:pt>
                <c:pt idx="3">
                  <c:v>46.3</c:v>
                </c:pt>
                <c:pt idx="4">
                  <c:v>46</c:v>
                </c:pt>
                <c:pt idx="5">
                  <c:v>47.7</c:v>
                </c:pt>
                <c:pt idx="6">
                  <c:v>50.6</c:v>
                </c:pt>
                <c:pt idx="7">
                  <c:v>54.3</c:v>
                </c:pt>
                <c:pt idx="8">
                  <c:v>52.8</c:v>
                </c:pt>
                <c:pt idx="9">
                  <c:v>55.4</c:v>
                </c:pt>
                <c:pt idx="10">
                  <c:v>53</c:v>
                </c:pt>
              </c:numCache>
            </c:numRef>
          </c:val>
        </c:ser>
        <c:ser>
          <c:idx val="7"/>
          <c:order val="2"/>
          <c:tx>
            <c:strRef>
              <c:f>FSM!$CB$72</c:f>
              <c:strCache>
                <c:ptCount val="1"/>
                <c:pt idx="0">
                  <c:v>Indian</c:v>
                </c:pt>
              </c:strCache>
            </c:strRef>
          </c:tx>
          <c:spPr>
            <a:ln cmpd="sng">
              <a:solidFill>
                <a:srgbClr val="92D050"/>
              </a:solidFill>
              <a:prstDash val="solid"/>
            </a:ln>
          </c:spPr>
          <c:marker>
            <c:symbol val="triangle"/>
            <c:size val="5"/>
            <c:spPr>
              <a:solidFill>
                <a:srgbClr val="92D050"/>
              </a:solidFill>
              <a:ln>
                <a:solidFill>
                  <a:srgbClr val="92D050"/>
                </a:solidFill>
              </a:ln>
            </c:spPr>
          </c:marker>
          <c:cat>
            <c:numRef>
              <c:f>FSM!$CC$5:$CM$5</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FSM!$CC$72:$CM$72</c:f>
              <c:numCache>
                <c:formatCode>0.0</c:formatCode>
                <c:ptCount val="11"/>
                <c:pt idx="0">
                  <c:v>54.5</c:v>
                </c:pt>
                <c:pt idx="1">
                  <c:v>57.4</c:v>
                </c:pt>
                <c:pt idx="2">
                  <c:v>59.1</c:v>
                </c:pt>
                <c:pt idx="3">
                  <c:v>62</c:v>
                </c:pt>
                <c:pt idx="4">
                  <c:v>65.099999999999994</c:v>
                </c:pt>
                <c:pt idx="5">
                  <c:v>67</c:v>
                </c:pt>
                <c:pt idx="6">
                  <c:v>71.3</c:v>
                </c:pt>
                <c:pt idx="7">
                  <c:v>74.400000000000006</c:v>
                </c:pt>
                <c:pt idx="8">
                  <c:v>74.400000000000006</c:v>
                </c:pt>
                <c:pt idx="9">
                  <c:v>75.7</c:v>
                </c:pt>
                <c:pt idx="10">
                  <c:v>72.900000000000006</c:v>
                </c:pt>
              </c:numCache>
            </c:numRef>
          </c:val>
        </c:ser>
        <c:ser>
          <c:idx val="12"/>
          <c:order val="3"/>
          <c:tx>
            <c:strRef>
              <c:f>FSM!$CB$73</c:f>
              <c:strCache>
                <c:ptCount val="1"/>
                <c:pt idx="0">
                  <c:v>Pakistani</c:v>
                </c:pt>
              </c:strCache>
            </c:strRef>
          </c:tx>
          <c:spPr>
            <a:ln>
              <a:solidFill>
                <a:srgbClr val="FFC000"/>
              </a:solidFill>
              <a:prstDash val="dash"/>
            </a:ln>
          </c:spPr>
          <c:marker>
            <c:symbol val="diamond"/>
            <c:size val="6"/>
            <c:spPr>
              <a:solidFill>
                <a:srgbClr val="FFC000"/>
              </a:solidFill>
              <a:ln>
                <a:solidFill>
                  <a:srgbClr val="FFC000"/>
                </a:solidFill>
              </a:ln>
            </c:spPr>
          </c:marker>
          <c:cat>
            <c:numRef>
              <c:f>FSM!$CC$5:$CM$5</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FSM!$CC$73:$CM$73</c:f>
              <c:numCache>
                <c:formatCode>0.0</c:formatCode>
                <c:ptCount val="11"/>
                <c:pt idx="0">
                  <c:v>31.3</c:v>
                </c:pt>
                <c:pt idx="1">
                  <c:v>32.5</c:v>
                </c:pt>
                <c:pt idx="2">
                  <c:v>34.6</c:v>
                </c:pt>
                <c:pt idx="3">
                  <c:v>37.300000000000004</c:v>
                </c:pt>
                <c:pt idx="4">
                  <c:v>40</c:v>
                </c:pt>
                <c:pt idx="5">
                  <c:v>42.9</c:v>
                </c:pt>
                <c:pt idx="6">
                  <c:v>49.1</c:v>
                </c:pt>
                <c:pt idx="7">
                  <c:v>52.6</c:v>
                </c:pt>
                <c:pt idx="8">
                  <c:v>54.4</c:v>
                </c:pt>
                <c:pt idx="9">
                  <c:v>55.5</c:v>
                </c:pt>
                <c:pt idx="10">
                  <c:v>51.4</c:v>
                </c:pt>
              </c:numCache>
            </c:numRef>
          </c:val>
        </c:ser>
        <c:ser>
          <c:idx val="13"/>
          <c:order val="4"/>
          <c:tx>
            <c:strRef>
              <c:f>FSM!$CB$74</c:f>
              <c:strCache>
                <c:ptCount val="1"/>
                <c:pt idx="0">
                  <c:v>Bangladeshi</c:v>
                </c:pt>
              </c:strCache>
            </c:strRef>
          </c:tx>
          <c:spPr>
            <a:ln>
              <a:solidFill>
                <a:srgbClr val="FF0000"/>
              </a:solidFill>
            </a:ln>
          </c:spPr>
          <c:marker>
            <c:symbol val="star"/>
            <c:size val="5"/>
            <c:spPr>
              <a:ln>
                <a:solidFill>
                  <a:srgbClr val="FF0000"/>
                </a:solidFill>
              </a:ln>
            </c:spPr>
          </c:marker>
          <c:cat>
            <c:numRef>
              <c:f>FSM!$CC$5:$CM$5</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FSM!$CC$74:$CM$74</c:f>
              <c:numCache>
                <c:formatCode>0.0</c:formatCode>
                <c:ptCount val="11"/>
                <c:pt idx="0">
                  <c:v>32.5</c:v>
                </c:pt>
                <c:pt idx="1">
                  <c:v>34.5</c:v>
                </c:pt>
                <c:pt idx="2">
                  <c:v>39</c:v>
                </c:pt>
                <c:pt idx="3">
                  <c:v>41.4</c:v>
                </c:pt>
                <c:pt idx="4">
                  <c:v>45</c:v>
                </c:pt>
                <c:pt idx="5">
                  <c:v>48.3</c:v>
                </c:pt>
                <c:pt idx="6">
                  <c:v>53.7</c:v>
                </c:pt>
                <c:pt idx="7">
                  <c:v>59.7</c:v>
                </c:pt>
                <c:pt idx="8">
                  <c:v>62.2</c:v>
                </c:pt>
                <c:pt idx="9">
                  <c:v>64</c:v>
                </c:pt>
                <c:pt idx="10">
                  <c:v>61.3</c:v>
                </c:pt>
              </c:numCache>
            </c:numRef>
          </c:val>
        </c:ser>
        <c:ser>
          <c:idx val="14"/>
          <c:order val="5"/>
          <c:tx>
            <c:strRef>
              <c:f>FSM!$CB$75</c:f>
              <c:strCache>
                <c:ptCount val="1"/>
                <c:pt idx="0">
                  <c:v>Chinese</c:v>
                </c:pt>
              </c:strCache>
            </c:strRef>
          </c:tx>
          <c:spPr>
            <a:ln>
              <a:solidFill>
                <a:srgbClr val="FF9966"/>
              </a:solidFill>
            </a:ln>
          </c:spPr>
          <c:marker>
            <c:symbol val="circle"/>
            <c:size val="5"/>
            <c:spPr>
              <a:solidFill>
                <a:srgbClr val="FF9966"/>
              </a:solidFill>
              <a:ln>
                <a:solidFill>
                  <a:srgbClr val="FF9966"/>
                </a:solidFill>
              </a:ln>
            </c:spPr>
          </c:marker>
          <c:cat>
            <c:numRef>
              <c:f>FSM!$CC$5:$CM$5</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FSM!$CC$75:$CM$75</c:f>
              <c:numCache>
                <c:formatCode>0.0</c:formatCode>
                <c:ptCount val="11"/>
                <c:pt idx="0">
                  <c:v>63.9</c:v>
                </c:pt>
                <c:pt idx="1">
                  <c:v>68.8</c:v>
                </c:pt>
                <c:pt idx="2">
                  <c:v>65.8</c:v>
                </c:pt>
                <c:pt idx="3">
                  <c:v>70.7</c:v>
                </c:pt>
                <c:pt idx="4">
                  <c:v>69.900000000000006</c:v>
                </c:pt>
                <c:pt idx="5">
                  <c:v>71.599999999999994</c:v>
                </c:pt>
                <c:pt idx="6">
                  <c:v>75.099999999999994</c:v>
                </c:pt>
                <c:pt idx="7">
                  <c:v>78.5</c:v>
                </c:pt>
                <c:pt idx="8">
                  <c:v>76.400000000000006</c:v>
                </c:pt>
                <c:pt idx="9">
                  <c:v>78.099999999999994</c:v>
                </c:pt>
                <c:pt idx="10">
                  <c:v>74.400000000000006</c:v>
                </c:pt>
              </c:numCache>
            </c:numRef>
          </c:val>
        </c:ser>
        <c:ser>
          <c:idx val="17"/>
          <c:order val="6"/>
          <c:tx>
            <c:strRef>
              <c:f>FSM!$CB$76</c:f>
              <c:strCache>
                <c:ptCount val="1"/>
                <c:pt idx="0">
                  <c:v>Black Caribbean</c:v>
                </c:pt>
              </c:strCache>
            </c:strRef>
          </c:tx>
          <c:spPr>
            <a:ln>
              <a:solidFill>
                <a:srgbClr val="0000FF"/>
              </a:solidFill>
            </a:ln>
          </c:spPr>
          <c:marker>
            <c:symbol val="none"/>
          </c:marker>
          <c:dLbls>
            <c:txPr>
              <a:bodyPr/>
              <a:lstStyle/>
              <a:p>
                <a:pPr>
                  <a:defRPr>
                    <a:solidFill>
                      <a:srgbClr val="2A20EC"/>
                    </a:solidFill>
                  </a:defRPr>
                </a:pPr>
                <a:endParaRPr lang="en-US"/>
              </a:p>
            </c:txPr>
            <c:dLblPos val="b"/>
            <c:showVal val="1"/>
          </c:dLbls>
          <c:cat>
            <c:numRef>
              <c:f>FSM!$CC$5:$CM$5</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FSM!$CC$76:$CM$76</c:f>
              <c:numCache>
                <c:formatCode>0.0</c:formatCode>
                <c:ptCount val="11"/>
                <c:pt idx="0">
                  <c:v>23.2</c:v>
                </c:pt>
                <c:pt idx="1">
                  <c:v>27.1</c:v>
                </c:pt>
                <c:pt idx="2">
                  <c:v>29.5</c:v>
                </c:pt>
                <c:pt idx="3">
                  <c:v>33.200000000000003</c:v>
                </c:pt>
                <c:pt idx="4">
                  <c:v>36.4</c:v>
                </c:pt>
                <c:pt idx="5">
                  <c:v>39.4</c:v>
                </c:pt>
                <c:pt idx="6">
                  <c:v>43.5</c:v>
                </c:pt>
                <c:pt idx="7">
                  <c:v>48.6</c:v>
                </c:pt>
                <c:pt idx="8">
                  <c:v>49.8</c:v>
                </c:pt>
                <c:pt idx="9">
                  <c:v>53.3</c:v>
                </c:pt>
                <c:pt idx="10">
                  <c:v>47</c:v>
                </c:pt>
              </c:numCache>
            </c:numRef>
          </c:val>
        </c:ser>
        <c:ser>
          <c:idx val="18"/>
          <c:order val="7"/>
          <c:tx>
            <c:strRef>
              <c:f>FSM!$CB$77</c:f>
              <c:strCache>
                <c:ptCount val="1"/>
                <c:pt idx="0">
                  <c:v>White and Black Caribbean</c:v>
                </c:pt>
              </c:strCache>
            </c:strRef>
          </c:tx>
          <c:spPr>
            <a:ln>
              <a:solidFill>
                <a:srgbClr val="0000FF"/>
              </a:solidFill>
              <a:prstDash val="sysDash"/>
            </a:ln>
          </c:spPr>
          <c:marker>
            <c:symbol val="circle"/>
            <c:size val="5"/>
            <c:spPr>
              <a:solidFill>
                <a:srgbClr val="0000FF"/>
              </a:solidFill>
              <a:ln>
                <a:solidFill>
                  <a:srgbClr val="0000FF"/>
                </a:solidFill>
              </a:ln>
            </c:spPr>
          </c:marker>
          <c:cat>
            <c:numRef>
              <c:f>FSM!$CC$5:$CM$5</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FSM!$CC$77:$CM$77</c:f>
              <c:numCache>
                <c:formatCode>0.0</c:formatCode>
                <c:ptCount val="11"/>
                <c:pt idx="0">
                  <c:v>27.5</c:v>
                </c:pt>
                <c:pt idx="1">
                  <c:v>30.5</c:v>
                </c:pt>
                <c:pt idx="2">
                  <c:v>32.6</c:v>
                </c:pt>
                <c:pt idx="3">
                  <c:v>34.1</c:v>
                </c:pt>
                <c:pt idx="4">
                  <c:v>38.300000000000004</c:v>
                </c:pt>
                <c:pt idx="5">
                  <c:v>42.3</c:v>
                </c:pt>
                <c:pt idx="6">
                  <c:v>45.3</c:v>
                </c:pt>
                <c:pt idx="7">
                  <c:v>49.1</c:v>
                </c:pt>
                <c:pt idx="8">
                  <c:v>52.5</c:v>
                </c:pt>
                <c:pt idx="9">
                  <c:v>54.9</c:v>
                </c:pt>
                <c:pt idx="10">
                  <c:v>49</c:v>
                </c:pt>
              </c:numCache>
            </c:numRef>
          </c:val>
        </c:ser>
        <c:ser>
          <c:idx val="0"/>
          <c:order val="8"/>
          <c:tx>
            <c:strRef>
              <c:f>FSM!$CB$78</c:f>
              <c:strCache>
                <c:ptCount val="1"/>
                <c:pt idx="0">
                  <c:v>Black African</c:v>
                </c:pt>
              </c:strCache>
            </c:strRef>
          </c:tx>
          <c:spPr>
            <a:ln>
              <a:solidFill>
                <a:srgbClr val="0070C0"/>
              </a:solidFill>
            </a:ln>
          </c:spPr>
          <c:marker>
            <c:symbol val="circle"/>
            <c:size val="5"/>
            <c:spPr>
              <a:solidFill>
                <a:srgbClr val="0070C0"/>
              </a:solidFill>
              <a:ln>
                <a:solidFill>
                  <a:schemeClr val="tx2">
                    <a:lumMod val="60000"/>
                    <a:lumOff val="40000"/>
                  </a:schemeClr>
                </a:solidFill>
              </a:ln>
            </c:spPr>
          </c:marker>
          <c:cat>
            <c:numRef>
              <c:f>FSM!$CC$5:$CM$5</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FSM!$CC$78:$CM$78</c:f>
              <c:numCache>
                <c:formatCode>0.0</c:formatCode>
                <c:ptCount val="11"/>
                <c:pt idx="0">
                  <c:v>31.3</c:v>
                </c:pt>
                <c:pt idx="1">
                  <c:v>35</c:v>
                </c:pt>
                <c:pt idx="2">
                  <c:v>37.5</c:v>
                </c:pt>
                <c:pt idx="3">
                  <c:v>40.800000000000004</c:v>
                </c:pt>
                <c:pt idx="4">
                  <c:v>43.9</c:v>
                </c:pt>
                <c:pt idx="5">
                  <c:v>48.4</c:v>
                </c:pt>
                <c:pt idx="6">
                  <c:v>52.8</c:v>
                </c:pt>
                <c:pt idx="7">
                  <c:v>57.9</c:v>
                </c:pt>
                <c:pt idx="8">
                  <c:v>58</c:v>
                </c:pt>
                <c:pt idx="9">
                  <c:v>61.2</c:v>
                </c:pt>
                <c:pt idx="10">
                  <c:v>56.8</c:v>
                </c:pt>
              </c:numCache>
            </c:numRef>
          </c:val>
        </c:ser>
        <c:dLbls/>
        <c:marker val="1"/>
        <c:axId val="95106560"/>
        <c:axId val="95108096"/>
      </c:lineChart>
      <c:catAx>
        <c:axId val="95106560"/>
        <c:scaling>
          <c:orientation val="minMax"/>
        </c:scaling>
        <c:axPos val="b"/>
        <c:numFmt formatCode="General" sourceLinked="1"/>
        <c:tickLblPos val="nextTo"/>
        <c:txPr>
          <a:bodyPr/>
          <a:lstStyle/>
          <a:p>
            <a:pPr>
              <a:defRPr sz="1400"/>
            </a:pPr>
            <a:endParaRPr lang="en-US"/>
          </a:p>
        </c:txPr>
        <c:crossAx val="95108096"/>
        <c:crosses val="autoZero"/>
        <c:auto val="1"/>
        <c:lblAlgn val="ctr"/>
        <c:lblOffset val="100"/>
      </c:catAx>
      <c:valAx>
        <c:axId val="95108096"/>
        <c:scaling>
          <c:orientation val="minMax"/>
          <c:max val="80"/>
          <c:min val="10"/>
        </c:scaling>
        <c:axPos val="l"/>
        <c:majorGridlines>
          <c:spPr>
            <a:ln>
              <a:prstDash val="sysDot"/>
            </a:ln>
          </c:spPr>
        </c:majorGridlines>
        <c:title>
          <c:tx>
            <c:rich>
              <a:bodyPr rot="-5400000" vert="horz"/>
              <a:lstStyle/>
              <a:p>
                <a:pPr>
                  <a:defRPr sz="1200">
                    <a:latin typeface="Arial" pitchFamily="34" charset="0"/>
                    <a:cs typeface="Arial" pitchFamily="34" charset="0"/>
                  </a:defRPr>
                </a:pPr>
                <a:r>
                  <a:rPr lang="en-US" sz="1200" dirty="0">
                    <a:latin typeface="Arial" pitchFamily="34" charset="0"/>
                    <a:cs typeface="Arial" pitchFamily="34" charset="0"/>
                  </a:rPr>
                  <a:t>% </a:t>
                </a:r>
                <a:r>
                  <a:rPr lang="en-US" sz="1200" dirty="0" smtClean="0">
                    <a:latin typeface="Arial" pitchFamily="34" charset="0"/>
                    <a:cs typeface="Arial" pitchFamily="34" charset="0"/>
                  </a:rPr>
                  <a:t> </a:t>
                </a:r>
                <a:r>
                  <a:rPr lang="en-US" sz="1200" dirty="0">
                    <a:latin typeface="Arial" pitchFamily="34" charset="0"/>
                    <a:cs typeface="Arial" pitchFamily="34" charset="0"/>
                  </a:rPr>
                  <a:t>5+GCSE A*-C grades (</a:t>
                </a:r>
                <a:r>
                  <a:rPr lang="en-US" sz="1200" dirty="0" err="1">
                    <a:latin typeface="Arial" pitchFamily="34" charset="0"/>
                    <a:cs typeface="Arial" pitchFamily="34" charset="0"/>
                  </a:rPr>
                  <a:t>Incl</a:t>
                </a:r>
                <a:r>
                  <a:rPr lang="en-US" sz="1200" dirty="0">
                    <a:latin typeface="Arial" pitchFamily="34" charset="0"/>
                    <a:cs typeface="Arial" pitchFamily="34" charset="0"/>
                  </a:rPr>
                  <a:t> English &amp; </a:t>
                </a:r>
                <a:r>
                  <a:rPr lang="en-US" sz="1200" dirty="0" err="1">
                    <a:latin typeface="Arial" pitchFamily="34" charset="0"/>
                    <a:cs typeface="Arial" pitchFamily="34" charset="0"/>
                  </a:rPr>
                  <a:t>Maths</a:t>
                </a:r>
                <a:r>
                  <a:rPr lang="en-US" sz="1200" dirty="0">
                    <a:latin typeface="Arial" pitchFamily="34" charset="0"/>
                    <a:cs typeface="Arial" pitchFamily="34" charset="0"/>
                  </a:rPr>
                  <a:t>)</a:t>
                </a:r>
              </a:p>
            </c:rich>
          </c:tx>
          <c:layout>
            <c:manualLayout>
              <c:xMode val="edge"/>
              <c:yMode val="edge"/>
              <c:x val="3.4644292715158856E-2"/>
              <c:y val="0.10587085898760112"/>
            </c:manualLayout>
          </c:layout>
          <c:spPr>
            <a:noFill/>
            <a:ln w="25400">
              <a:noFill/>
            </a:ln>
          </c:spPr>
        </c:title>
        <c:numFmt formatCode="0" sourceLinked="0"/>
        <c:minorTickMark val="out"/>
        <c:tickLblPos val="nextTo"/>
        <c:crossAx val="95106560"/>
        <c:crosses val="autoZero"/>
        <c:crossBetween val="between"/>
        <c:majorUnit val="10"/>
        <c:minorUnit val="2"/>
      </c:valAx>
    </c:plotArea>
    <c:legend>
      <c:legendPos val="b"/>
      <c:layout>
        <c:manualLayout>
          <c:xMode val="edge"/>
          <c:yMode val="edge"/>
          <c:x val="0.11419663688161635"/>
          <c:y val="0.88784222457712381"/>
          <c:w val="0.87596765041979474"/>
          <c:h val="0.1064791837136202"/>
        </c:manualLayout>
      </c:layout>
      <c:spPr>
        <a:solidFill>
          <a:schemeClr val="bg1"/>
        </a:solidFill>
      </c:spPr>
      <c:txPr>
        <a:bodyPr/>
        <a:lstStyle/>
        <a:p>
          <a:pPr>
            <a:defRPr sz="1200"/>
          </a:pPr>
          <a:endParaRPr lang="en-US"/>
        </a:p>
      </c:txPr>
    </c:legend>
    <c:plotVisOnly val="1"/>
    <c:dispBlanksAs val="gap"/>
  </c:chart>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1267210731374672"/>
          <c:y val="2.779627338704108E-2"/>
          <c:w val="0.83837823096284325"/>
          <c:h val="0.86697611676780661"/>
        </c:manualLayout>
      </c:layout>
      <c:lineChart>
        <c:grouping val="standard"/>
        <c:ser>
          <c:idx val="0"/>
          <c:order val="0"/>
          <c:tx>
            <c:strRef>
              <c:f>Graphs5EM!$B$98</c:f>
              <c:strCache>
                <c:ptCount val="1"/>
                <c:pt idx="0">
                  <c:v>FSM</c:v>
                </c:pt>
              </c:strCache>
            </c:strRef>
          </c:tx>
          <c:spPr>
            <a:ln>
              <a:solidFill>
                <a:schemeClr val="accent1">
                  <a:lumMod val="75000"/>
                </a:schemeClr>
              </a:solidFill>
              <a:prstDash val="dash"/>
            </a:ln>
          </c:spPr>
          <c:marker>
            <c:symbol val="circle"/>
            <c:size val="6"/>
            <c:spPr>
              <a:solidFill>
                <a:schemeClr val="accent1">
                  <a:lumMod val="75000"/>
                </a:schemeClr>
              </a:solidFill>
              <a:ln>
                <a:solidFill>
                  <a:schemeClr val="accent1">
                    <a:lumMod val="50000"/>
                  </a:schemeClr>
                </a:solidFill>
              </a:ln>
            </c:spPr>
          </c:marker>
          <c:dLbls>
            <c:dLblPos val="t"/>
            <c:showVal val="1"/>
          </c:dLbls>
          <c:cat>
            <c:numRef>
              <c:f>Graphs5EM!$C$91:$M$91</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Graphs5EM!$C$98:$M$98</c:f>
              <c:numCache>
                <c:formatCode>0.0</c:formatCode>
                <c:ptCount val="11"/>
                <c:pt idx="0" formatCode="General">
                  <c:v>16.8</c:v>
                </c:pt>
                <c:pt idx="1">
                  <c:v>18</c:v>
                </c:pt>
                <c:pt idx="2" formatCode="General">
                  <c:v>19.600000000000001</c:v>
                </c:pt>
                <c:pt idx="3" formatCode="General">
                  <c:v>21.4</c:v>
                </c:pt>
                <c:pt idx="4" formatCode="General">
                  <c:v>23.8</c:v>
                </c:pt>
                <c:pt idx="5" formatCode="General">
                  <c:v>26.6</c:v>
                </c:pt>
                <c:pt idx="6" formatCode="General">
                  <c:v>30.9</c:v>
                </c:pt>
                <c:pt idx="7" formatCode="General">
                  <c:v>34.6</c:v>
                </c:pt>
                <c:pt idx="8" formatCode="General">
                  <c:v>36.300000000000004</c:v>
                </c:pt>
                <c:pt idx="9" formatCode="General">
                  <c:v>37.9</c:v>
                </c:pt>
                <c:pt idx="10">
                  <c:v>33.5</c:v>
                </c:pt>
              </c:numCache>
            </c:numRef>
          </c:val>
        </c:ser>
        <c:ser>
          <c:idx val="1"/>
          <c:order val="1"/>
          <c:tx>
            <c:strRef>
              <c:f>Graphs5EM!$B$99</c:f>
              <c:strCache>
                <c:ptCount val="1"/>
                <c:pt idx="0">
                  <c:v>Not FSM</c:v>
                </c:pt>
              </c:strCache>
            </c:strRef>
          </c:tx>
          <c:spPr>
            <a:ln>
              <a:solidFill>
                <a:schemeClr val="accent2"/>
              </a:solidFill>
            </a:ln>
          </c:spPr>
          <c:marker>
            <c:symbol val="square"/>
            <c:size val="5"/>
            <c:spPr>
              <a:solidFill>
                <a:schemeClr val="accent2"/>
              </a:solidFill>
              <a:ln>
                <a:solidFill>
                  <a:schemeClr val="accent2"/>
                </a:solidFill>
              </a:ln>
            </c:spPr>
          </c:marker>
          <c:dLbls>
            <c:txPr>
              <a:bodyPr/>
              <a:lstStyle/>
              <a:p>
                <a:pPr>
                  <a:defRPr>
                    <a:solidFill>
                      <a:schemeClr val="tx1"/>
                    </a:solidFill>
                  </a:defRPr>
                </a:pPr>
                <a:endParaRPr lang="en-US"/>
              </a:p>
            </c:txPr>
            <c:dLblPos val="t"/>
            <c:showVal val="1"/>
          </c:dLbls>
          <c:cat>
            <c:numRef>
              <c:f>Graphs5EM!$C$91:$M$91</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Graphs5EM!$C$99:$M$99</c:f>
              <c:numCache>
                <c:formatCode>General</c:formatCode>
                <c:ptCount val="11"/>
                <c:pt idx="0">
                  <c:v>44.8</c:v>
                </c:pt>
                <c:pt idx="1">
                  <c:v>46.4</c:v>
                </c:pt>
                <c:pt idx="2">
                  <c:v>47.7</c:v>
                </c:pt>
                <c:pt idx="3">
                  <c:v>49.3</c:v>
                </c:pt>
                <c:pt idx="4">
                  <c:v>51.7</c:v>
                </c:pt>
                <c:pt idx="5">
                  <c:v>54.2</c:v>
                </c:pt>
                <c:pt idx="6">
                  <c:v>58.5</c:v>
                </c:pt>
                <c:pt idx="7" formatCode="0.0">
                  <c:v>62</c:v>
                </c:pt>
                <c:pt idx="8" formatCode="0.0">
                  <c:v>62.6</c:v>
                </c:pt>
                <c:pt idx="9" formatCode="0.0">
                  <c:v>64.599999999999994</c:v>
                </c:pt>
                <c:pt idx="10" formatCode="0.0">
                  <c:v>60.5</c:v>
                </c:pt>
              </c:numCache>
            </c:numRef>
          </c:val>
        </c:ser>
        <c:dLbls/>
        <c:marker val="1"/>
        <c:axId val="95556736"/>
        <c:axId val="95558272"/>
      </c:lineChart>
      <c:catAx>
        <c:axId val="95556736"/>
        <c:scaling>
          <c:orientation val="minMax"/>
        </c:scaling>
        <c:axPos val="b"/>
        <c:numFmt formatCode="General" sourceLinked="1"/>
        <c:tickLblPos val="nextTo"/>
        <c:txPr>
          <a:bodyPr/>
          <a:lstStyle/>
          <a:p>
            <a:pPr>
              <a:defRPr sz="1400"/>
            </a:pPr>
            <a:endParaRPr lang="en-US"/>
          </a:p>
        </c:txPr>
        <c:crossAx val="95558272"/>
        <c:crosses val="autoZero"/>
        <c:auto val="1"/>
        <c:lblAlgn val="ctr"/>
        <c:lblOffset val="100"/>
      </c:catAx>
      <c:valAx>
        <c:axId val="95558272"/>
        <c:scaling>
          <c:orientation val="minMax"/>
          <c:max val="70"/>
          <c:min val="10"/>
        </c:scaling>
        <c:axPos val="l"/>
        <c:majorGridlines>
          <c:spPr>
            <a:ln>
              <a:prstDash val="sysDot"/>
            </a:ln>
          </c:spPr>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400" b="1" i="0" baseline="0">
                    <a:latin typeface="Arial" panose="020B0604020202020204" pitchFamily="34" charset="0"/>
                    <a:cs typeface="Arial" panose="020B0604020202020204" pitchFamily="34" charset="0"/>
                  </a:rPr>
                  <a:t>% 5+ GCSE A*-C (incl English &amp; Maths)</a:t>
                </a:r>
                <a:endParaRPr lang="en-GB" sz="1400" b="1">
                  <a:latin typeface="Arial" panose="020B0604020202020204" pitchFamily="34" charset="0"/>
                  <a:cs typeface="Arial" panose="020B0604020202020204" pitchFamily="34" charset="0"/>
                </a:endParaRPr>
              </a:p>
            </c:rich>
          </c:tx>
          <c:layout>
            <c:manualLayout>
              <c:xMode val="edge"/>
              <c:yMode val="edge"/>
              <c:x val="3.2042656179964685E-2"/>
              <c:y val="0.13881453111816411"/>
            </c:manualLayout>
          </c:layout>
        </c:title>
        <c:numFmt formatCode="0" sourceLinked="0"/>
        <c:minorTickMark val="out"/>
        <c:tickLblPos val="nextTo"/>
        <c:crossAx val="95556736"/>
        <c:crosses val="autoZero"/>
        <c:crossBetween val="between"/>
        <c:majorUnit val="10"/>
        <c:minorUnit val="2"/>
      </c:valAx>
    </c:plotArea>
    <c:legend>
      <c:legendPos val="r"/>
      <c:layout>
        <c:manualLayout>
          <c:xMode val="edge"/>
          <c:yMode val="edge"/>
          <c:x val="0.13726360385244557"/>
          <c:y val="5.6100748565474701E-2"/>
          <c:w val="0.23175206429488282"/>
          <c:h val="9.4191081444768579E-2"/>
        </c:manualLayout>
      </c:layout>
      <c:spPr>
        <a:solidFill>
          <a:schemeClr val="bg1"/>
        </a:solidFill>
        <a:ln>
          <a:solidFill>
            <a:schemeClr val="tx1">
              <a:tint val="75000"/>
              <a:shade val="95000"/>
              <a:satMod val="105000"/>
            </a:schemeClr>
          </a:solidFill>
        </a:ln>
        <a:effectLst>
          <a:outerShdw blurRad="50800" dist="50800" dir="5400000" algn="ctr" rotWithShape="0">
            <a:schemeClr val="bg2"/>
          </a:outerShdw>
        </a:effectLst>
      </c:spPr>
      <c:txPr>
        <a:bodyPr/>
        <a:lstStyle/>
        <a:p>
          <a:pPr>
            <a:defRPr sz="1400"/>
          </a:pPr>
          <a:endParaRPr lang="en-US"/>
        </a:p>
      </c:txPr>
    </c:legend>
    <c:plotVisOnly val="1"/>
    <c:dispBlanksAs val="gap"/>
  </c:chart>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lang val="en-GB"/>
  <c:chart>
    <c:plotArea>
      <c:layout>
        <c:manualLayout>
          <c:layoutTarget val="inner"/>
          <c:xMode val="edge"/>
          <c:yMode val="edge"/>
          <c:x val="0.12863000029638705"/>
          <c:y val="4.0579384813740432E-2"/>
          <c:w val="0.84365138956124841"/>
          <c:h val="0.82851078648063659"/>
        </c:manualLayout>
      </c:layout>
      <c:lineChart>
        <c:grouping val="standard"/>
        <c:ser>
          <c:idx val="0"/>
          <c:order val="0"/>
          <c:tx>
            <c:v>Gender</c:v>
          </c:tx>
          <c:spPr>
            <a:ln>
              <a:solidFill>
                <a:schemeClr val="accent2"/>
              </a:solidFill>
            </a:ln>
          </c:spPr>
          <c:marker>
            <c:symbol val="square"/>
            <c:size val="3"/>
            <c:spPr>
              <a:solidFill>
                <a:schemeClr val="accent2"/>
              </a:solidFill>
            </c:spPr>
          </c:marker>
          <c:cat>
            <c:strRef>
              <c:f>LongRun!$C$3:$V$3</c:f>
              <c:strCache>
                <c:ptCount val="20"/>
                <c:pt idx="0">
                  <c:v>1988</c:v>
                </c:pt>
                <c:pt idx="1">
                  <c:v>1990</c:v>
                </c:pt>
                <c:pt idx="2">
                  <c:v>1991</c:v>
                </c:pt>
                <c:pt idx="3">
                  <c:v>1993</c:v>
                </c:pt>
                <c:pt idx="4">
                  <c:v>1995</c:v>
                </c:pt>
                <c:pt idx="5">
                  <c:v>1997</c:v>
                </c:pt>
                <c:pt idx="6">
                  <c:v>1999</c:v>
                </c:pt>
                <c:pt idx="7">
                  <c:v>2001</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strCache>
            </c:strRef>
          </c:cat>
          <c:val>
            <c:numRef>
              <c:f>LongRun!$C$9:$V$9</c:f>
              <c:numCache>
                <c:formatCode>0.00</c:formatCode>
                <c:ptCount val="20"/>
                <c:pt idx="0">
                  <c:v>1.15527950310559</c:v>
                </c:pt>
                <c:pt idx="1">
                  <c:v>1.36420395421436</c:v>
                </c:pt>
                <c:pt idx="2">
                  <c:v>1.3535353535353534</c:v>
                </c:pt>
                <c:pt idx="3">
                  <c:v>1.4504504504504498</c:v>
                </c:pt>
                <c:pt idx="4">
                  <c:v>1.4411764705882351</c:v>
                </c:pt>
                <c:pt idx="5">
                  <c:v>1.4373177842565601</c:v>
                </c:pt>
                <c:pt idx="6">
                  <c:v>1.4940711462450595</c:v>
                </c:pt>
                <c:pt idx="7">
                  <c:v>1.4940711462450595</c:v>
                </c:pt>
                <c:pt idx="8">
                  <c:v>1.4390243902439004</c:v>
                </c:pt>
                <c:pt idx="9">
                  <c:v>1.3759912496581888</c:v>
                </c:pt>
                <c:pt idx="10">
                  <c:v>1.4055268918073784</c:v>
                </c:pt>
                <c:pt idx="11">
                  <c:v>1.4020538655299359</c:v>
                </c:pt>
                <c:pt idx="12">
                  <c:v>1.3929913350203198</c:v>
                </c:pt>
                <c:pt idx="13">
                  <c:v>1.3844729872127142</c:v>
                </c:pt>
                <c:pt idx="14">
                  <c:v>1.339889000633218</c:v>
                </c:pt>
                <c:pt idx="15">
                  <c:v>1.3545194134830822</c:v>
                </c:pt>
                <c:pt idx="16">
                  <c:v>1.3509176737523201</c:v>
                </c:pt>
                <c:pt idx="17">
                  <c:v>1.4828560682301037</c:v>
                </c:pt>
                <c:pt idx="18">
                  <c:v>1.5296054701428359</c:v>
                </c:pt>
                <c:pt idx="19">
                  <c:v>1.51106118566195</c:v>
                </c:pt>
              </c:numCache>
            </c:numRef>
          </c:val>
        </c:ser>
        <c:ser>
          <c:idx val="1"/>
          <c:order val="1"/>
          <c:tx>
            <c:v>Ethnic</c:v>
          </c:tx>
          <c:spPr>
            <a:ln>
              <a:solidFill>
                <a:srgbClr val="FF0000"/>
              </a:solidFill>
            </a:ln>
          </c:spPr>
          <c:marker>
            <c:symbol val="square"/>
            <c:size val="3"/>
            <c:spPr>
              <a:solidFill>
                <a:srgbClr val="FF0000"/>
              </a:solidFill>
              <a:ln>
                <a:solidFill>
                  <a:srgbClr val="FF0000"/>
                </a:solidFill>
              </a:ln>
            </c:spPr>
          </c:marker>
          <c:val>
            <c:numRef>
              <c:f>LongRun!$C$20:$V$20</c:f>
              <c:numCache>
                <c:formatCode>0.00</c:formatCode>
                <c:ptCount val="20"/>
                <c:pt idx="0">
                  <c:v>1.9523809523809537</c:v>
                </c:pt>
                <c:pt idx="1">
                  <c:v>2.2955465587044559</c:v>
                </c:pt>
                <c:pt idx="2">
                  <c:v>1.9661835748792291</c:v>
                </c:pt>
                <c:pt idx="3">
                  <c:v>2.8379281537176273</c:v>
                </c:pt>
                <c:pt idx="4">
                  <c:v>2.7391304347826084</c:v>
                </c:pt>
                <c:pt idx="5">
                  <c:v>2.1711125569290832</c:v>
                </c:pt>
                <c:pt idx="6">
                  <c:v>1.631578947368421</c:v>
                </c:pt>
                <c:pt idx="7">
                  <c:v>1.9259259259259263</c:v>
                </c:pt>
                <c:pt idx="8">
                  <c:v>2.37254901960784</c:v>
                </c:pt>
                <c:pt idx="9">
                  <c:v>2.3432481372636302</c:v>
                </c:pt>
                <c:pt idx="10">
                  <c:v>2.021060998701055</c:v>
                </c:pt>
                <c:pt idx="11">
                  <c:v>1.9206068640447791</c:v>
                </c:pt>
                <c:pt idx="12">
                  <c:v>1.7391358317252901</c:v>
                </c:pt>
                <c:pt idx="13">
                  <c:v>1.6481679880008582</c:v>
                </c:pt>
                <c:pt idx="14">
                  <c:v>1.5944565633173786</c:v>
                </c:pt>
                <c:pt idx="15">
                  <c:v>1.5874840357598978</c:v>
                </c:pt>
                <c:pt idx="16">
                  <c:v>1.4725618760706478</c:v>
                </c:pt>
                <c:pt idx="17">
                  <c:v>1.4446007875785378</c:v>
                </c:pt>
                <c:pt idx="18">
                  <c:v>1.3419858930819104</c:v>
                </c:pt>
                <c:pt idx="19">
                  <c:v>1.4587155963302751</c:v>
                </c:pt>
              </c:numCache>
            </c:numRef>
          </c:val>
        </c:ser>
        <c:ser>
          <c:idx val="2"/>
          <c:order val="2"/>
          <c:tx>
            <c:v>SES</c:v>
          </c:tx>
          <c:spPr>
            <a:ln>
              <a:solidFill>
                <a:srgbClr val="92D050"/>
              </a:solidFill>
            </a:ln>
          </c:spPr>
          <c:marker>
            <c:symbol val="circle"/>
            <c:size val="4"/>
            <c:spPr>
              <a:solidFill>
                <a:srgbClr val="92D050"/>
              </a:solidFill>
              <a:ln>
                <a:solidFill>
                  <a:srgbClr val="92D050"/>
                </a:solidFill>
              </a:ln>
            </c:spPr>
          </c:marker>
          <c:val>
            <c:numRef>
              <c:f>LongRun!$C$44:$V$44</c:f>
              <c:numCache>
                <c:formatCode>0.0</c:formatCode>
                <c:ptCount val="20"/>
                <c:pt idx="0">
                  <c:v>6.6547619047619051</c:v>
                </c:pt>
                <c:pt idx="1">
                  <c:v>6.5102040816326534</c:v>
                </c:pt>
                <c:pt idx="2">
                  <c:v>6.1923076923076916</c:v>
                </c:pt>
                <c:pt idx="3">
                  <c:v>7.3025210084033629</c:v>
                </c:pt>
                <c:pt idx="4">
                  <c:v>5.893867924528303</c:v>
                </c:pt>
                <c:pt idx="5">
                  <c:v>6.3349875930521069</c:v>
                </c:pt>
                <c:pt idx="6">
                  <c:v>5.0740740740740753</c:v>
                </c:pt>
                <c:pt idx="7">
                  <c:v>4.963494132985657</c:v>
                </c:pt>
                <c:pt idx="8">
                  <c:v>4.0691708657810342</c:v>
                </c:pt>
                <c:pt idx="9">
                  <c:v>4.0193236714975837</c:v>
                </c:pt>
                <c:pt idx="10">
                  <c:v>3.9436152570480942</c:v>
                </c:pt>
                <c:pt idx="11">
                  <c:v>3.7412494634565108</c:v>
                </c:pt>
                <c:pt idx="12">
                  <c:v>3.5714759719073159</c:v>
                </c:pt>
                <c:pt idx="13">
                  <c:v>3.4270577796335941</c:v>
                </c:pt>
                <c:pt idx="14">
                  <c:v>3.2654890501362592</c:v>
                </c:pt>
                <c:pt idx="15">
                  <c:v>3.1522985144461337</c:v>
                </c:pt>
                <c:pt idx="16">
                  <c:v>3.083967143291757</c:v>
                </c:pt>
                <c:pt idx="17">
                  <c:v>2.9372136533050477</c:v>
                </c:pt>
                <c:pt idx="18">
                  <c:v>2.9900720003577637</c:v>
                </c:pt>
                <c:pt idx="19">
                  <c:v>3.0404307576043861</c:v>
                </c:pt>
              </c:numCache>
            </c:numRef>
          </c:val>
        </c:ser>
        <c:dLbls/>
        <c:marker val="1"/>
        <c:axId val="95618944"/>
        <c:axId val="95620480"/>
      </c:lineChart>
      <c:catAx>
        <c:axId val="95618944"/>
        <c:scaling>
          <c:orientation val="minMax"/>
        </c:scaling>
        <c:axPos val="b"/>
        <c:tickLblPos val="nextTo"/>
        <c:txPr>
          <a:bodyPr rot="2700000"/>
          <a:lstStyle/>
          <a:p>
            <a:pPr>
              <a:defRPr/>
            </a:pPr>
            <a:endParaRPr lang="en-US"/>
          </a:p>
        </c:txPr>
        <c:crossAx val="95620480"/>
        <c:crossesAt val="0"/>
        <c:auto val="1"/>
        <c:lblAlgn val="ctr"/>
        <c:lblOffset val="100"/>
      </c:catAx>
      <c:valAx>
        <c:axId val="95620480"/>
        <c:scaling>
          <c:orientation val="minMax"/>
          <c:max val="7.5"/>
          <c:min val="1"/>
        </c:scaling>
        <c:axPos val="l"/>
        <c:majorGridlines>
          <c:spPr>
            <a:ln>
              <a:solidFill>
                <a:schemeClr val="accent1"/>
              </a:solidFill>
              <a:prstDash val="sysDot"/>
            </a:ln>
          </c:spPr>
        </c:majorGridlines>
        <c:title>
          <c:tx>
            <c:rich>
              <a:bodyPr rot="-5400000" vert="horz"/>
              <a:lstStyle/>
              <a:p>
                <a:pPr>
                  <a:defRPr sz="1400"/>
                </a:pPr>
                <a:r>
                  <a:rPr lang="en-US" sz="1400"/>
                  <a:t>Odds Ratios</a:t>
                </a:r>
              </a:p>
            </c:rich>
          </c:tx>
          <c:layout>
            <c:manualLayout>
              <c:xMode val="edge"/>
              <c:yMode val="edge"/>
              <c:x val="2.4185994700352448E-2"/>
              <c:y val="0.32398921487356114"/>
            </c:manualLayout>
          </c:layout>
        </c:title>
        <c:numFmt formatCode="0.00" sourceLinked="1"/>
        <c:minorTickMark val="out"/>
        <c:tickLblPos val="nextTo"/>
        <c:crossAx val="95618944"/>
        <c:crosses val="autoZero"/>
        <c:crossBetween val="between"/>
        <c:minorUnit val="0.2"/>
      </c:valAx>
    </c:plotArea>
    <c:legend>
      <c:legendPos val="r"/>
      <c:layout>
        <c:manualLayout>
          <c:xMode val="edge"/>
          <c:yMode val="edge"/>
          <c:x val="0.75507198372757689"/>
          <c:y val="6.2336022493227318E-2"/>
          <c:w val="0.16782735125486978"/>
          <c:h val="0.19289101075009304"/>
        </c:manualLayout>
      </c:layout>
      <c:spPr>
        <a:solidFill>
          <a:schemeClr val="bg1"/>
        </a:solidFill>
        <a:ln>
          <a:solidFill>
            <a:schemeClr val="tx1"/>
          </a:solidFill>
        </a:ln>
      </c:spPr>
      <c:txPr>
        <a:bodyPr/>
        <a:lstStyle/>
        <a:p>
          <a:pPr>
            <a:defRPr sz="1400"/>
          </a:pPr>
          <a:endParaRPr lang="en-US"/>
        </a:p>
      </c:txPr>
    </c:legend>
    <c:plotVisOnly val="1"/>
    <c:dispBlanksAs val="gap"/>
  </c:chart>
  <c:spPr>
    <a:ln>
      <a:solidFill>
        <a:schemeClr val="tx1"/>
      </a:solidFill>
    </a:ln>
    <a:effectLst>
      <a:outerShdw blurRad="50800" dist="38100" dir="2700000" algn="tl" rotWithShape="0">
        <a:prstClr val="black">
          <a:alpha val="40000"/>
        </a:prstClr>
      </a:outerShdw>
    </a:effectLst>
  </c:sp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lang val="en-GB"/>
  <c:chart>
    <c:title>
      <c:tx>
        <c:rich>
          <a:bodyPr/>
          <a:lstStyle/>
          <a:p>
            <a:pPr>
              <a:defRPr/>
            </a:pPr>
            <a:r>
              <a:rPr lang="en-US"/>
              <a:t>FSM - Boys</a:t>
            </a:r>
          </a:p>
        </c:rich>
      </c:tx>
      <c:layout/>
      <c:spPr>
        <a:noFill/>
        <a:ln w="25400">
          <a:noFill/>
        </a:ln>
      </c:spPr>
    </c:title>
    <c:plotArea>
      <c:layout>
        <c:manualLayout>
          <c:layoutTarget val="inner"/>
          <c:xMode val="edge"/>
          <c:yMode val="edge"/>
          <c:x val="0.12869213509194641"/>
          <c:y val="9.2923930360233525E-2"/>
          <c:w val="0.82656735139968707"/>
          <c:h val="0.71649608534878662"/>
        </c:manualLayout>
      </c:layout>
      <c:lineChart>
        <c:grouping val="standard"/>
        <c:ser>
          <c:idx val="1"/>
          <c:order val="0"/>
          <c:tx>
            <c:strRef>
              <c:f>FSM!$B$70</c:f>
              <c:strCache>
                <c:ptCount val="1"/>
                <c:pt idx="0">
                  <c:v>White British</c:v>
                </c:pt>
              </c:strCache>
            </c:strRef>
          </c:tx>
          <c:spPr>
            <a:ln w="38100">
              <a:solidFill>
                <a:schemeClr val="tx1"/>
              </a:solidFill>
            </a:ln>
          </c:spPr>
          <c:marker>
            <c:symbol val="none"/>
          </c:marker>
          <c:cat>
            <c:numRef>
              <c:f>FSM!$C$69:$N$69</c:f>
              <c:numCache>
                <c:formatCode>General</c:formatCode>
                <c:ptCount val="11"/>
                <c:pt idx="0">
                  <c:v>2004</c:v>
                </c:pt>
                <c:pt idx="1">
                  <c:v>2005</c:v>
                </c:pt>
                <c:pt idx="2">
                  <c:v>2006</c:v>
                </c:pt>
                <c:pt idx="3">
                  <c:v>2007</c:v>
                </c:pt>
                <c:pt idx="4">
                  <c:v>2008</c:v>
                </c:pt>
                <c:pt idx="5">
                  <c:v>2009</c:v>
                </c:pt>
                <c:pt idx="6">
                  <c:v>2010</c:v>
                </c:pt>
                <c:pt idx="7">
                  <c:v>2011</c:v>
                </c:pt>
                <c:pt idx="8">
                  <c:v>2012</c:v>
                </c:pt>
                <c:pt idx="9">
                  <c:v>2012</c:v>
                </c:pt>
                <c:pt idx="10">
                  <c:v>2014</c:v>
                </c:pt>
              </c:numCache>
            </c:numRef>
          </c:cat>
          <c:val>
            <c:numRef>
              <c:f>FSM!$C$70:$N$70</c:f>
              <c:numCache>
                <c:formatCode>0.0</c:formatCode>
                <c:ptCount val="11"/>
                <c:pt idx="0">
                  <c:v>12.2</c:v>
                </c:pt>
                <c:pt idx="1">
                  <c:v>12.3</c:v>
                </c:pt>
                <c:pt idx="2">
                  <c:v>13.8</c:v>
                </c:pt>
                <c:pt idx="3">
                  <c:v>14.8</c:v>
                </c:pt>
                <c:pt idx="4">
                  <c:v>16.3</c:v>
                </c:pt>
                <c:pt idx="5">
                  <c:v>19</c:v>
                </c:pt>
                <c:pt idx="6">
                  <c:v>22.8</c:v>
                </c:pt>
                <c:pt idx="7">
                  <c:v>26</c:v>
                </c:pt>
                <c:pt idx="8">
                  <c:v>26.4</c:v>
                </c:pt>
                <c:pt idx="9">
                  <c:v>27.9</c:v>
                </c:pt>
                <c:pt idx="10">
                  <c:v>23.8</c:v>
                </c:pt>
              </c:numCache>
            </c:numRef>
          </c:val>
        </c:ser>
        <c:ser>
          <c:idx val="5"/>
          <c:order val="1"/>
          <c:tx>
            <c:strRef>
              <c:f>FSM!$B$71</c:f>
              <c:strCache>
                <c:ptCount val="1"/>
                <c:pt idx="0">
                  <c:v>White Other groups</c:v>
                </c:pt>
              </c:strCache>
            </c:strRef>
          </c:tx>
          <c:spPr>
            <a:ln w="25400" cmpd="sng">
              <a:solidFill>
                <a:schemeClr val="accent6">
                  <a:lumMod val="75000"/>
                </a:schemeClr>
              </a:solidFill>
              <a:prstDash val="solid"/>
            </a:ln>
          </c:spPr>
          <c:marker>
            <c:symbol val="triangle"/>
            <c:size val="6"/>
            <c:spPr>
              <a:solidFill>
                <a:schemeClr val="accent6">
                  <a:lumMod val="75000"/>
                </a:schemeClr>
              </a:solidFill>
              <a:ln>
                <a:solidFill>
                  <a:schemeClr val="accent6">
                    <a:lumMod val="75000"/>
                  </a:schemeClr>
                </a:solidFill>
              </a:ln>
            </c:spPr>
          </c:marker>
          <c:cat>
            <c:numRef>
              <c:f>FSM!$C$69:$N$69</c:f>
              <c:numCache>
                <c:formatCode>General</c:formatCode>
                <c:ptCount val="11"/>
                <c:pt idx="0">
                  <c:v>2004</c:v>
                </c:pt>
                <c:pt idx="1">
                  <c:v>2005</c:v>
                </c:pt>
                <c:pt idx="2">
                  <c:v>2006</c:v>
                </c:pt>
                <c:pt idx="3">
                  <c:v>2007</c:v>
                </c:pt>
                <c:pt idx="4">
                  <c:v>2008</c:v>
                </c:pt>
                <c:pt idx="5">
                  <c:v>2009</c:v>
                </c:pt>
                <c:pt idx="6">
                  <c:v>2010</c:v>
                </c:pt>
                <c:pt idx="7">
                  <c:v>2011</c:v>
                </c:pt>
                <c:pt idx="8">
                  <c:v>2012</c:v>
                </c:pt>
                <c:pt idx="9">
                  <c:v>2012</c:v>
                </c:pt>
                <c:pt idx="10">
                  <c:v>2014</c:v>
                </c:pt>
              </c:numCache>
            </c:numRef>
          </c:cat>
          <c:val>
            <c:numRef>
              <c:f>FSM!$C$71:$N$71</c:f>
              <c:numCache>
                <c:formatCode>0.0</c:formatCode>
                <c:ptCount val="11"/>
                <c:pt idx="0">
                  <c:v>17.5</c:v>
                </c:pt>
                <c:pt idx="1">
                  <c:v>20.100000000000001</c:v>
                </c:pt>
                <c:pt idx="2">
                  <c:v>20.9</c:v>
                </c:pt>
                <c:pt idx="3">
                  <c:v>23.8</c:v>
                </c:pt>
                <c:pt idx="4">
                  <c:v>24.2</c:v>
                </c:pt>
                <c:pt idx="5">
                  <c:v>29.1</c:v>
                </c:pt>
                <c:pt idx="6">
                  <c:v>34.5</c:v>
                </c:pt>
                <c:pt idx="7">
                  <c:v>37.800000000000011</c:v>
                </c:pt>
                <c:pt idx="8">
                  <c:v>37.700000000000003</c:v>
                </c:pt>
                <c:pt idx="9">
                  <c:v>39.1</c:v>
                </c:pt>
                <c:pt idx="10">
                  <c:v>36.300000000000011</c:v>
                </c:pt>
              </c:numCache>
            </c:numRef>
          </c:val>
        </c:ser>
        <c:ser>
          <c:idx val="7"/>
          <c:order val="2"/>
          <c:tx>
            <c:strRef>
              <c:f>FSM!$B$72</c:f>
              <c:strCache>
                <c:ptCount val="1"/>
                <c:pt idx="0">
                  <c:v>Indian</c:v>
                </c:pt>
              </c:strCache>
            </c:strRef>
          </c:tx>
          <c:spPr>
            <a:ln cmpd="sng">
              <a:solidFill>
                <a:srgbClr val="92D050"/>
              </a:solidFill>
              <a:prstDash val="solid"/>
            </a:ln>
          </c:spPr>
          <c:marker>
            <c:symbol val="triangle"/>
            <c:size val="5"/>
            <c:spPr>
              <a:solidFill>
                <a:srgbClr val="92D050"/>
              </a:solidFill>
              <a:ln>
                <a:solidFill>
                  <a:srgbClr val="92D050"/>
                </a:solidFill>
              </a:ln>
            </c:spPr>
          </c:marker>
          <c:cat>
            <c:numRef>
              <c:f>FSM!$C$69:$N$69</c:f>
              <c:numCache>
                <c:formatCode>General</c:formatCode>
                <c:ptCount val="11"/>
                <c:pt idx="0">
                  <c:v>2004</c:v>
                </c:pt>
                <c:pt idx="1">
                  <c:v>2005</c:v>
                </c:pt>
                <c:pt idx="2">
                  <c:v>2006</c:v>
                </c:pt>
                <c:pt idx="3">
                  <c:v>2007</c:v>
                </c:pt>
                <c:pt idx="4">
                  <c:v>2008</c:v>
                </c:pt>
                <c:pt idx="5">
                  <c:v>2009</c:v>
                </c:pt>
                <c:pt idx="6">
                  <c:v>2010</c:v>
                </c:pt>
                <c:pt idx="7">
                  <c:v>2011</c:v>
                </c:pt>
                <c:pt idx="8">
                  <c:v>2012</c:v>
                </c:pt>
                <c:pt idx="9">
                  <c:v>2012</c:v>
                </c:pt>
                <c:pt idx="10">
                  <c:v>2014</c:v>
                </c:pt>
              </c:numCache>
            </c:numRef>
          </c:cat>
          <c:val>
            <c:numRef>
              <c:f>FSM!$C$72:$N$72</c:f>
              <c:numCache>
                <c:formatCode>0.0</c:formatCode>
                <c:ptCount val="11"/>
                <c:pt idx="0">
                  <c:v>29.6</c:v>
                </c:pt>
                <c:pt idx="1">
                  <c:v>32.4</c:v>
                </c:pt>
                <c:pt idx="2">
                  <c:v>33.9</c:v>
                </c:pt>
                <c:pt idx="3">
                  <c:v>36.200000000000003</c:v>
                </c:pt>
                <c:pt idx="4">
                  <c:v>41.3</c:v>
                </c:pt>
                <c:pt idx="5">
                  <c:v>43.3</c:v>
                </c:pt>
                <c:pt idx="6">
                  <c:v>51</c:v>
                </c:pt>
                <c:pt idx="7">
                  <c:v>51.3</c:v>
                </c:pt>
                <c:pt idx="8">
                  <c:v>54.9</c:v>
                </c:pt>
                <c:pt idx="9">
                  <c:v>56.7</c:v>
                </c:pt>
                <c:pt idx="10">
                  <c:v>50.1</c:v>
                </c:pt>
              </c:numCache>
            </c:numRef>
          </c:val>
        </c:ser>
        <c:ser>
          <c:idx val="12"/>
          <c:order val="3"/>
          <c:tx>
            <c:strRef>
              <c:f>FSM!$B$73</c:f>
              <c:strCache>
                <c:ptCount val="1"/>
                <c:pt idx="0">
                  <c:v>Pakistani</c:v>
                </c:pt>
              </c:strCache>
            </c:strRef>
          </c:tx>
          <c:spPr>
            <a:ln>
              <a:solidFill>
                <a:srgbClr val="FFC000"/>
              </a:solidFill>
              <a:prstDash val="dash"/>
            </a:ln>
          </c:spPr>
          <c:marker>
            <c:symbol val="diamond"/>
            <c:size val="6"/>
            <c:spPr>
              <a:solidFill>
                <a:srgbClr val="FFC000"/>
              </a:solidFill>
              <a:ln>
                <a:solidFill>
                  <a:srgbClr val="FFC000"/>
                </a:solidFill>
              </a:ln>
            </c:spPr>
          </c:marker>
          <c:cat>
            <c:numRef>
              <c:f>FSM!$C$69:$N$69</c:f>
              <c:numCache>
                <c:formatCode>General</c:formatCode>
                <c:ptCount val="11"/>
                <c:pt idx="0">
                  <c:v>2004</c:v>
                </c:pt>
                <c:pt idx="1">
                  <c:v>2005</c:v>
                </c:pt>
                <c:pt idx="2">
                  <c:v>2006</c:v>
                </c:pt>
                <c:pt idx="3">
                  <c:v>2007</c:v>
                </c:pt>
                <c:pt idx="4">
                  <c:v>2008</c:v>
                </c:pt>
                <c:pt idx="5">
                  <c:v>2009</c:v>
                </c:pt>
                <c:pt idx="6">
                  <c:v>2010</c:v>
                </c:pt>
                <c:pt idx="7">
                  <c:v>2011</c:v>
                </c:pt>
                <c:pt idx="8">
                  <c:v>2012</c:v>
                </c:pt>
                <c:pt idx="9">
                  <c:v>2012</c:v>
                </c:pt>
                <c:pt idx="10">
                  <c:v>2014</c:v>
                </c:pt>
              </c:numCache>
            </c:numRef>
          </c:cat>
          <c:val>
            <c:numRef>
              <c:f>FSM!$C$73:$N$73</c:f>
              <c:numCache>
                <c:formatCode>0.0</c:formatCode>
                <c:ptCount val="11"/>
                <c:pt idx="0">
                  <c:v>20.100000000000001</c:v>
                </c:pt>
                <c:pt idx="1">
                  <c:v>20.2</c:v>
                </c:pt>
                <c:pt idx="2">
                  <c:v>23.3</c:v>
                </c:pt>
                <c:pt idx="3">
                  <c:v>26.1</c:v>
                </c:pt>
                <c:pt idx="4">
                  <c:v>28.1</c:v>
                </c:pt>
                <c:pt idx="5">
                  <c:v>30.4</c:v>
                </c:pt>
                <c:pt idx="6">
                  <c:v>36.6</c:v>
                </c:pt>
                <c:pt idx="7">
                  <c:v>39.300000000000011</c:v>
                </c:pt>
                <c:pt idx="8">
                  <c:v>43.4</c:v>
                </c:pt>
                <c:pt idx="9">
                  <c:v>42.8</c:v>
                </c:pt>
                <c:pt idx="10">
                  <c:v>39</c:v>
                </c:pt>
              </c:numCache>
            </c:numRef>
          </c:val>
        </c:ser>
        <c:ser>
          <c:idx val="13"/>
          <c:order val="4"/>
          <c:tx>
            <c:strRef>
              <c:f>FSM!$B$74</c:f>
              <c:strCache>
                <c:ptCount val="1"/>
                <c:pt idx="0">
                  <c:v>Bangladeshi</c:v>
                </c:pt>
              </c:strCache>
            </c:strRef>
          </c:tx>
          <c:spPr>
            <a:ln>
              <a:solidFill>
                <a:srgbClr val="FF0000"/>
              </a:solidFill>
            </a:ln>
          </c:spPr>
          <c:marker>
            <c:symbol val="none"/>
          </c:marker>
          <c:cat>
            <c:numRef>
              <c:f>FSM!$C$69:$N$69</c:f>
              <c:numCache>
                <c:formatCode>General</c:formatCode>
                <c:ptCount val="11"/>
                <c:pt idx="0">
                  <c:v>2004</c:v>
                </c:pt>
                <c:pt idx="1">
                  <c:v>2005</c:v>
                </c:pt>
                <c:pt idx="2">
                  <c:v>2006</c:v>
                </c:pt>
                <c:pt idx="3">
                  <c:v>2007</c:v>
                </c:pt>
                <c:pt idx="4">
                  <c:v>2008</c:v>
                </c:pt>
                <c:pt idx="5">
                  <c:v>2009</c:v>
                </c:pt>
                <c:pt idx="6">
                  <c:v>2010</c:v>
                </c:pt>
                <c:pt idx="7">
                  <c:v>2011</c:v>
                </c:pt>
                <c:pt idx="8">
                  <c:v>2012</c:v>
                </c:pt>
                <c:pt idx="9">
                  <c:v>2012</c:v>
                </c:pt>
                <c:pt idx="10">
                  <c:v>2014</c:v>
                </c:pt>
              </c:numCache>
            </c:numRef>
          </c:cat>
          <c:val>
            <c:numRef>
              <c:f>FSM!$C$74:$N$74</c:f>
              <c:numCache>
                <c:formatCode>0.0</c:formatCode>
                <c:ptCount val="11"/>
                <c:pt idx="0">
                  <c:v>25.6</c:v>
                </c:pt>
                <c:pt idx="1">
                  <c:v>27.4</c:v>
                </c:pt>
                <c:pt idx="2">
                  <c:v>31.6</c:v>
                </c:pt>
                <c:pt idx="3">
                  <c:v>31.6</c:v>
                </c:pt>
                <c:pt idx="4">
                  <c:v>35.9</c:v>
                </c:pt>
                <c:pt idx="5">
                  <c:v>37.700000000000003</c:v>
                </c:pt>
                <c:pt idx="6">
                  <c:v>46.8</c:v>
                </c:pt>
                <c:pt idx="7">
                  <c:v>53.6</c:v>
                </c:pt>
                <c:pt idx="8">
                  <c:v>55.7</c:v>
                </c:pt>
                <c:pt idx="9">
                  <c:v>55.5</c:v>
                </c:pt>
                <c:pt idx="10">
                  <c:v>51.5</c:v>
                </c:pt>
              </c:numCache>
            </c:numRef>
          </c:val>
        </c:ser>
        <c:ser>
          <c:idx val="14"/>
          <c:order val="5"/>
          <c:tx>
            <c:strRef>
              <c:f>FSM!$B$75</c:f>
              <c:strCache>
                <c:ptCount val="1"/>
                <c:pt idx="0">
                  <c:v>Chinese</c:v>
                </c:pt>
              </c:strCache>
            </c:strRef>
          </c:tx>
          <c:spPr>
            <a:ln>
              <a:solidFill>
                <a:srgbClr val="FF9966"/>
              </a:solidFill>
            </a:ln>
          </c:spPr>
          <c:marker>
            <c:symbol val="circle"/>
            <c:size val="5"/>
            <c:spPr>
              <a:solidFill>
                <a:srgbClr val="FF9966"/>
              </a:solidFill>
              <a:ln>
                <a:solidFill>
                  <a:srgbClr val="FF9966"/>
                </a:solidFill>
              </a:ln>
            </c:spPr>
          </c:marker>
          <c:cat>
            <c:numRef>
              <c:f>FSM!$C$69:$N$69</c:f>
              <c:numCache>
                <c:formatCode>General</c:formatCode>
                <c:ptCount val="11"/>
                <c:pt idx="0">
                  <c:v>2004</c:v>
                </c:pt>
                <c:pt idx="1">
                  <c:v>2005</c:v>
                </c:pt>
                <c:pt idx="2">
                  <c:v>2006</c:v>
                </c:pt>
                <c:pt idx="3">
                  <c:v>2007</c:v>
                </c:pt>
                <c:pt idx="4">
                  <c:v>2008</c:v>
                </c:pt>
                <c:pt idx="5">
                  <c:v>2009</c:v>
                </c:pt>
                <c:pt idx="6">
                  <c:v>2010</c:v>
                </c:pt>
                <c:pt idx="7">
                  <c:v>2011</c:v>
                </c:pt>
                <c:pt idx="8">
                  <c:v>2012</c:v>
                </c:pt>
                <c:pt idx="9">
                  <c:v>2012</c:v>
                </c:pt>
                <c:pt idx="10">
                  <c:v>2014</c:v>
                </c:pt>
              </c:numCache>
            </c:numRef>
          </c:cat>
          <c:val>
            <c:numRef>
              <c:f>FSM!$C$75:$N$75</c:f>
              <c:numCache>
                <c:formatCode>0.0</c:formatCode>
                <c:ptCount val="11"/>
                <c:pt idx="0">
                  <c:v>55.1</c:v>
                </c:pt>
                <c:pt idx="1">
                  <c:v>45.9</c:v>
                </c:pt>
                <c:pt idx="2">
                  <c:v>47.2</c:v>
                </c:pt>
                <c:pt idx="3">
                  <c:v>53.4</c:v>
                </c:pt>
                <c:pt idx="4">
                  <c:v>55.3</c:v>
                </c:pt>
                <c:pt idx="5">
                  <c:v>64.2</c:v>
                </c:pt>
                <c:pt idx="6">
                  <c:v>60.6</c:v>
                </c:pt>
                <c:pt idx="7">
                  <c:v>61.4</c:v>
                </c:pt>
                <c:pt idx="8">
                  <c:v>62.4</c:v>
                </c:pt>
                <c:pt idx="9">
                  <c:v>74.099999999999994</c:v>
                </c:pt>
                <c:pt idx="10">
                  <c:v>60.5</c:v>
                </c:pt>
              </c:numCache>
            </c:numRef>
          </c:val>
        </c:ser>
        <c:ser>
          <c:idx val="17"/>
          <c:order val="6"/>
          <c:tx>
            <c:strRef>
              <c:f>FSM!$B$76</c:f>
              <c:strCache>
                <c:ptCount val="1"/>
                <c:pt idx="0">
                  <c:v>Black Caribbean</c:v>
                </c:pt>
              </c:strCache>
            </c:strRef>
          </c:tx>
          <c:spPr>
            <a:ln>
              <a:solidFill>
                <a:srgbClr val="0000FF"/>
              </a:solidFill>
            </a:ln>
          </c:spPr>
          <c:marker>
            <c:symbol val="none"/>
          </c:marker>
          <c:cat>
            <c:numRef>
              <c:f>FSM!$C$69:$N$69</c:f>
              <c:numCache>
                <c:formatCode>General</c:formatCode>
                <c:ptCount val="11"/>
                <c:pt idx="0">
                  <c:v>2004</c:v>
                </c:pt>
                <c:pt idx="1">
                  <c:v>2005</c:v>
                </c:pt>
                <c:pt idx="2">
                  <c:v>2006</c:v>
                </c:pt>
                <c:pt idx="3">
                  <c:v>2007</c:v>
                </c:pt>
                <c:pt idx="4">
                  <c:v>2008</c:v>
                </c:pt>
                <c:pt idx="5">
                  <c:v>2009</c:v>
                </c:pt>
                <c:pt idx="6">
                  <c:v>2010</c:v>
                </c:pt>
                <c:pt idx="7">
                  <c:v>2011</c:v>
                </c:pt>
                <c:pt idx="8">
                  <c:v>2012</c:v>
                </c:pt>
                <c:pt idx="9">
                  <c:v>2012</c:v>
                </c:pt>
                <c:pt idx="10">
                  <c:v>2014</c:v>
                </c:pt>
              </c:numCache>
            </c:numRef>
          </c:cat>
          <c:val>
            <c:numRef>
              <c:f>FSM!$C$76:$N$76</c:f>
              <c:numCache>
                <c:formatCode>0.0</c:formatCode>
                <c:ptCount val="11"/>
                <c:pt idx="0">
                  <c:v>9.7000000000000011</c:v>
                </c:pt>
                <c:pt idx="1">
                  <c:v>13.6</c:v>
                </c:pt>
                <c:pt idx="2">
                  <c:v>14.9</c:v>
                </c:pt>
                <c:pt idx="3">
                  <c:v>17.8</c:v>
                </c:pt>
                <c:pt idx="4">
                  <c:v>23.3</c:v>
                </c:pt>
                <c:pt idx="5">
                  <c:v>22.4</c:v>
                </c:pt>
                <c:pt idx="6">
                  <c:v>27.6</c:v>
                </c:pt>
                <c:pt idx="7">
                  <c:v>33.200000000000003</c:v>
                </c:pt>
                <c:pt idx="8">
                  <c:v>32.1</c:v>
                </c:pt>
                <c:pt idx="9">
                  <c:v>36.9</c:v>
                </c:pt>
                <c:pt idx="10">
                  <c:v>30.9</c:v>
                </c:pt>
              </c:numCache>
            </c:numRef>
          </c:val>
        </c:ser>
        <c:ser>
          <c:idx val="18"/>
          <c:order val="7"/>
          <c:tx>
            <c:strRef>
              <c:f>FSM!$B$77</c:f>
              <c:strCache>
                <c:ptCount val="1"/>
                <c:pt idx="0">
                  <c:v>Mixed White &amp; Caribbean</c:v>
                </c:pt>
              </c:strCache>
            </c:strRef>
          </c:tx>
          <c:spPr>
            <a:ln>
              <a:solidFill>
                <a:srgbClr val="0000FF"/>
              </a:solidFill>
              <a:prstDash val="sysDash"/>
            </a:ln>
          </c:spPr>
          <c:marker>
            <c:symbol val="circle"/>
            <c:size val="5"/>
            <c:spPr>
              <a:solidFill>
                <a:srgbClr val="0000FF"/>
              </a:solidFill>
              <a:ln>
                <a:solidFill>
                  <a:srgbClr val="0000FF"/>
                </a:solidFill>
              </a:ln>
            </c:spPr>
          </c:marker>
          <c:cat>
            <c:numRef>
              <c:f>FSM!$C$69:$N$69</c:f>
              <c:numCache>
                <c:formatCode>General</c:formatCode>
                <c:ptCount val="11"/>
                <c:pt idx="0">
                  <c:v>2004</c:v>
                </c:pt>
                <c:pt idx="1">
                  <c:v>2005</c:v>
                </c:pt>
                <c:pt idx="2">
                  <c:v>2006</c:v>
                </c:pt>
                <c:pt idx="3">
                  <c:v>2007</c:v>
                </c:pt>
                <c:pt idx="4">
                  <c:v>2008</c:v>
                </c:pt>
                <c:pt idx="5">
                  <c:v>2009</c:v>
                </c:pt>
                <c:pt idx="6">
                  <c:v>2010</c:v>
                </c:pt>
                <c:pt idx="7">
                  <c:v>2011</c:v>
                </c:pt>
                <c:pt idx="8">
                  <c:v>2012</c:v>
                </c:pt>
                <c:pt idx="9">
                  <c:v>2012</c:v>
                </c:pt>
                <c:pt idx="10">
                  <c:v>2014</c:v>
                </c:pt>
              </c:numCache>
            </c:numRef>
          </c:cat>
          <c:val>
            <c:numRef>
              <c:f>FSM!$C$77:$N$77</c:f>
              <c:numCache>
                <c:formatCode>0.0</c:formatCode>
                <c:ptCount val="11"/>
                <c:pt idx="0">
                  <c:v>11.2</c:v>
                </c:pt>
                <c:pt idx="1">
                  <c:v>14.8</c:v>
                </c:pt>
                <c:pt idx="2">
                  <c:v>15.2</c:v>
                </c:pt>
                <c:pt idx="3">
                  <c:v>13.5</c:v>
                </c:pt>
                <c:pt idx="4">
                  <c:v>19.5</c:v>
                </c:pt>
                <c:pt idx="5">
                  <c:v>23.7</c:v>
                </c:pt>
                <c:pt idx="6">
                  <c:v>28.4</c:v>
                </c:pt>
                <c:pt idx="7">
                  <c:v>30.8</c:v>
                </c:pt>
                <c:pt idx="8">
                  <c:v>30.4</c:v>
                </c:pt>
                <c:pt idx="9">
                  <c:v>34.6</c:v>
                </c:pt>
                <c:pt idx="10">
                  <c:v>27.2</c:v>
                </c:pt>
              </c:numCache>
            </c:numRef>
          </c:val>
        </c:ser>
        <c:ser>
          <c:idx val="0"/>
          <c:order val="8"/>
          <c:tx>
            <c:strRef>
              <c:f>FSM!$B$78</c:f>
              <c:strCache>
                <c:ptCount val="1"/>
                <c:pt idx="0">
                  <c:v>Black African</c:v>
                </c:pt>
              </c:strCache>
            </c:strRef>
          </c:tx>
          <c:spPr>
            <a:ln>
              <a:solidFill>
                <a:srgbClr val="1F497D">
                  <a:lumMod val="60000"/>
                  <a:lumOff val="40000"/>
                </a:srgbClr>
              </a:solidFill>
            </a:ln>
          </c:spPr>
          <c:marker>
            <c:symbol val="circle"/>
            <c:size val="5"/>
            <c:spPr>
              <a:solidFill>
                <a:srgbClr val="0070C0"/>
              </a:solidFill>
              <a:ln>
                <a:solidFill>
                  <a:srgbClr val="0070C0"/>
                </a:solidFill>
              </a:ln>
            </c:spPr>
          </c:marker>
          <c:cat>
            <c:numRef>
              <c:f>FSM!$C$69:$N$69</c:f>
              <c:numCache>
                <c:formatCode>General</c:formatCode>
                <c:ptCount val="11"/>
                <c:pt idx="0">
                  <c:v>2004</c:v>
                </c:pt>
                <c:pt idx="1">
                  <c:v>2005</c:v>
                </c:pt>
                <c:pt idx="2">
                  <c:v>2006</c:v>
                </c:pt>
                <c:pt idx="3">
                  <c:v>2007</c:v>
                </c:pt>
                <c:pt idx="4">
                  <c:v>2008</c:v>
                </c:pt>
                <c:pt idx="5">
                  <c:v>2009</c:v>
                </c:pt>
                <c:pt idx="6">
                  <c:v>2010</c:v>
                </c:pt>
                <c:pt idx="7">
                  <c:v>2011</c:v>
                </c:pt>
                <c:pt idx="8">
                  <c:v>2012</c:v>
                </c:pt>
                <c:pt idx="9">
                  <c:v>2012</c:v>
                </c:pt>
                <c:pt idx="10">
                  <c:v>2014</c:v>
                </c:pt>
              </c:numCache>
            </c:numRef>
          </c:cat>
          <c:val>
            <c:numRef>
              <c:f>FSM!$C$78:$N$78</c:f>
              <c:numCache>
                <c:formatCode>0.0</c:formatCode>
                <c:ptCount val="11"/>
                <c:pt idx="0">
                  <c:v>16</c:v>
                </c:pt>
                <c:pt idx="1">
                  <c:v>18.7</c:v>
                </c:pt>
                <c:pt idx="2">
                  <c:v>20.399999999999999</c:v>
                </c:pt>
                <c:pt idx="3">
                  <c:v>25.8</c:v>
                </c:pt>
                <c:pt idx="4">
                  <c:v>27</c:v>
                </c:pt>
                <c:pt idx="5">
                  <c:v>31.7</c:v>
                </c:pt>
                <c:pt idx="6">
                  <c:v>36.1</c:v>
                </c:pt>
                <c:pt idx="7">
                  <c:v>42.4</c:v>
                </c:pt>
                <c:pt idx="8">
                  <c:v>43.8</c:v>
                </c:pt>
                <c:pt idx="9">
                  <c:v>46.5</c:v>
                </c:pt>
                <c:pt idx="10">
                  <c:v>40.800000000000011</c:v>
                </c:pt>
              </c:numCache>
            </c:numRef>
          </c:val>
        </c:ser>
        <c:dLbls/>
        <c:marker val="1"/>
        <c:axId val="95725056"/>
        <c:axId val="95726592"/>
      </c:lineChart>
      <c:catAx>
        <c:axId val="95725056"/>
        <c:scaling>
          <c:orientation val="minMax"/>
        </c:scaling>
        <c:axPos val="b"/>
        <c:numFmt formatCode="General" sourceLinked="1"/>
        <c:tickLblPos val="nextTo"/>
        <c:crossAx val="95726592"/>
        <c:crosses val="autoZero"/>
        <c:auto val="1"/>
        <c:lblAlgn val="ctr"/>
        <c:lblOffset val="100"/>
      </c:catAx>
      <c:valAx>
        <c:axId val="95726592"/>
        <c:scaling>
          <c:orientation val="minMax"/>
          <c:max val="90"/>
          <c:min val="0"/>
        </c:scaling>
        <c:axPos val="l"/>
        <c:majorGridlines>
          <c:spPr>
            <a:ln>
              <a:prstDash val="sysDot"/>
            </a:ln>
          </c:spPr>
        </c:majorGridlines>
        <c:title>
          <c:tx>
            <c:rich>
              <a:bodyPr rot="-5400000" vert="horz"/>
              <a:lstStyle/>
              <a:p>
                <a:pPr>
                  <a:defRPr>
                    <a:latin typeface="Arial" pitchFamily="34" charset="0"/>
                    <a:cs typeface="Arial" pitchFamily="34" charset="0"/>
                  </a:defRPr>
                </a:pPr>
                <a:r>
                  <a:rPr lang="en-US">
                    <a:latin typeface="Arial" pitchFamily="34" charset="0"/>
                    <a:cs typeface="Arial" pitchFamily="34" charset="0"/>
                  </a:rPr>
                  <a:t>% achieving 5+GCSE A*-C (Incl English &amp; Maths)</a:t>
                </a:r>
              </a:p>
            </c:rich>
          </c:tx>
          <c:layout/>
          <c:spPr>
            <a:noFill/>
            <a:ln w="25400">
              <a:noFill/>
            </a:ln>
          </c:spPr>
        </c:title>
        <c:numFmt formatCode="0" sourceLinked="0"/>
        <c:minorTickMark val="out"/>
        <c:tickLblPos val="nextTo"/>
        <c:crossAx val="95725056"/>
        <c:crosses val="autoZero"/>
        <c:crossBetween val="between"/>
        <c:majorUnit val="10"/>
        <c:minorUnit val="2"/>
      </c:valAx>
    </c:plotArea>
    <c:legend>
      <c:legendPos val="b"/>
      <c:layout>
        <c:manualLayout>
          <c:xMode val="edge"/>
          <c:yMode val="edge"/>
          <c:x val="5.9107385283736123E-2"/>
          <c:y val="0.86543804491661414"/>
          <c:w val="0.92611367544574152"/>
          <c:h val="0.13456195508338573"/>
        </c:manualLayout>
      </c:layout>
      <c:spPr>
        <a:solidFill>
          <a:schemeClr val="bg1"/>
        </a:solidFill>
      </c:spPr>
      <c:txPr>
        <a:bodyPr/>
        <a:lstStyle/>
        <a:p>
          <a:pPr>
            <a:defRPr sz="1000"/>
          </a:pPr>
          <a:endParaRPr lang="en-US"/>
        </a:p>
      </c:txPr>
    </c:legend>
    <c:plotVisOnly val="1"/>
    <c:dispBlanksAs val="gap"/>
  </c:chart>
  <c:spPr>
    <a:ln>
      <a:solidFill>
        <a:sysClr val="windowText" lastClr="000000">
          <a:tint val="75000"/>
          <a:shade val="95000"/>
          <a:satMod val="105000"/>
        </a:sysClr>
      </a:solidFill>
    </a:ln>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GB"/>
  <c:chart>
    <c:title>
      <c:tx>
        <c:rich>
          <a:bodyPr/>
          <a:lstStyle/>
          <a:p>
            <a:pPr>
              <a:defRPr/>
            </a:pPr>
            <a:r>
              <a:rPr lang="en-US"/>
              <a:t>FSM - Girls</a:t>
            </a:r>
          </a:p>
        </c:rich>
      </c:tx>
      <c:layout/>
      <c:spPr>
        <a:noFill/>
        <a:ln w="25400">
          <a:noFill/>
        </a:ln>
      </c:spPr>
    </c:title>
    <c:plotArea>
      <c:layout>
        <c:manualLayout>
          <c:layoutTarget val="inner"/>
          <c:xMode val="edge"/>
          <c:yMode val="edge"/>
          <c:x val="0.12869213509194641"/>
          <c:y val="9.2923930360233525E-2"/>
          <c:w val="0.85298518570564807"/>
          <c:h val="0.71649608534878662"/>
        </c:manualLayout>
      </c:layout>
      <c:lineChart>
        <c:grouping val="standard"/>
        <c:ser>
          <c:idx val="1"/>
          <c:order val="0"/>
          <c:tx>
            <c:strRef>
              <c:f>FSM!$P$70</c:f>
              <c:strCache>
                <c:ptCount val="1"/>
                <c:pt idx="0">
                  <c:v>White British</c:v>
                </c:pt>
              </c:strCache>
            </c:strRef>
          </c:tx>
          <c:spPr>
            <a:ln w="38100">
              <a:solidFill>
                <a:schemeClr val="tx1"/>
              </a:solidFill>
            </a:ln>
          </c:spPr>
          <c:marker>
            <c:symbol val="none"/>
          </c:marker>
          <c:cat>
            <c:numRef>
              <c:f>FSM!$Q$69:$AB$69</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FSM!$Q$70:$AB$70</c:f>
              <c:numCache>
                <c:formatCode>0.0</c:formatCode>
                <c:ptCount val="11"/>
                <c:pt idx="0">
                  <c:v>15.9</c:v>
                </c:pt>
                <c:pt idx="1">
                  <c:v>17.100000000000001</c:v>
                </c:pt>
                <c:pt idx="2">
                  <c:v>18.2</c:v>
                </c:pt>
                <c:pt idx="3">
                  <c:v>20</c:v>
                </c:pt>
                <c:pt idx="4">
                  <c:v>22</c:v>
                </c:pt>
                <c:pt idx="5">
                  <c:v>24</c:v>
                </c:pt>
                <c:pt idx="6">
                  <c:v>27.9</c:v>
                </c:pt>
                <c:pt idx="7">
                  <c:v>31.7</c:v>
                </c:pt>
                <c:pt idx="8">
                  <c:v>34.700000000000003</c:v>
                </c:pt>
                <c:pt idx="9">
                  <c:v>36.800000000000011</c:v>
                </c:pt>
                <c:pt idx="10">
                  <c:v>32.700000000000003</c:v>
                </c:pt>
              </c:numCache>
            </c:numRef>
          </c:val>
        </c:ser>
        <c:ser>
          <c:idx val="5"/>
          <c:order val="1"/>
          <c:tx>
            <c:strRef>
              <c:f>FSM!$P$71</c:f>
              <c:strCache>
                <c:ptCount val="1"/>
                <c:pt idx="0">
                  <c:v>White Other groups</c:v>
                </c:pt>
              </c:strCache>
            </c:strRef>
          </c:tx>
          <c:spPr>
            <a:ln w="25400" cmpd="sng">
              <a:solidFill>
                <a:schemeClr val="accent6">
                  <a:lumMod val="75000"/>
                </a:schemeClr>
              </a:solidFill>
              <a:prstDash val="solid"/>
            </a:ln>
          </c:spPr>
          <c:marker>
            <c:symbol val="triangle"/>
            <c:size val="6"/>
            <c:spPr>
              <a:solidFill>
                <a:schemeClr val="accent6">
                  <a:lumMod val="75000"/>
                </a:schemeClr>
              </a:solidFill>
              <a:ln>
                <a:solidFill>
                  <a:schemeClr val="accent6">
                    <a:lumMod val="75000"/>
                  </a:schemeClr>
                </a:solidFill>
              </a:ln>
            </c:spPr>
          </c:marker>
          <c:cat>
            <c:numRef>
              <c:f>FSM!$Q$69:$AB$69</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FSM!$Q$71:$AB$71</c:f>
              <c:numCache>
                <c:formatCode>0.0</c:formatCode>
                <c:ptCount val="11"/>
                <c:pt idx="0">
                  <c:v>23.2</c:v>
                </c:pt>
                <c:pt idx="1">
                  <c:v>27.3</c:v>
                </c:pt>
                <c:pt idx="2">
                  <c:v>26.7</c:v>
                </c:pt>
                <c:pt idx="3">
                  <c:v>29.8</c:v>
                </c:pt>
                <c:pt idx="4">
                  <c:v>34.5</c:v>
                </c:pt>
                <c:pt idx="5">
                  <c:v>34.6</c:v>
                </c:pt>
                <c:pt idx="6">
                  <c:v>39.5</c:v>
                </c:pt>
                <c:pt idx="7">
                  <c:v>45.6</c:v>
                </c:pt>
                <c:pt idx="8">
                  <c:v>46.3</c:v>
                </c:pt>
                <c:pt idx="9">
                  <c:v>48.6</c:v>
                </c:pt>
                <c:pt idx="10">
                  <c:v>41.8</c:v>
                </c:pt>
              </c:numCache>
            </c:numRef>
          </c:val>
        </c:ser>
        <c:ser>
          <c:idx val="7"/>
          <c:order val="2"/>
          <c:tx>
            <c:strRef>
              <c:f>FSM!$P$72</c:f>
              <c:strCache>
                <c:ptCount val="1"/>
                <c:pt idx="0">
                  <c:v>Indian</c:v>
                </c:pt>
              </c:strCache>
            </c:strRef>
          </c:tx>
          <c:spPr>
            <a:ln cmpd="sng">
              <a:solidFill>
                <a:srgbClr val="92D050"/>
              </a:solidFill>
              <a:prstDash val="solid"/>
            </a:ln>
          </c:spPr>
          <c:marker>
            <c:symbol val="triangle"/>
            <c:size val="5"/>
            <c:spPr>
              <a:solidFill>
                <a:srgbClr val="92D050"/>
              </a:solidFill>
              <a:ln>
                <a:solidFill>
                  <a:srgbClr val="92D050"/>
                </a:solidFill>
              </a:ln>
            </c:spPr>
          </c:marker>
          <c:cat>
            <c:numRef>
              <c:f>FSM!$Q$69:$AB$69</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FSM!$Q$72:$AB$72</c:f>
              <c:numCache>
                <c:formatCode>0.0</c:formatCode>
                <c:ptCount val="11"/>
                <c:pt idx="0">
                  <c:v>41.2</c:v>
                </c:pt>
                <c:pt idx="1">
                  <c:v>42.9</c:v>
                </c:pt>
                <c:pt idx="2">
                  <c:v>45.7</c:v>
                </c:pt>
                <c:pt idx="3">
                  <c:v>48.3</c:v>
                </c:pt>
                <c:pt idx="4">
                  <c:v>50.5</c:v>
                </c:pt>
                <c:pt idx="5">
                  <c:v>52.6</c:v>
                </c:pt>
                <c:pt idx="6">
                  <c:v>59.5</c:v>
                </c:pt>
                <c:pt idx="7">
                  <c:v>63</c:v>
                </c:pt>
                <c:pt idx="8">
                  <c:v>60.7</c:v>
                </c:pt>
                <c:pt idx="9">
                  <c:v>66.7</c:v>
                </c:pt>
                <c:pt idx="10">
                  <c:v>61.8</c:v>
                </c:pt>
              </c:numCache>
            </c:numRef>
          </c:val>
        </c:ser>
        <c:ser>
          <c:idx val="12"/>
          <c:order val="3"/>
          <c:tx>
            <c:strRef>
              <c:f>FSM!$P$73</c:f>
              <c:strCache>
                <c:ptCount val="1"/>
                <c:pt idx="0">
                  <c:v>Pakistani</c:v>
                </c:pt>
              </c:strCache>
            </c:strRef>
          </c:tx>
          <c:spPr>
            <a:ln>
              <a:solidFill>
                <a:srgbClr val="FFC000"/>
              </a:solidFill>
              <a:prstDash val="dash"/>
            </a:ln>
          </c:spPr>
          <c:marker>
            <c:symbol val="diamond"/>
            <c:size val="6"/>
            <c:spPr>
              <a:solidFill>
                <a:srgbClr val="FFC000"/>
              </a:solidFill>
              <a:ln>
                <a:solidFill>
                  <a:srgbClr val="FFC000"/>
                </a:solidFill>
              </a:ln>
            </c:spPr>
          </c:marker>
          <c:cat>
            <c:numRef>
              <c:f>FSM!$Q$69:$AB$69</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FSM!$Q$73:$AB$73</c:f>
              <c:numCache>
                <c:formatCode>0.0</c:formatCode>
                <c:ptCount val="11"/>
                <c:pt idx="0">
                  <c:v>25.1</c:v>
                </c:pt>
                <c:pt idx="1">
                  <c:v>28.4</c:v>
                </c:pt>
                <c:pt idx="2">
                  <c:v>31.4</c:v>
                </c:pt>
                <c:pt idx="3">
                  <c:v>33.1</c:v>
                </c:pt>
                <c:pt idx="4">
                  <c:v>37</c:v>
                </c:pt>
                <c:pt idx="5">
                  <c:v>38.5</c:v>
                </c:pt>
                <c:pt idx="6">
                  <c:v>44.8</c:v>
                </c:pt>
                <c:pt idx="7">
                  <c:v>46.9</c:v>
                </c:pt>
                <c:pt idx="8">
                  <c:v>49.6</c:v>
                </c:pt>
                <c:pt idx="9">
                  <c:v>51.1</c:v>
                </c:pt>
                <c:pt idx="10">
                  <c:v>45.2</c:v>
                </c:pt>
              </c:numCache>
            </c:numRef>
          </c:val>
        </c:ser>
        <c:ser>
          <c:idx val="13"/>
          <c:order val="4"/>
          <c:tx>
            <c:strRef>
              <c:f>FSM!$P$74</c:f>
              <c:strCache>
                <c:ptCount val="1"/>
                <c:pt idx="0">
                  <c:v>Bangladeshi</c:v>
                </c:pt>
              </c:strCache>
            </c:strRef>
          </c:tx>
          <c:spPr>
            <a:ln>
              <a:solidFill>
                <a:srgbClr val="FF0000"/>
              </a:solidFill>
            </a:ln>
          </c:spPr>
          <c:marker>
            <c:symbol val="none"/>
          </c:marker>
          <c:cat>
            <c:numRef>
              <c:f>FSM!$Q$69:$AB$69</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FSM!$Q$74:$AB$74</c:f>
              <c:numCache>
                <c:formatCode>0.0</c:formatCode>
                <c:ptCount val="11"/>
                <c:pt idx="0">
                  <c:v>32.700000000000003</c:v>
                </c:pt>
                <c:pt idx="1">
                  <c:v>33.4</c:v>
                </c:pt>
                <c:pt idx="2">
                  <c:v>38.800000000000011</c:v>
                </c:pt>
                <c:pt idx="3">
                  <c:v>41</c:v>
                </c:pt>
                <c:pt idx="4">
                  <c:v>47.6</c:v>
                </c:pt>
                <c:pt idx="5">
                  <c:v>47.8</c:v>
                </c:pt>
                <c:pt idx="6">
                  <c:v>54</c:v>
                </c:pt>
                <c:pt idx="7">
                  <c:v>58.7</c:v>
                </c:pt>
                <c:pt idx="8">
                  <c:v>61.4</c:v>
                </c:pt>
                <c:pt idx="9">
                  <c:v>62.8</c:v>
                </c:pt>
                <c:pt idx="10">
                  <c:v>60.5</c:v>
                </c:pt>
              </c:numCache>
            </c:numRef>
          </c:val>
        </c:ser>
        <c:ser>
          <c:idx val="14"/>
          <c:order val="5"/>
          <c:tx>
            <c:strRef>
              <c:f>FSM!$P$75</c:f>
              <c:strCache>
                <c:ptCount val="1"/>
                <c:pt idx="0">
                  <c:v>Chinese</c:v>
                </c:pt>
              </c:strCache>
            </c:strRef>
          </c:tx>
          <c:spPr>
            <a:ln>
              <a:solidFill>
                <a:srgbClr val="FF9966"/>
              </a:solidFill>
            </a:ln>
          </c:spPr>
          <c:marker>
            <c:symbol val="circle"/>
            <c:size val="5"/>
            <c:spPr>
              <a:solidFill>
                <a:srgbClr val="FF9966"/>
              </a:solidFill>
              <a:ln>
                <a:solidFill>
                  <a:srgbClr val="FF9966"/>
                </a:solidFill>
              </a:ln>
            </c:spPr>
          </c:marker>
          <c:cat>
            <c:numRef>
              <c:f>FSM!$Q$69:$AB$69</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FSM!$Q$75:$AB$75</c:f>
              <c:numCache>
                <c:formatCode>0.0</c:formatCode>
                <c:ptCount val="11"/>
                <c:pt idx="0">
                  <c:v>55.8</c:v>
                </c:pt>
                <c:pt idx="1">
                  <c:v>72.7</c:v>
                </c:pt>
                <c:pt idx="2">
                  <c:v>60</c:v>
                </c:pt>
                <c:pt idx="3">
                  <c:v>67.599999999999994</c:v>
                </c:pt>
                <c:pt idx="4">
                  <c:v>71.5</c:v>
                </c:pt>
                <c:pt idx="5">
                  <c:v>77.7</c:v>
                </c:pt>
                <c:pt idx="6">
                  <c:v>76.400000000000006</c:v>
                </c:pt>
                <c:pt idx="7">
                  <c:v>86.1</c:v>
                </c:pt>
                <c:pt idx="8">
                  <c:v>73.599999999999994</c:v>
                </c:pt>
                <c:pt idx="9">
                  <c:v>79.5</c:v>
                </c:pt>
                <c:pt idx="10">
                  <c:v>76.400000000000006</c:v>
                </c:pt>
              </c:numCache>
            </c:numRef>
          </c:val>
        </c:ser>
        <c:ser>
          <c:idx val="17"/>
          <c:order val="6"/>
          <c:tx>
            <c:strRef>
              <c:f>FSM!$P$76</c:f>
              <c:strCache>
                <c:ptCount val="1"/>
                <c:pt idx="0">
                  <c:v>Black Caribbean</c:v>
                </c:pt>
              </c:strCache>
            </c:strRef>
          </c:tx>
          <c:spPr>
            <a:ln>
              <a:solidFill>
                <a:srgbClr val="0000FF"/>
              </a:solidFill>
            </a:ln>
          </c:spPr>
          <c:marker>
            <c:symbol val="none"/>
          </c:marker>
          <c:cat>
            <c:numRef>
              <c:f>FSM!$Q$69:$AB$69</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FSM!$Q$76:$AB$76</c:f>
              <c:numCache>
                <c:formatCode>0.0</c:formatCode>
                <c:ptCount val="11"/>
                <c:pt idx="0">
                  <c:v>18.100000000000001</c:v>
                </c:pt>
                <c:pt idx="1">
                  <c:v>24.2</c:v>
                </c:pt>
                <c:pt idx="2">
                  <c:v>24</c:v>
                </c:pt>
                <c:pt idx="3">
                  <c:v>30.2</c:v>
                </c:pt>
                <c:pt idx="4">
                  <c:v>29</c:v>
                </c:pt>
                <c:pt idx="5">
                  <c:v>36</c:v>
                </c:pt>
                <c:pt idx="6">
                  <c:v>38.700000000000003</c:v>
                </c:pt>
                <c:pt idx="7">
                  <c:v>42.1</c:v>
                </c:pt>
                <c:pt idx="8">
                  <c:v>47.7</c:v>
                </c:pt>
                <c:pt idx="9">
                  <c:v>47.7</c:v>
                </c:pt>
                <c:pt idx="10">
                  <c:v>42.8</c:v>
                </c:pt>
              </c:numCache>
            </c:numRef>
          </c:val>
        </c:ser>
        <c:ser>
          <c:idx val="18"/>
          <c:order val="7"/>
          <c:tx>
            <c:strRef>
              <c:f>FSM!$B$77</c:f>
              <c:strCache>
                <c:ptCount val="1"/>
                <c:pt idx="0">
                  <c:v>Mixed White &amp; Caribbean</c:v>
                </c:pt>
              </c:strCache>
            </c:strRef>
          </c:tx>
          <c:spPr>
            <a:ln>
              <a:solidFill>
                <a:srgbClr val="0000FF"/>
              </a:solidFill>
              <a:prstDash val="sysDash"/>
            </a:ln>
          </c:spPr>
          <c:marker>
            <c:symbol val="circle"/>
            <c:size val="5"/>
            <c:spPr>
              <a:solidFill>
                <a:srgbClr val="0000FF"/>
              </a:solidFill>
              <a:ln>
                <a:solidFill>
                  <a:srgbClr val="0000FF"/>
                </a:solidFill>
              </a:ln>
            </c:spPr>
          </c:marker>
          <c:cat>
            <c:numRef>
              <c:f>FSM!$Q$69:$AB$69</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FSM!$Q$77:$AB$77</c:f>
              <c:numCache>
                <c:formatCode>0.0</c:formatCode>
                <c:ptCount val="11"/>
                <c:pt idx="0">
                  <c:v>16.2</c:v>
                </c:pt>
                <c:pt idx="1">
                  <c:v>20.6</c:v>
                </c:pt>
                <c:pt idx="2">
                  <c:v>20.7</c:v>
                </c:pt>
                <c:pt idx="3">
                  <c:v>25.1</c:v>
                </c:pt>
                <c:pt idx="4">
                  <c:v>26.5</c:v>
                </c:pt>
                <c:pt idx="5">
                  <c:v>30.9</c:v>
                </c:pt>
                <c:pt idx="6">
                  <c:v>31.7</c:v>
                </c:pt>
                <c:pt idx="7">
                  <c:v>36.4</c:v>
                </c:pt>
                <c:pt idx="8">
                  <c:v>41</c:v>
                </c:pt>
                <c:pt idx="9">
                  <c:v>40.4</c:v>
                </c:pt>
                <c:pt idx="10">
                  <c:v>36.700000000000003</c:v>
                </c:pt>
              </c:numCache>
            </c:numRef>
          </c:val>
        </c:ser>
        <c:ser>
          <c:idx val="0"/>
          <c:order val="8"/>
          <c:tx>
            <c:strRef>
              <c:f>FSM!$P$78</c:f>
              <c:strCache>
                <c:ptCount val="1"/>
                <c:pt idx="0">
                  <c:v>Black African</c:v>
                </c:pt>
              </c:strCache>
            </c:strRef>
          </c:tx>
          <c:spPr>
            <a:ln>
              <a:solidFill>
                <a:srgbClr val="1F497D">
                  <a:lumMod val="60000"/>
                  <a:lumOff val="40000"/>
                </a:srgbClr>
              </a:solidFill>
            </a:ln>
          </c:spPr>
          <c:marker>
            <c:symbol val="circle"/>
            <c:size val="5"/>
            <c:spPr>
              <a:solidFill>
                <a:srgbClr val="0070C0"/>
              </a:solidFill>
              <a:ln>
                <a:solidFill>
                  <a:srgbClr val="0070C0"/>
                </a:solidFill>
              </a:ln>
            </c:spPr>
          </c:marker>
          <c:cat>
            <c:numRef>
              <c:f>FSM!$Q$69:$AB$69</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FSM!$Q$78:$AB$78</c:f>
              <c:numCache>
                <c:formatCode>0.0</c:formatCode>
                <c:ptCount val="11"/>
                <c:pt idx="0">
                  <c:v>22.2</c:v>
                </c:pt>
                <c:pt idx="1">
                  <c:v>26</c:v>
                </c:pt>
                <c:pt idx="2">
                  <c:v>30.5</c:v>
                </c:pt>
                <c:pt idx="3">
                  <c:v>32.4</c:v>
                </c:pt>
                <c:pt idx="4">
                  <c:v>37</c:v>
                </c:pt>
                <c:pt idx="5">
                  <c:v>39.4</c:v>
                </c:pt>
                <c:pt idx="6">
                  <c:v>47.8</c:v>
                </c:pt>
                <c:pt idx="7">
                  <c:v>51.8</c:v>
                </c:pt>
                <c:pt idx="8">
                  <c:v>52.9</c:v>
                </c:pt>
                <c:pt idx="9">
                  <c:v>56</c:v>
                </c:pt>
                <c:pt idx="10">
                  <c:v>51.2</c:v>
                </c:pt>
              </c:numCache>
            </c:numRef>
          </c:val>
        </c:ser>
        <c:dLbls/>
        <c:marker val="1"/>
        <c:axId val="95175808"/>
        <c:axId val="95177344"/>
      </c:lineChart>
      <c:catAx>
        <c:axId val="95175808"/>
        <c:scaling>
          <c:orientation val="minMax"/>
        </c:scaling>
        <c:axPos val="b"/>
        <c:numFmt formatCode="General" sourceLinked="1"/>
        <c:tickLblPos val="nextTo"/>
        <c:crossAx val="95177344"/>
        <c:crosses val="autoZero"/>
        <c:auto val="1"/>
        <c:lblAlgn val="ctr"/>
        <c:lblOffset val="100"/>
      </c:catAx>
      <c:valAx>
        <c:axId val="95177344"/>
        <c:scaling>
          <c:orientation val="minMax"/>
          <c:max val="90"/>
          <c:min val="0"/>
        </c:scaling>
        <c:axPos val="l"/>
        <c:majorGridlines>
          <c:spPr>
            <a:ln>
              <a:prstDash val="sysDot"/>
            </a:ln>
          </c:spPr>
        </c:majorGridlines>
        <c:title>
          <c:tx>
            <c:rich>
              <a:bodyPr rot="-5400000" vert="horz"/>
              <a:lstStyle/>
              <a:p>
                <a:pPr>
                  <a:defRPr>
                    <a:latin typeface="Arial" pitchFamily="34" charset="0"/>
                    <a:cs typeface="Arial" pitchFamily="34" charset="0"/>
                  </a:defRPr>
                </a:pPr>
                <a:r>
                  <a:rPr lang="en-US">
                    <a:latin typeface="Arial" pitchFamily="34" charset="0"/>
                    <a:cs typeface="Arial" pitchFamily="34" charset="0"/>
                  </a:rPr>
                  <a:t>% achieving 5+GCSE A*-C grades (Incl En &amp; Ma)</a:t>
                </a:r>
              </a:p>
            </c:rich>
          </c:tx>
          <c:layout/>
          <c:spPr>
            <a:noFill/>
            <a:ln w="25400">
              <a:noFill/>
            </a:ln>
          </c:spPr>
        </c:title>
        <c:numFmt formatCode="0" sourceLinked="0"/>
        <c:minorTickMark val="out"/>
        <c:tickLblPos val="nextTo"/>
        <c:crossAx val="95175808"/>
        <c:crosses val="autoZero"/>
        <c:crossBetween val="between"/>
        <c:majorUnit val="10"/>
        <c:minorUnit val="2"/>
      </c:valAx>
    </c:plotArea>
    <c:legend>
      <c:legendPos val="b"/>
      <c:layout>
        <c:manualLayout>
          <c:xMode val="edge"/>
          <c:yMode val="edge"/>
          <c:x val="7.2010524760563882E-2"/>
          <c:y val="0.87781235629217391"/>
          <c:w val="0.91051541777476486"/>
          <c:h val="0.12218764370782616"/>
        </c:manualLayout>
      </c:layout>
      <c:spPr>
        <a:solidFill>
          <a:schemeClr val="bg1"/>
        </a:solidFill>
      </c:spPr>
      <c:txPr>
        <a:bodyPr/>
        <a:lstStyle/>
        <a:p>
          <a:pPr>
            <a:defRPr sz="1000"/>
          </a:pPr>
          <a:endParaRPr lang="en-US"/>
        </a:p>
      </c:txPr>
    </c:legend>
    <c:plotVisOnly val="1"/>
    <c:dispBlanksAs val="gap"/>
  </c:chart>
  <c:spPr>
    <a:ln>
      <a:solidFill>
        <a:sysClr val="windowText" lastClr="000000">
          <a:tint val="75000"/>
          <a:shade val="95000"/>
          <a:satMod val="105000"/>
        </a:sysClr>
      </a:solidFill>
    </a:ln>
  </c:spPr>
  <c:externalData r:id="rId1"/>
</c:chartSpace>
</file>

<file path=ppt/drawings/_rels/drawing1.xml.rels><?xml version="1.0" encoding="UTF-8" standalone="yes"?>
<Relationships xmlns="http://schemas.openxmlformats.org/package/2006/relationships"><Relationship Id="rId1" Type="http://schemas.openxmlformats.org/officeDocument/2006/relationships/image" Target="../media/image2.png"/></Relationships>
</file>

<file path=ppt/drawings/_rels/drawing2.xml.rels><?xml version="1.0" encoding="UTF-8" standalone="yes"?>
<Relationships xmlns="http://schemas.openxmlformats.org/package/2006/relationships"><Relationship Id="rId1" Type="http://schemas.openxmlformats.org/officeDocument/2006/relationships/image" Target="../media/image3.png"/></Relationships>
</file>

<file path=ppt/drawings/_rels/drawing3.x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0.11712</cdr:x>
      <cdr:y>0.83784</cdr:y>
    </cdr:from>
    <cdr:to>
      <cdr:x>0.95495</cdr:x>
      <cdr:y>0.89001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936104" y="4464496"/>
          <a:ext cx="6696744" cy="278023"/>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0.11607</cdr:x>
      <cdr:y>0.76</cdr:y>
    </cdr:from>
    <cdr:to>
      <cdr:x>0.9375</cdr:x>
      <cdr:y>0.81148</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936104" y="4104456"/>
          <a:ext cx="6624736" cy="278023"/>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0.12069</cdr:x>
      <cdr:y>0.83784</cdr:y>
    </cdr:from>
    <cdr:to>
      <cdr:x>0.94828</cdr:x>
      <cdr:y>0.8917</cdr:y>
    </cdr:to>
    <cdr:pic>
      <cdr:nvPicPr>
        <cdr:cNvPr id="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008112" y="4464496"/>
          <a:ext cx="6912768" cy="286992"/>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0.50526</cdr:x>
      <cdr:y>0.04615</cdr:y>
    </cdr:from>
    <cdr:to>
      <cdr:x>0.50777</cdr:x>
      <cdr:y>0.87349</cdr:y>
    </cdr:to>
    <cdr:sp macro="" textlink="">
      <cdr:nvSpPr>
        <cdr:cNvPr id="3" name="Straight Connector 2"/>
        <cdr:cNvSpPr/>
      </cdr:nvSpPr>
      <cdr:spPr>
        <a:xfrm xmlns:a="http://schemas.openxmlformats.org/drawingml/2006/main" flipH="1" flipV="1">
          <a:off x="3456384" y="216024"/>
          <a:ext cx="17171" cy="3872381"/>
        </a:xfrm>
        <a:prstGeom xmlns:a="http://schemas.openxmlformats.org/drawingml/2006/main" prst="line">
          <a:avLst/>
        </a:prstGeom>
        <a:ln xmlns:a="http://schemas.openxmlformats.org/drawingml/2006/main">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46400" cy="494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88067" name="Rectangle 3"/>
          <p:cNvSpPr>
            <a:spLocks noGrp="1" noChangeArrowheads="1"/>
          </p:cNvSpPr>
          <p:nvPr>
            <p:ph type="dt" sz="quarter" idx="1"/>
          </p:nvPr>
        </p:nvSpPr>
        <p:spPr bwMode="auto">
          <a:xfrm>
            <a:off x="3849688" y="0"/>
            <a:ext cx="2946400" cy="494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A7A8EF24-01A6-466C-8458-6C106663B745}" type="datetime1">
              <a:rPr lang="en-US" smtClean="0"/>
              <a:pPr>
                <a:defRPr/>
              </a:pPr>
              <a:t>6/17/2015</a:t>
            </a:fld>
            <a:endParaRPr lang="en-GB"/>
          </a:p>
        </p:txBody>
      </p:sp>
      <p:sp>
        <p:nvSpPr>
          <p:cNvPr id="88068" name="Rectangle 4"/>
          <p:cNvSpPr>
            <a:spLocks noGrp="1" noChangeArrowheads="1"/>
          </p:cNvSpPr>
          <p:nvPr>
            <p:ph type="ftr" sz="quarter" idx="2"/>
          </p:nvPr>
        </p:nvSpPr>
        <p:spPr bwMode="auto">
          <a:xfrm>
            <a:off x="0" y="9378406"/>
            <a:ext cx="2946400" cy="4942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88069" name="Rectangle 5"/>
          <p:cNvSpPr>
            <a:spLocks noGrp="1" noChangeArrowheads="1"/>
          </p:cNvSpPr>
          <p:nvPr>
            <p:ph type="sldNum" sz="quarter" idx="3"/>
          </p:nvPr>
        </p:nvSpPr>
        <p:spPr bwMode="auto">
          <a:xfrm>
            <a:off x="3849688" y="9378406"/>
            <a:ext cx="2946400" cy="4942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324A8CD-D36C-4A35-BC41-787577C88805}" type="slidenum">
              <a:rPr lang="en-GB"/>
              <a:pPr>
                <a:defRPr/>
              </a:pPr>
              <a:t>‹#›</a:t>
            </a:fld>
            <a:endParaRPr lang="en-GB" dirty="0"/>
          </a:p>
        </p:txBody>
      </p:sp>
    </p:spTree>
    <p:extLst>
      <p:ext uri="{BB962C8B-B14F-4D97-AF65-F5344CB8AC3E}">
        <p14:creationId xmlns:p14="http://schemas.microsoft.com/office/powerpoint/2010/main" xmlns="" val="6822691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46400" cy="494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5363" name="Rectangle 3"/>
          <p:cNvSpPr>
            <a:spLocks noGrp="1" noChangeArrowheads="1"/>
          </p:cNvSpPr>
          <p:nvPr>
            <p:ph type="dt" idx="1"/>
          </p:nvPr>
        </p:nvSpPr>
        <p:spPr bwMode="auto">
          <a:xfrm>
            <a:off x="3849688" y="0"/>
            <a:ext cx="2946400" cy="494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99C6A23C-05A9-49B9-8EE2-94522F2BCCF8}" type="datetime1">
              <a:rPr lang="en-US" smtClean="0"/>
              <a:pPr>
                <a:defRPr/>
              </a:pPr>
              <a:t>6/17/2015</a:t>
            </a:fld>
            <a:endParaRPr lang="en-GB"/>
          </a:p>
        </p:txBody>
      </p:sp>
      <p:sp>
        <p:nvSpPr>
          <p:cNvPr id="38916" name="Rectangle 4"/>
          <p:cNvSpPr>
            <a:spLocks noGrp="1" noRot="1" noChangeAspect="1" noChangeArrowheads="1" noTextEdit="1"/>
          </p:cNvSpPr>
          <p:nvPr>
            <p:ph type="sldImg" idx="2"/>
          </p:nvPr>
        </p:nvSpPr>
        <p:spPr bwMode="auto">
          <a:xfrm>
            <a:off x="930275" y="741363"/>
            <a:ext cx="4937125" cy="370205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79450" y="4689993"/>
            <a:ext cx="5438775" cy="44436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5366" name="Rectangle 6"/>
          <p:cNvSpPr>
            <a:spLocks noGrp="1" noChangeArrowheads="1"/>
          </p:cNvSpPr>
          <p:nvPr>
            <p:ph type="ftr" sz="quarter" idx="4"/>
          </p:nvPr>
        </p:nvSpPr>
        <p:spPr bwMode="auto">
          <a:xfrm>
            <a:off x="0" y="9378406"/>
            <a:ext cx="2946400" cy="4942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5367" name="Rectangle 7"/>
          <p:cNvSpPr>
            <a:spLocks noGrp="1" noChangeArrowheads="1"/>
          </p:cNvSpPr>
          <p:nvPr>
            <p:ph type="sldNum" sz="quarter" idx="5"/>
          </p:nvPr>
        </p:nvSpPr>
        <p:spPr bwMode="auto">
          <a:xfrm>
            <a:off x="3849688" y="9378406"/>
            <a:ext cx="2946400" cy="4942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9CF6AA7-D968-4254-AF46-BA1555A99C1A}" type="slidenum">
              <a:rPr lang="en-GB"/>
              <a:pPr>
                <a:defRPr/>
              </a:pPr>
              <a:t>‹#›</a:t>
            </a:fld>
            <a:endParaRPr lang="en-GB" dirty="0"/>
          </a:p>
        </p:txBody>
      </p:sp>
    </p:spTree>
    <p:extLst>
      <p:ext uri="{BB962C8B-B14F-4D97-AF65-F5344CB8AC3E}">
        <p14:creationId xmlns:p14="http://schemas.microsoft.com/office/powerpoint/2010/main" xmlns="" val="158821287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ov.uk/government/publications/evaluation-of-the-extra-mile"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930275" y="741363"/>
            <a:ext cx="4937125" cy="3702050"/>
          </a:xfrm>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10F3446E-9DB9-4064-AAB7-59CC742CC90C}" type="slidenum">
              <a:rPr lang="en-GB" smtClean="0"/>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930275" y="741363"/>
            <a:ext cx="4937125" cy="3702050"/>
          </a:xfrm>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a:spLocks noGrp="1"/>
          </p:cNvSpPr>
          <p:nvPr>
            <p:ph type="sldNum" sz="quarter" idx="5"/>
          </p:nvPr>
        </p:nvSpPr>
        <p:spPr>
          <a:noFill/>
        </p:spPr>
        <p:txBody>
          <a:bodyPr/>
          <a:lstStyle/>
          <a:p>
            <a:fld id="{CC693776-958E-437C-926B-10765D7BC36A}" type="slidenum">
              <a:rPr lang="en-GB" smtClean="0"/>
              <a:pPr/>
              <a:t>29</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41363"/>
            <a:ext cx="4937125" cy="3702050"/>
          </a:xfrm>
        </p:spPr>
      </p:sp>
      <p:sp>
        <p:nvSpPr>
          <p:cNvPr id="3" name="Notes Placeholder 2"/>
          <p:cNvSpPr>
            <a:spLocks noGrp="1"/>
          </p:cNvSpPr>
          <p:nvPr>
            <p:ph type="body" idx="1"/>
          </p:nvPr>
        </p:nvSpPr>
        <p:spPr/>
        <p:txBody>
          <a:bodyPr>
            <a:normAutofit/>
          </a:bodyPr>
          <a:lstStyle/>
          <a:p>
            <a:r>
              <a:rPr lang="en-GB" dirty="0" smtClean="0"/>
              <a:t>PSA: £40M in 20 LAs 2006-2008, created a new professional 700+ new professionals (PSAs) created, three-quarters in primary schools.</a:t>
            </a:r>
            <a:endParaRPr lang="en-GB" dirty="0"/>
          </a:p>
        </p:txBody>
      </p:sp>
      <p:sp>
        <p:nvSpPr>
          <p:cNvPr id="4" name="Slide Number Placeholder 3"/>
          <p:cNvSpPr>
            <a:spLocks noGrp="1"/>
          </p:cNvSpPr>
          <p:nvPr>
            <p:ph type="sldNum" sz="quarter" idx="10"/>
          </p:nvPr>
        </p:nvSpPr>
        <p:spPr/>
        <p:txBody>
          <a:bodyPr/>
          <a:lstStyle/>
          <a:p>
            <a:pPr>
              <a:defRPr/>
            </a:pPr>
            <a:fld id="{49CF6AA7-D968-4254-AF46-BA1555A99C1A}" type="slidenum">
              <a:rPr lang="en-GB" smtClean="0"/>
              <a:pPr>
                <a:defRPr/>
              </a:pPr>
              <a:t>30</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930275" y="741363"/>
            <a:ext cx="4937125" cy="3702050"/>
          </a:xfrm>
          <a:ln/>
        </p:spPr>
      </p:sp>
      <p:sp>
        <p:nvSpPr>
          <p:cNvPr id="62467" name="Notes Placeholder 2"/>
          <p:cNvSpPr>
            <a:spLocks noGrp="1"/>
          </p:cNvSpPr>
          <p:nvPr>
            <p:ph type="body" idx="1"/>
          </p:nvPr>
        </p:nvSpPr>
        <p:spPr>
          <a:noFill/>
          <a:ln/>
        </p:spPr>
        <p:txBody>
          <a:bodyPr/>
          <a:lstStyle/>
          <a:p>
            <a:r>
              <a:rPr lang="en-GB" sz="1200" dirty="0" smtClean="0"/>
              <a:t>Do they “help the needy and the most vulnerable in society or those al</a:t>
            </a:r>
            <a:r>
              <a:rPr lang="en-GB" sz="1200" kern="1200" dirty="0" smtClean="0">
                <a:solidFill>
                  <a:schemeClr val="tx1"/>
                </a:solidFill>
                <a:latin typeface="Arial" charset="0"/>
                <a:ea typeface="+mn-ea"/>
                <a:cs typeface="+mn-cs"/>
              </a:rPr>
              <a:t>ready the richest and the most privileged</a:t>
            </a:r>
            <a:r>
              <a:rPr lang="en-GB" sz="1200" dirty="0" smtClean="0"/>
              <a:t>?” EVIDENCE= </a:t>
            </a:r>
            <a:r>
              <a:rPr lang="en-US" dirty="0" smtClean="0"/>
              <a:t>Average cost of boarding school 2013 £27,600 – average wage £26,500 (before tax). Bursaries often no cost to school and despite inflated claims of 33% (Daily Mail) ”only around 1% is in receipt of means</a:t>
            </a:r>
            <a:r>
              <a:rPr lang="en-US" baseline="0" dirty="0" smtClean="0"/>
              <a:t> tested scholarships covering</a:t>
            </a:r>
            <a:r>
              <a:rPr lang="en-US" dirty="0" smtClean="0"/>
              <a:t> 100% of fees” (SMCPC, 2014, Elitist</a:t>
            </a:r>
            <a:r>
              <a:rPr lang="en-US" baseline="0" dirty="0" smtClean="0"/>
              <a:t> Britain, </a:t>
            </a:r>
            <a:r>
              <a:rPr lang="en-US" dirty="0" smtClean="0"/>
              <a:t>p9) .</a:t>
            </a:r>
            <a:r>
              <a:rPr lang="en-US" baseline="0" dirty="0" smtClean="0"/>
              <a:t> No corporation tax, no tax on donations, 80% discount on rates.</a:t>
            </a:r>
            <a:endParaRPr lang="en-US" dirty="0" smtClean="0"/>
          </a:p>
        </p:txBody>
      </p:sp>
      <p:sp>
        <p:nvSpPr>
          <p:cNvPr id="62468" name="Slide Number Placeholder 3"/>
          <p:cNvSpPr>
            <a:spLocks noGrp="1"/>
          </p:cNvSpPr>
          <p:nvPr>
            <p:ph type="sldNum" sz="quarter" idx="5"/>
          </p:nvPr>
        </p:nvSpPr>
        <p:spPr>
          <a:noFill/>
        </p:spPr>
        <p:txBody>
          <a:bodyPr/>
          <a:lstStyle/>
          <a:p>
            <a:fld id="{B10E8D38-9753-439E-A15C-FA861F895CE8}" type="slidenum">
              <a:rPr lang="en-GB" smtClean="0"/>
              <a:pPr/>
              <a:t>31</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41363"/>
            <a:ext cx="4937125" cy="3702050"/>
          </a:xfrm>
        </p:spPr>
      </p:sp>
      <p:sp>
        <p:nvSpPr>
          <p:cNvPr id="3" name="Notes Placeholder 2"/>
          <p:cNvSpPr>
            <a:spLocks noGrp="1"/>
          </p:cNvSpPr>
          <p:nvPr>
            <p:ph type="body" idx="1"/>
          </p:nvPr>
        </p:nvSpPr>
        <p:spPr/>
        <p:txBody>
          <a:bodyPr>
            <a:normAutofit/>
          </a:bodyPr>
          <a:lstStyle/>
          <a:p>
            <a:r>
              <a:rPr lang="en-GB" dirty="0" smtClean="0"/>
              <a:t>Many </a:t>
            </a:r>
            <a:r>
              <a:rPr lang="en-US" dirty="0" smtClean="0"/>
              <a:t>possible</a:t>
            </a:r>
            <a:r>
              <a:rPr lang="en-US" baseline="0" dirty="0" smtClean="0"/>
              <a:t> achievement gaps (SEN, EAL, LAC etc) but weight of history </a:t>
            </a:r>
            <a:r>
              <a:rPr lang="en-US" b="0" baseline="0" dirty="0" smtClean="0"/>
              <a:t>on RSC (For Me Class=</a:t>
            </a:r>
            <a:r>
              <a:rPr lang="en-US" sz="1200" b="0" kern="1200" dirty="0" smtClean="0">
                <a:solidFill>
                  <a:schemeClr val="tx1"/>
                </a:solidFill>
                <a:latin typeface="Arial" charset="0"/>
                <a:ea typeface="+mn-ea"/>
                <a:cs typeface="+mn-cs"/>
              </a:rPr>
              <a:t>Douglas (1964) The home &amp; the school 50% WC left at 15 but only 10% UC, despite control for IQ &amp; ethnicity = </a:t>
            </a:r>
            <a:r>
              <a:rPr lang="en-US" sz="1200" b="0" kern="1200" dirty="0" err="1" smtClean="0">
                <a:solidFill>
                  <a:schemeClr val="tx1"/>
                </a:solidFill>
                <a:latin typeface="Arial" charset="0"/>
                <a:ea typeface="+mn-ea"/>
                <a:cs typeface="+mn-cs"/>
              </a:rPr>
              <a:t>Coard</a:t>
            </a:r>
            <a:r>
              <a:rPr lang="en-US" sz="1200" b="0" kern="1200" dirty="0" smtClean="0">
                <a:solidFill>
                  <a:schemeClr val="tx1"/>
                </a:solidFill>
                <a:latin typeface="Arial" charset="0"/>
                <a:ea typeface="+mn-ea"/>
                <a:cs typeface="+mn-cs"/>
              </a:rPr>
              <a:t> (1971) </a:t>
            </a:r>
            <a:r>
              <a:rPr lang="en-US" b="0" baseline="0" dirty="0" smtClean="0"/>
              <a:t>+ equalities </a:t>
            </a:r>
            <a:r>
              <a:rPr lang="en-US" baseline="0" dirty="0" smtClean="0"/>
              <a:t>duties. </a:t>
            </a:r>
            <a:endParaRPr lang="en-GB" dirty="0"/>
          </a:p>
        </p:txBody>
      </p:sp>
      <p:sp>
        <p:nvSpPr>
          <p:cNvPr id="4" name="Slide Number Placeholder 3"/>
          <p:cNvSpPr>
            <a:spLocks noGrp="1"/>
          </p:cNvSpPr>
          <p:nvPr>
            <p:ph type="sldNum" sz="quarter" idx="10"/>
          </p:nvPr>
        </p:nvSpPr>
        <p:spPr/>
        <p:txBody>
          <a:bodyPr/>
          <a:lstStyle/>
          <a:p>
            <a:pPr>
              <a:defRPr/>
            </a:pPr>
            <a:fld id="{49CF6AA7-D968-4254-AF46-BA1555A99C1A}" type="slidenum">
              <a:rPr lang="en-GB" smtClean="0"/>
              <a:pPr>
                <a:defRPr/>
              </a:pPr>
              <a:t>3</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41363"/>
            <a:ext cx="4937125" cy="370205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9CF6AA7-D968-4254-AF46-BA1555A99C1A}" type="slidenum">
              <a:rPr lang="en-GB" smtClean="0"/>
              <a:pPr>
                <a:defRPr/>
              </a:pPr>
              <a:t>5</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2004 National </a:t>
            </a:r>
            <a:r>
              <a:rPr lang="en-GB" dirty="0" err="1" smtClean="0"/>
              <a:t>Avgs</a:t>
            </a:r>
            <a:r>
              <a:rPr lang="en-GB" dirty="0" smtClean="0"/>
              <a:t>: 52% 5AC &amp; 41%5EM.</a:t>
            </a:r>
            <a:endParaRPr lang="en-GB" dirty="0"/>
          </a:p>
        </p:txBody>
      </p:sp>
      <p:sp>
        <p:nvSpPr>
          <p:cNvPr id="4" name="Slide Number Placeholder 3"/>
          <p:cNvSpPr>
            <a:spLocks noGrp="1"/>
          </p:cNvSpPr>
          <p:nvPr>
            <p:ph type="sldNum" sz="quarter" idx="10"/>
          </p:nvPr>
        </p:nvSpPr>
        <p:spPr/>
        <p:txBody>
          <a:bodyPr/>
          <a:lstStyle/>
          <a:p>
            <a:pPr>
              <a:defRPr/>
            </a:pPr>
            <a:fld id="{49CF6AA7-D968-4254-AF46-BA1555A99C1A}" type="slidenum">
              <a:rPr lang="en-GB" smtClean="0"/>
              <a:pPr>
                <a:defRPr/>
              </a:pPr>
              <a:t>7</a:t>
            </a:fld>
            <a:endParaRPr lang="en-GB" dirty="0"/>
          </a:p>
        </p:txBody>
      </p:sp>
    </p:spTree>
    <p:extLst>
      <p:ext uri="{BB962C8B-B14F-4D97-AF65-F5344CB8AC3E}">
        <p14:creationId xmlns:p14="http://schemas.microsoft.com/office/powerpoint/2010/main" xmlns="" val="662399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41363"/>
            <a:ext cx="4937125" cy="3702050"/>
          </a:xfrm>
        </p:spPr>
      </p:sp>
      <p:sp>
        <p:nvSpPr>
          <p:cNvPr id="3" name="Notes Placeholder 2"/>
          <p:cNvSpPr>
            <a:spLocks noGrp="1"/>
          </p:cNvSpPr>
          <p:nvPr>
            <p:ph type="body" idx="1"/>
          </p:nvPr>
        </p:nvSpPr>
        <p:spPr/>
        <p:txBody>
          <a:bodyPr>
            <a:normAutofit/>
          </a:bodyPr>
          <a:lstStyle/>
          <a:p>
            <a:r>
              <a:rPr lang="en-GB" dirty="0" smtClean="0"/>
              <a:t>Ethnic (BCRB) gaps was twice size of gender – now equal</a:t>
            </a:r>
            <a:endParaRPr lang="en-GB" dirty="0"/>
          </a:p>
        </p:txBody>
      </p:sp>
      <p:sp>
        <p:nvSpPr>
          <p:cNvPr id="4" name="Slide Number Placeholder 3"/>
          <p:cNvSpPr>
            <a:spLocks noGrp="1"/>
          </p:cNvSpPr>
          <p:nvPr>
            <p:ph type="sldNum" sz="quarter" idx="10"/>
          </p:nvPr>
        </p:nvSpPr>
        <p:spPr/>
        <p:txBody>
          <a:bodyPr/>
          <a:lstStyle/>
          <a:p>
            <a:pPr>
              <a:defRPr/>
            </a:pPr>
            <a:fld id="{49CF6AA7-D968-4254-AF46-BA1555A99C1A}" type="slidenum">
              <a:rPr lang="en-GB" smtClean="0"/>
              <a:pPr>
                <a:defRPr/>
              </a:pPr>
              <a:t>10</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930275" y="741363"/>
            <a:ext cx="4937125" cy="3702050"/>
          </a:xfrm>
          <a:ln/>
        </p:spPr>
      </p:sp>
      <p:sp>
        <p:nvSpPr>
          <p:cNvPr id="51203" name="Notes Placeholder 2"/>
          <p:cNvSpPr>
            <a:spLocks noGrp="1"/>
          </p:cNvSpPr>
          <p:nvPr>
            <p:ph type="body" idx="1"/>
          </p:nvPr>
        </p:nvSpPr>
        <p:spPr>
          <a:noFill/>
          <a:ln/>
        </p:spPr>
        <p:txBody>
          <a:bodyPr/>
          <a:lstStyle/>
          <a:p>
            <a:endParaRPr lang="en-US" smtClean="0"/>
          </a:p>
        </p:txBody>
      </p:sp>
      <p:sp>
        <p:nvSpPr>
          <p:cNvPr id="51204" name="Slide Number Placeholder 3"/>
          <p:cNvSpPr>
            <a:spLocks noGrp="1"/>
          </p:cNvSpPr>
          <p:nvPr>
            <p:ph type="sldNum" sz="quarter" idx="5"/>
          </p:nvPr>
        </p:nvSpPr>
        <p:spPr>
          <a:noFill/>
        </p:spPr>
        <p:txBody>
          <a:bodyPr/>
          <a:lstStyle/>
          <a:p>
            <a:fld id="{7905F3F8-9FFD-40F9-98E5-8DF4B2025DBA}" type="slidenum">
              <a:rPr lang="en-GB" smtClean="0"/>
              <a:pPr/>
              <a:t>12</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41363"/>
            <a:ext cx="4937125" cy="3702050"/>
          </a:xfrm>
        </p:spPr>
      </p:sp>
      <p:sp>
        <p:nvSpPr>
          <p:cNvPr id="3" name="Notes Placeholder 2"/>
          <p:cNvSpPr>
            <a:spLocks noGrp="1"/>
          </p:cNvSpPr>
          <p:nvPr>
            <p:ph type="body" idx="1"/>
          </p:nvPr>
        </p:nvSpPr>
        <p:spPr/>
        <p:txBody>
          <a:bodyPr>
            <a:normAutofit/>
          </a:bodyPr>
          <a:lstStyle/>
          <a:p>
            <a:r>
              <a:rPr lang="en-GB" dirty="0" err="1" smtClean="0"/>
              <a:t>Wandsworth</a:t>
            </a:r>
            <a:r>
              <a:rPr lang="en-GB" dirty="0" smtClean="0"/>
              <a:t> WBRI-FSM=65%, All=80%.</a:t>
            </a:r>
            <a:endParaRPr lang="en-GB" smtClean="0"/>
          </a:p>
          <a:p>
            <a:endParaRPr lang="en-GB" dirty="0"/>
          </a:p>
        </p:txBody>
      </p:sp>
      <p:sp>
        <p:nvSpPr>
          <p:cNvPr id="4" name="Slide Number Placeholder 3"/>
          <p:cNvSpPr>
            <a:spLocks noGrp="1"/>
          </p:cNvSpPr>
          <p:nvPr>
            <p:ph type="sldNum" sz="quarter" idx="10"/>
          </p:nvPr>
        </p:nvSpPr>
        <p:spPr/>
        <p:txBody>
          <a:bodyPr/>
          <a:lstStyle/>
          <a:p>
            <a:pPr>
              <a:defRPr/>
            </a:pPr>
            <a:fld id="{49CF6AA7-D968-4254-AF46-BA1555A99C1A}" type="slidenum">
              <a:rPr lang="en-GB" smtClean="0"/>
              <a:pPr>
                <a:defRPr/>
              </a:pPr>
              <a:t>24</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41363"/>
            <a:ext cx="4937125" cy="3702050"/>
          </a:xfrm>
        </p:spPr>
      </p:sp>
      <p:sp>
        <p:nvSpPr>
          <p:cNvPr id="3" name="Notes Placeholder 2"/>
          <p:cNvSpPr>
            <a:spLocks noGrp="1"/>
          </p:cNvSpPr>
          <p:nvPr>
            <p:ph type="body" idx="1"/>
          </p:nvPr>
        </p:nvSpPr>
        <p:spPr/>
        <p:txBody>
          <a:bodyPr>
            <a:normAutofit/>
          </a:bodyPr>
          <a:lstStyle/>
          <a:p>
            <a:r>
              <a:rPr lang="en-GB" dirty="0" smtClean="0"/>
              <a:t>EYPP from April 2015 - £300 PPG 3/4 olds + 40% of 2 year-olds 15 hrs free nursery.</a:t>
            </a:r>
            <a:endParaRPr lang="en-GB" dirty="0"/>
          </a:p>
        </p:txBody>
      </p:sp>
      <p:sp>
        <p:nvSpPr>
          <p:cNvPr id="4" name="Slide Number Placeholder 3"/>
          <p:cNvSpPr>
            <a:spLocks noGrp="1"/>
          </p:cNvSpPr>
          <p:nvPr>
            <p:ph type="sldNum" sz="quarter" idx="10"/>
          </p:nvPr>
        </p:nvSpPr>
        <p:spPr/>
        <p:txBody>
          <a:bodyPr/>
          <a:lstStyle/>
          <a:p>
            <a:pPr>
              <a:defRPr/>
            </a:pPr>
            <a:fld id="{49CF6AA7-D968-4254-AF46-BA1555A99C1A}" type="slidenum">
              <a:rPr lang="en-GB" smtClean="0"/>
              <a:pPr>
                <a:defRPr/>
              </a:pPr>
              <a:t>26</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41363"/>
            <a:ext cx="4937125" cy="3702050"/>
          </a:xfrm>
        </p:spPr>
      </p:sp>
      <p:sp>
        <p:nvSpPr>
          <p:cNvPr id="3" name="Notes Placeholder 2"/>
          <p:cNvSpPr>
            <a:spLocks noGrp="1"/>
          </p:cNvSpPr>
          <p:nvPr>
            <p:ph type="body" idx="1"/>
          </p:nvPr>
        </p:nvSpPr>
        <p:spPr/>
        <p:txBody>
          <a:bodyPr>
            <a:normAutofit/>
          </a:bodyPr>
          <a:lstStyle/>
          <a:p>
            <a:pPr marL="342900" lvl="1" indent="-342900">
              <a:buSzPct val="150000"/>
              <a:buFont typeface="Arial" charset="0"/>
              <a:buChar char="•"/>
            </a:pPr>
            <a:r>
              <a:rPr lang="en-GB" sz="1600" dirty="0" smtClean="0"/>
              <a:t>http://webarchive.nationalarchives.gov.uk/20130401151715/http://www.education.gov.uk/publications/eOrderingDownload/3882_The%20Extra%20Mile_web.pdf</a:t>
            </a:r>
          </a:p>
          <a:p>
            <a:pPr marL="342900" marR="0" lvl="1" indent="-342900" algn="l" defTabSz="914400" rtl="0" eaLnBrk="0" fontAlgn="base" latinLnBrk="0" hangingPunct="0">
              <a:lnSpc>
                <a:spcPct val="100000"/>
              </a:lnSpc>
              <a:spcBef>
                <a:spcPct val="30000"/>
              </a:spcBef>
              <a:spcAft>
                <a:spcPct val="0"/>
              </a:spcAft>
              <a:buClrTx/>
              <a:buSzPct val="150000"/>
              <a:buFont typeface="Arial" charset="0"/>
              <a:buChar char="•"/>
              <a:tabLst/>
              <a:defRPr/>
            </a:pPr>
            <a:r>
              <a:rPr lang="en-GB" sz="1600" dirty="0" smtClean="0">
                <a:hlinkClick r:id="rId3"/>
              </a:rPr>
              <a:t>https://www.gov.uk/government/publications/evaluation-of-the-extra-mile</a:t>
            </a:r>
            <a:endParaRPr lang="en-GB" sz="1600" dirty="0" smtClean="0"/>
          </a:p>
          <a:p>
            <a:pPr marL="342900" lvl="1" indent="-342900">
              <a:buSzPct val="150000"/>
              <a:buFont typeface="Arial" charset="0"/>
              <a:buChar char="•"/>
            </a:pPr>
            <a:endParaRPr lang="en-GB" sz="1600" dirty="0" smtClean="0"/>
          </a:p>
          <a:p>
            <a:pPr marL="342900" marR="0" lvl="1" indent="-342900" algn="l" defTabSz="914400" rtl="0" eaLnBrk="0" fontAlgn="base" latinLnBrk="0" hangingPunct="0">
              <a:lnSpc>
                <a:spcPct val="100000"/>
              </a:lnSpc>
              <a:spcBef>
                <a:spcPct val="30000"/>
              </a:spcBef>
              <a:spcAft>
                <a:spcPct val="0"/>
              </a:spcAft>
              <a:buClrTx/>
              <a:buSzPct val="150000"/>
              <a:buFont typeface="Arial" charset="0"/>
              <a:buChar char="•"/>
              <a:tabLst/>
              <a:defRPr/>
            </a:pPr>
            <a:r>
              <a:rPr lang="en-GB" sz="1600" dirty="0" smtClean="0"/>
              <a:t>http://webarchive.nationalarchives.gov.uk/20130401151715/http://www.education.gov.uk/publications/eOrderingDownload/3882_The%20Extra%20Mile_web.pdf</a:t>
            </a:r>
          </a:p>
          <a:p>
            <a:pPr marL="342900" lvl="1" indent="-342900">
              <a:buSzPct val="150000"/>
              <a:buFont typeface="Arial" charset="0"/>
              <a:buChar char="•"/>
            </a:pPr>
            <a:endParaRPr lang="en-GB" sz="1600" dirty="0" smtClean="0"/>
          </a:p>
          <a:p>
            <a:pPr marL="342900" lvl="1" indent="-342900">
              <a:buSzPct val="150000"/>
              <a:buFont typeface="Arial" charset="0"/>
              <a:buChar char="•"/>
            </a:pPr>
            <a:endParaRPr lang="en-GB" sz="1600" dirty="0" smtClean="0"/>
          </a:p>
        </p:txBody>
      </p:sp>
      <p:sp>
        <p:nvSpPr>
          <p:cNvPr id="4" name="Slide Number Placeholder 3"/>
          <p:cNvSpPr>
            <a:spLocks noGrp="1"/>
          </p:cNvSpPr>
          <p:nvPr>
            <p:ph type="sldNum" sz="quarter" idx="10"/>
          </p:nvPr>
        </p:nvSpPr>
        <p:spPr/>
        <p:txBody>
          <a:bodyPr/>
          <a:lstStyle/>
          <a:p>
            <a:pPr>
              <a:defRPr/>
            </a:pPr>
            <a:fld id="{49CF6AA7-D968-4254-AF46-BA1555A99C1A}" type="slidenum">
              <a:rPr lang="en-GB" smtClean="0"/>
              <a:pPr>
                <a:defRPr/>
              </a:pPr>
              <a:t>27</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981075"/>
            <a:ext cx="4038600"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81075"/>
            <a:ext cx="4038600"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noChangeArrowheads="1"/>
          </p:cNvSpPr>
          <p:nvPr>
            <p:ph type="sldNum" sz="quarter" idx="10"/>
          </p:nvPr>
        </p:nvSpPr>
        <p:spPr>
          <a:xfrm>
            <a:off x="6553200" y="6245225"/>
            <a:ext cx="2133600" cy="476250"/>
          </a:xfrm>
          <a:prstGeom prst="rect">
            <a:avLst/>
          </a:prstGeom>
        </p:spPr>
        <p:txBody>
          <a:bodyPr/>
          <a:lstStyle>
            <a:lvl1pPr>
              <a:defRPr/>
            </a:lvl1pPr>
          </a:lstStyle>
          <a:p>
            <a:pPr>
              <a:defRPr/>
            </a:pPr>
            <a:fld id="{6C0CE594-B3A9-40F4-AC79-E0EE17628DFA}"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noChangeArrowheads="1"/>
          </p:cNvSpPr>
          <p:nvPr>
            <p:ph type="sldNum" sz="quarter" idx="10"/>
          </p:nvPr>
        </p:nvSpPr>
        <p:spPr>
          <a:xfrm>
            <a:off x="6553200" y="6245225"/>
            <a:ext cx="2133600" cy="476250"/>
          </a:xfrm>
          <a:prstGeom prst="rect">
            <a:avLst/>
          </a:prstGeom>
        </p:spPr>
        <p:txBody>
          <a:bodyPr/>
          <a:lstStyle>
            <a:lvl1pPr>
              <a:defRPr/>
            </a:lvl1pPr>
          </a:lstStyle>
          <a:p>
            <a:pPr>
              <a:defRPr/>
            </a:pPr>
            <a:fld id="{FF46F703-5AC5-45A0-BD3E-D97CD61EE2B9}"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Slide Number Placeholder 2"/>
          <p:cNvSpPr>
            <a:spLocks noGrp="1" noChangeArrowheads="1"/>
          </p:cNvSpPr>
          <p:nvPr>
            <p:ph type="sldNum" sz="quarter" idx="10"/>
          </p:nvPr>
        </p:nvSpPr>
        <p:spPr>
          <a:xfrm>
            <a:off x="6553200" y="6245225"/>
            <a:ext cx="2133600" cy="476250"/>
          </a:xfrm>
          <a:prstGeom prst="rect">
            <a:avLst/>
          </a:prstGeom>
        </p:spPr>
        <p:txBody>
          <a:bodyPr/>
          <a:lstStyle>
            <a:lvl1pPr>
              <a:defRPr/>
            </a:lvl1pPr>
          </a:lstStyle>
          <a:p>
            <a:pPr>
              <a:defRPr/>
            </a:pPr>
            <a:fld id="{6ED320AE-3E3A-4216-85FA-53D552B65D08}"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noChangeArrowheads="1"/>
          </p:cNvSpPr>
          <p:nvPr>
            <p:ph type="sldNum" sz="quarter" idx="10"/>
          </p:nvPr>
        </p:nvSpPr>
        <p:spPr>
          <a:xfrm>
            <a:off x="6553200" y="6245225"/>
            <a:ext cx="2133600" cy="476250"/>
          </a:xfrm>
          <a:prstGeom prst="rect">
            <a:avLst/>
          </a:prstGeom>
        </p:spPr>
        <p:txBody>
          <a:bodyPr/>
          <a:lstStyle>
            <a:lvl1pPr>
              <a:defRPr/>
            </a:lvl1pPr>
          </a:lstStyle>
          <a:p>
            <a:pPr>
              <a:defRPr/>
            </a:pPr>
            <a:fld id="{AB05FB86-AB12-4D6C-A0B3-C70228CCA2FF}"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noChangeArrowheads="1"/>
          </p:cNvSpPr>
          <p:nvPr>
            <p:ph type="sldNum" sz="quarter" idx="10"/>
          </p:nvPr>
        </p:nvSpPr>
        <p:spPr>
          <a:xfrm>
            <a:off x="6553200" y="6245225"/>
            <a:ext cx="2133600" cy="476250"/>
          </a:xfrm>
          <a:prstGeom prst="rect">
            <a:avLst/>
          </a:prstGeom>
        </p:spPr>
        <p:txBody>
          <a:bodyPr/>
          <a:lstStyle>
            <a:lvl1pPr>
              <a:defRPr/>
            </a:lvl1pPr>
          </a:lstStyle>
          <a:p>
            <a:pPr>
              <a:defRPr/>
            </a:pPr>
            <a:fld id="{C2BA258E-7FAB-4B04-9698-0C8A5A17AE91}"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340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6034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noChangeArrowheads="1"/>
          </p:cNvSpPr>
          <p:nvPr>
            <p:ph type="sldNum" sz="quarter" idx="10"/>
          </p:nvPr>
        </p:nvSpPr>
        <p:spPr>
          <a:xfrm>
            <a:off x="6553200" y="6245225"/>
            <a:ext cx="2133600" cy="476250"/>
          </a:xfrm>
          <a:prstGeom prst="rect">
            <a:avLst/>
          </a:prstGeom>
        </p:spPr>
        <p:txBody>
          <a:bodyPr/>
          <a:lstStyle>
            <a:lvl1pPr>
              <a:defRPr/>
            </a:lvl1pPr>
          </a:lstStyle>
          <a:p>
            <a:pPr>
              <a:defRPr/>
            </a:pPr>
            <a:fld id="{4FED0C26-FA13-491E-82E4-48C0CC498AE0}"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437"/>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981075"/>
            <a:ext cx="8229600" cy="5327650"/>
          </a:xfrm>
        </p:spPr>
        <p:txBody>
          <a:bodyPr/>
          <a:lstStyle/>
          <a:p>
            <a:pPr lvl="0"/>
            <a:endParaRPr lang="en-GB" noProof="0" dirty="0" smtClean="0"/>
          </a:p>
        </p:txBody>
      </p:sp>
      <p:sp>
        <p:nvSpPr>
          <p:cNvPr id="4" name="Slide Number Placeholder 3"/>
          <p:cNvSpPr>
            <a:spLocks noGrp="1" noChangeArrowheads="1"/>
          </p:cNvSpPr>
          <p:nvPr>
            <p:ph type="sldNum" sz="quarter" idx="10"/>
          </p:nvPr>
        </p:nvSpPr>
        <p:spPr>
          <a:xfrm>
            <a:off x="6553200" y="6245225"/>
            <a:ext cx="2133600" cy="476250"/>
          </a:xfrm>
          <a:prstGeom prst="rect">
            <a:avLst/>
          </a:prstGeom>
        </p:spPr>
        <p:txBody>
          <a:bodyPr/>
          <a:lstStyle>
            <a:lvl1pPr>
              <a:defRPr/>
            </a:lvl1pPr>
          </a:lstStyle>
          <a:p>
            <a:pPr>
              <a:defRPr/>
            </a:pPr>
            <a:fld id="{564242CD-0D40-4EB6-BF29-F40C89C6FD44}"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075" name="Rectangle 3"/>
          <p:cNvSpPr>
            <a:spLocks noGrp="1" noChangeArrowheads="1"/>
          </p:cNvSpPr>
          <p:nvPr>
            <p:ph type="body" idx="1"/>
          </p:nvPr>
        </p:nvSpPr>
        <p:spPr bwMode="auto">
          <a:xfrm>
            <a:off x="457200" y="981075"/>
            <a:ext cx="8229600" cy="532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 a problem that it should wrap</a:t>
            </a:r>
          </a:p>
          <a:p>
            <a:pPr lvl="1"/>
            <a:r>
              <a:rPr lang="en-GB" smtClean="0"/>
              <a:t>Second level also make sure that this wraps properly</a:t>
            </a:r>
          </a:p>
          <a:p>
            <a:pPr lvl="2"/>
            <a:r>
              <a:rPr lang="en-GB" smtClean="0"/>
              <a:t>Third level</a:t>
            </a:r>
          </a:p>
          <a:p>
            <a:pPr lvl="3"/>
            <a:r>
              <a:rPr lang="en-GB" smtClean="0"/>
              <a:t>Fourth level</a:t>
            </a:r>
          </a:p>
          <a:p>
            <a:pPr lvl="3"/>
            <a:endParaRPr lang="en-GB" smtClean="0"/>
          </a:p>
          <a:p>
            <a:pPr lvl="3"/>
            <a:endParaRPr lang="en-GB" smtClean="0"/>
          </a:p>
        </p:txBody>
      </p:sp>
      <p:sp>
        <p:nvSpPr>
          <p:cNvPr id="5" name="Rectangle 6"/>
          <p:cNvSpPr txBox="1">
            <a:spLocks noChangeArrowheads="1"/>
          </p:cNvSpPr>
          <p:nvPr userDrawn="1"/>
        </p:nvSpPr>
        <p:spPr>
          <a:xfrm>
            <a:off x="0" y="6453188"/>
            <a:ext cx="9144000" cy="404812"/>
          </a:xfrm>
          <a:prstGeom prst="rect">
            <a:avLst/>
          </a:prstGeom>
          <a:solidFill>
            <a:srgbClr val="133452"/>
          </a:solidFill>
          <a:ln/>
        </p:spPr>
        <p:txBody>
          <a:bodyPr/>
          <a:lstStyle>
            <a:lvl1pPr>
              <a:defRPr/>
            </a:lvl1pPr>
          </a:lstStyle>
          <a:p>
            <a:pPr algn="r">
              <a:defRPr/>
            </a:pPr>
            <a:fld id="{152BC87B-16D2-432F-BCCB-0013AEACC365}" type="slidenum">
              <a:rPr lang="en-GB" smtClean="0">
                <a:solidFill>
                  <a:schemeClr val="bg1"/>
                </a:solidFill>
              </a:rPr>
              <a:pPr algn="r">
                <a:defRPr/>
              </a:pPr>
              <a:t>‹#›</a:t>
            </a:fld>
            <a:endParaRPr lang="en-GB" dirty="0">
              <a:solidFill>
                <a:schemeClr val="bg1"/>
              </a:solidFill>
            </a:endParaRPr>
          </a:p>
        </p:txBody>
      </p:sp>
      <p:pic>
        <p:nvPicPr>
          <p:cNvPr id="3077" name="Picture 4" descr="image001"/>
          <p:cNvPicPr>
            <a:picLocks noChangeAspect="1" noChangeArrowheads="1"/>
          </p:cNvPicPr>
          <p:nvPr userDrawn="1"/>
        </p:nvPicPr>
        <p:blipFill>
          <a:blip r:embed="rId10" cstate="print"/>
          <a:srcRect/>
          <a:stretch>
            <a:fillRect/>
          </a:stretch>
        </p:blipFill>
        <p:spPr bwMode="auto">
          <a:xfrm>
            <a:off x="0" y="6453188"/>
            <a:ext cx="460375" cy="404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Lst>
  <p:hf sldNum="0" hdr="0" ftr="0" dt="0"/>
  <p:txStyles>
    <p:titleStyle>
      <a:lvl1pPr algn="ctr" rtl="0" eaLnBrk="0" fontAlgn="base" hangingPunct="0">
        <a:spcBef>
          <a:spcPct val="0"/>
        </a:spcBef>
        <a:spcAft>
          <a:spcPct val="0"/>
        </a:spcAft>
        <a:defRPr sz="3600">
          <a:solidFill>
            <a:schemeClr val="accent2"/>
          </a:solidFill>
          <a:latin typeface="+mj-lt"/>
          <a:ea typeface="+mj-ea"/>
          <a:cs typeface="+mj-cs"/>
        </a:defRPr>
      </a:lvl1pPr>
      <a:lvl2pPr algn="ctr" rtl="0" eaLnBrk="0" fontAlgn="base" hangingPunct="0">
        <a:spcBef>
          <a:spcPct val="0"/>
        </a:spcBef>
        <a:spcAft>
          <a:spcPct val="0"/>
        </a:spcAft>
        <a:defRPr sz="3600">
          <a:solidFill>
            <a:schemeClr val="accent2"/>
          </a:solidFill>
          <a:latin typeface="Arial" charset="0"/>
        </a:defRPr>
      </a:lvl2pPr>
      <a:lvl3pPr algn="ctr" rtl="0" eaLnBrk="0" fontAlgn="base" hangingPunct="0">
        <a:spcBef>
          <a:spcPct val="0"/>
        </a:spcBef>
        <a:spcAft>
          <a:spcPct val="0"/>
        </a:spcAft>
        <a:defRPr sz="3600">
          <a:solidFill>
            <a:schemeClr val="accent2"/>
          </a:solidFill>
          <a:latin typeface="Arial" charset="0"/>
        </a:defRPr>
      </a:lvl3pPr>
      <a:lvl4pPr algn="ctr" rtl="0" eaLnBrk="0" fontAlgn="base" hangingPunct="0">
        <a:spcBef>
          <a:spcPct val="0"/>
        </a:spcBef>
        <a:spcAft>
          <a:spcPct val="0"/>
        </a:spcAft>
        <a:defRPr sz="3600">
          <a:solidFill>
            <a:schemeClr val="accent2"/>
          </a:solidFill>
          <a:latin typeface="Arial" charset="0"/>
        </a:defRPr>
      </a:lvl4pPr>
      <a:lvl5pPr algn="ctr" rtl="0" eaLnBrk="0" fontAlgn="base" hangingPunct="0">
        <a:spcBef>
          <a:spcPct val="0"/>
        </a:spcBef>
        <a:spcAft>
          <a:spcPct val="0"/>
        </a:spcAft>
        <a:defRPr sz="3600">
          <a:solidFill>
            <a:schemeClr val="accent2"/>
          </a:solidFill>
          <a:latin typeface="Arial" charset="0"/>
        </a:defRPr>
      </a:lvl5pPr>
      <a:lvl6pPr marL="457200" algn="ctr" rtl="0" fontAlgn="base">
        <a:spcBef>
          <a:spcPct val="0"/>
        </a:spcBef>
        <a:spcAft>
          <a:spcPct val="0"/>
        </a:spcAft>
        <a:defRPr sz="3600">
          <a:solidFill>
            <a:schemeClr val="accent2"/>
          </a:solidFill>
          <a:latin typeface="Arial" charset="0"/>
        </a:defRPr>
      </a:lvl6pPr>
      <a:lvl7pPr marL="914400" algn="ctr" rtl="0" fontAlgn="base">
        <a:spcBef>
          <a:spcPct val="0"/>
        </a:spcBef>
        <a:spcAft>
          <a:spcPct val="0"/>
        </a:spcAft>
        <a:defRPr sz="3600">
          <a:solidFill>
            <a:schemeClr val="accent2"/>
          </a:solidFill>
          <a:latin typeface="Arial" charset="0"/>
        </a:defRPr>
      </a:lvl7pPr>
      <a:lvl8pPr marL="1371600" algn="ctr" rtl="0" fontAlgn="base">
        <a:spcBef>
          <a:spcPct val="0"/>
        </a:spcBef>
        <a:spcAft>
          <a:spcPct val="0"/>
        </a:spcAft>
        <a:defRPr sz="3600">
          <a:solidFill>
            <a:schemeClr val="accent2"/>
          </a:solidFill>
          <a:latin typeface="Arial" charset="0"/>
        </a:defRPr>
      </a:lvl8pPr>
      <a:lvl9pPr marL="1828800" algn="ctr" rtl="0" fontAlgn="base">
        <a:spcBef>
          <a:spcPct val="0"/>
        </a:spcBef>
        <a:spcAft>
          <a:spcPct val="0"/>
        </a:spcAft>
        <a:defRPr sz="3600">
          <a:solidFill>
            <a:schemeClr val="accent2"/>
          </a:solidFill>
          <a:latin typeface="Arial" charset="0"/>
        </a:defRPr>
      </a:lvl9pPr>
    </p:titleStyle>
    <p:bodyStyle>
      <a:lvl1pPr marL="342900" indent="-342900" algn="l" rtl="0" eaLnBrk="0" fontAlgn="base" hangingPunct="0">
        <a:spcBef>
          <a:spcPct val="25000"/>
        </a:spcBef>
        <a:spcAft>
          <a:spcPct val="25000"/>
        </a:spcAft>
        <a:buClr>
          <a:srgbClr val="CC0000"/>
        </a:buClr>
        <a:buSzPct val="150000"/>
        <a:buFont typeface="Arial" charset="0"/>
        <a:buChar char="•"/>
        <a:defRPr sz="3200">
          <a:solidFill>
            <a:schemeClr val="tx1"/>
          </a:solidFill>
          <a:latin typeface="+mn-lt"/>
          <a:ea typeface="+mn-ea"/>
          <a:cs typeface="+mn-cs"/>
        </a:defRPr>
      </a:lvl1pPr>
      <a:lvl2pPr marL="742950" indent="-285750" algn="l" rtl="0" eaLnBrk="0" fontAlgn="base" hangingPunct="0">
        <a:spcBef>
          <a:spcPct val="10000"/>
        </a:spcBef>
        <a:spcAft>
          <a:spcPct val="10000"/>
        </a:spcAft>
        <a:buClr>
          <a:srgbClr val="CC0000"/>
        </a:buClr>
        <a:buChar char="–"/>
        <a:defRPr sz="2800">
          <a:solidFill>
            <a:schemeClr val="tx1"/>
          </a:solidFill>
          <a:latin typeface="+mn-lt"/>
        </a:defRPr>
      </a:lvl2pPr>
      <a:lvl3pPr marL="1143000" indent="-228600" algn="l" rtl="0" eaLnBrk="0" fontAlgn="base" hangingPunct="0">
        <a:spcBef>
          <a:spcPct val="20000"/>
        </a:spcBef>
        <a:spcAft>
          <a:spcPct val="0"/>
        </a:spcAft>
        <a:buClr>
          <a:srgbClr val="CC0000"/>
        </a:buClr>
        <a:buChar char="•"/>
        <a:defRPr sz="2400">
          <a:solidFill>
            <a:schemeClr val="tx1"/>
          </a:solidFill>
          <a:latin typeface="+mn-lt"/>
        </a:defRPr>
      </a:lvl3pPr>
      <a:lvl4pPr marL="1600200" indent="-228600" algn="l" rtl="0" eaLnBrk="0" fontAlgn="base" hangingPunct="0">
        <a:spcBef>
          <a:spcPct val="20000"/>
        </a:spcBef>
        <a:spcAft>
          <a:spcPct val="0"/>
        </a:spcAft>
        <a:buClr>
          <a:srgbClr val="CC0000"/>
        </a:buClr>
        <a:buChar char="–"/>
        <a:defRPr lang="en-GB" sz="2000" kern="1200">
          <a:solidFill>
            <a:schemeClr val="tx1"/>
          </a:solidFill>
          <a:latin typeface="Arial" charset="0"/>
        </a:defRPr>
      </a:lvl4pPr>
      <a:lvl5pPr marL="2057400" indent="-228600" algn="l" rtl="0" eaLnBrk="0" fontAlgn="base" hangingPunct="0">
        <a:spcBef>
          <a:spcPct val="20000"/>
        </a:spcBef>
        <a:spcAft>
          <a:spcPct val="0"/>
        </a:spcAft>
        <a:buClr>
          <a:srgbClr val="FF3300"/>
        </a:buClr>
        <a:buChar char="»"/>
        <a:defRPr sz="2000">
          <a:solidFill>
            <a:schemeClr val="tx1"/>
          </a:solidFill>
          <a:latin typeface="+mn-lt"/>
        </a:defRPr>
      </a:lvl5pPr>
      <a:lvl6pPr marL="2514600" indent="-228600" algn="l" rtl="0" fontAlgn="base">
        <a:spcBef>
          <a:spcPct val="20000"/>
        </a:spcBef>
        <a:spcAft>
          <a:spcPct val="0"/>
        </a:spcAft>
        <a:buClr>
          <a:srgbClr val="FF3300"/>
        </a:buClr>
        <a:buChar char="»"/>
        <a:defRPr sz="2000">
          <a:solidFill>
            <a:schemeClr val="tx1"/>
          </a:solidFill>
          <a:latin typeface="+mn-lt"/>
        </a:defRPr>
      </a:lvl6pPr>
      <a:lvl7pPr marL="2971800" indent="-228600" algn="l" rtl="0" fontAlgn="base">
        <a:spcBef>
          <a:spcPct val="20000"/>
        </a:spcBef>
        <a:spcAft>
          <a:spcPct val="0"/>
        </a:spcAft>
        <a:buClr>
          <a:srgbClr val="FF3300"/>
        </a:buClr>
        <a:buChar char="»"/>
        <a:defRPr sz="2000">
          <a:solidFill>
            <a:schemeClr val="tx1"/>
          </a:solidFill>
          <a:latin typeface="+mn-lt"/>
        </a:defRPr>
      </a:lvl7pPr>
      <a:lvl8pPr marL="3429000" indent="-228600" algn="l" rtl="0" fontAlgn="base">
        <a:spcBef>
          <a:spcPct val="20000"/>
        </a:spcBef>
        <a:spcAft>
          <a:spcPct val="0"/>
        </a:spcAft>
        <a:buClr>
          <a:srgbClr val="FF3300"/>
        </a:buClr>
        <a:buChar char="»"/>
        <a:defRPr sz="2000">
          <a:solidFill>
            <a:schemeClr val="tx1"/>
          </a:solidFill>
          <a:latin typeface="+mn-lt"/>
        </a:defRPr>
      </a:lvl8pPr>
      <a:lvl9pPr marL="3886200" indent="-228600" algn="l" rtl="0" fontAlgn="base">
        <a:spcBef>
          <a:spcPct val="20000"/>
        </a:spcBef>
        <a:spcAft>
          <a:spcPct val="0"/>
        </a:spcAft>
        <a:buClr>
          <a:srgbClr val="FF33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eve.strand@warwick.ac.uk"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oleObject" Target="../embeddings/Microsoft_Office_Excel_97-2003_Worksheet2.xls"/><Relationship Id="rId4" Type="http://schemas.openxmlformats.org/officeDocument/2006/relationships/oleObject" Target="../embeddings/Microsoft_Office_Excel_97-2003_Worksheet1.xls"/></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dx.doi.org/10.1080/01411920903540664" TargetMode="External"/><Relationship Id="rId7" Type="http://schemas.openxmlformats.org/officeDocument/2006/relationships/hyperlink" Target="http://educationendowmentfoundation.org.uk/uploads/pdf/EAL_and_educational_achievement2.pdf" TargetMode="External"/><Relationship Id="rId2" Type="http://schemas.openxmlformats.org/officeDocument/2006/relationships/hyperlink" Target="http://dx.doi.org/10.1080/09243451003732651" TargetMode="External"/><Relationship Id="rId1" Type="http://schemas.openxmlformats.org/officeDocument/2006/relationships/slideLayout" Target="../slideLayouts/slideLayout1.xml"/><Relationship Id="rId6" Type="http://schemas.openxmlformats.org/officeDocument/2006/relationships/hyperlink" Target="http://theconversation.com/even-at-best-schools-kids-on-free-school-meals-are-performing-worse-than-their-peers-32006" TargetMode="External"/><Relationship Id="rId5" Type="http://schemas.openxmlformats.org/officeDocument/2006/relationships/hyperlink" Target="http://dx.doi.org/10.1080/03054985.2014.891980" TargetMode="External"/><Relationship Id="rId4" Type="http://schemas.openxmlformats.org/officeDocument/2006/relationships/hyperlink" Target="http://dx.doi.org/10.1080/02671522.2013.76737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jtbeducation.files.wordpress.com/2014/06/prior-attain.png" TargetMode="External"/><Relationship Id="rId2" Type="http://schemas.openxmlformats.org/officeDocument/2006/relationships/hyperlink" Target="https://jtbeducation.wordpress.com/2014/06/29/whats-the-easiest-way-to-a-secondary-ofsted-outstanding/" TargetMode="Externa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educationendowmentfoundation.org.uk/toolkit/"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hyperlink" Target="http://webarchive.nationalarchives.gov.uk/search/?y=0&amp;where=text&amp;x=0&amp;query=extra+mile+case+studies&amp;x=0&amp;y=0"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85750" y="428625"/>
            <a:ext cx="8569325" cy="5759450"/>
          </a:xfrm>
        </p:spPr>
        <p:txBody>
          <a:bodyPr/>
          <a:lstStyle/>
          <a:p>
            <a:pPr eaLnBrk="1" hangingPunct="1"/>
            <a:r>
              <a:rPr lang="en-GB" b="1" dirty="0" smtClean="0"/>
              <a:t>Educational inequality in England’s schools</a:t>
            </a:r>
            <a:r>
              <a:rPr lang="en-US" altLang="en-US" sz="3200" dirty="0"/>
              <a:t/>
            </a:r>
            <a:br>
              <a:rPr lang="en-US" altLang="en-US" sz="3200" dirty="0"/>
            </a:br>
            <a:r>
              <a:rPr lang="en-US" altLang="en-US" sz="3200" dirty="0" smtClean="0"/>
              <a:t/>
            </a:r>
            <a:br>
              <a:rPr lang="en-US" altLang="en-US" sz="3200" dirty="0" smtClean="0"/>
            </a:br>
            <a:r>
              <a:rPr lang="en-US" altLang="en-US" sz="2800" dirty="0" smtClean="0"/>
              <a:t>Address to “</a:t>
            </a:r>
            <a:r>
              <a:rPr lang="en-GB" sz="2800" dirty="0" smtClean="0"/>
              <a:t>Narrowing the Achievement Gap” National Conference, Jeffrey Hall, UCL-Institute of Education, 18</a:t>
            </a:r>
            <a:r>
              <a:rPr lang="en-US" altLang="en-US" sz="2800" dirty="0" smtClean="0"/>
              <a:t> June 2015</a:t>
            </a:r>
            <a:r>
              <a:rPr lang="en-GB" altLang="en-US" sz="2400" dirty="0" smtClean="0"/>
              <a:t/>
            </a:r>
            <a:br>
              <a:rPr lang="en-GB" altLang="en-US" sz="2400" dirty="0" smtClean="0"/>
            </a:br>
            <a:r>
              <a:rPr lang="en-GB" sz="2400" dirty="0" smtClean="0"/>
              <a:t/>
            </a:r>
            <a:br>
              <a:rPr lang="en-GB" sz="2400" dirty="0" smtClean="0"/>
            </a:br>
            <a:r>
              <a:rPr lang="en-GB" sz="2400" b="1" dirty="0" smtClean="0"/>
              <a:t>Professor Steve Strand</a:t>
            </a:r>
            <a:br>
              <a:rPr lang="en-GB" sz="2400" b="1" dirty="0" smtClean="0"/>
            </a:br>
            <a:r>
              <a:rPr lang="en-GB" sz="2400" dirty="0" smtClean="0"/>
              <a:t>University of Oxford, Department of Education</a:t>
            </a:r>
            <a:br>
              <a:rPr lang="en-GB" sz="2400" dirty="0" smtClean="0"/>
            </a:br>
            <a:r>
              <a:rPr lang="en-GB" sz="2400" dirty="0" smtClean="0">
                <a:hlinkClick r:id="rId3"/>
              </a:rPr>
              <a:t>steve.strand@education.ox.ac.uk</a:t>
            </a:r>
            <a:r>
              <a:rPr lang="en-GB" sz="2400" dirty="0" smtClean="0"/>
              <a:t/>
            </a:r>
            <a:br>
              <a:rPr lang="en-GB" sz="2400" dirty="0" smtClean="0"/>
            </a:br>
            <a:r>
              <a:rPr lang="en-GB" sz="2400" dirty="0" smtClean="0"/>
              <a:t>01865 611071</a:t>
            </a:r>
          </a:p>
        </p:txBody>
      </p:sp>
      <p:pic>
        <p:nvPicPr>
          <p:cNvPr id="11267" name="Picture 4" descr="image001"/>
          <p:cNvPicPr>
            <a:picLocks noChangeAspect="1" noChangeArrowheads="1"/>
          </p:cNvPicPr>
          <p:nvPr/>
        </p:nvPicPr>
        <p:blipFill>
          <a:blip r:embed="rId4" cstate="print"/>
          <a:srcRect/>
          <a:stretch>
            <a:fillRect/>
          </a:stretch>
        </p:blipFill>
        <p:spPr bwMode="auto">
          <a:xfrm>
            <a:off x="7885113" y="5329238"/>
            <a:ext cx="1258887" cy="1106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Relative gaps over 25 years</a:t>
            </a:r>
            <a:endParaRPr lang="en-GB" dirty="0"/>
          </a:p>
        </p:txBody>
      </p:sp>
      <p:graphicFrame>
        <p:nvGraphicFramePr>
          <p:cNvPr id="4" name="Chart 3"/>
          <p:cNvGraphicFramePr/>
          <p:nvPr>
            <p:extLst>
              <p:ext uri="{D42A27DB-BD31-4B8C-83A1-F6EECF244321}">
                <p14:modId xmlns:p14="http://schemas.microsoft.com/office/powerpoint/2010/main" xmlns="" val="493807140"/>
              </p:ext>
            </p:extLst>
          </p:nvPr>
        </p:nvGraphicFramePr>
        <p:xfrm>
          <a:off x="1259632" y="1052736"/>
          <a:ext cx="6840760"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11560" y="6525344"/>
            <a:ext cx="8208912" cy="369332"/>
          </a:xfrm>
          <a:prstGeom prst="rect">
            <a:avLst/>
          </a:prstGeom>
          <a:noFill/>
        </p:spPr>
        <p:txBody>
          <a:bodyPr wrap="square" rtlCol="0">
            <a:spAutoFit/>
          </a:bodyPr>
          <a:lstStyle/>
          <a:p>
            <a:pPr algn="r"/>
            <a:r>
              <a:rPr lang="en-GB" dirty="0" smtClean="0">
                <a:solidFill>
                  <a:schemeClr val="bg1"/>
                </a:solidFill>
              </a:rPr>
              <a:t>Source: Strand (2015)</a:t>
            </a:r>
            <a:endParaRPr lang="en-GB" dirty="0">
              <a:solidFill>
                <a:schemeClr val="bg1"/>
              </a:solidFill>
            </a:endParaRPr>
          </a:p>
        </p:txBody>
      </p:sp>
      <p:sp>
        <p:nvSpPr>
          <p:cNvPr id="7" name="TextBox 6"/>
          <p:cNvSpPr txBox="1"/>
          <p:nvPr/>
        </p:nvSpPr>
        <p:spPr>
          <a:xfrm>
            <a:off x="683568" y="5805264"/>
            <a:ext cx="8208912" cy="646331"/>
          </a:xfrm>
          <a:prstGeom prst="rect">
            <a:avLst/>
          </a:prstGeom>
          <a:noFill/>
        </p:spPr>
        <p:txBody>
          <a:bodyPr wrap="square" rtlCol="0">
            <a:spAutoFit/>
          </a:bodyPr>
          <a:lstStyle/>
          <a:p>
            <a:r>
              <a:rPr lang="en-GB" dirty="0" smtClean="0"/>
              <a:t>1988-2003 = YCS </a:t>
            </a:r>
            <a:r>
              <a:rPr lang="en-GB" dirty="0" smtClean="0"/>
              <a:t>(%5AC</a:t>
            </a:r>
            <a:r>
              <a:rPr lang="en-GB" dirty="0" smtClean="0"/>
              <a:t>, Black-White, </a:t>
            </a:r>
            <a:r>
              <a:rPr lang="en-GB" dirty="0" smtClean="0"/>
              <a:t>SEG/SEC, 13,000 sample) </a:t>
            </a:r>
            <a:endParaRPr lang="en-GB" dirty="0" smtClean="0"/>
          </a:p>
          <a:p>
            <a:r>
              <a:rPr lang="en-GB" dirty="0" smtClean="0"/>
              <a:t>2004-2014 = NPD </a:t>
            </a:r>
            <a:r>
              <a:rPr lang="en-GB" dirty="0" smtClean="0"/>
              <a:t>(%5EM, WBRI-BCRB</a:t>
            </a:r>
            <a:r>
              <a:rPr lang="en-GB" dirty="0" smtClean="0"/>
              <a:t>, </a:t>
            </a:r>
            <a:r>
              <a:rPr lang="en-GB" dirty="0" smtClean="0"/>
              <a:t>FSM, full population)</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messages</a:t>
            </a:r>
            <a:endParaRPr lang="en-GB" dirty="0"/>
          </a:p>
        </p:txBody>
      </p:sp>
      <p:sp>
        <p:nvSpPr>
          <p:cNvPr id="3" name="Content Placeholder 2"/>
          <p:cNvSpPr>
            <a:spLocks noGrp="1"/>
          </p:cNvSpPr>
          <p:nvPr>
            <p:ph idx="1"/>
          </p:nvPr>
        </p:nvSpPr>
        <p:spPr>
          <a:xfrm>
            <a:off x="467544" y="908720"/>
            <a:ext cx="8435280" cy="5327650"/>
          </a:xfrm>
        </p:spPr>
        <p:txBody>
          <a:bodyPr/>
          <a:lstStyle/>
          <a:p>
            <a:pPr>
              <a:spcAft>
                <a:spcPts val="0"/>
              </a:spcAft>
            </a:pPr>
            <a:r>
              <a:rPr lang="en-GB" dirty="0" smtClean="0"/>
              <a:t>Things can change over 25 years</a:t>
            </a:r>
          </a:p>
          <a:p>
            <a:pPr lvl="1"/>
            <a:r>
              <a:rPr lang="en-GB" sz="2400" dirty="0" smtClean="0"/>
              <a:t>Most </a:t>
            </a:r>
            <a:r>
              <a:rPr lang="en-GB" sz="2400" dirty="0" err="1" smtClean="0"/>
              <a:t>BME</a:t>
            </a:r>
            <a:r>
              <a:rPr lang="en-GB" sz="2400" dirty="0" smtClean="0"/>
              <a:t> achieving better than White British</a:t>
            </a:r>
          </a:p>
          <a:p>
            <a:pPr lvl="1"/>
            <a:r>
              <a:rPr lang="en-GB" sz="2400" dirty="0" smtClean="0"/>
              <a:t>Biggest ethnic gap now no larger than gender gap</a:t>
            </a:r>
          </a:p>
          <a:p>
            <a:pPr lvl="1"/>
            <a:r>
              <a:rPr lang="en-GB" sz="2400" dirty="0" smtClean="0"/>
              <a:t>Even the residual ethnic gaps explained by SES</a:t>
            </a:r>
          </a:p>
        </p:txBody>
      </p:sp>
    </p:spTree>
    <p:extLst>
      <p:ext uri="{BB962C8B-B14F-4D97-AF65-F5344CB8AC3E}">
        <p14:creationId xmlns:p14="http://schemas.microsoft.com/office/powerpoint/2010/main" xmlns="" val="210296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5"/>
          <p:cNvGraphicFramePr>
            <a:graphicFrameLocks noChangeAspect="1"/>
          </p:cNvGraphicFramePr>
          <p:nvPr/>
        </p:nvGraphicFramePr>
        <p:xfrm>
          <a:off x="250825" y="1412875"/>
          <a:ext cx="4392613" cy="4365625"/>
        </p:xfrm>
        <a:graphic>
          <a:graphicData uri="http://schemas.openxmlformats.org/presentationml/2006/ole">
            <p:oleObj spid="_x0000_s1088" name="Worksheet" r:id="rId4" imgW="4591032" imgH="4362404" progId="Excel.Sheet.8">
              <p:embed/>
            </p:oleObj>
          </a:graphicData>
        </a:graphic>
      </p:graphicFrame>
      <p:graphicFrame>
        <p:nvGraphicFramePr>
          <p:cNvPr id="2051" name="Object 7"/>
          <p:cNvGraphicFramePr>
            <a:graphicFrameLocks noChangeAspect="1"/>
          </p:cNvGraphicFramePr>
          <p:nvPr/>
        </p:nvGraphicFramePr>
        <p:xfrm>
          <a:off x="4427538" y="1412875"/>
          <a:ext cx="4318000" cy="4365625"/>
        </p:xfrm>
        <a:graphic>
          <a:graphicData uri="http://schemas.openxmlformats.org/presentationml/2006/ole">
            <p:oleObj spid="_x0000_s1089" name="Worksheet" r:id="rId5" imgW="4533910" imgH="4362404" progId="Excel.Sheet.8">
              <p:embed/>
            </p:oleObj>
          </a:graphicData>
        </a:graphic>
      </p:graphicFrame>
      <p:sp>
        <p:nvSpPr>
          <p:cNvPr id="2052" name="Title 1"/>
          <p:cNvSpPr>
            <a:spLocks noGrp="1"/>
          </p:cNvSpPr>
          <p:nvPr>
            <p:ph type="title"/>
          </p:nvPr>
        </p:nvSpPr>
        <p:spPr>
          <a:xfrm>
            <a:off x="0" y="274638"/>
            <a:ext cx="9144000" cy="706437"/>
          </a:xfrm>
        </p:spPr>
        <p:txBody>
          <a:bodyPr/>
          <a:lstStyle/>
          <a:p>
            <a:r>
              <a:rPr lang="en-GB" sz="3200" smtClean="0"/>
              <a:t>Achievement age 16 by ethnicity, SES &amp; gender</a:t>
            </a:r>
          </a:p>
        </p:txBody>
      </p:sp>
      <p:sp>
        <p:nvSpPr>
          <p:cNvPr id="7" name="Oval 6"/>
          <p:cNvSpPr/>
          <p:nvPr/>
        </p:nvSpPr>
        <p:spPr>
          <a:xfrm>
            <a:off x="1042988" y="4076700"/>
            <a:ext cx="504825" cy="428625"/>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05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0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056" name="TextBox 8"/>
          <p:cNvSpPr txBox="1">
            <a:spLocks noChangeArrowheads="1"/>
          </p:cNvSpPr>
          <p:nvPr/>
        </p:nvSpPr>
        <p:spPr bwMode="auto">
          <a:xfrm>
            <a:off x="900113" y="1052513"/>
            <a:ext cx="3311525" cy="369887"/>
          </a:xfrm>
          <a:prstGeom prst="rect">
            <a:avLst/>
          </a:prstGeom>
          <a:noFill/>
          <a:ln w="9525">
            <a:noFill/>
            <a:miter lim="800000"/>
            <a:headEnd/>
            <a:tailEnd/>
          </a:ln>
        </p:spPr>
        <p:txBody>
          <a:bodyPr>
            <a:spAutoFit/>
          </a:bodyPr>
          <a:lstStyle/>
          <a:p>
            <a:pPr algn="ctr"/>
            <a:r>
              <a:rPr lang="en-GB"/>
              <a:t>Boys</a:t>
            </a:r>
          </a:p>
        </p:txBody>
      </p:sp>
      <p:sp>
        <p:nvSpPr>
          <p:cNvPr id="2057" name="TextBox 9"/>
          <p:cNvSpPr txBox="1">
            <a:spLocks noChangeArrowheads="1"/>
          </p:cNvSpPr>
          <p:nvPr/>
        </p:nvSpPr>
        <p:spPr bwMode="auto">
          <a:xfrm>
            <a:off x="5076825" y="1125538"/>
            <a:ext cx="3311525" cy="368300"/>
          </a:xfrm>
          <a:prstGeom prst="rect">
            <a:avLst/>
          </a:prstGeom>
          <a:noFill/>
          <a:ln w="9525">
            <a:noFill/>
            <a:miter lim="800000"/>
            <a:headEnd/>
            <a:tailEnd/>
          </a:ln>
        </p:spPr>
        <p:txBody>
          <a:bodyPr>
            <a:spAutoFit/>
          </a:bodyPr>
          <a:lstStyle/>
          <a:p>
            <a:pPr algn="ctr"/>
            <a:r>
              <a:rPr lang="en-GB"/>
              <a:t>Girls</a:t>
            </a:r>
          </a:p>
        </p:txBody>
      </p:sp>
      <p:sp>
        <p:nvSpPr>
          <p:cNvPr id="2058" name="TextBox 9"/>
          <p:cNvSpPr txBox="1">
            <a:spLocks noChangeArrowheads="1"/>
          </p:cNvSpPr>
          <p:nvPr/>
        </p:nvSpPr>
        <p:spPr bwMode="auto">
          <a:xfrm>
            <a:off x="684213" y="5876925"/>
            <a:ext cx="7775575" cy="523875"/>
          </a:xfrm>
          <a:prstGeom prst="rect">
            <a:avLst/>
          </a:prstGeom>
          <a:noFill/>
          <a:ln w="9525">
            <a:noFill/>
            <a:miter lim="800000"/>
            <a:headEnd/>
            <a:tailEnd/>
          </a:ln>
        </p:spPr>
        <p:txBody>
          <a:bodyPr>
            <a:spAutoFit/>
          </a:bodyPr>
          <a:lstStyle/>
          <a:p>
            <a:r>
              <a:rPr lang="en-GB" sz="1400" i="1" u="sng" dirty="0"/>
              <a:t>Note: </a:t>
            </a:r>
            <a:r>
              <a:rPr lang="en-GB" sz="1400" i="1" dirty="0"/>
              <a:t>SES is first factor from a PCA of household SEC, parent </a:t>
            </a:r>
            <a:r>
              <a:rPr lang="en-GB" sz="1400" i="1" dirty="0" smtClean="0"/>
              <a:t>highest educational </a:t>
            </a:r>
            <a:r>
              <a:rPr lang="en-GB" sz="1400" i="1" dirty="0"/>
              <a:t>qualifications, home ownership, </a:t>
            </a:r>
            <a:r>
              <a:rPr lang="en-GB" sz="1400" i="1" dirty="0" err="1" smtClean="0"/>
              <a:t>FSM</a:t>
            </a:r>
            <a:r>
              <a:rPr lang="en-GB" sz="1400" i="1" dirty="0" smtClean="0"/>
              <a:t> and </a:t>
            </a:r>
            <a:r>
              <a:rPr lang="en-GB" sz="1400" i="1" dirty="0"/>
              <a:t>neighbourhood </a:t>
            </a:r>
            <a:r>
              <a:rPr lang="en-GB" sz="1400" i="1" dirty="0" smtClean="0"/>
              <a:t>deprivation. Source: Strand (2014a).</a:t>
            </a:r>
            <a:endParaRPr lang="en-GB" sz="14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FSM by ethnic 2004-2014</a:t>
            </a:r>
            <a:endParaRPr lang="en-GB"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xmlns="" val="4017942292"/>
              </p:ext>
            </p:extLst>
          </p:nvPr>
        </p:nvGraphicFramePr>
        <p:xfrm>
          <a:off x="107504" y="981075"/>
          <a:ext cx="4388296" cy="53276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xmlns="" val="2206501934"/>
              </p:ext>
            </p:extLst>
          </p:nvPr>
        </p:nvGraphicFramePr>
        <p:xfrm>
          <a:off x="4572000" y="980728"/>
          <a:ext cx="4326632" cy="5327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132811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messages</a:t>
            </a:r>
            <a:endParaRPr lang="en-GB" dirty="0"/>
          </a:p>
        </p:txBody>
      </p:sp>
      <p:sp>
        <p:nvSpPr>
          <p:cNvPr id="3" name="Content Placeholder 2"/>
          <p:cNvSpPr>
            <a:spLocks noGrp="1"/>
          </p:cNvSpPr>
          <p:nvPr>
            <p:ph idx="1"/>
          </p:nvPr>
        </p:nvSpPr>
        <p:spPr>
          <a:xfrm>
            <a:off x="467544" y="908720"/>
            <a:ext cx="8435280" cy="5327650"/>
          </a:xfrm>
        </p:spPr>
        <p:txBody>
          <a:bodyPr/>
          <a:lstStyle/>
          <a:p>
            <a:pPr>
              <a:spcAft>
                <a:spcPts val="0"/>
              </a:spcAft>
            </a:pPr>
            <a:r>
              <a:rPr lang="en-GB" dirty="0" smtClean="0"/>
              <a:t>Things can change over 25 years</a:t>
            </a:r>
          </a:p>
          <a:p>
            <a:pPr lvl="1"/>
            <a:r>
              <a:rPr lang="en-GB" sz="2400" dirty="0" smtClean="0"/>
              <a:t>Most </a:t>
            </a:r>
            <a:r>
              <a:rPr lang="en-GB" sz="2400" dirty="0" err="1" smtClean="0"/>
              <a:t>BME</a:t>
            </a:r>
            <a:r>
              <a:rPr lang="en-GB" sz="2400" dirty="0" smtClean="0"/>
              <a:t> achieving better than White British</a:t>
            </a:r>
          </a:p>
          <a:p>
            <a:pPr lvl="1"/>
            <a:r>
              <a:rPr lang="en-GB" sz="2400" dirty="0" smtClean="0"/>
              <a:t>Biggest ethnic gap now no larger than gender gap</a:t>
            </a:r>
          </a:p>
          <a:p>
            <a:pPr lvl="1"/>
            <a:r>
              <a:rPr lang="en-GB" sz="2400" dirty="0" smtClean="0"/>
              <a:t>Even the residual ethnic gaps explained by SES</a:t>
            </a:r>
          </a:p>
          <a:p>
            <a:pPr lvl="1"/>
            <a:r>
              <a:rPr lang="en-GB" sz="2400" dirty="0" smtClean="0"/>
              <a:t>SES gap reduced 7:1 to 3:1 (but still large)</a:t>
            </a:r>
          </a:p>
          <a:p>
            <a:pPr>
              <a:spcBef>
                <a:spcPts val="600"/>
              </a:spcBef>
              <a:spcAft>
                <a:spcPts val="0"/>
              </a:spcAft>
            </a:pPr>
            <a:r>
              <a:rPr lang="en-GB" dirty="0" smtClean="0"/>
              <a:t>Funding matters</a:t>
            </a:r>
          </a:p>
          <a:p>
            <a:pPr lvl="1"/>
            <a:r>
              <a:rPr lang="en-GB" sz="2400" dirty="0" smtClean="0"/>
              <a:t>EMAG (£200M pa) / Excellence in Cities / National Strategies </a:t>
            </a:r>
            <a:r>
              <a:rPr lang="en-GB" sz="2400" dirty="0" err="1" smtClean="0"/>
              <a:t>BCAP</a:t>
            </a:r>
            <a:r>
              <a:rPr lang="en-GB" sz="2400" dirty="0" smtClean="0"/>
              <a:t> / </a:t>
            </a:r>
            <a:r>
              <a:rPr lang="en-GB" sz="2400" dirty="0" err="1" smtClean="0"/>
              <a:t>MEAP</a:t>
            </a:r>
            <a:r>
              <a:rPr lang="en-GB" sz="2400" dirty="0" smtClean="0"/>
              <a:t> / </a:t>
            </a:r>
            <a:r>
              <a:rPr lang="en-GB" sz="2400" dirty="0" err="1" smtClean="0"/>
              <a:t>NAEP</a:t>
            </a:r>
            <a:endParaRPr lang="en-GB" sz="2400" dirty="0" smtClean="0"/>
          </a:p>
          <a:p>
            <a:pPr lvl="1"/>
            <a:r>
              <a:rPr lang="en-GB" sz="2400" dirty="0" smtClean="0"/>
              <a:t>PPG: £2.50 Billion</a:t>
            </a:r>
          </a:p>
          <a:p>
            <a:pPr>
              <a:spcBef>
                <a:spcPts val="600"/>
              </a:spcBef>
              <a:spcAft>
                <a:spcPts val="0"/>
              </a:spcAft>
            </a:pPr>
            <a:r>
              <a:rPr lang="en-GB" dirty="0" smtClean="0"/>
              <a:t>Change is gradual</a:t>
            </a:r>
          </a:p>
          <a:p>
            <a:pPr lvl="1">
              <a:spcBef>
                <a:spcPts val="600"/>
              </a:spcBef>
              <a:spcAft>
                <a:spcPts val="0"/>
              </a:spcAft>
            </a:pPr>
            <a:r>
              <a:rPr lang="en-GB" sz="2400" dirty="0" smtClean="0"/>
              <a:t>No evidence big changes associated with school structures (GM schools, specialist schools, academies)</a:t>
            </a:r>
          </a:p>
        </p:txBody>
      </p:sp>
    </p:spTree>
    <p:extLst>
      <p:ext uri="{BB962C8B-B14F-4D97-AF65-F5344CB8AC3E}">
        <p14:creationId xmlns:p14="http://schemas.microsoft.com/office/powerpoint/2010/main" xmlns="" val="268171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052736"/>
            <a:ext cx="5472608" cy="3346200"/>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1026" name="Picture 2"/>
          <p:cNvPicPr>
            <a:picLocks noChangeAspect="1" noChangeArrowheads="1"/>
          </p:cNvPicPr>
          <p:nvPr/>
        </p:nvPicPr>
        <p:blipFill>
          <a:blip r:embed="rId3" cstate="print"/>
          <a:srcRect/>
          <a:stretch>
            <a:fillRect/>
          </a:stretch>
        </p:blipFill>
        <p:spPr bwMode="auto">
          <a:xfrm>
            <a:off x="4837190" y="1340768"/>
            <a:ext cx="3903661" cy="5001694"/>
          </a:xfrm>
          <a:prstGeom prst="rect">
            <a:avLst/>
          </a:prstGeom>
          <a:noFill/>
          <a:ln w="9525">
            <a:noFill/>
            <a:miter lim="800000"/>
            <a:headEnd/>
            <a:tailEnd/>
          </a:ln>
        </p:spPr>
      </p:pic>
      <p:sp>
        <p:nvSpPr>
          <p:cNvPr id="6" name="TextBox 5"/>
          <p:cNvSpPr txBox="1"/>
          <p:nvPr/>
        </p:nvSpPr>
        <p:spPr>
          <a:xfrm>
            <a:off x="467544" y="6525344"/>
            <a:ext cx="8352928" cy="369332"/>
          </a:xfrm>
          <a:prstGeom prst="rect">
            <a:avLst/>
          </a:prstGeom>
          <a:noFill/>
        </p:spPr>
        <p:txBody>
          <a:bodyPr wrap="square" rtlCol="0">
            <a:spAutoFit/>
          </a:bodyPr>
          <a:lstStyle/>
          <a:p>
            <a:pPr algn="r"/>
            <a:r>
              <a:rPr lang="en-GB" dirty="0" smtClean="0">
                <a:solidFill>
                  <a:schemeClr val="bg1"/>
                </a:solidFill>
              </a:rPr>
              <a:t>Guardian, 3 June 2015 </a:t>
            </a:r>
            <a:r>
              <a:rPr lang="en-GB" sz="900" dirty="0" smtClean="0">
                <a:solidFill>
                  <a:schemeClr val="bg1"/>
                </a:solidFill>
              </a:rPr>
              <a:t>http://www.theguardian.com/education/2015/jun/03/education-bill-loopholes-academies-schools</a:t>
            </a:r>
            <a:endParaRPr lang="en-GB" sz="900" dirty="0">
              <a:solidFill>
                <a:schemeClr val="bg1"/>
              </a:solidFill>
            </a:endParaRPr>
          </a:p>
        </p:txBody>
      </p:sp>
      <p:sp>
        <p:nvSpPr>
          <p:cNvPr id="7" name="Title 1"/>
          <p:cNvSpPr>
            <a:spLocks noGrp="1"/>
          </p:cNvSpPr>
          <p:nvPr>
            <p:ph type="title"/>
          </p:nvPr>
        </p:nvSpPr>
        <p:spPr>
          <a:xfrm>
            <a:off x="457200" y="274638"/>
            <a:ext cx="8229600" cy="706437"/>
          </a:xfrm>
        </p:spPr>
        <p:txBody>
          <a:bodyPr/>
          <a:lstStyle/>
          <a:p>
            <a:r>
              <a:rPr lang="en-GB" dirty="0" smtClean="0"/>
              <a:t>3 June 2015</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spcBef>
                <a:spcPts val="600"/>
              </a:spcBef>
              <a:spcAft>
                <a:spcPts val="600"/>
              </a:spcAft>
            </a:pPr>
            <a:r>
              <a:rPr lang="en-GB" dirty="0" smtClean="0"/>
              <a:t>The wider context beyond school</a:t>
            </a:r>
            <a:endParaRPr lang="en-GB" dirty="0"/>
          </a:p>
        </p:txBody>
      </p:sp>
      <p:sp>
        <p:nvSpPr>
          <p:cNvPr id="3" name="Content Placeholder 2"/>
          <p:cNvSpPr>
            <a:spLocks noGrp="1"/>
          </p:cNvSpPr>
          <p:nvPr>
            <p:ph idx="1"/>
          </p:nvPr>
        </p:nvSpPr>
        <p:spPr>
          <a:xfrm>
            <a:off x="457200" y="836712"/>
            <a:ext cx="8229600" cy="5472013"/>
          </a:xfrm>
        </p:spPr>
        <p:txBody>
          <a:bodyPr/>
          <a:lstStyle/>
          <a:p>
            <a:r>
              <a:rPr lang="en-GB" sz="2600" dirty="0" smtClean="0"/>
              <a:t>Formulation as “failing schools” deeply problematic</a:t>
            </a:r>
          </a:p>
          <a:p>
            <a:pPr lvl="1"/>
            <a:r>
              <a:rPr lang="en-GB" sz="2200" dirty="0" smtClean="0"/>
              <a:t>SES gaps are observed from age 3, long before children start school (</a:t>
            </a:r>
            <a:r>
              <a:rPr lang="en-GB" sz="2200" dirty="0" err="1" smtClean="0"/>
              <a:t>EPPE</a:t>
            </a:r>
            <a:r>
              <a:rPr lang="en-GB" sz="2200" dirty="0" smtClean="0"/>
              <a:t>, MCS, GUS)</a:t>
            </a:r>
          </a:p>
          <a:p>
            <a:pPr lvl="1"/>
            <a:r>
              <a:rPr lang="en-GB" sz="2200" dirty="0" smtClean="0"/>
              <a:t>Only 10%-15% of variation between pupils in England is associated with schools (e.g. Strand et al, 2015)</a:t>
            </a:r>
          </a:p>
          <a:p>
            <a:pPr lvl="1"/>
            <a:r>
              <a:rPr lang="en-GB" sz="2200" dirty="0"/>
              <a:t>Within-school FSM gap </a:t>
            </a:r>
            <a:r>
              <a:rPr lang="en-GB" sz="2200" dirty="0" smtClean="0"/>
              <a:t>is consistent </a:t>
            </a:r>
            <a:r>
              <a:rPr lang="en-GB" sz="2200" dirty="0"/>
              <a:t>regardless of school ‘quality’ (Strand, </a:t>
            </a:r>
            <a:r>
              <a:rPr lang="en-GB" sz="2200" dirty="0" smtClean="0"/>
              <a:t>2014d)</a:t>
            </a:r>
          </a:p>
          <a:p>
            <a:pPr lvl="1"/>
            <a:r>
              <a:rPr lang="en-GB" sz="2200" dirty="0" smtClean="0"/>
              <a:t>Schools succeeding against the odds laudable but not replicable/</a:t>
            </a:r>
            <a:r>
              <a:rPr lang="en-GB" sz="2200" dirty="0" err="1" smtClean="0"/>
              <a:t>scaleable</a:t>
            </a:r>
            <a:r>
              <a:rPr lang="en-GB" sz="2200" dirty="0" smtClean="0"/>
              <a:t> (see Wrigley, 2012)</a:t>
            </a:r>
          </a:p>
          <a:p>
            <a:r>
              <a:rPr lang="en-GB" sz="2600" dirty="0" smtClean="0"/>
              <a:t>Need to recognise context in evaluating performance &amp; best practice (Burton</a:t>
            </a:r>
            <a:r>
              <a:rPr lang="en-GB" sz="2600" dirty="0" smtClean="0"/>
              <a:t>, </a:t>
            </a:r>
            <a:r>
              <a:rPr lang="en-GB" sz="2600" dirty="0" smtClean="0"/>
              <a:t>2014)</a:t>
            </a:r>
          </a:p>
          <a:p>
            <a:r>
              <a:rPr lang="en-GB" sz="2600" dirty="0" smtClean="0"/>
              <a:t>If </a:t>
            </a:r>
            <a:r>
              <a:rPr lang="en-GB" sz="2600" dirty="0" smtClean="0"/>
              <a:t>school structures are the issue, why not the charitable status of private schools?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dirty="0" smtClean="0"/>
              <a:t>References</a:t>
            </a:r>
          </a:p>
        </p:txBody>
      </p:sp>
      <p:sp>
        <p:nvSpPr>
          <p:cNvPr id="37891" name="Content Placeholder 2"/>
          <p:cNvSpPr>
            <a:spLocks noGrp="1"/>
          </p:cNvSpPr>
          <p:nvPr>
            <p:ph idx="1"/>
          </p:nvPr>
        </p:nvSpPr>
        <p:spPr>
          <a:xfrm>
            <a:off x="323850" y="908050"/>
            <a:ext cx="8569325" cy="5400675"/>
          </a:xfrm>
        </p:spPr>
        <p:txBody>
          <a:bodyPr/>
          <a:lstStyle/>
          <a:p>
            <a:pPr marL="342900" lvl="1" indent="-342900">
              <a:buSzPct val="150000"/>
              <a:buFontTx/>
              <a:buNone/>
            </a:pPr>
            <a:r>
              <a:rPr lang="en-GB" sz="1500" dirty="0" smtClean="0"/>
              <a:t>Strand, S. (2010). Do some schools narrow the gap? Differential school effectiveness by ethnicity, gender, poverty and prior attainment. </a:t>
            </a:r>
            <a:r>
              <a:rPr lang="en-GB" sz="1500" i="1" dirty="0" smtClean="0"/>
              <a:t>School Effectiveness and School Improvement, 21(3), 289-314. </a:t>
            </a:r>
            <a:r>
              <a:rPr lang="en-GB" sz="1500" u="sng" dirty="0" smtClean="0">
                <a:hlinkClick r:id="rId2"/>
              </a:rPr>
              <a:t>http://dx.doi.org/10.1080/09243451003732651</a:t>
            </a:r>
            <a:endParaRPr lang="en-GB" sz="1500" dirty="0" smtClean="0"/>
          </a:p>
          <a:p>
            <a:pPr marL="342900" lvl="1" indent="-342900">
              <a:buSzPct val="150000"/>
              <a:buFontTx/>
              <a:buNone/>
            </a:pPr>
            <a:r>
              <a:rPr lang="en-GB" sz="1500" dirty="0" smtClean="0"/>
              <a:t>Strand, S. (2011). The limits of social class in explaining ethnic gaps in educational attainment. </a:t>
            </a:r>
            <a:r>
              <a:rPr lang="en-GB" sz="1500" i="1" dirty="0" smtClean="0"/>
              <a:t>British Educational Research Journal, 37(2),197-229. </a:t>
            </a:r>
            <a:r>
              <a:rPr lang="en-GB" sz="1500" u="sng" dirty="0" smtClean="0">
                <a:hlinkClick r:id="rId3"/>
              </a:rPr>
              <a:t>http://dx.doi.org/10.1080/01411920903540664</a:t>
            </a:r>
            <a:endParaRPr lang="en-GB" sz="1500" dirty="0" smtClean="0"/>
          </a:p>
          <a:p>
            <a:pPr>
              <a:buNone/>
            </a:pPr>
            <a:r>
              <a:rPr lang="en-GB" sz="1500" dirty="0" smtClean="0"/>
              <a:t>Strand, S. (2014a). Ethnicity, gender, social class and achievement gaps at age 16: </a:t>
            </a:r>
            <a:r>
              <a:rPr lang="en-GB" sz="1500" dirty="0" err="1" smtClean="0"/>
              <a:t>Intersectionality</a:t>
            </a:r>
            <a:r>
              <a:rPr lang="en-GB" sz="1500" dirty="0" smtClean="0"/>
              <a:t> and ‘Getting it’ for the white working class. </a:t>
            </a:r>
            <a:r>
              <a:rPr lang="en-GB" sz="1500" i="1" dirty="0" smtClean="0"/>
              <a:t>Research Papers in Education, 29, (2), 131-171.</a:t>
            </a:r>
            <a:r>
              <a:rPr lang="en-GB" sz="1500" dirty="0" smtClean="0"/>
              <a:t> </a:t>
            </a:r>
            <a:r>
              <a:rPr lang="en-GB" sz="1500" u="sng" dirty="0" smtClean="0">
                <a:hlinkClick r:id="rId4"/>
              </a:rPr>
              <a:t>http://dx.doi.org/10.1080/02671522.2013.767370</a:t>
            </a:r>
            <a:endParaRPr lang="en-GB" sz="1500" u="sng" dirty="0" smtClean="0"/>
          </a:p>
          <a:p>
            <a:pPr>
              <a:buNone/>
            </a:pPr>
            <a:r>
              <a:rPr lang="en-GB" sz="1500" dirty="0" smtClean="0"/>
              <a:t>Strand, S. (2014b). School effects and ethnic, gender and socio-economic gaps in educational achievement at ag e 11. </a:t>
            </a:r>
            <a:r>
              <a:rPr lang="en-GB" sz="1500" i="1" dirty="0" smtClean="0"/>
              <a:t>Oxford Review of Education, 40, (2), 223-245. </a:t>
            </a:r>
            <a:r>
              <a:rPr lang="en-GB" sz="1500" dirty="0" smtClean="0"/>
              <a:t> </a:t>
            </a:r>
            <a:r>
              <a:rPr lang="en-GB" sz="1500" u="sng" dirty="0" smtClean="0">
                <a:hlinkClick r:id="rId5"/>
              </a:rPr>
              <a:t>http://dx.doi.org/10.1080/03054985.2014.891980</a:t>
            </a:r>
            <a:endParaRPr lang="en-GB" sz="1500" u="sng" dirty="0" smtClean="0"/>
          </a:p>
          <a:p>
            <a:pPr>
              <a:buNone/>
            </a:pPr>
            <a:r>
              <a:rPr lang="en-GB" sz="1500" dirty="0"/>
              <a:t>Strand, S. (2014d). Even at best schools, kids on free school meals are performing worse than their peers. </a:t>
            </a:r>
            <a:r>
              <a:rPr lang="en-GB" sz="1500" i="1" dirty="0"/>
              <a:t>The Conversation. </a:t>
            </a:r>
            <a:r>
              <a:rPr lang="en-GB" sz="1500" u="sng" dirty="0">
                <a:hlinkClick r:id="rId6"/>
              </a:rPr>
              <a:t>http://</a:t>
            </a:r>
            <a:r>
              <a:rPr lang="en-GB" sz="1500" u="sng" dirty="0" smtClean="0">
                <a:hlinkClick r:id="rId6"/>
              </a:rPr>
              <a:t>theconversation.com/even-at-best-schools-kids-on-free-school-meals-are-performing-worse-than-their-peers-32006</a:t>
            </a:r>
            <a:endParaRPr lang="en-GB" sz="1500" u="sng" dirty="0" smtClean="0"/>
          </a:p>
          <a:p>
            <a:pPr>
              <a:buNone/>
            </a:pPr>
            <a:r>
              <a:rPr lang="en-GB" sz="1500" dirty="0"/>
              <a:t>Strand, S., </a:t>
            </a:r>
            <a:r>
              <a:rPr lang="en-GB" sz="1500" dirty="0" err="1"/>
              <a:t>Malmberg</a:t>
            </a:r>
            <a:r>
              <a:rPr lang="en-GB" sz="1500" dirty="0"/>
              <a:t>, L. &amp; Hall, J. (2015). </a:t>
            </a:r>
            <a:r>
              <a:rPr lang="en-GB" sz="1500" i="1" dirty="0"/>
              <a:t>English as an additional language and educational achievement in England: An analysis of the National Pupil Database.</a:t>
            </a:r>
            <a:r>
              <a:rPr lang="en-GB" sz="1500" dirty="0"/>
              <a:t> London: Educational Endowment Fund</a:t>
            </a:r>
            <a:r>
              <a:rPr lang="en-GB" sz="1500" dirty="0" smtClean="0"/>
              <a:t>. </a:t>
            </a:r>
            <a:r>
              <a:rPr lang="en-GB" sz="1000" u="sng" dirty="0" smtClean="0">
                <a:hlinkClick r:id="rId7"/>
              </a:rPr>
              <a:t>http</a:t>
            </a:r>
            <a:r>
              <a:rPr lang="en-GB" sz="1000" u="sng" dirty="0">
                <a:hlinkClick r:id="rId7"/>
              </a:rPr>
              <a:t>://</a:t>
            </a:r>
            <a:r>
              <a:rPr lang="en-GB" sz="1000" u="sng" dirty="0" smtClean="0">
                <a:hlinkClick r:id="rId7"/>
              </a:rPr>
              <a:t>educationendowmentfoundation.org.uk/uploads/pdf/EAL_and_educational_achievement2.pdf</a:t>
            </a:r>
            <a:endParaRPr lang="en-GB" sz="1000" u="sng" dirty="0" smtClean="0"/>
          </a:p>
          <a:p>
            <a:pPr>
              <a:buNone/>
            </a:pPr>
            <a:r>
              <a:rPr lang="en-GB" sz="1500" dirty="0" smtClean="0"/>
              <a:t>Strand, S. (2015). </a:t>
            </a:r>
            <a:r>
              <a:rPr lang="en-GB" sz="1500" i="1" dirty="0" smtClean="0"/>
              <a:t>Ethnicity, deprivation and educational achievement at age 16 in England: Trends over time</a:t>
            </a:r>
            <a:r>
              <a:rPr lang="en-GB" sz="1500" dirty="0" smtClean="0"/>
              <a:t>. London: DFE.</a:t>
            </a:r>
            <a:endParaRPr lang="en-GB" sz="1500" dirty="0"/>
          </a:p>
          <a:p>
            <a:pPr>
              <a:buNone/>
            </a:pPr>
            <a:endParaRPr lang="en-GB" sz="1500" dirty="0"/>
          </a:p>
          <a:p>
            <a:pPr>
              <a:buNone/>
            </a:pPr>
            <a:endParaRPr lang="en-GB" sz="1500" dirty="0" smtClean="0"/>
          </a:p>
          <a:p>
            <a:pPr>
              <a:buFont typeface="Arial" charset="0"/>
              <a:buNone/>
            </a:pPr>
            <a:endParaRPr lang="en-GB" sz="1500" dirty="0" smtClean="0"/>
          </a:p>
        </p:txBody>
      </p:sp>
    </p:spTree>
    <p:extLst>
      <p:ext uri="{BB962C8B-B14F-4D97-AF65-F5344CB8AC3E}">
        <p14:creationId xmlns:p14="http://schemas.microsoft.com/office/powerpoint/2010/main" xmlns="" val="321806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96752"/>
            <a:ext cx="8229600" cy="2303909"/>
          </a:xfrm>
        </p:spPr>
        <p:txBody>
          <a:bodyPr/>
          <a:lstStyle/>
          <a:p>
            <a:pPr algn="ctr"/>
            <a:endParaRPr lang="en-GB" dirty="0" smtClean="0"/>
          </a:p>
          <a:p>
            <a:pPr algn="ctr">
              <a:buNone/>
            </a:pPr>
            <a:r>
              <a:rPr lang="en-GB" sz="4800" dirty="0" smtClean="0">
                <a:solidFill>
                  <a:schemeClr val="accent2"/>
                </a:solidFill>
              </a:rPr>
              <a:t>END OF PRESENTATION</a:t>
            </a:r>
          </a:p>
        </p:txBody>
      </p:sp>
    </p:spTree>
    <p:extLst>
      <p:ext uri="{BB962C8B-B14F-4D97-AF65-F5344CB8AC3E}">
        <p14:creationId xmlns:p14="http://schemas.microsoft.com/office/powerpoint/2010/main" xmlns="" val="3720882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11560" y="260647"/>
            <a:ext cx="7488832" cy="6108013"/>
          </a:xfrm>
          <a:prstGeom prst="rect">
            <a:avLst/>
          </a:prstGeom>
          <a:noFill/>
          <a:ln w="9525">
            <a:noFill/>
            <a:miter lim="800000"/>
            <a:headEnd/>
            <a:tailEnd/>
          </a:ln>
        </p:spPr>
      </p:pic>
      <p:sp>
        <p:nvSpPr>
          <p:cNvPr id="4" name="TextBox 3"/>
          <p:cNvSpPr txBox="1"/>
          <p:nvPr/>
        </p:nvSpPr>
        <p:spPr>
          <a:xfrm>
            <a:off x="827584" y="6525344"/>
            <a:ext cx="7632848" cy="307777"/>
          </a:xfrm>
          <a:prstGeom prst="rect">
            <a:avLst/>
          </a:prstGeom>
          <a:noFill/>
        </p:spPr>
        <p:txBody>
          <a:bodyPr wrap="square" rtlCol="0">
            <a:spAutoFit/>
          </a:bodyPr>
          <a:lstStyle/>
          <a:p>
            <a:r>
              <a:rPr lang="en-GB" sz="1400" dirty="0" smtClean="0">
                <a:solidFill>
                  <a:schemeClr val="bg1"/>
                </a:solidFill>
              </a:rPr>
              <a:t>SMCPC (2014). </a:t>
            </a:r>
            <a:r>
              <a:rPr lang="en-GB" sz="1400" i="1" dirty="0" smtClean="0">
                <a:solidFill>
                  <a:schemeClr val="bg1"/>
                </a:solidFill>
              </a:rPr>
              <a:t>Elitist Britain? </a:t>
            </a:r>
            <a:r>
              <a:rPr lang="en-GB" sz="1400" dirty="0" smtClean="0">
                <a:solidFill>
                  <a:schemeClr val="bg1"/>
                </a:solidFill>
              </a:rPr>
              <a:t>London: Social Mobility and Child Poverty Commission</a:t>
            </a:r>
            <a:r>
              <a:rPr lang="en-GB" sz="1400" i="1" dirty="0" smtClean="0">
                <a:solidFill>
                  <a:schemeClr val="bg1"/>
                </a:solidFill>
              </a:rPr>
              <a:t>.</a:t>
            </a:r>
            <a:endParaRPr lang="en-GB" sz="1400" dirty="0">
              <a:solidFill>
                <a:schemeClr val="bg1"/>
              </a:solidFill>
            </a:endParaRPr>
          </a:p>
        </p:txBody>
      </p:sp>
    </p:spTree>
    <p:extLst>
      <p:ext uri="{BB962C8B-B14F-4D97-AF65-F5344CB8AC3E}">
        <p14:creationId xmlns:p14="http://schemas.microsoft.com/office/powerpoint/2010/main" xmlns="" val="1111974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Purpose of presentation</a:t>
            </a:r>
            <a:endParaRPr lang="en-GB" dirty="0"/>
          </a:p>
        </p:txBody>
      </p:sp>
      <p:sp>
        <p:nvSpPr>
          <p:cNvPr id="3" name="Content Placeholder 2"/>
          <p:cNvSpPr>
            <a:spLocks noGrp="1"/>
          </p:cNvSpPr>
          <p:nvPr>
            <p:ph idx="1"/>
          </p:nvPr>
        </p:nvSpPr>
        <p:spPr>
          <a:xfrm>
            <a:off x="457200" y="1196751"/>
            <a:ext cx="8229600" cy="5111973"/>
          </a:xfrm>
        </p:spPr>
        <p:txBody>
          <a:bodyPr/>
          <a:lstStyle/>
          <a:p>
            <a:r>
              <a:rPr lang="en-US" dirty="0" smtClean="0"/>
              <a:t>To present a picture of inequalities in educational achievement in England and how they have changed over the last 25 years</a:t>
            </a:r>
          </a:p>
          <a:p>
            <a:r>
              <a:rPr lang="en-US" dirty="0" smtClean="0"/>
              <a:t>Considering the current gaps (particularly the socio-economic gap) what does the evidence suggest about policy for closing gaps further?</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323528" y="260648"/>
            <a:ext cx="8321067" cy="6110330"/>
          </a:xfrm>
          <a:prstGeom prst="rect">
            <a:avLst/>
          </a:prstGeom>
          <a:noFill/>
          <a:ln w="9525">
            <a:noFill/>
            <a:miter lim="800000"/>
            <a:headEnd/>
            <a:tailEnd/>
          </a:ln>
        </p:spPr>
      </p:pic>
      <p:sp>
        <p:nvSpPr>
          <p:cNvPr id="5" name="TextBox 4"/>
          <p:cNvSpPr txBox="1"/>
          <p:nvPr/>
        </p:nvSpPr>
        <p:spPr>
          <a:xfrm>
            <a:off x="827584" y="6525344"/>
            <a:ext cx="7632848" cy="307777"/>
          </a:xfrm>
          <a:prstGeom prst="rect">
            <a:avLst/>
          </a:prstGeom>
          <a:noFill/>
        </p:spPr>
        <p:txBody>
          <a:bodyPr wrap="square" rtlCol="0">
            <a:spAutoFit/>
          </a:bodyPr>
          <a:lstStyle/>
          <a:p>
            <a:r>
              <a:rPr lang="en-GB" sz="1400" dirty="0" smtClean="0">
                <a:solidFill>
                  <a:schemeClr val="bg1"/>
                </a:solidFill>
              </a:rPr>
              <a:t>SMCPC (2014). </a:t>
            </a:r>
            <a:r>
              <a:rPr lang="en-GB" sz="1400" i="1" dirty="0" smtClean="0">
                <a:solidFill>
                  <a:schemeClr val="bg1"/>
                </a:solidFill>
              </a:rPr>
              <a:t>Elitist Britain? </a:t>
            </a:r>
            <a:r>
              <a:rPr lang="en-GB" sz="1400" dirty="0" smtClean="0">
                <a:solidFill>
                  <a:schemeClr val="bg1"/>
                </a:solidFill>
              </a:rPr>
              <a:t>London: Social Mobility and Child Poverty Commission</a:t>
            </a:r>
            <a:r>
              <a:rPr lang="en-GB" sz="1400" i="1" dirty="0" smtClean="0">
                <a:solidFill>
                  <a:schemeClr val="bg1"/>
                </a:solidFill>
              </a:rPr>
              <a:t>.</a:t>
            </a:r>
            <a:endParaRPr lang="en-GB" sz="1400" dirty="0">
              <a:solidFill>
                <a:schemeClr val="bg1"/>
              </a:solidFill>
            </a:endParaRPr>
          </a:p>
        </p:txBody>
      </p:sp>
    </p:spTree>
    <p:extLst>
      <p:ext uri="{BB962C8B-B14F-4D97-AF65-F5344CB8AC3E}">
        <p14:creationId xmlns:p14="http://schemas.microsoft.com/office/powerpoint/2010/main" xmlns="" val="1695989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FSM gap by OFSTED rating</a:t>
            </a:r>
            <a:endParaRPr lang="en-GB" dirty="0"/>
          </a:p>
        </p:txBody>
      </p:sp>
      <p:sp>
        <p:nvSpPr>
          <p:cNvPr id="4" name="TextBox 3"/>
          <p:cNvSpPr txBox="1"/>
          <p:nvPr/>
        </p:nvSpPr>
        <p:spPr>
          <a:xfrm>
            <a:off x="611560" y="6453337"/>
            <a:ext cx="7992888" cy="461665"/>
          </a:xfrm>
          <a:prstGeom prst="rect">
            <a:avLst/>
          </a:prstGeom>
          <a:noFill/>
        </p:spPr>
        <p:txBody>
          <a:bodyPr wrap="square" rtlCol="0">
            <a:spAutoFit/>
          </a:bodyPr>
          <a:lstStyle/>
          <a:p>
            <a:pPr algn="r"/>
            <a:r>
              <a:rPr lang="en-GB" sz="1200" dirty="0" smtClean="0">
                <a:solidFill>
                  <a:schemeClr val="bg1"/>
                </a:solidFill>
              </a:rPr>
              <a:t>Source: </a:t>
            </a:r>
            <a:r>
              <a:rPr lang="en-GB" sz="1200" dirty="0" err="1" smtClean="0">
                <a:solidFill>
                  <a:schemeClr val="bg1"/>
                </a:solidFill>
              </a:rPr>
              <a:t>Ofsted</a:t>
            </a:r>
            <a:r>
              <a:rPr lang="en-GB" sz="1200" dirty="0" smtClean="0">
                <a:solidFill>
                  <a:schemeClr val="bg1"/>
                </a:solidFill>
              </a:rPr>
              <a:t> (2013). Unseen Children: Access and achievement 20 years on (P53). </a:t>
            </a:r>
          </a:p>
          <a:p>
            <a:pPr algn="r"/>
            <a:r>
              <a:rPr lang="en-GB" sz="1200" dirty="0" smtClean="0">
                <a:solidFill>
                  <a:schemeClr val="bg1"/>
                </a:solidFill>
              </a:rPr>
              <a:t>Breakdown by school overall effectiveness judgement.</a:t>
            </a:r>
            <a:endParaRPr lang="en-GB" sz="1200" dirty="0">
              <a:solidFill>
                <a:schemeClr val="bg1"/>
              </a:solidFill>
            </a:endParaRPr>
          </a:p>
        </p:txBody>
      </p:sp>
      <p:pic>
        <p:nvPicPr>
          <p:cNvPr id="78851" name="Picture 3"/>
          <p:cNvPicPr>
            <a:picLocks noChangeAspect="1" noChangeArrowheads="1"/>
          </p:cNvPicPr>
          <p:nvPr/>
        </p:nvPicPr>
        <p:blipFill>
          <a:blip r:embed="rId2" cstate="print"/>
          <a:srcRect/>
          <a:stretch>
            <a:fillRect/>
          </a:stretch>
        </p:blipFill>
        <p:spPr bwMode="auto">
          <a:xfrm>
            <a:off x="422202" y="1052736"/>
            <a:ext cx="8182246" cy="5164683"/>
          </a:xfrm>
          <a:prstGeom prst="rect">
            <a:avLst/>
          </a:prstGeom>
          <a:noFill/>
          <a:ln w="9525">
            <a:noFill/>
            <a:miter lim="800000"/>
            <a:headEnd/>
            <a:tailEnd/>
          </a:ln>
          <a:effectLst/>
        </p:spPr>
      </p:pic>
    </p:spTree>
    <p:extLst>
      <p:ext uri="{BB962C8B-B14F-4D97-AF65-F5344CB8AC3E}">
        <p14:creationId xmlns:p14="http://schemas.microsoft.com/office/powerpoint/2010/main" xmlns="" val="3516314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640960" cy="706437"/>
          </a:xfrm>
        </p:spPr>
        <p:txBody>
          <a:bodyPr/>
          <a:lstStyle/>
          <a:p>
            <a:r>
              <a:rPr lang="en-GB" sz="3200" dirty="0" smtClean="0"/>
              <a:t>OFSTED grades strongly predicted by Intake</a:t>
            </a:r>
            <a:endParaRPr lang="en-GB" sz="3200" dirty="0"/>
          </a:p>
        </p:txBody>
      </p:sp>
      <p:sp>
        <p:nvSpPr>
          <p:cNvPr id="5" name="TextBox 4"/>
          <p:cNvSpPr txBox="1"/>
          <p:nvPr/>
        </p:nvSpPr>
        <p:spPr>
          <a:xfrm>
            <a:off x="611560" y="6443404"/>
            <a:ext cx="8208912" cy="584775"/>
          </a:xfrm>
          <a:prstGeom prst="rect">
            <a:avLst/>
          </a:prstGeom>
          <a:noFill/>
        </p:spPr>
        <p:txBody>
          <a:bodyPr wrap="square" rtlCol="0">
            <a:spAutoFit/>
          </a:bodyPr>
          <a:lstStyle/>
          <a:p>
            <a:r>
              <a:rPr lang="en-GB" sz="1000" dirty="0" smtClean="0">
                <a:solidFill>
                  <a:schemeClr val="bg1"/>
                </a:solidFill>
              </a:rPr>
              <a:t>Note: KS2 points of the 2013 Y11 group &amp; most recent OFSTED grade.  KS2&lt;26 (25% schools) = 9% outstanding; KS2&gt;=29 (17% schools) 62% outstanding.  Source: Trevor Burton (2014). </a:t>
            </a:r>
            <a:r>
              <a:rPr lang="en-GB" sz="1000" dirty="0">
                <a:solidFill>
                  <a:schemeClr val="bg1"/>
                </a:solidFill>
              </a:rPr>
              <a:t> </a:t>
            </a:r>
            <a:r>
              <a:rPr lang="en-GB" sz="800" dirty="0" smtClean="0">
                <a:solidFill>
                  <a:schemeClr val="bg1"/>
                </a:solidFill>
                <a:hlinkClick r:id="rId2"/>
              </a:rPr>
              <a:t>https</a:t>
            </a:r>
            <a:r>
              <a:rPr lang="en-GB" sz="800" dirty="0">
                <a:solidFill>
                  <a:schemeClr val="bg1"/>
                </a:solidFill>
                <a:hlinkClick r:id="rId2"/>
              </a:rPr>
              <a:t>://jtbeducation.wordpress.com/2014/06/29/whats-the-easiest-way-to-a-secondary-ofsted-outstanding/</a:t>
            </a:r>
            <a:endParaRPr lang="en-GB" sz="800" dirty="0">
              <a:solidFill>
                <a:schemeClr val="bg1"/>
              </a:solidFill>
            </a:endParaRPr>
          </a:p>
          <a:p>
            <a:pPr algn="r"/>
            <a:endParaRPr lang="en-GB" sz="1200" i="1" dirty="0">
              <a:solidFill>
                <a:schemeClr val="bg1"/>
              </a:solidFill>
            </a:endParaRPr>
          </a:p>
        </p:txBody>
      </p:sp>
      <p:pic>
        <p:nvPicPr>
          <p:cNvPr id="7" name="Picture 6" descr="Ofsted Grade by Prior Attainment as of 30 April 2014">
            <a:hlinkClick r:id="rId3"/>
          </p:cNvPr>
          <p:cNvPicPr/>
          <p:nvPr/>
        </p:nvPicPr>
        <p:blipFill>
          <a:blip r:embed="rId4" cstate="print"/>
          <a:srcRect/>
          <a:stretch>
            <a:fillRect/>
          </a:stretch>
        </p:blipFill>
        <p:spPr bwMode="auto">
          <a:xfrm>
            <a:off x="604374" y="908720"/>
            <a:ext cx="8539625" cy="5534684"/>
          </a:xfrm>
          <a:prstGeom prst="rect">
            <a:avLst/>
          </a:prstGeom>
          <a:noFill/>
          <a:ln w="9525">
            <a:noFill/>
            <a:miter lim="800000"/>
            <a:headEnd/>
            <a:tailEnd/>
          </a:ln>
        </p:spPr>
      </p:pic>
    </p:spTree>
    <p:extLst>
      <p:ext uri="{BB962C8B-B14F-4D97-AF65-F5344CB8AC3E}">
        <p14:creationId xmlns:p14="http://schemas.microsoft.com/office/powerpoint/2010/main" xmlns="" val="14006188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568952" cy="706437"/>
          </a:xfrm>
        </p:spPr>
        <p:txBody>
          <a:bodyPr/>
          <a:lstStyle/>
          <a:p>
            <a:r>
              <a:rPr lang="en-GB" dirty="0" smtClean="0"/>
              <a:t>Foundation Stage (age 5): England 2013</a:t>
            </a:r>
            <a:endParaRPr lang="en-GB" dirty="0"/>
          </a:p>
        </p:txBody>
      </p:sp>
      <p:graphicFrame>
        <p:nvGraphicFramePr>
          <p:cNvPr id="4" name="Chart 3"/>
          <p:cNvGraphicFramePr>
            <a:graphicFrameLocks/>
          </p:cNvGraphicFramePr>
          <p:nvPr/>
        </p:nvGraphicFramePr>
        <p:xfrm>
          <a:off x="323528" y="836712"/>
          <a:ext cx="8280920"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187624" y="6488668"/>
            <a:ext cx="7560840" cy="369332"/>
          </a:xfrm>
          <a:prstGeom prst="rect">
            <a:avLst/>
          </a:prstGeom>
          <a:noFill/>
        </p:spPr>
        <p:txBody>
          <a:bodyPr wrap="square" rtlCol="0">
            <a:spAutoFit/>
          </a:bodyPr>
          <a:lstStyle/>
          <a:p>
            <a:pPr algn="r"/>
            <a:r>
              <a:rPr lang="en-GB" dirty="0" smtClean="0">
                <a:solidFill>
                  <a:schemeClr val="bg1"/>
                </a:solidFill>
              </a:rPr>
              <a:t>Source:  DFE SFR 47/2013</a:t>
            </a:r>
            <a:endParaRPr lang="en-GB"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Stage 2 (age 11): England 2013</a:t>
            </a:r>
            <a:endParaRPr lang="en-GB" dirty="0"/>
          </a:p>
        </p:txBody>
      </p:sp>
      <p:graphicFrame>
        <p:nvGraphicFramePr>
          <p:cNvPr id="5" name="Chart 4"/>
          <p:cNvGraphicFramePr>
            <a:graphicFrameLocks/>
          </p:cNvGraphicFramePr>
          <p:nvPr/>
        </p:nvGraphicFramePr>
        <p:xfrm>
          <a:off x="467544" y="956310"/>
          <a:ext cx="8136904" cy="528100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187624" y="6488668"/>
            <a:ext cx="7560840" cy="369332"/>
          </a:xfrm>
          <a:prstGeom prst="rect">
            <a:avLst/>
          </a:prstGeom>
          <a:noFill/>
        </p:spPr>
        <p:txBody>
          <a:bodyPr wrap="square" rtlCol="0">
            <a:spAutoFit/>
          </a:bodyPr>
          <a:lstStyle/>
          <a:p>
            <a:pPr algn="r"/>
            <a:r>
              <a:rPr lang="en-GB" dirty="0" smtClean="0">
                <a:solidFill>
                  <a:schemeClr val="bg1"/>
                </a:solidFill>
              </a:rPr>
              <a:t>Source:  DFE SFR 51/2013</a:t>
            </a:r>
            <a:endParaRPr lang="en-GB"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706437"/>
          </a:xfrm>
        </p:spPr>
        <p:txBody>
          <a:bodyPr/>
          <a:lstStyle/>
          <a:p>
            <a:r>
              <a:rPr lang="en-GB" dirty="0" smtClean="0"/>
              <a:t>White British FSM lowest achieving</a:t>
            </a:r>
            <a:endParaRPr lang="en-GB" dirty="0"/>
          </a:p>
        </p:txBody>
      </p:sp>
      <p:graphicFrame>
        <p:nvGraphicFramePr>
          <p:cNvPr id="6" name="Chart 5"/>
          <p:cNvGraphicFramePr/>
          <p:nvPr/>
        </p:nvGraphicFramePr>
        <p:xfrm>
          <a:off x="539552" y="982980"/>
          <a:ext cx="8136904" cy="532634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187624" y="6488668"/>
            <a:ext cx="7560840" cy="369332"/>
          </a:xfrm>
          <a:prstGeom prst="rect">
            <a:avLst/>
          </a:prstGeom>
          <a:noFill/>
        </p:spPr>
        <p:txBody>
          <a:bodyPr wrap="square" rtlCol="0">
            <a:spAutoFit/>
          </a:bodyPr>
          <a:lstStyle/>
          <a:p>
            <a:pPr algn="r"/>
            <a:r>
              <a:rPr lang="en-GB" dirty="0" smtClean="0">
                <a:solidFill>
                  <a:schemeClr val="bg1"/>
                </a:solidFill>
              </a:rPr>
              <a:t>Source:  Strand (2015)</a:t>
            </a:r>
            <a:endParaRPr lang="en-GB" dirty="0">
              <a:solidFill>
                <a:schemeClr val="bg1"/>
              </a:solidFill>
            </a:endParaRPr>
          </a:p>
        </p:txBody>
      </p:sp>
    </p:spTree>
    <p:extLst>
      <p:ext uri="{BB962C8B-B14F-4D97-AF65-F5344CB8AC3E}">
        <p14:creationId xmlns:p14="http://schemas.microsoft.com/office/powerpoint/2010/main" xmlns="" val="19294255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mechanism</a:t>
            </a:r>
            <a:endParaRPr lang="en-GB" dirty="0"/>
          </a:p>
        </p:txBody>
      </p:sp>
      <p:sp>
        <p:nvSpPr>
          <p:cNvPr id="3" name="Content Placeholder 2"/>
          <p:cNvSpPr>
            <a:spLocks noGrp="1"/>
          </p:cNvSpPr>
          <p:nvPr>
            <p:ph idx="1"/>
          </p:nvPr>
        </p:nvSpPr>
        <p:spPr/>
        <p:txBody>
          <a:bodyPr/>
          <a:lstStyle/>
          <a:p>
            <a:pPr marL="571500" indent="-514350">
              <a:buSzPct val="100000"/>
              <a:buFont typeface="+mj-lt"/>
              <a:buAutoNum type="alphaLcParenR"/>
            </a:pPr>
            <a:r>
              <a:rPr lang="en-GB" sz="2800" dirty="0" smtClean="0"/>
              <a:t>Funding Pupil Premium Grant (PPG) </a:t>
            </a:r>
          </a:p>
          <a:p>
            <a:pPr marL="571500" indent="-514350">
              <a:buFont typeface="+mj-lt"/>
              <a:buAutoNum type="alphaLcParenR"/>
            </a:pPr>
            <a:endParaRPr lang="en-GB" sz="2800" dirty="0" smtClean="0"/>
          </a:p>
          <a:p>
            <a:pPr marL="571500" indent="-514350">
              <a:buFont typeface="+mj-lt"/>
              <a:buAutoNum type="alphaLcParenR"/>
            </a:pPr>
            <a:endParaRPr lang="en-GB" sz="2800" dirty="0" smtClean="0"/>
          </a:p>
          <a:p>
            <a:pPr marL="571500" indent="-514350">
              <a:spcAft>
                <a:spcPts val="0"/>
              </a:spcAft>
              <a:buSzPct val="110000"/>
              <a:buFont typeface="+mj-lt"/>
              <a:buAutoNum type="alphaLcParenR"/>
            </a:pPr>
            <a:r>
              <a:rPr lang="en-GB" sz="2800" dirty="0" smtClean="0"/>
              <a:t>School’s decide on the intervention/s</a:t>
            </a:r>
          </a:p>
          <a:p>
            <a:pPr marL="971550" lvl="1" indent="-360000">
              <a:buSzPct val="110000"/>
            </a:pPr>
            <a:r>
              <a:rPr lang="en-GB" sz="2000" dirty="0" smtClean="0">
                <a:hlinkClick r:id="rId3"/>
              </a:rPr>
              <a:t>http://educationendowmentfoundation.org.uk/toolkit/</a:t>
            </a:r>
            <a:endParaRPr lang="en-GB" sz="2000" dirty="0" smtClean="0"/>
          </a:p>
          <a:p>
            <a:pPr marL="971550" lvl="1" indent="-360000">
              <a:buSzPct val="110000"/>
            </a:pPr>
            <a:r>
              <a:rPr lang="en-GB" sz="2000" dirty="0" smtClean="0"/>
              <a:t>OfSTED best practice WWC updated &amp; PPG annual report</a:t>
            </a:r>
          </a:p>
          <a:p>
            <a:pPr marL="571500" indent="-514350">
              <a:lnSpc>
                <a:spcPct val="90000"/>
              </a:lnSpc>
              <a:spcBef>
                <a:spcPts val="600"/>
              </a:spcBef>
              <a:spcAft>
                <a:spcPts val="600"/>
              </a:spcAft>
              <a:buSzPct val="110000"/>
              <a:buFont typeface="+mj-lt"/>
              <a:buAutoNum type="alphaLcParenR"/>
            </a:pPr>
            <a:r>
              <a:rPr lang="en-GB" sz="2800" dirty="0" smtClean="0"/>
              <a:t>Accountable through performance tables / OfSTED / school website</a:t>
            </a:r>
          </a:p>
          <a:p>
            <a:pPr marL="828000" lvl="1">
              <a:spcAft>
                <a:spcPts val="0"/>
              </a:spcAft>
            </a:pPr>
            <a:r>
              <a:rPr lang="en-GB" sz="2200" dirty="0" smtClean="0"/>
              <a:t>Progress 8 to remove perverse incentives of 5EM</a:t>
            </a:r>
          </a:p>
          <a:p>
            <a:pPr marL="828000" lvl="1">
              <a:spcAft>
                <a:spcPts val="0"/>
              </a:spcAft>
            </a:pPr>
            <a:r>
              <a:rPr lang="en-GB" sz="2200" dirty="0" smtClean="0"/>
              <a:t>Publication of PPG gap, including 3-year rolling averages</a:t>
            </a:r>
          </a:p>
          <a:p>
            <a:pPr marL="571500" indent="-514350">
              <a:buFont typeface="+mj-lt"/>
              <a:buAutoNum type="alphaLcParenR"/>
            </a:pPr>
            <a:endParaRPr lang="en-GB" sz="2800" dirty="0"/>
          </a:p>
        </p:txBody>
      </p:sp>
      <p:pic>
        <p:nvPicPr>
          <p:cNvPr id="105476" name="Picture 4"/>
          <p:cNvPicPr>
            <a:picLocks noChangeAspect="1" noChangeArrowheads="1"/>
          </p:cNvPicPr>
          <p:nvPr/>
        </p:nvPicPr>
        <p:blipFill>
          <a:blip r:embed="rId4" cstate="print"/>
          <a:srcRect/>
          <a:stretch>
            <a:fillRect/>
          </a:stretch>
        </p:blipFill>
        <p:spPr bwMode="auto">
          <a:xfrm>
            <a:off x="1259632" y="1556793"/>
            <a:ext cx="6632699" cy="1368152"/>
          </a:xfrm>
          <a:prstGeom prst="rect">
            <a:avLst/>
          </a:prstGeom>
          <a:noFill/>
          <a:ln w="9525">
            <a:noFill/>
            <a:miter lim="800000"/>
            <a:headEnd/>
            <a:tailEnd/>
          </a:ln>
        </p:spPr>
      </p:pic>
    </p:spTree>
    <p:extLst>
      <p:ext uri="{BB962C8B-B14F-4D97-AF65-F5344CB8AC3E}">
        <p14:creationId xmlns:p14="http://schemas.microsoft.com/office/powerpoint/2010/main" xmlns="" val="460561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smtClean="0"/>
              <a:t>School success against the odds</a:t>
            </a:r>
          </a:p>
        </p:txBody>
      </p:sp>
      <p:sp>
        <p:nvSpPr>
          <p:cNvPr id="29699" name="Content Placeholder 2"/>
          <p:cNvSpPr>
            <a:spLocks noGrp="1"/>
          </p:cNvSpPr>
          <p:nvPr>
            <p:ph idx="1"/>
          </p:nvPr>
        </p:nvSpPr>
        <p:spPr/>
        <p:txBody>
          <a:bodyPr/>
          <a:lstStyle/>
          <a:p>
            <a:pPr marL="342900" lvl="1" indent="-342900">
              <a:buSzPct val="150000"/>
              <a:buFont typeface="Arial" charset="0"/>
              <a:buChar char="•"/>
            </a:pPr>
            <a:r>
              <a:rPr lang="en-GB" i="1" dirty="0" err="1" smtClean="0"/>
              <a:t>DfE</a:t>
            </a:r>
            <a:r>
              <a:rPr lang="en-GB" i="1" dirty="0" smtClean="0"/>
              <a:t> Extra Mile Project </a:t>
            </a:r>
            <a:r>
              <a:rPr lang="en-GB" dirty="0" smtClean="0"/>
              <a:t>– visited 45 primary &amp; 50 secondary schools that had raised attainment in some of the most deprived wards in England. </a:t>
            </a:r>
          </a:p>
          <a:p>
            <a:pPr marL="342900" lvl="1" indent="-342900">
              <a:buSzPct val="150000"/>
              <a:buFont typeface="Arial" charset="0"/>
              <a:buChar char="•"/>
            </a:pPr>
            <a:r>
              <a:rPr lang="en-GB" dirty="0" smtClean="0"/>
              <a:t>12 key practices identified:</a:t>
            </a:r>
          </a:p>
          <a:p>
            <a:pPr marL="742950" lvl="2" indent="-342900">
              <a:buSzPct val="150000"/>
              <a:buFont typeface="Wingdings" pitchFamily="2" charset="2"/>
              <a:buChar char="§"/>
            </a:pPr>
            <a:r>
              <a:rPr lang="en-GB" sz="1800" dirty="0" smtClean="0"/>
              <a:t>High participatory/active learning in lessons</a:t>
            </a:r>
          </a:p>
          <a:p>
            <a:pPr marL="742950" lvl="2" indent="-342900">
              <a:buSzPct val="150000"/>
              <a:buFont typeface="Wingdings" pitchFamily="2" charset="2"/>
              <a:buChar char="§"/>
            </a:pPr>
            <a:r>
              <a:rPr lang="en-GB" sz="1800" dirty="0" smtClean="0"/>
              <a:t>Value local people &amp; culture, high levels of engagement</a:t>
            </a:r>
          </a:p>
          <a:p>
            <a:pPr marL="742950" lvl="2" indent="-342900">
              <a:buSzPct val="150000"/>
              <a:buFont typeface="Wingdings" pitchFamily="2" charset="2"/>
              <a:buChar char="§"/>
            </a:pPr>
            <a:r>
              <a:rPr lang="en-GB" sz="1800" dirty="0" smtClean="0"/>
              <a:t>Broaden pupils horizons</a:t>
            </a:r>
          </a:p>
          <a:p>
            <a:pPr marL="742950" lvl="2" indent="-342900">
              <a:buSzPct val="150000"/>
              <a:buFont typeface="Wingdings" pitchFamily="2" charset="2"/>
              <a:buChar char="§"/>
            </a:pPr>
            <a:r>
              <a:rPr lang="en-GB" sz="1800" dirty="0" smtClean="0"/>
              <a:t>Offer a more relevant curriculum</a:t>
            </a:r>
          </a:p>
          <a:p>
            <a:pPr marL="742950" lvl="2" indent="-342900">
              <a:buSzPct val="150000"/>
              <a:buFont typeface="Wingdings" pitchFamily="2" charset="2"/>
              <a:buChar char="§"/>
            </a:pPr>
            <a:r>
              <a:rPr lang="en-GB" sz="1800" dirty="0" smtClean="0"/>
              <a:t>Build pupils’ language repertoire</a:t>
            </a:r>
          </a:p>
          <a:p>
            <a:pPr marL="742950" lvl="2" indent="-342900">
              <a:buSzPct val="150000"/>
              <a:buFont typeface="Wingdings" pitchFamily="2" charset="2"/>
              <a:buChar char="§"/>
            </a:pPr>
            <a:r>
              <a:rPr lang="en-GB" sz="1800" dirty="0" smtClean="0"/>
              <a:t>Track pupil progress and intervene</a:t>
            </a:r>
          </a:p>
          <a:p>
            <a:pPr marL="742950" lvl="2" indent="-342900">
              <a:buSzPct val="150000"/>
              <a:buFont typeface="Wingdings" pitchFamily="2" charset="2"/>
              <a:buChar char="§"/>
            </a:pPr>
            <a:r>
              <a:rPr lang="en-GB" sz="1800" dirty="0" smtClean="0"/>
              <a:t>Effective reward and sanctions schemes</a:t>
            </a:r>
          </a:p>
          <a:p>
            <a:pPr marL="742950" lvl="2" indent="-342900">
              <a:buSzPct val="150000"/>
              <a:buFont typeface="Wingdings" pitchFamily="2" charset="2"/>
              <a:buChar char="§"/>
            </a:pPr>
            <a:r>
              <a:rPr lang="en-GB" sz="1800" dirty="0" smtClean="0"/>
              <a:t>Develop SEAL, etc.</a:t>
            </a:r>
          </a:p>
          <a:p>
            <a:pPr marL="342900" lvl="1" indent="-342900">
              <a:buSzPct val="150000"/>
              <a:buFont typeface="Arial" charset="0"/>
              <a:buChar char="•"/>
            </a:pPr>
            <a:r>
              <a:rPr lang="en-GB" dirty="0" smtClean="0"/>
              <a:t>See case studies:</a:t>
            </a:r>
          </a:p>
          <a:p>
            <a:pPr marL="342900" lvl="1" indent="-342900">
              <a:buSzPct val="150000"/>
              <a:buFont typeface="Arial" charset="0"/>
              <a:buChar char="•"/>
            </a:pPr>
            <a:r>
              <a:rPr lang="en-GB" sz="1100" dirty="0" smtClean="0">
                <a:hlinkClick r:id="rId3"/>
              </a:rPr>
              <a:t>http://webarchive.nationalarchives.gov.uk/search/?y=0&amp;where=text&amp;x=0&amp;query=extra+mile+case+studies&amp;x=0&amp;y=0</a:t>
            </a:r>
            <a:endParaRPr lang="en-GB" sz="1100" dirty="0" smtClean="0"/>
          </a:p>
          <a:p>
            <a:pPr marL="342900" lvl="1" indent="-342900">
              <a:buSzPct val="150000"/>
              <a:buFont typeface="Arial" charset="0"/>
              <a:buChar char="•"/>
            </a:pPr>
            <a:endParaRPr lang="en-GB" sz="2000" dirty="0" smtClean="0"/>
          </a:p>
          <a:p>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anim calcmode="lin" valueType="num">
                                      <p:cBhvr additive="base">
                                        <p:cTn id="11" dur="500" fill="hold"/>
                                        <p:tgtEl>
                                          <p:spTgt spid="2969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969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anim calcmode="lin" valueType="num">
                                      <p:cBhvr additive="base">
                                        <p:cTn id="15" dur="500" fill="hold"/>
                                        <p:tgtEl>
                                          <p:spTgt spid="2969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969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anim calcmode="lin" valueType="num">
                                      <p:cBhvr additive="base">
                                        <p:cTn id="19" dur="500" fill="hold"/>
                                        <p:tgtEl>
                                          <p:spTgt spid="2969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699">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anim calcmode="lin" valueType="num">
                                      <p:cBhvr additive="base">
                                        <p:cTn id="23" dur="500" fill="hold"/>
                                        <p:tgtEl>
                                          <p:spTgt spid="29699">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9699">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9699">
                                            <p:txEl>
                                              <p:pRg st="5" end="5"/>
                                            </p:txEl>
                                          </p:spTgt>
                                        </p:tgtEl>
                                        <p:attrNameLst>
                                          <p:attrName>style.visibility</p:attrName>
                                        </p:attrNameLst>
                                      </p:cBhvr>
                                      <p:to>
                                        <p:strVal val="visible"/>
                                      </p:to>
                                    </p:set>
                                    <p:anim calcmode="lin" valueType="num">
                                      <p:cBhvr additive="base">
                                        <p:cTn id="27" dur="500" fill="hold"/>
                                        <p:tgtEl>
                                          <p:spTgt spid="29699">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9699">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9699">
                                            <p:txEl>
                                              <p:pRg st="6" end="6"/>
                                            </p:txEl>
                                          </p:spTgt>
                                        </p:tgtEl>
                                        <p:attrNameLst>
                                          <p:attrName>style.visibility</p:attrName>
                                        </p:attrNameLst>
                                      </p:cBhvr>
                                      <p:to>
                                        <p:strVal val="visible"/>
                                      </p:to>
                                    </p:set>
                                    <p:anim calcmode="lin" valueType="num">
                                      <p:cBhvr additive="base">
                                        <p:cTn id="31" dur="500" fill="hold"/>
                                        <p:tgtEl>
                                          <p:spTgt spid="29699">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9699">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9699">
                                            <p:txEl>
                                              <p:pRg st="7" end="7"/>
                                            </p:txEl>
                                          </p:spTgt>
                                        </p:tgtEl>
                                        <p:attrNameLst>
                                          <p:attrName>style.visibility</p:attrName>
                                        </p:attrNameLst>
                                      </p:cBhvr>
                                      <p:to>
                                        <p:strVal val="visible"/>
                                      </p:to>
                                    </p:set>
                                    <p:anim calcmode="lin" valueType="num">
                                      <p:cBhvr additive="base">
                                        <p:cTn id="35" dur="500" fill="hold"/>
                                        <p:tgtEl>
                                          <p:spTgt spid="29699">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9699">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9699">
                                            <p:txEl>
                                              <p:pRg st="8" end="8"/>
                                            </p:txEl>
                                          </p:spTgt>
                                        </p:tgtEl>
                                        <p:attrNameLst>
                                          <p:attrName>style.visibility</p:attrName>
                                        </p:attrNameLst>
                                      </p:cBhvr>
                                      <p:to>
                                        <p:strVal val="visible"/>
                                      </p:to>
                                    </p:set>
                                    <p:anim calcmode="lin" valueType="num">
                                      <p:cBhvr additive="base">
                                        <p:cTn id="39" dur="500" fill="hold"/>
                                        <p:tgtEl>
                                          <p:spTgt spid="29699">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9699">
                                            <p:txEl>
                                              <p:pRg st="8" end="8"/>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9699">
                                            <p:txEl>
                                              <p:pRg st="9" end="9"/>
                                            </p:txEl>
                                          </p:spTgt>
                                        </p:tgtEl>
                                        <p:attrNameLst>
                                          <p:attrName>style.visibility</p:attrName>
                                        </p:attrNameLst>
                                      </p:cBhvr>
                                      <p:to>
                                        <p:strVal val="visible"/>
                                      </p:to>
                                    </p:set>
                                    <p:anim calcmode="lin" valueType="num">
                                      <p:cBhvr additive="base">
                                        <p:cTn id="43" dur="500" fill="hold"/>
                                        <p:tgtEl>
                                          <p:spTgt spid="29699">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9699">
                                            <p:txEl>
                                              <p:pRg st="9" end="9"/>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9699">
                                            <p:txEl>
                                              <p:pRg st="10" end="10"/>
                                            </p:txEl>
                                          </p:spTgt>
                                        </p:tgtEl>
                                        <p:attrNameLst>
                                          <p:attrName>style.visibility</p:attrName>
                                        </p:attrNameLst>
                                      </p:cBhvr>
                                      <p:to>
                                        <p:strVal val="visible"/>
                                      </p:to>
                                    </p:set>
                                    <p:anim calcmode="lin" valueType="num">
                                      <p:cBhvr additive="base">
                                        <p:cTn id="47" dur="500" fill="hold"/>
                                        <p:tgtEl>
                                          <p:spTgt spid="29699">
                                            <p:txEl>
                                              <p:pRg st="10" end="1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9699">
                                            <p:txEl>
                                              <p:pRg st="10" end="10"/>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9699">
                                            <p:txEl>
                                              <p:pRg st="11" end="11"/>
                                            </p:txEl>
                                          </p:spTgt>
                                        </p:tgtEl>
                                        <p:attrNameLst>
                                          <p:attrName>style.visibility</p:attrName>
                                        </p:attrNameLst>
                                      </p:cBhvr>
                                      <p:to>
                                        <p:strVal val="visible"/>
                                      </p:to>
                                    </p:set>
                                    <p:anim calcmode="lin" valueType="num">
                                      <p:cBhvr additive="base">
                                        <p:cTn id="51" dur="500" fill="hold"/>
                                        <p:tgtEl>
                                          <p:spTgt spid="29699">
                                            <p:txEl>
                                              <p:pRg st="11" end="11"/>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29699">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Regional trends GCSE 2002-2012</a:t>
            </a:r>
            <a:endParaRPr lang="en-GB"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12051" y="1052736"/>
            <a:ext cx="8584112" cy="5112568"/>
          </a:xfrm>
          <a:prstGeom prst="rect">
            <a:avLst/>
          </a:prstGeom>
          <a:noFill/>
          <a:ln w="9525">
            <a:noFill/>
            <a:miter lim="800000"/>
            <a:headEnd/>
            <a:tailEnd/>
          </a:ln>
        </p:spPr>
      </p:pic>
      <p:sp>
        <p:nvSpPr>
          <p:cNvPr id="5" name="TextBox 4"/>
          <p:cNvSpPr txBox="1"/>
          <p:nvPr/>
        </p:nvSpPr>
        <p:spPr>
          <a:xfrm>
            <a:off x="467544" y="6453336"/>
            <a:ext cx="8208912" cy="307777"/>
          </a:xfrm>
          <a:prstGeom prst="rect">
            <a:avLst/>
          </a:prstGeom>
          <a:noFill/>
        </p:spPr>
        <p:txBody>
          <a:bodyPr wrap="square" rtlCol="0">
            <a:spAutoFit/>
          </a:bodyPr>
          <a:lstStyle/>
          <a:p>
            <a:pPr algn="r"/>
            <a:r>
              <a:rPr lang="en-GB" sz="1400" dirty="0" smtClean="0">
                <a:solidFill>
                  <a:schemeClr val="bg1"/>
                </a:solidFill>
              </a:rPr>
              <a:t>Source:  Greaves et al. (2014). </a:t>
            </a:r>
            <a:r>
              <a:rPr lang="en-GB" sz="1400" i="1" dirty="0" smtClean="0">
                <a:solidFill>
                  <a:schemeClr val="bg1"/>
                </a:solidFill>
              </a:rPr>
              <a:t>Lessons from London schools for attainment gaps</a:t>
            </a:r>
            <a:r>
              <a:rPr lang="en-GB" sz="1400" dirty="0" smtClean="0">
                <a:solidFill>
                  <a:schemeClr val="bg1"/>
                </a:solidFill>
              </a:rPr>
              <a:t>. SMCPC, p12.</a:t>
            </a:r>
            <a:endParaRPr lang="en-GB" sz="1400" dirty="0">
              <a:solidFill>
                <a:schemeClr val="bg1"/>
              </a:solidFill>
            </a:endParaRPr>
          </a:p>
        </p:txBody>
      </p:sp>
    </p:spTree>
    <p:extLst>
      <p:ext uri="{BB962C8B-B14F-4D97-AF65-F5344CB8AC3E}">
        <p14:creationId xmlns:p14="http://schemas.microsoft.com/office/powerpoint/2010/main" xmlns="" val="16099477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dirty="0" smtClean="0"/>
              <a:t>SES and progress age 11-16</a:t>
            </a:r>
          </a:p>
        </p:txBody>
      </p:sp>
      <p:graphicFrame>
        <p:nvGraphicFramePr>
          <p:cNvPr id="6" name="Table 5"/>
          <p:cNvGraphicFramePr>
            <a:graphicFrameLocks noGrp="1"/>
          </p:cNvGraphicFramePr>
          <p:nvPr/>
        </p:nvGraphicFramePr>
        <p:xfrm>
          <a:off x="539750" y="1052736"/>
          <a:ext cx="7992690" cy="4514525"/>
        </p:xfrm>
        <a:graphic>
          <a:graphicData uri="http://schemas.openxmlformats.org/drawingml/2006/table">
            <a:tbl>
              <a:tblPr firstRow="1" bandRow="1">
                <a:tableStyleId>{5C22544A-7EE6-4342-B048-85BDC9FD1C3A}</a:tableStyleId>
              </a:tblPr>
              <a:tblGrid>
                <a:gridCol w="3996345"/>
                <a:gridCol w="3996345"/>
              </a:tblGrid>
              <a:tr h="446308">
                <a:tc>
                  <a:txBody>
                    <a:bodyPr/>
                    <a:lstStyle/>
                    <a:p>
                      <a:pPr algn="ctr"/>
                      <a:r>
                        <a:rPr lang="en-GB" dirty="0" smtClean="0">
                          <a:solidFill>
                            <a:schemeClr val="accent2"/>
                          </a:solidFill>
                        </a:rPr>
                        <a:t>Bottom SES Quintile</a:t>
                      </a:r>
                      <a:endParaRPr lang="en-GB" dirty="0">
                        <a:solidFill>
                          <a:schemeClr val="accent2"/>
                        </a:solidFill>
                      </a:endParaRPr>
                    </a:p>
                  </a:txBody>
                  <a:tcPr/>
                </a:tc>
                <a:tc>
                  <a:txBody>
                    <a:bodyPr/>
                    <a:lstStyle/>
                    <a:p>
                      <a:pPr algn="ctr"/>
                      <a:r>
                        <a:rPr lang="en-GB" dirty="0" smtClean="0">
                          <a:solidFill>
                            <a:schemeClr val="accent2"/>
                          </a:solidFill>
                        </a:rPr>
                        <a:t>Top SES quintile</a:t>
                      </a:r>
                      <a:endParaRPr lang="en-GB" dirty="0">
                        <a:solidFill>
                          <a:schemeClr val="accent2"/>
                        </a:solidFill>
                      </a:endParaRPr>
                    </a:p>
                  </a:txBody>
                  <a:tcPr/>
                </a:tc>
              </a:tr>
              <a:tr h="4068217">
                <a:tc>
                  <a:txBody>
                    <a:bodyPr/>
                    <a:lstStyle/>
                    <a:p>
                      <a:endParaRPr lang="en-GB" dirty="0"/>
                    </a:p>
                  </a:txBody>
                  <a:tcPr/>
                </a:tc>
                <a:tc>
                  <a:txBody>
                    <a:bodyPr/>
                    <a:lstStyle/>
                    <a:p>
                      <a:endParaRPr lang="en-GB" dirty="0"/>
                    </a:p>
                  </a:txBody>
                  <a:tcPr/>
                </a:tc>
              </a:tr>
            </a:tbl>
          </a:graphicData>
        </a:graphic>
      </p:graphicFrame>
      <p:pic>
        <p:nvPicPr>
          <p:cNvPr id="25614" name="Chart 11"/>
          <p:cNvPicPr>
            <a:picLocks noChangeArrowheads="1"/>
          </p:cNvPicPr>
          <p:nvPr/>
        </p:nvPicPr>
        <p:blipFill>
          <a:blip r:embed="rId3" cstate="print"/>
          <a:srcRect/>
          <a:stretch>
            <a:fillRect/>
          </a:stretch>
        </p:blipFill>
        <p:spPr bwMode="auto">
          <a:xfrm>
            <a:off x="4643438" y="1700808"/>
            <a:ext cx="3600450" cy="3672880"/>
          </a:xfrm>
          <a:prstGeom prst="rect">
            <a:avLst/>
          </a:prstGeom>
          <a:noFill/>
          <a:ln w="9525">
            <a:noFill/>
            <a:miter lim="800000"/>
            <a:headEnd/>
            <a:tailEnd/>
          </a:ln>
        </p:spPr>
      </p:pic>
      <p:pic>
        <p:nvPicPr>
          <p:cNvPr id="25615" name="Chart 10"/>
          <p:cNvPicPr>
            <a:picLocks noChangeArrowheads="1"/>
          </p:cNvPicPr>
          <p:nvPr/>
        </p:nvPicPr>
        <p:blipFill>
          <a:blip r:embed="rId4" cstate="print"/>
          <a:srcRect/>
          <a:stretch>
            <a:fillRect/>
          </a:stretch>
        </p:blipFill>
        <p:spPr bwMode="auto">
          <a:xfrm>
            <a:off x="684213" y="1700808"/>
            <a:ext cx="3671887" cy="3672880"/>
          </a:xfrm>
          <a:prstGeom prst="rect">
            <a:avLst/>
          </a:prstGeom>
          <a:noFill/>
          <a:ln w="9525">
            <a:noFill/>
            <a:miter lim="800000"/>
            <a:headEnd/>
            <a:tailEnd/>
          </a:ln>
        </p:spPr>
      </p:pic>
      <p:sp>
        <p:nvSpPr>
          <p:cNvPr id="7" name="TextBox 6"/>
          <p:cNvSpPr txBox="1"/>
          <p:nvPr/>
        </p:nvSpPr>
        <p:spPr>
          <a:xfrm>
            <a:off x="1187624" y="6488668"/>
            <a:ext cx="7560840" cy="369332"/>
          </a:xfrm>
          <a:prstGeom prst="rect">
            <a:avLst/>
          </a:prstGeom>
          <a:noFill/>
        </p:spPr>
        <p:txBody>
          <a:bodyPr wrap="square" rtlCol="0">
            <a:spAutoFit/>
          </a:bodyPr>
          <a:lstStyle/>
          <a:p>
            <a:pPr algn="r"/>
            <a:r>
              <a:rPr lang="en-GB" dirty="0" smtClean="0">
                <a:solidFill>
                  <a:schemeClr val="bg1"/>
                </a:solidFill>
              </a:rPr>
              <a:t>Source:  LSYPE (Strand, 2014a)</a:t>
            </a:r>
            <a:endParaRPr lang="en-GB" dirty="0">
              <a:solidFill>
                <a:schemeClr val="bg1"/>
              </a:solidFill>
            </a:endParaRPr>
          </a:p>
        </p:txBody>
      </p:sp>
      <p:sp>
        <p:nvSpPr>
          <p:cNvPr id="8" name="Content Placeholder 2"/>
          <p:cNvSpPr>
            <a:spLocks noGrp="1"/>
          </p:cNvSpPr>
          <p:nvPr>
            <p:ph idx="1"/>
          </p:nvPr>
        </p:nvSpPr>
        <p:spPr>
          <a:xfrm>
            <a:off x="467544" y="5661248"/>
            <a:ext cx="8445624" cy="792088"/>
          </a:xfrm>
        </p:spPr>
        <p:txBody>
          <a:bodyPr/>
          <a:lstStyle/>
          <a:p>
            <a:r>
              <a:rPr lang="en-GB" sz="2200" b="1" dirty="0" smtClean="0"/>
              <a:t>Low SES</a:t>
            </a:r>
            <a:r>
              <a:rPr lang="en-GB" sz="2200" dirty="0" smtClean="0"/>
              <a:t>: White British decline, most BME improve particularly during KS4. </a:t>
            </a:r>
            <a:r>
              <a:rPr lang="en-GB" sz="2200" b="1" dirty="0" smtClean="0"/>
              <a:t>High SES</a:t>
            </a:r>
            <a:r>
              <a:rPr lang="en-GB" sz="2200" dirty="0" smtClean="0"/>
              <a:t>: gaps close but WBRI stay ahead.</a:t>
            </a:r>
            <a:endParaRPr lang="en-GB" sz="2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Trends over 25 years</a:t>
            </a:r>
            <a:endParaRPr lang="en-GB" dirty="0"/>
          </a:p>
        </p:txBody>
      </p:sp>
      <p:sp>
        <p:nvSpPr>
          <p:cNvPr id="3" name="Content Placeholder 2"/>
          <p:cNvSpPr>
            <a:spLocks noGrp="1"/>
          </p:cNvSpPr>
          <p:nvPr>
            <p:ph idx="1"/>
          </p:nvPr>
        </p:nvSpPr>
        <p:spPr/>
        <p:txBody>
          <a:bodyPr/>
          <a:lstStyle/>
          <a:p>
            <a:pPr lvl="0"/>
            <a:r>
              <a:rPr lang="en-US" dirty="0" smtClean="0"/>
              <a:t>Gaps - Race, sex and class</a:t>
            </a:r>
            <a:endParaRPr lang="en-GB" dirty="0" smtClean="0"/>
          </a:p>
          <a:p>
            <a:pPr lvl="0"/>
            <a:r>
              <a:rPr lang="en-US" dirty="0" smtClean="0"/>
              <a:t>Focus on nationally representative data</a:t>
            </a:r>
            <a:endParaRPr lang="en-GB" dirty="0" smtClean="0"/>
          </a:p>
          <a:p>
            <a:pPr lvl="0"/>
            <a:r>
              <a:rPr lang="en-US" dirty="0" smtClean="0"/>
              <a:t>Age 16</a:t>
            </a:r>
            <a:endParaRPr lang="en-GB" dirty="0" smtClean="0"/>
          </a:p>
          <a:p>
            <a:r>
              <a:rPr lang="en-US" dirty="0" smtClean="0"/>
              <a:t>Two broad segments: </a:t>
            </a:r>
          </a:p>
          <a:p>
            <a:pPr lvl="1"/>
            <a:r>
              <a:rPr lang="en-US" dirty="0" smtClean="0"/>
              <a:t>1988-2006 (Youth Cohort Study - YCS) </a:t>
            </a:r>
          </a:p>
          <a:p>
            <a:pPr lvl="2"/>
            <a:r>
              <a:rPr lang="en-US" dirty="0" smtClean="0"/>
              <a:t>13,000 sample age 16+, every two years (approx), self reported data, broad ethnic groups ... </a:t>
            </a:r>
          </a:p>
          <a:p>
            <a:pPr lvl="1"/>
            <a:r>
              <a:rPr lang="en-US" dirty="0" smtClean="0"/>
              <a:t>2004-2014 (National Pupil Database - NPD)</a:t>
            </a:r>
          </a:p>
          <a:p>
            <a:pPr lvl="2"/>
            <a:r>
              <a:rPr lang="en-US" dirty="0" smtClean="0"/>
              <a:t>Whole population, annually, complete background</a:t>
            </a: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Implications for policy/practice</a:t>
            </a:r>
            <a:endParaRPr lang="en-GB" dirty="0"/>
          </a:p>
        </p:txBody>
      </p:sp>
      <p:sp>
        <p:nvSpPr>
          <p:cNvPr id="3" name="Content Placeholder 2"/>
          <p:cNvSpPr>
            <a:spLocks noGrp="1"/>
          </p:cNvSpPr>
          <p:nvPr>
            <p:ph idx="1"/>
          </p:nvPr>
        </p:nvSpPr>
        <p:spPr>
          <a:xfrm>
            <a:off x="457200" y="981075"/>
            <a:ext cx="8363272" cy="5327650"/>
          </a:xfrm>
        </p:spPr>
        <p:txBody>
          <a:bodyPr/>
          <a:lstStyle/>
          <a:p>
            <a:pPr>
              <a:lnSpc>
                <a:spcPct val="80000"/>
              </a:lnSpc>
              <a:spcBef>
                <a:spcPts val="600"/>
              </a:spcBef>
              <a:spcAft>
                <a:spcPts val="600"/>
              </a:spcAft>
            </a:pPr>
            <a:r>
              <a:rPr lang="en-GB" sz="2400" dirty="0" smtClean="0"/>
              <a:t>FSM gap does not result from a small no. ‘failing schools’ </a:t>
            </a:r>
          </a:p>
          <a:p>
            <a:pPr lvl="1">
              <a:lnSpc>
                <a:spcPct val="80000"/>
              </a:lnSpc>
              <a:spcAft>
                <a:spcPts val="600"/>
              </a:spcAft>
            </a:pPr>
            <a:r>
              <a:rPr lang="en-GB" sz="2000" dirty="0" smtClean="0"/>
              <a:t>Floor targets, new academies/free schools overemphasised</a:t>
            </a:r>
          </a:p>
          <a:p>
            <a:pPr lvl="1">
              <a:lnSpc>
                <a:spcPct val="80000"/>
              </a:lnSpc>
              <a:spcAft>
                <a:spcPts val="600"/>
              </a:spcAft>
            </a:pPr>
            <a:r>
              <a:rPr lang="en-GB" sz="2000" dirty="0" smtClean="0"/>
              <a:t>‘Success against the odds’ exceptions &amp; not easily replicable</a:t>
            </a:r>
          </a:p>
          <a:p>
            <a:pPr>
              <a:lnSpc>
                <a:spcPct val="80000"/>
              </a:lnSpc>
              <a:spcAft>
                <a:spcPct val="0"/>
              </a:spcAft>
            </a:pPr>
            <a:r>
              <a:rPr lang="en-GB" sz="2400" dirty="0" smtClean="0"/>
              <a:t>Beyond the school gates</a:t>
            </a:r>
          </a:p>
          <a:p>
            <a:pPr lvl="1"/>
            <a:r>
              <a:rPr lang="en-GB" sz="2000" dirty="0" smtClean="0"/>
              <a:t>Home / parental factors, access to social &amp; economic capital, poor health, peer groups, crime or neighbourhood deprivation</a:t>
            </a:r>
          </a:p>
          <a:p>
            <a:pPr lvl="1"/>
            <a:r>
              <a:rPr lang="en-GB" sz="2000" dirty="0" smtClean="0"/>
              <a:t>Cumulative impact of early Home Learning Environment (HLE) age 0-3 and ”Matthews’ effect”</a:t>
            </a:r>
          </a:p>
          <a:p>
            <a:pPr>
              <a:spcBef>
                <a:spcPts val="300"/>
              </a:spcBef>
              <a:spcAft>
                <a:spcPct val="0"/>
              </a:spcAft>
            </a:pPr>
            <a:r>
              <a:rPr lang="en-GB" sz="2400" dirty="0" smtClean="0"/>
              <a:t>Pupil premium positive influence by focussing schools attention on the FSM gap within their schools </a:t>
            </a:r>
          </a:p>
          <a:p>
            <a:pPr lvl="1"/>
            <a:r>
              <a:rPr lang="en-GB" sz="2000" dirty="0" smtClean="0"/>
              <a:t>Evaluate setting allocation / flexibility (e.g. Oakes, 2005)</a:t>
            </a:r>
          </a:p>
          <a:p>
            <a:pPr lvl="1"/>
            <a:r>
              <a:rPr lang="en-GB" sz="2000" dirty="0" smtClean="0"/>
              <a:t>Distribution of teachers across classrooms </a:t>
            </a:r>
            <a:r>
              <a:rPr lang="en-GB" sz="2000" i="1" dirty="0" smtClean="0"/>
              <a:t>within</a:t>
            </a:r>
            <a:r>
              <a:rPr lang="en-GB" sz="2000" dirty="0" smtClean="0"/>
              <a:t> schools (e.g. </a:t>
            </a:r>
            <a:r>
              <a:rPr lang="en-GB" sz="2000" dirty="0" err="1" smtClean="0"/>
              <a:t>Clotfelter</a:t>
            </a:r>
            <a:r>
              <a:rPr lang="en-GB" sz="2000" dirty="0" smtClean="0"/>
              <a:t> et al, 2005)</a:t>
            </a:r>
          </a:p>
          <a:p>
            <a:pPr lvl="1"/>
            <a:r>
              <a:rPr lang="en-GB" sz="2000" dirty="0" smtClean="0"/>
              <a:t>Working with parents (e.g. Parent Support Advisor pilot, 2009)</a:t>
            </a:r>
          </a:p>
          <a:p>
            <a:pPr lvl="1"/>
            <a:r>
              <a:rPr lang="en-GB" sz="2000" dirty="0" smtClean="0"/>
              <a:t>Early intervention (PPG weighting revised, new EYPP)</a:t>
            </a:r>
          </a:p>
          <a:p>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GB" dirty="0" smtClean="0"/>
              <a:t>Overall conclusions</a:t>
            </a:r>
          </a:p>
        </p:txBody>
      </p:sp>
      <p:sp>
        <p:nvSpPr>
          <p:cNvPr id="3" name="Content Placeholder 2"/>
          <p:cNvSpPr>
            <a:spLocks noGrp="1"/>
          </p:cNvSpPr>
          <p:nvPr>
            <p:ph idx="1"/>
          </p:nvPr>
        </p:nvSpPr>
        <p:spPr>
          <a:xfrm>
            <a:off x="468313" y="908050"/>
            <a:ext cx="8472487" cy="5327650"/>
          </a:xfrm>
        </p:spPr>
        <p:txBody>
          <a:bodyPr/>
          <a:lstStyle/>
          <a:p>
            <a:r>
              <a:rPr lang="en-GB" sz="2200" dirty="0" smtClean="0"/>
              <a:t>Focus on low attainment of White British Working Class (WC) pupils is valid – but (</a:t>
            </a:r>
            <a:r>
              <a:rPr lang="en-GB" sz="2200" dirty="0" err="1" smtClean="0"/>
              <a:t>i</a:t>
            </a:r>
            <a:r>
              <a:rPr lang="en-GB" sz="2200" dirty="0" smtClean="0"/>
              <a:t>) also Black Caribbean WC, and (ii) Black Caribbean underachieve from middle/high SES homes.</a:t>
            </a:r>
          </a:p>
          <a:p>
            <a:r>
              <a:rPr lang="en-GB" sz="2200" dirty="0" smtClean="0"/>
              <a:t>Key resilience factors are often individual/family but schools can and do make a difference (though there are limits to what schools alone can achieve). </a:t>
            </a:r>
          </a:p>
          <a:p>
            <a:r>
              <a:rPr lang="en-GB" sz="2200" dirty="0" smtClean="0"/>
              <a:t>Pupil Premium Grant offers substantial redistributive funding, real chance to make a difference, need to focus on within-school resource deployment, parental involvement etc.</a:t>
            </a:r>
          </a:p>
          <a:p>
            <a:r>
              <a:rPr lang="en-GB" sz="2200" dirty="0" smtClean="0"/>
              <a:t>If government seriously wants to ‘break the cycle’ of social reproduction of inequality will need more radical action (remove the charitable status of private schools, do they help the most needy and vulnerable in society? (SMCPC, 2014, </a:t>
            </a:r>
            <a:r>
              <a:rPr lang="en-GB" sz="2200" i="1" dirty="0" smtClean="0"/>
              <a:t>Elitist Britain</a:t>
            </a:r>
            <a:r>
              <a:rPr lang="en-GB" sz="22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Gender  (YCS)</a:t>
            </a:r>
            <a:endParaRPr lang="en-GB" dirty="0"/>
          </a:p>
        </p:txBody>
      </p:sp>
      <p:graphicFrame>
        <p:nvGraphicFramePr>
          <p:cNvPr id="7" name="Chart 6"/>
          <p:cNvGraphicFramePr>
            <a:graphicFrameLocks/>
          </p:cNvGraphicFramePr>
          <p:nvPr>
            <p:extLst>
              <p:ext uri="{D42A27DB-BD31-4B8C-83A1-F6EECF244321}">
                <p14:modId xmlns:p14="http://schemas.microsoft.com/office/powerpoint/2010/main" xmlns="" val="4089859539"/>
              </p:ext>
            </p:extLst>
          </p:nvPr>
        </p:nvGraphicFramePr>
        <p:xfrm>
          <a:off x="611560" y="980728"/>
          <a:ext cx="7632848"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11560" y="6443404"/>
            <a:ext cx="8208912" cy="276999"/>
          </a:xfrm>
          <a:prstGeom prst="rect">
            <a:avLst/>
          </a:prstGeom>
          <a:noFill/>
        </p:spPr>
        <p:txBody>
          <a:bodyPr wrap="square" rtlCol="0">
            <a:spAutoFit/>
          </a:bodyPr>
          <a:lstStyle/>
          <a:p>
            <a:pPr algn="r"/>
            <a:r>
              <a:rPr lang="en-GB" sz="1200" dirty="0" smtClean="0">
                <a:solidFill>
                  <a:schemeClr val="bg1"/>
                </a:solidFill>
              </a:rPr>
              <a:t>Source: </a:t>
            </a:r>
            <a:r>
              <a:rPr lang="en-GB" sz="1200" dirty="0" err="1">
                <a:solidFill>
                  <a:schemeClr val="bg1"/>
                </a:solidFill>
              </a:rPr>
              <a:t>DCSF</a:t>
            </a:r>
            <a:r>
              <a:rPr lang="en-GB" sz="1200" dirty="0">
                <a:solidFill>
                  <a:schemeClr val="bg1"/>
                </a:solidFill>
              </a:rPr>
              <a:t> (2008). </a:t>
            </a:r>
            <a:r>
              <a:rPr lang="en-GB" sz="1200" i="1" dirty="0">
                <a:solidFill>
                  <a:schemeClr val="bg1"/>
                </a:solidFill>
              </a:rPr>
              <a:t>YCS &amp; </a:t>
            </a:r>
            <a:r>
              <a:rPr lang="en-GB" sz="1200" i="1" dirty="0" smtClean="0">
                <a:solidFill>
                  <a:schemeClr val="bg1"/>
                </a:solidFill>
              </a:rPr>
              <a:t>LSYPE</a:t>
            </a:r>
            <a:r>
              <a:rPr lang="en-GB" sz="1200" i="1" dirty="0">
                <a:solidFill>
                  <a:schemeClr val="bg1"/>
                </a:solidFill>
              </a:rPr>
              <a:t>: The activities and experiences of 16 year olds: England 2007</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Ethnicity  (YCS)</a:t>
            </a:r>
            <a:endParaRPr lang="en-GB" dirty="0"/>
          </a:p>
        </p:txBody>
      </p:sp>
      <p:graphicFrame>
        <p:nvGraphicFramePr>
          <p:cNvPr id="4" name="Chart 3"/>
          <p:cNvGraphicFramePr>
            <a:graphicFrameLocks/>
          </p:cNvGraphicFramePr>
          <p:nvPr>
            <p:extLst>
              <p:ext uri="{D42A27DB-BD31-4B8C-83A1-F6EECF244321}">
                <p14:modId xmlns:p14="http://schemas.microsoft.com/office/powerpoint/2010/main" xmlns="" val="2042305409"/>
              </p:ext>
            </p:extLst>
          </p:nvPr>
        </p:nvGraphicFramePr>
        <p:xfrm>
          <a:off x="683568" y="980728"/>
          <a:ext cx="7704856" cy="525658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11560" y="6443404"/>
            <a:ext cx="8208912" cy="276999"/>
          </a:xfrm>
          <a:prstGeom prst="rect">
            <a:avLst/>
          </a:prstGeom>
          <a:noFill/>
        </p:spPr>
        <p:txBody>
          <a:bodyPr wrap="square" rtlCol="0">
            <a:spAutoFit/>
          </a:bodyPr>
          <a:lstStyle/>
          <a:p>
            <a:pPr algn="r"/>
            <a:r>
              <a:rPr lang="en-GB" sz="1200" dirty="0" smtClean="0">
                <a:solidFill>
                  <a:schemeClr val="bg1"/>
                </a:solidFill>
              </a:rPr>
              <a:t>Source: </a:t>
            </a:r>
            <a:r>
              <a:rPr lang="en-GB" sz="1200" dirty="0" err="1">
                <a:solidFill>
                  <a:schemeClr val="bg1"/>
                </a:solidFill>
              </a:rPr>
              <a:t>DCSF</a:t>
            </a:r>
            <a:r>
              <a:rPr lang="en-GB" sz="1200" dirty="0">
                <a:solidFill>
                  <a:schemeClr val="bg1"/>
                </a:solidFill>
              </a:rPr>
              <a:t> (2008). </a:t>
            </a:r>
            <a:r>
              <a:rPr lang="en-GB" sz="1200" i="1" dirty="0">
                <a:solidFill>
                  <a:schemeClr val="bg1"/>
                </a:solidFill>
              </a:rPr>
              <a:t>YCS &amp; </a:t>
            </a:r>
            <a:r>
              <a:rPr lang="en-GB" sz="1200" i="1" dirty="0" smtClean="0">
                <a:solidFill>
                  <a:schemeClr val="bg1"/>
                </a:solidFill>
              </a:rPr>
              <a:t>LSYPE</a:t>
            </a:r>
            <a:r>
              <a:rPr lang="en-GB" sz="1200" i="1" dirty="0">
                <a:solidFill>
                  <a:schemeClr val="bg1"/>
                </a:solidFill>
              </a:rPr>
              <a:t>: The activities and experiences of 16 year olds: England 2007</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Socio-economic (YCS)</a:t>
            </a:r>
            <a:endParaRPr lang="en-GB" dirty="0"/>
          </a:p>
        </p:txBody>
      </p:sp>
      <p:graphicFrame>
        <p:nvGraphicFramePr>
          <p:cNvPr id="4" name="Chart 3"/>
          <p:cNvGraphicFramePr>
            <a:graphicFrameLocks/>
          </p:cNvGraphicFramePr>
          <p:nvPr>
            <p:extLst>
              <p:ext uri="{D42A27DB-BD31-4B8C-83A1-F6EECF244321}">
                <p14:modId xmlns:p14="http://schemas.microsoft.com/office/powerpoint/2010/main" xmlns="" val="3572526873"/>
              </p:ext>
            </p:extLst>
          </p:nvPr>
        </p:nvGraphicFramePr>
        <p:xfrm>
          <a:off x="683568" y="908720"/>
          <a:ext cx="7560840" cy="532859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11560" y="6443404"/>
            <a:ext cx="8208912" cy="461665"/>
          </a:xfrm>
          <a:prstGeom prst="rect">
            <a:avLst/>
          </a:prstGeom>
          <a:noFill/>
        </p:spPr>
        <p:txBody>
          <a:bodyPr wrap="square" rtlCol="0">
            <a:spAutoFit/>
          </a:bodyPr>
          <a:lstStyle/>
          <a:p>
            <a:pPr algn="r"/>
            <a:r>
              <a:rPr lang="en-GB" sz="1200" dirty="0" smtClean="0">
                <a:solidFill>
                  <a:schemeClr val="bg1"/>
                </a:solidFill>
              </a:rPr>
              <a:t>Note: </a:t>
            </a:r>
            <a:r>
              <a:rPr lang="en-GB" sz="1200" dirty="0" err="1" smtClean="0">
                <a:solidFill>
                  <a:schemeClr val="bg1"/>
                </a:solidFill>
              </a:rPr>
              <a:t>SEG</a:t>
            </a:r>
            <a:r>
              <a:rPr lang="en-GB" sz="1200" dirty="0" smtClean="0">
                <a:solidFill>
                  <a:schemeClr val="bg1"/>
                </a:solidFill>
              </a:rPr>
              <a:t> then NS-SEC from 1999. England only from 1999. SEC Lower supervisory, semi-routine and routine. Source: </a:t>
            </a:r>
            <a:r>
              <a:rPr lang="en-GB" sz="1200" dirty="0" err="1">
                <a:solidFill>
                  <a:schemeClr val="bg1"/>
                </a:solidFill>
              </a:rPr>
              <a:t>DCSF</a:t>
            </a:r>
            <a:r>
              <a:rPr lang="en-GB" sz="1200" dirty="0">
                <a:solidFill>
                  <a:schemeClr val="bg1"/>
                </a:solidFill>
              </a:rPr>
              <a:t> (2008). </a:t>
            </a:r>
            <a:r>
              <a:rPr lang="en-GB" sz="1200" i="1" dirty="0">
                <a:solidFill>
                  <a:schemeClr val="bg1"/>
                </a:solidFill>
              </a:rPr>
              <a:t>YCS &amp; </a:t>
            </a:r>
            <a:r>
              <a:rPr lang="en-GB" sz="1200" i="1" dirty="0" smtClean="0">
                <a:solidFill>
                  <a:schemeClr val="bg1"/>
                </a:solidFill>
              </a:rPr>
              <a:t>LSYPE</a:t>
            </a:r>
            <a:r>
              <a:rPr lang="en-GB" sz="1200" i="1" dirty="0">
                <a:solidFill>
                  <a:schemeClr val="bg1"/>
                </a:solidFill>
              </a:rPr>
              <a:t>: The activities and experiences of 16 year olds: England 2007</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Gender  (NPD)</a:t>
            </a:r>
            <a:endParaRPr lang="en-GB" dirty="0"/>
          </a:p>
        </p:txBody>
      </p:sp>
      <p:graphicFrame>
        <p:nvGraphicFramePr>
          <p:cNvPr id="4" name="Chart 3"/>
          <p:cNvGraphicFramePr>
            <a:graphicFrameLocks/>
          </p:cNvGraphicFramePr>
          <p:nvPr>
            <p:extLst>
              <p:ext uri="{D42A27DB-BD31-4B8C-83A1-F6EECF244321}">
                <p14:modId xmlns:p14="http://schemas.microsoft.com/office/powerpoint/2010/main" xmlns="" val="2756330113"/>
              </p:ext>
            </p:extLst>
          </p:nvPr>
        </p:nvGraphicFramePr>
        <p:xfrm>
          <a:off x="683568" y="980728"/>
          <a:ext cx="7992888" cy="532859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Ethnicity (NPD)</a:t>
            </a:r>
            <a:endParaRPr lang="en-GB" dirty="0"/>
          </a:p>
        </p:txBody>
      </p:sp>
      <p:graphicFrame>
        <p:nvGraphicFramePr>
          <p:cNvPr id="6" name="Chart 5"/>
          <p:cNvGraphicFramePr>
            <a:graphicFrameLocks/>
          </p:cNvGraphicFramePr>
          <p:nvPr>
            <p:extLst>
              <p:ext uri="{D42A27DB-BD31-4B8C-83A1-F6EECF244321}">
                <p14:modId xmlns:p14="http://schemas.microsoft.com/office/powerpoint/2010/main" xmlns="" val="2861704609"/>
              </p:ext>
            </p:extLst>
          </p:nvPr>
        </p:nvGraphicFramePr>
        <p:xfrm>
          <a:off x="611560" y="908720"/>
          <a:ext cx="8064896" cy="5400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FSM (NPD)</a:t>
            </a:r>
            <a:endParaRPr lang="en-GB" dirty="0"/>
          </a:p>
        </p:txBody>
      </p:sp>
      <p:graphicFrame>
        <p:nvGraphicFramePr>
          <p:cNvPr id="4" name="Chart 3"/>
          <p:cNvGraphicFramePr>
            <a:graphicFrameLocks/>
          </p:cNvGraphicFramePr>
          <p:nvPr>
            <p:extLst>
              <p:ext uri="{D42A27DB-BD31-4B8C-83A1-F6EECF244321}">
                <p14:modId xmlns:p14="http://schemas.microsoft.com/office/powerpoint/2010/main" xmlns="" val="3368830578"/>
              </p:ext>
            </p:extLst>
          </p:nvPr>
        </p:nvGraphicFramePr>
        <p:xfrm>
          <a:off x="395536" y="980728"/>
          <a:ext cx="8352928" cy="53285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Quantitative&amp;Qualitative_2006">
  <a:themeElements>
    <a:clrScheme name="Quantitative&amp;Qualitative_20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Quantitative&amp;Qualitative_20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Quantitative&amp;Qualitative_20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Quantitative&amp;Qualitative_200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Quantitative&amp;Qualitative_200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Quantitative&amp;Qualitative_200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Quantitative&amp;Qualitative_200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Quantitative&amp;Qualitative_200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Quantitative&amp;Qualitative_200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Quantitative&amp;Qualitative_200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Quantitative&amp;Qualitative_200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Quantitative&amp;Qualitative_200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Quantitative&amp;Qualitative_200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Quantitative&amp;Qualitative_200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Quantitative&amp;Qualitative_2006</Template>
  <TotalTime>11380</TotalTime>
  <Words>1891</Words>
  <Application>Microsoft Office PowerPoint</Application>
  <PresentationFormat>On-screen Show (4:3)</PresentationFormat>
  <Paragraphs>183</Paragraphs>
  <Slides>31</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Quantitative&amp;Qualitative_2006</vt:lpstr>
      <vt:lpstr>Worksheet</vt:lpstr>
      <vt:lpstr>Educational inequality in England’s schools  Address to “Narrowing the Achievement Gap” National Conference, Jeffrey Hall, UCL-Institute of Education, 18 June 2015  Professor Steve Strand University of Oxford, Department of Education steve.strand@education.ox.ac.uk 01865 611071</vt:lpstr>
      <vt:lpstr>Purpose of presentation</vt:lpstr>
      <vt:lpstr>Trends over 25 years</vt:lpstr>
      <vt:lpstr>Gender  (YCS)</vt:lpstr>
      <vt:lpstr>Ethnicity  (YCS)</vt:lpstr>
      <vt:lpstr>Socio-economic (YCS)</vt:lpstr>
      <vt:lpstr>Gender  (NPD)</vt:lpstr>
      <vt:lpstr>Ethnicity (NPD)</vt:lpstr>
      <vt:lpstr>FSM (NPD)</vt:lpstr>
      <vt:lpstr>Relative gaps over 25 years</vt:lpstr>
      <vt:lpstr>Key messages</vt:lpstr>
      <vt:lpstr>Achievement age 16 by ethnicity, SES &amp; gender</vt:lpstr>
      <vt:lpstr>FSM by ethnic 2004-2014</vt:lpstr>
      <vt:lpstr>Key messages</vt:lpstr>
      <vt:lpstr>3 June 2015</vt:lpstr>
      <vt:lpstr>The wider context beyond school</vt:lpstr>
      <vt:lpstr>References</vt:lpstr>
      <vt:lpstr>Slide 18</vt:lpstr>
      <vt:lpstr>Slide 19</vt:lpstr>
      <vt:lpstr>Slide 20</vt:lpstr>
      <vt:lpstr>FSM gap by OFSTED rating</vt:lpstr>
      <vt:lpstr>OFSTED grades strongly predicted by Intake</vt:lpstr>
      <vt:lpstr>Foundation Stage (age 5): England 2013</vt:lpstr>
      <vt:lpstr>Key Stage 2 (age 11): England 2013</vt:lpstr>
      <vt:lpstr>White British FSM lowest achieving</vt:lpstr>
      <vt:lpstr>The mechanism</vt:lpstr>
      <vt:lpstr>School success against the odds</vt:lpstr>
      <vt:lpstr>Regional trends GCSE 2002-2012</vt:lpstr>
      <vt:lpstr>SES and progress age 11-16</vt:lpstr>
      <vt:lpstr>Implications for policy/practice</vt:lpstr>
      <vt:lpstr>Overall conclusions</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 and ethnicity</dc:title>
  <dc:creator>Steve Strand</dc:creator>
  <cp:lastModifiedBy>SS</cp:lastModifiedBy>
  <cp:revision>595</cp:revision>
  <cp:lastPrinted>2015-06-16T16:00:38Z</cp:lastPrinted>
  <dcterms:created xsi:type="dcterms:W3CDTF">2006-02-06T20:14:37Z</dcterms:created>
  <dcterms:modified xsi:type="dcterms:W3CDTF">2015-06-17T15:23:16Z</dcterms:modified>
</cp:coreProperties>
</file>