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7" r:id="rId2"/>
  </p:sldMasterIdLst>
  <p:notesMasterIdLst>
    <p:notesMasterId r:id="rId12"/>
  </p:notesMasterIdLst>
  <p:handoutMasterIdLst>
    <p:handoutMasterId r:id="rId13"/>
  </p:handoutMasterIdLst>
  <p:sldIdLst>
    <p:sldId id="379" r:id="rId3"/>
    <p:sldId id="430" r:id="rId4"/>
    <p:sldId id="432" r:id="rId5"/>
    <p:sldId id="431" r:id="rId6"/>
    <p:sldId id="433" r:id="rId7"/>
    <p:sldId id="413" r:id="rId8"/>
    <p:sldId id="414" r:id="rId9"/>
    <p:sldId id="424" r:id="rId10"/>
    <p:sldId id="427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79A75"/>
    <a:srgbClr val="F36B35"/>
    <a:srgbClr val="F15D22"/>
    <a:srgbClr val="F69872"/>
    <a:srgbClr val="FAC294"/>
    <a:srgbClr val="F7A07D"/>
    <a:srgbClr val="D1450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4" autoAdjust="0"/>
    <p:restoredTop sz="99492" autoAdjust="0"/>
  </p:normalViewPr>
  <p:slideViewPr>
    <p:cSldViewPr>
      <p:cViewPr>
        <p:scale>
          <a:sx n="75" d="100"/>
          <a:sy n="75" d="100"/>
        </p:scale>
        <p:origin x="-72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96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080244-EFA2-4A7A-A52B-C80B3F7F59B5}" type="datetimeFigureOut">
              <a:rPr lang="en-GB"/>
              <a:pPr>
                <a:defRPr/>
              </a:pPr>
              <a:t>17/06/2015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FB4B82A-121D-4A02-9084-51AB3D829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40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41FFD6D-2920-4EF1-9870-727204E5CB5D}" type="datetimeFigureOut">
              <a:rPr lang="en-US"/>
              <a:pPr>
                <a:defRPr/>
              </a:pPr>
              <a:t>6/17/2015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7A5B22-5B48-42E0-BE76-BA57AA238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21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F7AF5-9B9E-47E2-A987-B2936474DE8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A4852-F474-4F52-B6D5-202BAF5A6E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6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95598-163A-4350-8B44-E50875541A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4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95598-163A-4350-8B44-E50875541A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F35F-8435-46E5-BABB-0674003D131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2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95598-163A-4350-8B44-E50875541A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DIY guide is becoming interactive – October 2014.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0D385-5B17-4ADD-A8FB-3556991F1C5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96863"/>
            <a:ext cx="33401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C1D8-04B7-4578-A451-4155F5998657}" type="datetimeFigureOut">
              <a:rPr lang="en-GB"/>
              <a:pPr>
                <a:defRPr/>
              </a:pPr>
              <a:t>17/06/2015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EDDA-E4D3-4B65-9F79-05E87071B5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0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3651-8434-465E-92E5-1659F77B3D52}" type="datetimeFigureOut">
              <a:rPr lang="en-GB"/>
              <a:pPr>
                <a:defRPr/>
              </a:pPr>
              <a:t>17/06/2015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17A9-EC31-447E-9465-15FF545E91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7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8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F189-3E02-4745-846B-42D46B310540}" type="datetimeFigureOut">
              <a:rPr lang="en-GB"/>
              <a:pPr>
                <a:defRPr/>
              </a:pPr>
              <a:t>17/06/2015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9488-1B3F-4AAC-9EEC-F8B7DEEB57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5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96863"/>
            <a:ext cx="33401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Paper 2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Paper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6C47B8-1C78-48C3-AA48-F63AFC7F79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68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468313" y="1484313"/>
            <a:ext cx="8207375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Paper 2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Paper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BDABDA-727B-4374-924A-20F2A4759D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9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Paper 2</a:t>
            </a:r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Paper 2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FF2105-A228-42C8-9A9D-760EC5F8B3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7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8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Paper 2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Paper 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79D407-65D1-4406-A74B-C2AEA1C415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8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43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34D39F-F007-4131-8D28-78972F0AD0B3}" type="datetimeFigureOut">
              <a:rPr lang="en-GB"/>
              <a:pPr>
                <a:defRPr/>
              </a:pPr>
              <a:t>17/06/2015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6C3BF9-2B58-4F15-BDF9-BDA0921D77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43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/>
              <a:t>Paper 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GB" dirty="0"/>
              <a:t>Paper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fld id="{1417A1C1-0B4B-4E27-B815-5CD36C176C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mentoruk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groupingstudents@kcl.ac.uk" TargetMode="External"/><Relationship Id="rId5" Type="http://schemas.openxmlformats.org/officeDocument/2006/relationships/hyperlink" Target="mailto:christopher-james.harvey@ndcn.ox.ac.uk" TargetMode="External"/><Relationship Id="rId4" Type="http://schemas.openxmlformats.org/officeDocument/2006/relationships/hyperlink" Target="mailto:anna.ware@ssatuk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84A3C3-268F-4669-894E-846E3F1EF1AE}" type="slidenum">
              <a:rPr lang="en-GB" altLang="en-US">
                <a:solidFill>
                  <a:srgbClr val="898989"/>
                </a:solidFill>
              </a:rPr>
              <a:pPr/>
              <a:t>1</a:t>
            </a:fld>
            <a:endParaRPr lang="en-GB" altLang="en-US" dirty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24175"/>
            <a:ext cx="9144000" cy="1584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prstClr val="white"/>
                </a:solidFill>
              </a:rPr>
              <a:t>Effective use of the pupil premium to rais</a:t>
            </a:r>
            <a:r>
              <a:rPr lang="en-GB" sz="2400" b="1" dirty="0" smtClean="0">
                <a:solidFill>
                  <a:prstClr val="white"/>
                </a:solidFill>
              </a:rPr>
              <a:t>e achievement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prstClr val="white"/>
                </a:solidFill>
              </a:rPr>
              <a:t>Lessons from research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solidFill>
                  <a:prstClr val="white"/>
                </a:solidFill>
              </a:rPr>
              <a:t/>
            </a:r>
            <a:br>
              <a:rPr lang="en-GB" sz="1700" dirty="0">
                <a:solidFill>
                  <a:prstClr val="white"/>
                </a:solidFill>
              </a:rPr>
            </a:br>
            <a:r>
              <a:rPr lang="en-GB" sz="1600" dirty="0" smtClean="0">
                <a:solidFill>
                  <a:prstClr val="white"/>
                </a:solidFill>
              </a:rPr>
              <a:t>Robbie Coleman (robbie.coleman@eefoundation.org.uk)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dirty="0" smtClean="0">
                <a:solidFill>
                  <a:schemeClr val="bg1"/>
                </a:solidFill>
              </a:rPr>
              <a:t>18</a:t>
            </a:r>
            <a:r>
              <a:rPr lang="en-GB" sz="1200" b="1" i="1" baseline="30000" dirty="0" smtClean="0">
                <a:solidFill>
                  <a:schemeClr val="bg1"/>
                </a:solidFill>
              </a:rPr>
              <a:t>th</a:t>
            </a:r>
            <a:r>
              <a:rPr lang="en-GB" sz="1200" b="1" i="1" dirty="0" smtClean="0">
                <a:solidFill>
                  <a:schemeClr val="bg1"/>
                </a:solidFill>
              </a:rPr>
              <a:t> June 2015</a:t>
            </a:r>
            <a:endParaRPr lang="en-GB" sz="1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 anchor="b">
            <a:normAutofit/>
          </a:bodyPr>
          <a:lstStyle/>
          <a:p>
            <a:r>
              <a:rPr lang="en-US" sz="2400" b="1" dirty="0" smtClean="0"/>
              <a:t>Basic hypothesis</a:t>
            </a:r>
            <a:endParaRPr lang="en-US" sz="2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916832"/>
            <a:ext cx="79438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It will be easier to achieve what you want with the </a:t>
            </a:r>
            <a:br>
              <a:rPr lang="en-GB" dirty="0" smtClean="0"/>
            </a:br>
            <a:r>
              <a:rPr lang="en-GB" dirty="0" smtClean="0"/>
              <a:t>Pupil Premium if you have access to information about what has been tried elsewhere.</a:t>
            </a:r>
            <a:endParaRPr lang="en-GB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99592" y="3683914"/>
            <a:ext cx="4201621" cy="2378063"/>
            <a:chOff x="683568" y="3674163"/>
            <a:chExt cx="3414856" cy="1807820"/>
          </a:xfrm>
        </p:grpSpPr>
        <p:grpSp>
          <p:nvGrpSpPr>
            <p:cNvPr id="6" name="Group 5"/>
            <p:cNvGrpSpPr/>
            <p:nvPr/>
          </p:nvGrpSpPr>
          <p:grpSpPr>
            <a:xfrm>
              <a:off x="700237" y="3681783"/>
              <a:ext cx="3398187" cy="1800200"/>
              <a:chOff x="499539" y="1757363"/>
              <a:chExt cx="8464949" cy="4645532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00" t="11773" r="21498" b="673"/>
              <a:stretch/>
            </p:blipFill>
            <p:spPr bwMode="auto">
              <a:xfrm>
                <a:off x="499539" y="1757363"/>
                <a:ext cx="4209287" cy="461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69" t="6939" r="21215" b="4595"/>
              <a:stretch/>
            </p:blipFill>
            <p:spPr bwMode="auto">
              <a:xfrm>
                <a:off x="4745825" y="1757363"/>
                <a:ext cx="4218663" cy="464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683568" y="3674163"/>
              <a:ext cx="3398187" cy="178647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27404" r="28594" b="18943"/>
          <a:stretch/>
        </p:blipFill>
        <p:spPr bwMode="auto">
          <a:xfrm>
            <a:off x="5940152" y="3501008"/>
            <a:ext cx="2360324" cy="274387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755576" y="321297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2400" b="1" dirty="0" smtClean="0"/>
              <a:t>A starting point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53733" y="1628800"/>
            <a:ext cx="8582763" cy="4752528"/>
            <a:chOff x="499539" y="1757363"/>
            <a:chExt cx="8464949" cy="4645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0" t="11773" r="21498" b="673"/>
            <a:stretch/>
          </p:blipFill>
          <p:spPr bwMode="auto">
            <a:xfrm>
              <a:off x="499539" y="1757363"/>
              <a:ext cx="4209287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9" t="6939" r="21215" b="4595"/>
            <a:stretch/>
          </p:blipFill>
          <p:spPr bwMode="auto">
            <a:xfrm>
              <a:off x="4745825" y="1757363"/>
              <a:ext cx="4218663" cy="464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1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4664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407150" cy="1143000"/>
          </a:xfrm>
        </p:spPr>
        <p:txBody>
          <a:bodyPr anchor="b"/>
          <a:lstStyle/>
          <a:p>
            <a:pPr eaLnBrk="1" hangingPunct="1"/>
            <a:r>
              <a:rPr lang="en-GB" sz="2400" b="1" dirty="0" smtClean="0"/>
              <a:t>Three rules of thumb</a:t>
            </a:r>
            <a:endParaRPr lang="en-GB" sz="2400" b="1" dirty="0" smtClean="0"/>
          </a:p>
        </p:txBody>
      </p:sp>
      <p:sp>
        <p:nvSpPr>
          <p:cNvPr id="2" name="Pentagon 1"/>
          <p:cNvSpPr/>
          <p:nvPr/>
        </p:nvSpPr>
        <p:spPr>
          <a:xfrm>
            <a:off x="395536" y="1916832"/>
            <a:ext cx="3528392" cy="1224136"/>
          </a:xfrm>
          <a:prstGeom prst="homePlate">
            <a:avLst/>
          </a:prstGeom>
          <a:solidFill>
            <a:srgbClr val="F15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1</a:t>
            </a:r>
            <a:r>
              <a:rPr lang="en-GB" b="1" dirty="0" smtClean="0"/>
              <a:t>. Consider what you want to achieve, before turning to the evidence </a:t>
            </a:r>
            <a:endParaRPr lang="en-GB" b="1" dirty="0"/>
          </a:p>
        </p:txBody>
      </p:sp>
      <p:sp>
        <p:nvSpPr>
          <p:cNvPr id="9" name="Pentagon 8"/>
          <p:cNvSpPr/>
          <p:nvPr/>
        </p:nvSpPr>
        <p:spPr>
          <a:xfrm>
            <a:off x="395536" y="3429000"/>
            <a:ext cx="3528392" cy="1224136"/>
          </a:xfrm>
          <a:prstGeom prst="homePlate">
            <a:avLst/>
          </a:prstGeom>
          <a:solidFill>
            <a:srgbClr val="F15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2. </a:t>
            </a:r>
            <a:r>
              <a:rPr lang="en-GB" b="1" dirty="0"/>
              <a:t>Use the </a:t>
            </a:r>
            <a:r>
              <a:rPr lang="en-GB" b="1" dirty="0" smtClean="0"/>
              <a:t>Toolkit as </a:t>
            </a:r>
            <a:r>
              <a:rPr lang="en-GB" b="1" dirty="0"/>
              <a:t>a starting </a:t>
            </a:r>
            <a:r>
              <a:rPr lang="en-GB" b="1" dirty="0" smtClean="0"/>
              <a:t>point, then dig deeper</a:t>
            </a:r>
            <a:endParaRPr lang="en-GB" b="1" dirty="0"/>
          </a:p>
        </p:txBody>
      </p:sp>
      <p:sp>
        <p:nvSpPr>
          <p:cNvPr id="10" name="Pentagon 9"/>
          <p:cNvSpPr/>
          <p:nvPr/>
        </p:nvSpPr>
        <p:spPr>
          <a:xfrm>
            <a:off x="395536" y="4941168"/>
            <a:ext cx="3528392" cy="1224136"/>
          </a:xfrm>
          <a:prstGeom prst="homePlate">
            <a:avLst/>
          </a:prstGeom>
          <a:solidFill>
            <a:srgbClr val="F15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3. Understand the </a:t>
            </a:r>
            <a:r>
              <a:rPr lang="en-GB" b="1" i="1" dirty="0" smtClean="0"/>
              <a:t>‘active ingredients</a:t>
            </a:r>
            <a:r>
              <a:rPr lang="en-GB" b="1" dirty="0" smtClean="0"/>
              <a:t>’ of implementation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01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altLang="en-US" sz="2400" b="1" dirty="0" smtClean="0"/>
              <a:t>One to one tuition</a:t>
            </a:r>
            <a:endParaRPr lang="en-GB" alt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t="38744" r="35396" b="21968"/>
          <a:stretch/>
        </p:blipFill>
        <p:spPr bwMode="auto">
          <a:xfrm>
            <a:off x="508000" y="1700807"/>
            <a:ext cx="8417052" cy="4554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0BD-5D26-4D2A-9F92-9F73D84A88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n-GB" sz="2400" b="1" dirty="0" smtClean="0"/>
              <a:t>Building the evidence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4752529" cy="48965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GB" sz="2000" b="1" dirty="0" smtClean="0"/>
              <a:t>Since 2011 we have funded 100 projects that aim to:</a:t>
            </a:r>
            <a:endParaRPr lang="en-GB" sz="2000" b="1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Build on existing evidence.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Generate </a:t>
            </a:r>
            <a:r>
              <a:rPr lang="en-GB" sz="2000" dirty="0" smtClean="0"/>
              <a:t>significant new understanding of what works.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Be replicable and </a:t>
            </a:r>
            <a:r>
              <a:rPr lang="en-GB" sz="2000" dirty="0" smtClean="0"/>
              <a:t>cost </a:t>
            </a:r>
            <a:br>
              <a:rPr lang="en-GB" sz="2000" dirty="0" smtClean="0"/>
            </a:br>
            <a:r>
              <a:rPr lang="en-GB" sz="2000" dirty="0" smtClean="0"/>
              <a:t>effective.</a:t>
            </a:r>
            <a:endParaRPr lang="en-GB" sz="2000" dirty="0" smtClean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27404" r="28594" b="18943"/>
          <a:stretch/>
        </p:blipFill>
        <p:spPr bwMode="auto">
          <a:xfrm>
            <a:off x="5076056" y="1780389"/>
            <a:ext cx="3840426" cy="44644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0BD-5D26-4D2A-9F92-9F73D84A88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45188" y="1549152"/>
            <a:ext cx="8519297" cy="4976192"/>
          </a:xfrm>
          <a:prstGeom prst="rect">
            <a:avLst/>
          </a:prstGeom>
          <a:solidFill>
            <a:srgbClr val="F15D22">
              <a:lumMod val="20000"/>
              <a:lumOff val="8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b="1" dirty="0" smtClean="0"/>
              <a:t>Projects by numbers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4283968" y="1700808"/>
            <a:ext cx="1730600" cy="1801237"/>
          </a:xfrm>
          <a:prstGeom prst="ellipse">
            <a:avLst/>
          </a:prstGeom>
          <a:solidFill>
            <a:srgbClr val="D1450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100 </a:t>
            </a:r>
            <a:r>
              <a:rPr lang="en-GB" sz="1400" dirty="0" smtClean="0">
                <a:solidFill>
                  <a:prstClr val="white"/>
                </a:solidFill>
              </a:rPr>
              <a:t>projects funded to date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1307" y="1700808"/>
            <a:ext cx="2146961" cy="2234592"/>
          </a:xfrm>
          <a:prstGeom prst="ellipse">
            <a:avLst/>
          </a:prstGeom>
          <a:solidFill>
            <a:srgbClr val="F69872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</a:rPr>
              <a:t>4,700 </a:t>
            </a:r>
            <a:r>
              <a:rPr lang="en-GB" sz="1600" dirty="0" smtClean="0">
                <a:solidFill>
                  <a:prstClr val="black"/>
                </a:solidFill>
              </a:rPr>
              <a:t>schools currently participating in projects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04048" y="4469919"/>
            <a:ext cx="1776479" cy="1831750"/>
          </a:xfrm>
          <a:prstGeom prst="ellipse">
            <a:avLst/>
          </a:prstGeom>
          <a:solidFill>
            <a:srgbClr val="F7A07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15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sz="1200" dirty="0" smtClean="0">
                <a:solidFill>
                  <a:prstClr val="black"/>
                </a:solidFill>
              </a:rPr>
              <a:t>independent evaluation teams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219" y="1988840"/>
            <a:ext cx="2314237" cy="2408696"/>
          </a:xfrm>
          <a:prstGeom prst="ellipse">
            <a:avLst/>
          </a:prstGeom>
          <a:solidFill>
            <a:srgbClr val="F79A75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</a:rPr>
              <a:t>600,000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pupils currently involved in EEF projects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5910" y="3393007"/>
            <a:ext cx="2110106" cy="2196233"/>
          </a:xfrm>
          <a:prstGeom prst="ellipse">
            <a:avLst/>
          </a:prstGeom>
          <a:solidFill>
            <a:srgbClr val="F36B35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£220</a:t>
            </a:r>
            <a:r>
              <a:rPr lang="en-GB" sz="1600" dirty="0" smtClean="0">
                <a:solidFill>
                  <a:prstClr val="white"/>
                </a:solidFill>
              </a:rPr>
              <a:t>m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1400" dirty="0" smtClean="0">
                <a:solidFill>
                  <a:prstClr val="white"/>
                </a:solidFill>
              </a:rPr>
              <a:t>estimated spend over lifetime of the EEF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38492" y="4869160"/>
            <a:ext cx="1237964" cy="1288493"/>
          </a:xfrm>
          <a:prstGeom prst="ellipse">
            <a:avLst/>
          </a:prstGeom>
          <a:solidFill>
            <a:srgbClr val="D1450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prstClr val="white"/>
                </a:solidFill>
              </a:rPr>
              <a:t>12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sz="1200" dirty="0" smtClean="0">
                <a:solidFill>
                  <a:prstClr val="white"/>
                </a:solidFill>
              </a:rPr>
              <a:t>funding rounds to date</a:t>
            </a:r>
            <a:endParaRPr lang="en-GB" sz="4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5576" y="4682463"/>
            <a:ext cx="1555706" cy="1619206"/>
          </a:xfrm>
          <a:prstGeom prst="ellipse">
            <a:avLst/>
          </a:prstGeom>
          <a:solidFill>
            <a:srgbClr val="F7A07D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£57m</a:t>
            </a:r>
            <a:endParaRPr lang="en-GB" sz="2000" dirty="0">
              <a:solidFill>
                <a:prstClr val="black"/>
              </a:solidFill>
            </a:endParaRP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funding awarded to date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n-GB" sz="2400" b="1" dirty="0" smtClean="0"/>
              <a:t>Projects</a:t>
            </a:r>
            <a:endParaRPr lang="en-GB" sz="2400" b="1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4752529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i="1" dirty="0" smtClean="0"/>
              <a:t>Completed</a:t>
            </a:r>
            <a:endParaRPr lang="en-GB" i="1" dirty="0" smtClean="0"/>
          </a:p>
          <a:p>
            <a:pPr>
              <a:lnSpc>
                <a:spcPct val="110000"/>
              </a:lnSpc>
            </a:pPr>
            <a:r>
              <a:rPr lang="en-GB" dirty="0"/>
              <a:t>Thinking, Doing, Talking Science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Mathematics </a:t>
            </a:r>
            <a:r>
              <a:rPr lang="en-GB" dirty="0" smtClean="0"/>
              <a:t>Mastery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Switch-on Reading</a:t>
            </a:r>
            <a:endParaRPr lang="en-GB" dirty="0"/>
          </a:p>
          <a:p>
            <a:pPr>
              <a:lnSpc>
                <a:spcPct val="110000"/>
              </a:lnSpc>
            </a:pPr>
            <a:endParaRPr lang="en-GB" sz="20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800" i="1" dirty="0" smtClean="0"/>
              <a:t>To </a:t>
            </a:r>
            <a:r>
              <a:rPr lang="en-GB" sz="2000" i="1" dirty="0"/>
              <a:t>come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Texting parents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Lesson study</a:t>
            </a: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School start times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0BD-5D26-4D2A-9F92-9F73D84A88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2" t="16346" r="34062" b="4039"/>
          <a:stretch/>
        </p:blipFill>
        <p:spPr bwMode="auto">
          <a:xfrm>
            <a:off x="5952523" y="1686496"/>
            <a:ext cx="2756306" cy="38164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2" t="17116" r="34167"/>
          <a:stretch/>
        </p:blipFill>
        <p:spPr bwMode="auto">
          <a:xfrm>
            <a:off x="4572000" y="2204864"/>
            <a:ext cx="2761046" cy="40614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18333" r="35208" b="1971"/>
          <a:stretch/>
        </p:blipFill>
        <p:spPr bwMode="auto">
          <a:xfrm>
            <a:off x="6156176" y="2708920"/>
            <a:ext cx="2685944" cy="39055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55679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Several ground-breaking EEF funded trials are looking for schools to work with, contact the organisations below as soon as possible if your school is interested.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</a:t>
            </a:r>
            <a:r>
              <a:rPr lang="en-GB" dirty="0"/>
              <a:t> </a:t>
            </a:r>
            <a:r>
              <a:rPr lang="en-GB" b="1" dirty="0" smtClean="0"/>
              <a:t>Good </a:t>
            </a:r>
            <a:r>
              <a:rPr lang="en-GB" b="1" dirty="0"/>
              <a:t>Behaviour Game</a:t>
            </a:r>
            <a:r>
              <a:rPr lang="en-GB" dirty="0"/>
              <a:t> </a:t>
            </a:r>
            <a:r>
              <a:rPr lang="en-GB" dirty="0" smtClean="0"/>
              <a:t>– a </a:t>
            </a:r>
            <a:r>
              <a:rPr lang="en-GB" dirty="0"/>
              <a:t>classroom management </a:t>
            </a:r>
            <a:r>
              <a:rPr lang="en-GB" dirty="0" smtClean="0"/>
              <a:t>programme: </a:t>
            </a:r>
            <a:r>
              <a:rPr lang="en-GB" u="sng" dirty="0">
                <a:hlinkClick r:id="rId3"/>
              </a:rPr>
              <a:t>admin@mentoruk.org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smtClean="0"/>
              <a:t>Secondary </a:t>
            </a:r>
            <a:r>
              <a:rPr lang="en-GB" dirty="0"/>
              <a:t>schools across the </a:t>
            </a:r>
            <a:r>
              <a:rPr lang="en-GB" dirty="0" smtClean="0"/>
              <a:t>country can sign up now for:</a:t>
            </a:r>
            <a:endParaRPr lang="en-GB" dirty="0"/>
          </a:p>
          <a:p>
            <a:r>
              <a:rPr lang="en-GB" dirty="0"/>
              <a:t> 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Embedding </a:t>
            </a:r>
            <a:r>
              <a:rPr lang="en-GB" b="1" dirty="0"/>
              <a:t>Formative Assessment</a:t>
            </a:r>
            <a:r>
              <a:rPr lang="en-GB" dirty="0"/>
              <a:t>, with SSAT and Dylan </a:t>
            </a:r>
            <a:r>
              <a:rPr lang="en-GB" dirty="0" err="1" smtClean="0"/>
              <a:t>Wiliam</a:t>
            </a:r>
            <a:r>
              <a:rPr lang="en-GB" dirty="0" smtClean="0"/>
              <a:t>: </a:t>
            </a:r>
            <a:r>
              <a:rPr lang="en-GB" u="sng" dirty="0" smtClean="0">
                <a:hlinkClick r:id="rId4"/>
              </a:rPr>
              <a:t>anna.ware@ssatuk.co.uk</a:t>
            </a:r>
            <a:endParaRPr lang="en-GB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/>
              <a:t>Teensleep</a:t>
            </a:r>
            <a:r>
              <a:rPr lang="en-GB" dirty="0"/>
              <a:t>, with University of Oxford - Testing the impact of later start times </a:t>
            </a:r>
            <a:r>
              <a:rPr lang="en-GB" dirty="0" smtClean="0"/>
              <a:t>and sleep education: </a:t>
            </a:r>
            <a:r>
              <a:rPr lang="en-GB" u="sng" dirty="0" smtClean="0">
                <a:hlinkClick r:id="rId5"/>
              </a:rPr>
              <a:t>christopher-james.harvey@ndcn.ox.ac.uk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Best </a:t>
            </a:r>
            <a:r>
              <a:rPr lang="en-GB" b="1" dirty="0"/>
              <a:t>Practice in Grouping Students</a:t>
            </a:r>
            <a:r>
              <a:rPr lang="en-GB" dirty="0"/>
              <a:t> - Best practice in setting and mixed ability teaching, with </a:t>
            </a:r>
            <a:r>
              <a:rPr lang="en-GB" dirty="0" smtClean="0"/>
              <a:t>King</a:t>
            </a:r>
            <a:r>
              <a:rPr lang="en-GB" dirty="0" smtClean="0">
                <a:hlinkClick r:id="rId6"/>
              </a:rPr>
              <a:t>‘</a:t>
            </a:r>
            <a:r>
              <a:rPr lang="en-GB" dirty="0" smtClean="0"/>
              <a:t>s College: </a:t>
            </a:r>
            <a:r>
              <a:rPr lang="en-GB" u="sng" dirty="0" smtClean="0">
                <a:hlinkClick r:id="rId6"/>
              </a:rPr>
              <a:t>groupingstudents@kcl.ac.uk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3588" cy="11430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sz="2400" b="1" dirty="0" smtClean="0"/>
              <a:t>Get involved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263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EF presentation template">
  <a:themeElements>
    <a:clrScheme name="EEF">
      <a:dk1>
        <a:sysClr val="windowText" lastClr="000000"/>
      </a:dk1>
      <a:lt1>
        <a:sysClr val="window" lastClr="FFFFFF"/>
      </a:lt1>
      <a:dk2>
        <a:srgbClr val="4F4C4D"/>
      </a:dk2>
      <a:lt2>
        <a:srgbClr val="EEECE1"/>
      </a:lt2>
      <a:accent1>
        <a:srgbClr val="F15D22"/>
      </a:accent1>
      <a:accent2>
        <a:srgbClr val="F58D64"/>
      </a:accent2>
      <a:accent3>
        <a:srgbClr val="FBCEB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8544</TotalTime>
  <Words>213</Words>
  <Application>Microsoft Office PowerPoint</Application>
  <PresentationFormat>On-screen Show (4:3)</PresentationFormat>
  <Paragraphs>61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1_EEF presentation template</vt:lpstr>
      <vt:lpstr>PowerPoint Presentation</vt:lpstr>
      <vt:lpstr>Basic hypothesis</vt:lpstr>
      <vt:lpstr>A starting point</vt:lpstr>
      <vt:lpstr>Three rules of thumb</vt:lpstr>
      <vt:lpstr>One to one tuition</vt:lpstr>
      <vt:lpstr>Building the evidence</vt:lpstr>
      <vt:lpstr>Projects by numbers</vt:lpstr>
      <vt:lpstr>Projects</vt:lpstr>
      <vt:lpstr>Get involved</vt:lpstr>
    </vt:vector>
  </TitlesOfParts>
  <Company>Qube Managed Services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Stringer</dc:creator>
  <cp:lastModifiedBy>Robbie Coleman</cp:lastModifiedBy>
  <cp:revision>300</cp:revision>
  <cp:lastPrinted>2015-06-17T13:51:23Z</cp:lastPrinted>
  <dcterms:created xsi:type="dcterms:W3CDTF">2011-09-02T14:00:52Z</dcterms:created>
  <dcterms:modified xsi:type="dcterms:W3CDTF">2015-06-17T13:59:24Z</dcterms:modified>
</cp:coreProperties>
</file>