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2" r:id="rId9"/>
    <p:sldId id="269" r:id="rId10"/>
    <p:sldId id="270" r:id="rId11"/>
    <p:sldId id="271" r:id="rId12"/>
    <p:sldId id="274" r:id="rId13"/>
    <p:sldId id="273" r:id="rId14"/>
    <p:sldId id="275" r:id="rId15"/>
    <p:sldId id="266" r:id="rId16"/>
    <p:sldId id="267" r:id="rId17"/>
    <p:sldId id="264" r:id="rId18"/>
    <p:sldId id="265" r:id="rId19"/>
    <p:sldId id="26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4660"/>
  </p:normalViewPr>
  <p:slideViewPr>
    <p:cSldViewPr>
      <p:cViewPr>
        <p:scale>
          <a:sx n="66" d="100"/>
          <a:sy n="66" d="100"/>
        </p:scale>
        <p:origin x="-174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14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79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50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15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97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712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0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113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6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7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AD9C3-2799-465D-B0D0-97F8A4A231D1}" type="datetimeFigureOut">
              <a:rPr lang="en-GB" smtClean="0"/>
              <a:t>18/06/2015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3982-C7E5-4DE5-AE59-8883631B14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67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Raising the Achievement of EAL Pupils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Steve Cooke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328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so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Provide many opportunities for pupils to verbalise the visual and visualise the verbal.</a:t>
            </a:r>
          </a:p>
          <a:p>
            <a:r>
              <a:rPr lang="en-GB" dirty="0" smtClean="0"/>
              <a:t>Allow the modelling and development of academic language through micro-scaffolding (clarifying questioning, prompting, paraphrasing, reformulating, summarising etc.)</a:t>
            </a:r>
          </a:p>
          <a:p>
            <a:r>
              <a:rPr lang="en-GB" dirty="0" smtClean="0"/>
              <a:t>Exploit the use of talk / writing frames, substitution tables etc.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79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dirty="0" smtClean="0"/>
              <a:t>Substitution table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1" t="10039" r="8093" b="2004"/>
          <a:stretch/>
        </p:blipFill>
        <p:spPr>
          <a:xfrm>
            <a:off x="323528" y="1484784"/>
            <a:ext cx="8496944" cy="4900232"/>
          </a:xfrm>
        </p:spPr>
      </p:pic>
      <p:sp>
        <p:nvSpPr>
          <p:cNvPr id="7" name="TextBox 6"/>
          <p:cNvSpPr txBox="1"/>
          <p:nvPr/>
        </p:nvSpPr>
        <p:spPr>
          <a:xfrm>
            <a:off x="5940152" y="544522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See Document 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36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n-GB" dirty="0" smtClean="0"/>
              <a:t>Talk / Writing Frame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u="sng" dirty="0"/>
              <a:t>Human rights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I think that three of the human rights are particularly </a:t>
            </a:r>
            <a:r>
              <a:rPr lang="en-GB" dirty="0" smtClean="0"/>
              <a:t>……………………… 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 smtClean="0"/>
              <a:t>Firstly</a:t>
            </a:r>
            <a:r>
              <a:rPr lang="en-GB" dirty="0"/>
              <a:t>, I think that the right to </a:t>
            </a:r>
            <a:r>
              <a:rPr lang="en-GB" dirty="0" smtClean="0"/>
              <a:t>…………………………………………………………………………………… </a:t>
            </a:r>
          </a:p>
          <a:p>
            <a:pPr marL="0" indent="0">
              <a:buNone/>
            </a:pPr>
            <a:r>
              <a:rPr lang="en-GB" dirty="0" smtClean="0"/>
              <a:t>is </a:t>
            </a:r>
            <a:r>
              <a:rPr lang="en-GB" dirty="0"/>
              <a:t>extremely …………………………………………………  because </a:t>
            </a:r>
            <a:r>
              <a:rPr lang="en-GB" dirty="0" smtClean="0"/>
              <a:t>…………………..................................……………………………………… 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Secondly</a:t>
            </a:r>
            <a:r>
              <a:rPr lang="en-GB" dirty="0"/>
              <a:t>, the right to </a:t>
            </a:r>
            <a:r>
              <a:rPr lang="en-GB" dirty="0" smtClean="0"/>
              <a:t>………………………………………………………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is also enormously </a:t>
            </a:r>
            <a:r>
              <a:rPr lang="en-GB" dirty="0" smtClean="0"/>
              <a:t>……………………  .  </a:t>
            </a:r>
            <a:r>
              <a:rPr lang="en-GB" dirty="0"/>
              <a:t>This is because </a:t>
            </a:r>
            <a:r>
              <a:rPr lang="en-GB" dirty="0" smtClean="0"/>
              <a:t>……………</a:t>
            </a:r>
          </a:p>
          <a:p>
            <a:pPr marL="0" indent="0">
              <a:buNone/>
            </a:pPr>
            <a:r>
              <a:rPr lang="en-GB" dirty="0" smtClean="0"/>
              <a:t>…………………………………………………………………………………………… 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893799" y="6021319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 Document  X for full 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1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Classroom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Information gap activities.</a:t>
            </a:r>
          </a:p>
          <a:p>
            <a:r>
              <a:rPr lang="en-GB" dirty="0" smtClean="0"/>
              <a:t>Good quality collaborative learning activities which act as a catalyst for purposeful reading and talk.</a:t>
            </a:r>
          </a:p>
          <a:p>
            <a:r>
              <a:rPr lang="en-GB" dirty="0" smtClean="0"/>
              <a:t>Directed activities related to text (DARTs).</a:t>
            </a:r>
          </a:p>
          <a:p>
            <a:r>
              <a:rPr lang="en-GB" dirty="0" smtClean="0"/>
              <a:t>Extensive use and exploitation of ‘Key Visuals’.</a:t>
            </a:r>
          </a:p>
          <a:p>
            <a:r>
              <a:rPr lang="en-GB" dirty="0" smtClean="0"/>
              <a:t>Activities which enable pupils to build schemata of the content and structure of different text types.</a:t>
            </a:r>
          </a:p>
          <a:p>
            <a:r>
              <a:rPr lang="en-GB" dirty="0" smtClean="0"/>
              <a:t>Talk for writing activities.</a:t>
            </a:r>
          </a:p>
          <a:p>
            <a:r>
              <a:rPr lang="en-GB" dirty="0" smtClean="0"/>
              <a:t>A variety of supports at word, sentence and text level for developing writing.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8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way forward.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Dedicated funding which targets regions and schools facing the greatest challenges.</a:t>
            </a:r>
          </a:p>
          <a:p>
            <a:r>
              <a:rPr lang="en-GB" dirty="0" smtClean="0"/>
              <a:t>Recognition of EAL as a specific area of expertise .</a:t>
            </a:r>
          </a:p>
          <a:p>
            <a:r>
              <a:rPr lang="en-GB" dirty="0" smtClean="0"/>
              <a:t>Accredited training which develops this specialist expertise.</a:t>
            </a:r>
          </a:p>
          <a:p>
            <a:r>
              <a:rPr lang="en-GB" dirty="0" smtClean="0"/>
              <a:t>Initial teacher training which integrates EAL perspectives rather than including it as an ‘add on’.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what extent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Does classroom organisation allow for peer interaction and for students to explore ideas and concepts together?</a:t>
            </a:r>
          </a:p>
          <a:p>
            <a:endParaRPr lang="en-GB" dirty="0"/>
          </a:p>
          <a:p>
            <a:pPr lvl="0"/>
            <a:r>
              <a:rPr lang="en-GB" dirty="0"/>
              <a:t>Are there opportunities for students to support each other’s learning and learn from each other?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Is the use of first languages encouraged and supported?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002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what extent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Are minority students integrated socially and functionally into the classroom?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Are students offered choices within topics about activities and ways of working?</a:t>
            </a:r>
          </a:p>
          <a:p>
            <a:endParaRPr lang="en-GB" dirty="0"/>
          </a:p>
          <a:p>
            <a:pPr lvl="0"/>
            <a:r>
              <a:rPr lang="en-GB" dirty="0"/>
              <a:t>Are ground rules and criteria for success made explicit to students?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Do assessment procedures identify and acknowledge students’ individual progress?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9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what extent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sz="3800" dirty="0"/>
              <a:t>Is content learning integrated with language learning and development?</a:t>
            </a:r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pPr lvl="0"/>
            <a:r>
              <a:rPr lang="en-GB" sz="3800" dirty="0" smtClean="0"/>
              <a:t>Is academic language being explicitly explored, </a:t>
            </a:r>
            <a:r>
              <a:rPr lang="en-GB" sz="3800" dirty="0"/>
              <a:t> </a:t>
            </a:r>
            <a:r>
              <a:rPr lang="en-GB" sz="3800" dirty="0" smtClean="0"/>
              <a:t>taught  and developed?</a:t>
            </a:r>
            <a:endParaRPr lang="en-GB" sz="3800" dirty="0"/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pPr lvl="0"/>
            <a:r>
              <a:rPr lang="en-GB" sz="3800" dirty="0"/>
              <a:t>Is lesson content relevant, stimulating, cognitively demanding and well contextualised?</a:t>
            </a:r>
          </a:p>
          <a:p>
            <a:pPr marL="0" indent="0">
              <a:buNone/>
            </a:pPr>
            <a:r>
              <a:rPr lang="en-GB" sz="3800" dirty="0"/>
              <a:t> </a:t>
            </a:r>
          </a:p>
          <a:p>
            <a:pPr lvl="0"/>
            <a:r>
              <a:rPr lang="en-GB" sz="3800" dirty="0"/>
              <a:t>Is there a high level of comprehensible input and are there opportunities to use language purposefully?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57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what extent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Are students’ cultural and linguistic identities validated?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lvl="0"/>
            <a:r>
              <a:rPr lang="en-GB" dirty="0"/>
              <a:t>Is students’ existing knowledge, including cultural and linguistic experience acknowledged and activated?</a:t>
            </a:r>
          </a:p>
          <a:p>
            <a:endParaRPr lang="en-GB" dirty="0"/>
          </a:p>
          <a:p>
            <a:pPr lvl="0"/>
            <a:r>
              <a:rPr lang="en-GB" dirty="0"/>
              <a:t>Is English as an Additional Language teaching contextualised and relevant?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800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Padrón</a:t>
            </a:r>
            <a:r>
              <a:rPr lang="en-GB" dirty="0"/>
              <a:t>, Y.,  Waxman, H. , Brown, A. and Powers, R. (2000) Improving Classroom Instruction and Student Learning for Resilient </a:t>
            </a:r>
            <a:r>
              <a:rPr lang="en-GB" dirty="0" smtClean="0"/>
              <a:t>and Non-resilient </a:t>
            </a:r>
            <a:r>
              <a:rPr lang="en-GB" dirty="0"/>
              <a:t>English Language Learners. Research Brief 7, </a:t>
            </a:r>
            <a:r>
              <a:rPr lang="en-GB" dirty="0" err="1"/>
              <a:t>Center</a:t>
            </a:r>
            <a:r>
              <a:rPr lang="en-GB" dirty="0"/>
              <a:t> for Research on Education, Diversity &amp; Excellence, University of California</a:t>
            </a:r>
            <a:r>
              <a:rPr lang="en-GB" dirty="0" smtClean="0"/>
              <a:t>, Santa </a:t>
            </a:r>
            <a:r>
              <a:rPr lang="en-GB" dirty="0"/>
              <a:t>Cruz, Ca. </a:t>
            </a:r>
            <a:r>
              <a:rPr lang="en-GB" dirty="0" smtClean="0"/>
              <a:t>USA.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6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are EAL Pupils?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 is a Syrian refugee.  His father is Kurdish and his mother is Russian.  He speaks Kurdish, Arabic and Russian.</a:t>
            </a:r>
          </a:p>
          <a:p>
            <a:r>
              <a:rPr lang="en-GB" dirty="0" smtClean="0"/>
              <a:t>L is of Bangladeshi heritage.  She has arrived from Italy.  She speaks Bengali and Italian.</a:t>
            </a:r>
          </a:p>
          <a:p>
            <a:r>
              <a:rPr lang="en-GB" dirty="0" smtClean="0"/>
              <a:t>D is from the Czech Republic. He is of Roma heritage. He speaks Czech and </a:t>
            </a:r>
            <a:r>
              <a:rPr lang="en-GB" dirty="0" err="1" smtClean="0"/>
              <a:t>Tigranski</a:t>
            </a:r>
            <a:r>
              <a:rPr lang="en-GB" dirty="0" smtClean="0"/>
              <a:t>.</a:t>
            </a:r>
          </a:p>
          <a:p>
            <a:r>
              <a:rPr lang="en-GB" dirty="0" smtClean="0"/>
              <a:t>M is an unaccompanied asylum seeker from Turkey. He is Kurdish and speaks Kurdish and Turkish.</a:t>
            </a:r>
          </a:p>
          <a:p>
            <a:r>
              <a:rPr lang="en-GB" dirty="0" smtClean="0"/>
              <a:t>H is from Pakistan.  He attended primary school in England until Year 5 and then went to Pakistan where he did not attend school.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97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we know about them?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What experiences of formal education have they had?</a:t>
            </a:r>
          </a:p>
          <a:p>
            <a:r>
              <a:rPr lang="en-GB" dirty="0" smtClean="0"/>
              <a:t>Are they literate? If so, in what languages.  At what level?</a:t>
            </a:r>
          </a:p>
          <a:p>
            <a:r>
              <a:rPr lang="en-GB" dirty="0" smtClean="0"/>
              <a:t>What are their life experiences?</a:t>
            </a:r>
          </a:p>
          <a:p>
            <a:r>
              <a:rPr lang="en-GB" dirty="0" smtClean="0"/>
              <a:t>What are their economic circumstances?</a:t>
            </a:r>
          </a:p>
          <a:p>
            <a:r>
              <a:rPr lang="en-GB" dirty="0" smtClean="0"/>
              <a:t>What are their family circumstances?</a:t>
            </a:r>
          </a:p>
          <a:p>
            <a:r>
              <a:rPr lang="en-GB" dirty="0" smtClean="0"/>
              <a:t>How do they construct their own sense of identity?</a:t>
            </a:r>
          </a:p>
          <a:p>
            <a:r>
              <a:rPr lang="en-GB" dirty="0" smtClean="0"/>
              <a:t>Do they want to be in England?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64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Might they be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2232248" cy="139675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dirty="0" smtClean="0"/>
              <a:t>More-resilient</a:t>
            </a:r>
          </a:p>
          <a:p>
            <a:pPr marL="0" indent="0" algn="ctr">
              <a:buNone/>
            </a:pPr>
            <a:r>
              <a:rPr lang="en-GB" dirty="0" smtClean="0"/>
              <a:t>learners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68144" y="2636912"/>
            <a:ext cx="2448272" cy="13967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Less-resilient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dirty="0" smtClean="0"/>
              <a:t>learners</a:t>
            </a:r>
            <a:endParaRPr lang="en-GB" dirty="0"/>
          </a:p>
        </p:txBody>
      </p:sp>
      <p:cxnSp>
        <p:nvCxnSpPr>
          <p:cNvPr id="6" name="Straight Arrow Connector 5"/>
          <p:cNvCxnSpPr>
            <a:endCxn id="4" idx="1"/>
          </p:cNvCxnSpPr>
          <p:nvPr/>
        </p:nvCxnSpPr>
        <p:spPr>
          <a:xfrm>
            <a:off x="2915816" y="3335288"/>
            <a:ext cx="2952328" cy="0"/>
          </a:xfrm>
          <a:prstGeom prst="straightConnector1">
            <a:avLst/>
          </a:prstGeom>
          <a:ln w="508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40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American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The teachers knew that there were </a:t>
            </a:r>
            <a:r>
              <a:rPr lang="en-GB" dirty="0" smtClean="0"/>
              <a:t>differences between </a:t>
            </a:r>
            <a:r>
              <a:rPr lang="en-GB" dirty="0"/>
              <a:t>the two groups of students, but they </a:t>
            </a:r>
            <a:r>
              <a:rPr lang="en-GB" dirty="0" smtClean="0"/>
              <a:t>were never </a:t>
            </a:r>
            <a:r>
              <a:rPr lang="en-GB" dirty="0"/>
              <a:t>observed adapting their instruction to </a:t>
            </a:r>
            <a:r>
              <a:rPr lang="en-GB" dirty="0" smtClean="0"/>
              <a:t>accommodate the </a:t>
            </a:r>
            <a:r>
              <a:rPr lang="en-GB" dirty="0"/>
              <a:t>needs of non-resilient students. Furthermore, </a:t>
            </a:r>
            <a:r>
              <a:rPr lang="en-GB" dirty="0" smtClean="0"/>
              <a:t>many teachers </a:t>
            </a:r>
            <a:r>
              <a:rPr lang="en-GB" dirty="0"/>
              <a:t>indicated during their interviews that </a:t>
            </a:r>
            <a:r>
              <a:rPr lang="en-GB" dirty="0" smtClean="0"/>
              <a:t>teacher directed</a:t>
            </a:r>
            <a:r>
              <a:rPr lang="en-GB" dirty="0"/>
              <a:t> </a:t>
            </a:r>
            <a:r>
              <a:rPr lang="en-GB" dirty="0" smtClean="0"/>
              <a:t>instruction </a:t>
            </a:r>
            <a:r>
              <a:rPr lang="en-GB" dirty="0"/>
              <a:t>was the most inappropriate </a:t>
            </a:r>
            <a:r>
              <a:rPr lang="en-GB" dirty="0" smtClean="0"/>
              <a:t>instructional approach </a:t>
            </a:r>
            <a:r>
              <a:rPr lang="en-GB" dirty="0"/>
              <a:t>for non-resilient students, yet it was </a:t>
            </a:r>
            <a:r>
              <a:rPr lang="en-GB" dirty="0" smtClean="0"/>
              <a:t>the predominant </a:t>
            </a:r>
            <a:r>
              <a:rPr lang="en-GB" dirty="0"/>
              <a:t>approach used in most classrooms.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8184" y="5949280"/>
            <a:ext cx="251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CREDE Research </a:t>
            </a:r>
            <a:r>
              <a:rPr lang="en-GB" b="1" i="1" dirty="0"/>
              <a:t>Brief #7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48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American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teachers </a:t>
            </a:r>
            <a:r>
              <a:rPr lang="en-GB" dirty="0" smtClean="0"/>
              <a:t>reported that </a:t>
            </a:r>
            <a:r>
              <a:rPr lang="en-GB" dirty="0"/>
              <a:t>almost any instructional approach worked </a:t>
            </a:r>
            <a:r>
              <a:rPr lang="en-GB" dirty="0" smtClean="0"/>
              <a:t>with resilient </a:t>
            </a:r>
            <a:r>
              <a:rPr lang="en-GB" dirty="0"/>
              <a:t>students, whereas they said that cooperative </a:t>
            </a:r>
            <a:r>
              <a:rPr lang="en-GB" dirty="0" smtClean="0"/>
              <a:t>learning, a </a:t>
            </a:r>
            <a:r>
              <a:rPr lang="en-GB" dirty="0"/>
              <a:t>structured curriculum, and “hands-on” activities </a:t>
            </a:r>
            <a:r>
              <a:rPr lang="en-GB" dirty="0" smtClean="0"/>
              <a:t>were the </a:t>
            </a:r>
            <a:r>
              <a:rPr lang="en-GB" dirty="0"/>
              <a:t>most effective strategies for non-resilient students. </a:t>
            </a:r>
            <a:r>
              <a:rPr lang="en-GB" dirty="0" smtClean="0"/>
              <a:t>The teachers </a:t>
            </a:r>
            <a:r>
              <a:rPr lang="en-GB" dirty="0"/>
              <a:t>also reported that teacher-directed instruction </a:t>
            </a:r>
            <a:r>
              <a:rPr lang="en-GB" dirty="0" smtClean="0"/>
              <a:t>was the </a:t>
            </a:r>
            <a:r>
              <a:rPr lang="en-GB" dirty="0"/>
              <a:t>most ineffective instructional approach for both </a:t>
            </a:r>
            <a:r>
              <a:rPr lang="en-GB" dirty="0" smtClean="0"/>
              <a:t>resilient and </a:t>
            </a:r>
            <a:r>
              <a:rPr lang="en-GB" dirty="0"/>
              <a:t>non-resilient students.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8184" y="5949280"/>
            <a:ext cx="251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 smtClean="0"/>
              <a:t>CREDE Research </a:t>
            </a:r>
            <a:r>
              <a:rPr lang="en-GB" b="1" i="1" dirty="0"/>
              <a:t>Brief #7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00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school has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whole school approach which is led by  commitment and action by the SLT.</a:t>
            </a:r>
          </a:p>
          <a:p>
            <a:r>
              <a:rPr lang="en-GB" dirty="0" smtClean="0"/>
              <a:t>Systems for inducting and integrating new pupils into the school.</a:t>
            </a:r>
          </a:p>
          <a:p>
            <a:r>
              <a:rPr lang="en-GB" dirty="0" smtClean="0"/>
              <a:t>Appropriate assessment procedures including assessment of progress in EAL.</a:t>
            </a:r>
          </a:p>
          <a:p>
            <a:r>
              <a:rPr lang="en-GB" dirty="0" smtClean="0"/>
              <a:t>Robust tracking and target setting systems.</a:t>
            </a:r>
          </a:p>
          <a:p>
            <a:r>
              <a:rPr lang="en-GB" dirty="0" smtClean="0"/>
              <a:t>Strategies for parental engagement.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9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SLT can provide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Employment and effective deployment of specialist EAL teaching and learning expertise.</a:t>
            </a:r>
          </a:p>
          <a:p>
            <a:r>
              <a:rPr lang="en-GB" dirty="0" smtClean="0"/>
              <a:t>High, but realistic expectations of EAL pupils.</a:t>
            </a:r>
          </a:p>
          <a:p>
            <a:r>
              <a:rPr lang="en-GB" dirty="0" smtClean="0"/>
              <a:t>Explicit support for and expectation of a language across the curriculum approach to topic and subject learning.</a:t>
            </a:r>
          </a:p>
          <a:p>
            <a:r>
              <a:rPr lang="en-GB" dirty="0" smtClean="0"/>
              <a:t>Specific CPD which relates to EAL, and the inclusion of an EAL perspective in other CPD.</a:t>
            </a:r>
          </a:p>
          <a:p>
            <a:r>
              <a:rPr lang="en-GB" dirty="0" smtClean="0"/>
              <a:t>Support for collaborative / partnership teaching.</a:t>
            </a:r>
          </a:p>
          <a:p>
            <a:r>
              <a:rPr lang="en-GB" dirty="0" smtClean="0"/>
              <a:t>Planned time for teaching staff to liaise with each other and with specialist EAL staff.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1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which emphasise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integration of language and content.</a:t>
            </a:r>
          </a:p>
          <a:p>
            <a:r>
              <a:rPr lang="en-GB" dirty="0" smtClean="0"/>
              <a:t>The explicit teaching and learning of academic language.</a:t>
            </a:r>
          </a:p>
          <a:p>
            <a:r>
              <a:rPr lang="en-GB" dirty="0" smtClean="0"/>
              <a:t>The effective use of visuals; concrete, symbolic and graphic which are effectively connected to the language used.</a:t>
            </a:r>
          </a:p>
          <a:p>
            <a:r>
              <a:rPr lang="en-GB" dirty="0" smtClean="0"/>
              <a:t>Maximising purposeful pupil – pupil dialogue and pupil –teacher dialogue.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8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887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Raising the Achievement of EAL Pupils </vt:lpstr>
      <vt:lpstr>Who are EAL Pupils?</vt:lpstr>
      <vt:lpstr>What do we know about them?</vt:lpstr>
      <vt:lpstr>Might they be ..</vt:lpstr>
      <vt:lpstr>American Research</vt:lpstr>
      <vt:lpstr>American Research</vt:lpstr>
      <vt:lpstr>The school has …</vt:lpstr>
      <vt:lpstr>SLT can provide</vt:lpstr>
      <vt:lpstr>Lessons which emphasise</vt:lpstr>
      <vt:lpstr>And so …</vt:lpstr>
      <vt:lpstr>Substitution table</vt:lpstr>
      <vt:lpstr>Talk / Writing Frame</vt:lpstr>
      <vt:lpstr>Classroom activities</vt:lpstr>
      <vt:lpstr>The way forward.</vt:lpstr>
      <vt:lpstr>To what extent …</vt:lpstr>
      <vt:lpstr>To what extent …</vt:lpstr>
      <vt:lpstr>To what extent …</vt:lpstr>
      <vt:lpstr>To what extent …</vt:lpstr>
      <vt:lpstr>Reference</vt:lpstr>
    </vt:vector>
  </TitlesOfParts>
  <Company>Nottingham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EAL</dc:title>
  <dc:creator>NCC</dc:creator>
  <cp:lastModifiedBy>NCC</cp:lastModifiedBy>
  <cp:revision>24</cp:revision>
  <dcterms:created xsi:type="dcterms:W3CDTF">2015-06-14T17:28:17Z</dcterms:created>
  <dcterms:modified xsi:type="dcterms:W3CDTF">2015-06-18T11:14:48Z</dcterms:modified>
</cp:coreProperties>
</file>