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</p:sldMasterIdLst>
  <p:notesMasterIdLst>
    <p:notesMasterId r:id="rId19"/>
  </p:notesMasterIdLst>
  <p:sldIdLst>
    <p:sldId id="283" r:id="rId4"/>
    <p:sldId id="258" r:id="rId5"/>
    <p:sldId id="259" r:id="rId6"/>
    <p:sldId id="329" r:id="rId7"/>
    <p:sldId id="289" r:id="rId8"/>
    <p:sldId id="330" r:id="rId9"/>
    <p:sldId id="269" r:id="rId10"/>
    <p:sldId id="328" r:id="rId11"/>
    <p:sldId id="276" r:id="rId12"/>
    <p:sldId id="318" r:id="rId13"/>
    <p:sldId id="331" r:id="rId14"/>
    <p:sldId id="324" r:id="rId15"/>
    <p:sldId id="325" r:id="rId16"/>
    <p:sldId id="335" r:id="rId17"/>
    <p:sldId id="31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F9981-70B4-496F-8C90-F14C8030AE8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D58FC4-FA4F-44A3-9F1B-E50A890D2D6D}">
      <dgm:prSet phldrT="[Text]" custT="1"/>
      <dgm:spPr>
        <a:xfrm>
          <a:off x="3076054" y="43513"/>
          <a:ext cx="2077491" cy="2077491"/>
        </a:xfrm>
        <a:solidFill>
          <a:srgbClr val="F15D2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BCEBD">
              <a:lumMod val="50000"/>
            </a:srgbClr>
          </a:solidFill>
          <a:prstDash val="solid"/>
        </a:ln>
        <a:effectLst/>
      </dgm:spPr>
      <dgm:t>
        <a:bodyPr/>
        <a:lstStyle/>
        <a:p>
          <a:r>
            <a:rPr lang="en-GB" sz="15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Summarise the existing evidence</a:t>
          </a:r>
          <a:endParaRPr lang="en-GB" sz="15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CB9FCF6D-FFD8-4B60-BDA2-F65BF99B6C1E}" type="parTrans" cxnId="{41636369-1A18-4B8D-BF44-4E3A58F5FF5B}">
      <dgm:prSet/>
      <dgm:spPr/>
      <dgm:t>
        <a:bodyPr/>
        <a:lstStyle/>
        <a:p>
          <a:endParaRPr lang="en-GB"/>
        </a:p>
      </dgm:t>
    </dgm:pt>
    <dgm:pt modelId="{9E09EC81-9BC0-493E-B281-2D5C7A43B25A}" type="sibTrans" cxnId="{41636369-1A18-4B8D-BF44-4E3A58F5FF5B}">
      <dgm:prSet/>
      <dgm:spPr>
        <a:xfrm rot="3576483">
          <a:off x="4620556" y="2048722"/>
          <a:ext cx="533394" cy="701153"/>
        </a:xfrm>
        <a:solidFill>
          <a:schemeClr val="bg1">
            <a:lumMod val="75000"/>
          </a:schemeClr>
        </a:solidFill>
        <a:ln>
          <a:noFill/>
        </a:ln>
        <a:effectLst/>
      </dgm:spPr>
      <dgm:t>
        <a:bodyPr/>
        <a:lstStyle/>
        <a:p>
          <a:endParaRPr lang="en-GB">
            <a:solidFill>
              <a:schemeClr val="accent2"/>
            </a:solidFill>
            <a:latin typeface="Arial"/>
            <a:ea typeface="+mn-ea"/>
            <a:cs typeface="+mn-cs"/>
          </a:endParaRPr>
        </a:p>
      </dgm:t>
    </dgm:pt>
    <dgm:pt modelId="{2F9BAA07-646D-4A5B-BF1D-D137AE600728}">
      <dgm:prSet phldrT="[Text]"/>
      <dgm:spPr>
        <a:xfrm>
          <a:off x="4636236" y="2703636"/>
          <a:ext cx="2077491" cy="2077491"/>
        </a:xfrm>
        <a:solidFill>
          <a:srgbClr val="F15D2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BCEBD">
              <a:lumMod val="5000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Make grants</a:t>
          </a:r>
          <a:endParaRPr lang="en-GB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33653735-86B2-46FB-A919-3C27FB48169E}" type="parTrans" cxnId="{BB59F10D-895A-4189-B95C-825994553B6B}">
      <dgm:prSet/>
      <dgm:spPr/>
      <dgm:t>
        <a:bodyPr/>
        <a:lstStyle/>
        <a:p>
          <a:endParaRPr lang="en-GB"/>
        </a:p>
      </dgm:t>
    </dgm:pt>
    <dgm:pt modelId="{31C8A5C9-1472-431A-99FC-2EEA835E96EF}" type="sibTrans" cxnId="{BB59F10D-895A-4189-B95C-825994553B6B}">
      <dgm:prSet/>
      <dgm:spPr>
        <a:xfrm rot="10800000">
          <a:off x="3854081" y="3391805"/>
          <a:ext cx="552722" cy="701153"/>
        </a:xfrm>
        <a:solidFill>
          <a:schemeClr val="bg1">
            <a:lumMod val="75000"/>
          </a:schemeClr>
        </a:solidFill>
        <a:ln>
          <a:noFill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659386BB-2D17-41B5-AEB7-093172CF6480}">
      <dgm:prSet phldrT="[Text]"/>
      <dgm:spPr>
        <a:xfrm>
          <a:off x="1515872" y="2703636"/>
          <a:ext cx="2077491" cy="2077491"/>
        </a:xfrm>
        <a:solidFill>
          <a:srgbClr val="F15D2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BCEBD">
              <a:lumMod val="5000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Evaluate projects</a:t>
          </a:r>
          <a:endParaRPr lang="en-GB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0BFE67C0-59DD-4FB3-B9DE-2A603F5D2E49}" type="parTrans" cxnId="{68A36EE4-8B4D-4634-830F-77798E5FEEF9}">
      <dgm:prSet/>
      <dgm:spPr/>
      <dgm:t>
        <a:bodyPr/>
        <a:lstStyle/>
        <a:p>
          <a:endParaRPr lang="en-GB"/>
        </a:p>
      </dgm:t>
    </dgm:pt>
    <dgm:pt modelId="{DC801AAA-B339-4610-A314-4222A722C5E1}" type="sibTrans" cxnId="{68A36EE4-8B4D-4634-830F-77798E5FEEF9}">
      <dgm:prSet/>
      <dgm:spPr>
        <a:xfrm rot="18023517">
          <a:off x="3060374" y="2074765"/>
          <a:ext cx="533394" cy="701153"/>
        </a:xfrm>
        <a:solidFill>
          <a:srgbClr val="BFBFBF"/>
        </a:solidFill>
        <a:ln>
          <a:noFill/>
        </a:ln>
        <a:effectLst/>
      </dgm:spPr>
      <dgm:t>
        <a:bodyPr/>
        <a:lstStyle/>
        <a:p>
          <a:endParaRPr lang="en-GB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7609931F-0D80-D041-9E6D-D89ACFC1A21A}">
      <dgm:prSet phldrT="[Text]"/>
      <dgm:spPr>
        <a:xfrm>
          <a:off x="1515872" y="2703636"/>
          <a:ext cx="2077491" cy="2077491"/>
        </a:xfrm>
        <a:solidFill>
          <a:srgbClr val="F15D2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BCEBD">
              <a:lumMod val="5000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Share and promote the use of evidence</a:t>
          </a:r>
          <a:endParaRPr lang="en-GB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B550ACDC-6C0C-FC4C-839C-F78DD881A60F}" type="parTrans" cxnId="{1C36F293-B630-3048-AB41-E5D7AD6D5DE4}">
      <dgm:prSet/>
      <dgm:spPr/>
      <dgm:t>
        <a:bodyPr/>
        <a:lstStyle/>
        <a:p>
          <a:endParaRPr lang="en-US"/>
        </a:p>
      </dgm:t>
    </dgm:pt>
    <dgm:pt modelId="{5B54A0AC-0EEA-5A41-BAD9-77199D79CB25}" type="sibTrans" cxnId="{1C36F293-B630-3048-AB41-E5D7AD6D5DE4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>
            <a:solidFill>
              <a:schemeClr val="accent2"/>
            </a:solidFill>
          </a:endParaRPr>
        </a:p>
      </dgm:t>
    </dgm:pt>
    <dgm:pt modelId="{5F0EDF1D-555C-410A-B6AF-BC8CDC320E28}" type="pres">
      <dgm:prSet presAssocID="{506F9981-70B4-496F-8C90-F14C8030AE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526A08E-86CF-46DE-BD4C-CD2FC4A04429}" type="pres">
      <dgm:prSet presAssocID="{FBD58FC4-FA4F-44A3-9F1B-E50A890D2D6D}" presName="node" presStyleLbl="node1" presStyleIdx="0" presStyleCnt="4" custScaleX="104192" custScaleY="97900" custRadScaleRad="9762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F1272AF0-CB3E-4B28-AF1C-12E026C3B2BF}" type="pres">
      <dgm:prSet presAssocID="{9E09EC81-9BC0-493E-B281-2D5C7A43B25A}" presName="sibTrans" presStyleLbl="sibTrans2D1" presStyleIdx="0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3B178042-688A-4AC7-A223-278EA2CFE835}" type="pres">
      <dgm:prSet presAssocID="{9E09EC81-9BC0-493E-B281-2D5C7A43B25A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A793EA36-F7C6-4B6D-B929-4A611A4A090D}" type="pres">
      <dgm:prSet presAssocID="{2F9BAA07-646D-4A5B-BF1D-D137AE600728}" presName="node" presStyleLbl="node1" presStyleIdx="1" presStyleCnt="4" custRadScaleRad="101210" custRadScaleInc="194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3BF64BB4-87AE-40E6-A2F0-DEA3E2A041B3}" type="pres">
      <dgm:prSet presAssocID="{31C8A5C9-1472-431A-99FC-2EEA835E96EF}" presName="sibTrans" presStyleLbl="sibTrans2D1" presStyleIdx="1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A7A187B-FA13-4759-8D77-AF0144B591AF}" type="pres">
      <dgm:prSet presAssocID="{31C8A5C9-1472-431A-99FC-2EEA835E96EF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D1DC4783-DC00-4C18-A920-B0ECC0F772E0}" type="pres">
      <dgm:prSet presAssocID="{659386BB-2D17-41B5-AEB7-093172CF6480}" presName="node" presStyleLbl="node1" presStyleIdx="2" presStyleCnt="4" custRadScaleRad="101210" custRadScaleInc="-194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5F93C4EA-6D8B-4058-8E3C-6A5516442AE6}" type="pres">
      <dgm:prSet presAssocID="{DC801AAA-B339-4610-A314-4222A722C5E1}" presName="sibTrans" presStyleLbl="sibTrans2D1" presStyleIdx="2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E1C182A-E7E7-4C2D-BC29-79CFFF348D7C}" type="pres">
      <dgm:prSet presAssocID="{DC801AAA-B339-4610-A314-4222A722C5E1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8862F8BD-A311-8F46-AE59-5D1FB8303363}" type="pres">
      <dgm:prSet presAssocID="{7609931F-0D80-D041-9E6D-D89ACFC1A21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F2163-9E02-2A4C-ACF9-F90EA3A626A1}" type="pres">
      <dgm:prSet presAssocID="{5B54A0AC-0EEA-5A41-BAD9-77199D79CB2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5B1DF59-3C2D-7144-B1E6-41F4CC759F3F}" type="pres">
      <dgm:prSet presAssocID="{5B54A0AC-0EEA-5A41-BAD9-77199D79CB25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8A36EE4-8B4D-4634-830F-77798E5FEEF9}" srcId="{506F9981-70B4-496F-8C90-F14C8030AE81}" destId="{659386BB-2D17-41B5-AEB7-093172CF6480}" srcOrd="2" destOrd="0" parTransId="{0BFE67C0-59DD-4FB3-B9DE-2A603F5D2E49}" sibTransId="{DC801AAA-B339-4610-A314-4222A722C5E1}"/>
    <dgm:cxn modelId="{E6544A13-824A-4F66-A082-54795DE1F053}" type="presOf" srcId="{9E09EC81-9BC0-493E-B281-2D5C7A43B25A}" destId="{3B178042-688A-4AC7-A223-278EA2CFE835}" srcOrd="1" destOrd="0" presId="urn:microsoft.com/office/officeart/2005/8/layout/cycle2"/>
    <dgm:cxn modelId="{E93FCC33-D705-4F5A-A122-555889F0BFCB}" type="presOf" srcId="{5B54A0AC-0EEA-5A41-BAD9-77199D79CB25}" destId="{E5B1DF59-3C2D-7144-B1E6-41F4CC759F3F}" srcOrd="1" destOrd="0" presId="urn:microsoft.com/office/officeart/2005/8/layout/cycle2"/>
    <dgm:cxn modelId="{3C76128C-A23F-4AE6-AA85-29CCB13B84F8}" type="presOf" srcId="{7609931F-0D80-D041-9E6D-D89ACFC1A21A}" destId="{8862F8BD-A311-8F46-AE59-5D1FB8303363}" srcOrd="0" destOrd="0" presId="urn:microsoft.com/office/officeart/2005/8/layout/cycle2"/>
    <dgm:cxn modelId="{B465A353-8B1B-4794-BFF0-9A79A94024C2}" type="presOf" srcId="{31C8A5C9-1472-431A-99FC-2EEA835E96EF}" destId="{3BF64BB4-87AE-40E6-A2F0-DEA3E2A041B3}" srcOrd="0" destOrd="0" presId="urn:microsoft.com/office/officeart/2005/8/layout/cycle2"/>
    <dgm:cxn modelId="{D732409F-FB84-4E9B-8932-5F35EB425FA5}" type="presOf" srcId="{2F9BAA07-646D-4A5B-BF1D-D137AE600728}" destId="{A793EA36-F7C6-4B6D-B929-4A611A4A090D}" srcOrd="0" destOrd="0" presId="urn:microsoft.com/office/officeart/2005/8/layout/cycle2"/>
    <dgm:cxn modelId="{BB59F10D-895A-4189-B95C-825994553B6B}" srcId="{506F9981-70B4-496F-8C90-F14C8030AE81}" destId="{2F9BAA07-646D-4A5B-BF1D-D137AE600728}" srcOrd="1" destOrd="0" parTransId="{33653735-86B2-46FB-A919-3C27FB48169E}" sibTransId="{31C8A5C9-1472-431A-99FC-2EEA835E96EF}"/>
    <dgm:cxn modelId="{D756EA70-43ED-412A-BA25-7AAAF6825DD3}" type="presOf" srcId="{9E09EC81-9BC0-493E-B281-2D5C7A43B25A}" destId="{F1272AF0-CB3E-4B28-AF1C-12E026C3B2BF}" srcOrd="0" destOrd="0" presId="urn:microsoft.com/office/officeart/2005/8/layout/cycle2"/>
    <dgm:cxn modelId="{A7C9A147-80B6-47BF-8A31-9E1E57E5427E}" type="presOf" srcId="{DC801AAA-B339-4610-A314-4222A722C5E1}" destId="{5E1C182A-E7E7-4C2D-BC29-79CFFF348D7C}" srcOrd="1" destOrd="0" presId="urn:microsoft.com/office/officeart/2005/8/layout/cycle2"/>
    <dgm:cxn modelId="{86CDB07B-CC97-4158-827C-244D41B2CC08}" type="presOf" srcId="{5B54A0AC-0EEA-5A41-BAD9-77199D79CB25}" destId="{A99F2163-9E02-2A4C-ACF9-F90EA3A626A1}" srcOrd="0" destOrd="0" presId="urn:microsoft.com/office/officeart/2005/8/layout/cycle2"/>
    <dgm:cxn modelId="{F25572B8-799C-4245-95E6-D96A9B3243BA}" type="presOf" srcId="{DC801AAA-B339-4610-A314-4222A722C5E1}" destId="{5F93C4EA-6D8B-4058-8E3C-6A5516442AE6}" srcOrd="0" destOrd="0" presId="urn:microsoft.com/office/officeart/2005/8/layout/cycle2"/>
    <dgm:cxn modelId="{BD2EC1F7-D591-4BF8-9596-6E34532C7C67}" type="presOf" srcId="{659386BB-2D17-41B5-AEB7-093172CF6480}" destId="{D1DC4783-DC00-4C18-A920-B0ECC0F772E0}" srcOrd="0" destOrd="0" presId="urn:microsoft.com/office/officeart/2005/8/layout/cycle2"/>
    <dgm:cxn modelId="{EEB3F37A-5329-408D-AC5C-7FAE86434513}" type="presOf" srcId="{31C8A5C9-1472-431A-99FC-2EEA835E96EF}" destId="{5A7A187B-FA13-4759-8D77-AF0144B591AF}" srcOrd="1" destOrd="0" presId="urn:microsoft.com/office/officeart/2005/8/layout/cycle2"/>
    <dgm:cxn modelId="{EFC6B05E-2AEA-4F20-B34D-7DCE0A403A80}" type="presOf" srcId="{506F9981-70B4-496F-8C90-F14C8030AE81}" destId="{5F0EDF1D-555C-410A-B6AF-BC8CDC320E28}" srcOrd="0" destOrd="0" presId="urn:microsoft.com/office/officeart/2005/8/layout/cycle2"/>
    <dgm:cxn modelId="{41636369-1A18-4B8D-BF44-4E3A58F5FF5B}" srcId="{506F9981-70B4-496F-8C90-F14C8030AE81}" destId="{FBD58FC4-FA4F-44A3-9F1B-E50A890D2D6D}" srcOrd="0" destOrd="0" parTransId="{CB9FCF6D-FFD8-4B60-BDA2-F65BF99B6C1E}" sibTransId="{9E09EC81-9BC0-493E-B281-2D5C7A43B25A}"/>
    <dgm:cxn modelId="{1C36F293-B630-3048-AB41-E5D7AD6D5DE4}" srcId="{506F9981-70B4-496F-8C90-F14C8030AE81}" destId="{7609931F-0D80-D041-9E6D-D89ACFC1A21A}" srcOrd="3" destOrd="0" parTransId="{B550ACDC-6C0C-FC4C-839C-F78DD881A60F}" sibTransId="{5B54A0AC-0EEA-5A41-BAD9-77199D79CB25}"/>
    <dgm:cxn modelId="{BC9040EE-BDB9-4E8B-8825-801E3F347FF1}" type="presOf" srcId="{FBD58FC4-FA4F-44A3-9F1B-E50A890D2D6D}" destId="{7526A08E-86CF-46DE-BD4C-CD2FC4A04429}" srcOrd="0" destOrd="0" presId="urn:microsoft.com/office/officeart/2005/8/layout/cycle2"/>
    <dgm:cxn modelId="{57A581E3-59D2-4331-8891-C9959AD22F6A}" type="presParOf" srcId="{5F0EDF1D-555C-410A-B6AF-BC8CDC320E28}" destId="{7526A08E-86CF-46DE-BD4C-CD2FC4A04429}" srcOrd="0" destOrd="0" presId="urn:microsoft.com/office/officeart/2005/8/layout/cycle2"/>
    <dgm:cxn modelId="{6AA0B04D-673E-4639-AB57-7276DB376042}" type="presParOf" srcId="{5F0EDF1D-555C-410A-B6AF-BC8CDC320E28}" destId="{F1272AF0-CB3E-4B28-AF1C-12E026C3B2BF}" srcOrd="1" destOrd="0" presId="urn:microsoft.com/office/officeart/2005/8/layout/cycle2"/>
    <dgm:cxn modelId="{EAAEEDA4-576C-40F9-903E-19D425C12AF1}" type="presParOf" srcId="{F1272AF0-CB3E-4B28-AF1C-12E026C3B2BF}" destId="{3B178042-688A-4AC7-A223-278EA2CFE835}" srcOrd="0" destOrd="0" presId="urn:microsoft.com/office/officeart/2005/8/layout/cycle2"/>
    <dgm:cxn modelId="{3F59C553-C9FC-4BDE-8093-3D64B9F37518}" type="presParOf" srcId="{5F0EDF1D-555C-410A-B6AF-BC8CDC320E28}" destId="{A793EA36-F7C6-4B6D-B929-4A611A4A090D}" srcOrd="2" destOrd="0" presId="urn:microsoft.com/office/officeart/2005/8/layout/cycle2"/>
    <dgm:cxn modelId="{80EDC81D-F5F8-481E-B455-445BC498DC5A}" type="presParOf" srcId="{5F0EDF1D-555C-410A-B6AF-BC8CDC320E28}" destId="{3BF64BB4-87AE-40E6-A2F0-DEA3E2A041B3}" srcOrd="3" destOrd="0" presId="urn:microsoft.com/office/officeart/2005/8/layout/cycle2"/>
    <dgm:cxn modelId="{B3217E60-F9A6-4C57-BFA4-2F05B859A008}" type="presParOf" srcId="{3BF64BB4-87AE-40E6-A2F0-DEA3E2A041B3}" destId="{5A7A187B-FA13-4759-8D77-AF0144B591AF}" srcOrd="0" destOrd="0" presId="urn:microsoft.com/office/officeart/2005/8/layout/cycle2"/>
    <dgm:cxn modelId="{C7A319A0-F2E6-43E2-ADF3-26C69405ADA9}" type="presParOf" srcId="{5F0EDF1D-555C-410A-B6AF-BC8CDC320E28}" destId="{D1DC4783-DC00-4C18-A920-B0ECC0F772E0}" srcOrd="4" destOrd="0" presId="urn:microsoft.com/office/officeart/2005/8/layout/cycle2"/>
    <dgm:cxn modelId="{BAE87394-26ED-48B7-8CBE-63DDC4C1D0D8}" type="presParOf" srcId="{5F0EDF1D-555C-410A-B6AF-BC8CDC320E28}" destId="{5F93C4EA-6D8B-4058-8E3C-6A5516442AE6}" srcOrd="5" destOrd="0" presId="urn:microsoft.com/office/officeart/2005/8/layout/cycle2"/>
    <dgm:cxn modelId="{B88E72A4-C581-4A3E-B9C6-8CFD31609D18}" type="presParOf" srcId="{5F93C4EA-6D8B-4058-8E3C-6A5516442AE6}" destId="{5E1C182A-E7E7-4C2D-BC29-79CFFF348D7C}" srcOrd="0" destOrd="0" presId="urn:microsoft.com/office/officeart/2005/8/layout/cycle2"/>
    <dgm:cxn modelId="{5F9563D9-8096-4993-BCDD-F5197352A78C}" type="presParOf" srcId="{5F0EDF1D-555C-410A-B6AF-BC8CDC320E28}" destId="{8862F8BD-A311-8F46-AE59-5D1FB8303363}" srcOrd="6" destOrd="0" presId="urn:microsoft.com/office/officeart/2005/8/layout/cycle2"/>
    <dgm:cxn modelId="{1B598159-C25F-40C1-93AD-D289535C210E}" type="presParOf" srcId="{5F0EDF1D-555C-410A-B6AF-BC8CDC320E28}" destId="{A99F2163-9E02-2A4C-ACF9-F90EA3A626A1}" srcOrd="7" destOrd="0" presId="urn:microsoft.com/office/officeart/2005/8/layout/cycle2"/>
    <dgm:cxn modelId="{918C6C0E-69C3-4578-B82B-427CD8C2E643}" type="presParOf" srcId="{A99F2163-9E02-2A4C-ACF9-F90EA3A626A1}" destId="{E5B1DF59-3C2D-7144-B1E6-41F4CC759F3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5717CD-83BB-4950-8BA1-08678A3F7AE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E80B7F-3A41-4816-981A-D63D6B2AF368}">
      <dgm:prSet custT="1"/>
      <dgm:spPr>
        <a:solidFill>
          <a:srgbClr val="F15D22"/>
        </a:solidFill>
        <a:effectLst>
          <a:glow rad="101600">
            <a:srgbClr val="F15D22">
              <a:alpha val="75000"/>
            </a:srgbClr>
          </a:glow>
        </a:effectLst>
      </dgm:spPr>
      <dgm:t>
        <a:bodyPr/>
        <a:lstStyle/>
        <a:p>
          <a:pPr algn="ctr" rtl="0"/>
          <a:endParaRPr lang="en-GB" sz="4400" b="1" dirty="0" smtClean="0">
            <a:solidFill>
              <a:schemeClr val="bg1"/>
            </a:solidFill>
          </a:endParaRPr>
        </a:p>
        <a:p>
          <a:pPr algn="ctr" rtl="0"/>
          <a:r>
            <a:rPr lang="en-GB" sz="2400" dirty="0" smtClean="0">
              <a:solidFill>
                <a:schemeClr val="bg1"/>
              </a:solidFill>
            </a:rPr>
            <a:t>Effective classroom strategies for closing the gap in educational achievement for children and young people from poor backgrounds, including white working class boys</a:t>
          </a:r>
          <a:r>
            <a:rPr lang="en-GB" sz="2400" b="1" dirty="0" smtClean="0">
              <a:solidFill>
                <a:srgbClr val="0000FF"/>
              </a:solidFill>
            </a:rPr>
            <a:t/>
          </a:r>
          <a:br>
            <a:rPr lang="en-GB" sz="2400" b="1" dirty="0" smtClean="0">
              <a:solidFill>
                <a:srgbClr val="0000FF"/>
              </a:solidFill>
            </a:rPr>
          </a:br>
          <a:r>
            <a:rPr lang="en-GB" sz="2400" b="1" dirty="0" smtClean="0">
              <a:solidFill>
                <a:srgbClr val="0000FF"/>
              </a:solidFill>
            </a:rPr>
            <a:t/>
          </a:r>
          <a:br>
            <a:rPr lang="en-GB" sz="2400" b="1" dirty="0" smtClean="0">
              <a:solidFill>
                <a:srgbClr val="0000FF"/>
              </a:solidFill>
            </a:rPr>
          </a:br>
          <a:endParaRPr lang="en-GB" sz="2400" dirty="0">
            <a:solidFill>
              <a:srgbClr val="0000FF"/>
            </a:solidFill>
          </a:endParaRPr>
        </a:p>
      </dgm:t>
    </dgm:pt>
    <dgm:pt modelId="{C6842EA2-DBEA-48B3-9FD7-8F60AD350679}" type="parTrans" cxnId="{BA41C1F0-6228-45F0-AFB2-6D2086AFA2FA}">
      <dgm:prSet/>
      <dgm:spPr/>
      <dgm:t>
        <a:bodyPr/>
        <a:lstStyle/>
        <a:p>
          <a:endParaRPr lang="en-GB"/>
        </a:p>
      </dgm:t>
    </dgm:pt>
    <dgm:pt modelId="{5646F7CF-6C42-404A-AB41-DBA063190740}" type="sibTrans" cxnId="{BA41C1F0-6228-45F0-AFB2-6D2086AFA2FA}">
      <dgm:prSet/>
      <dgm:spPr/>
      <dgm:t>
        <a:bodyPr/>
        <a:lstStyle/>
        <a:p>
          <a:endParaRPr lang="en-GB"/>
        </a:p>
      </dgm:t>
    </dgm:pt>
    <dgm:pt modelId="{C396694F-9122-4B21-9F3A-9BECAC1BA04D}" type="pres">
      <dgm:prSet presAssocID="{1E5717CD-83BB-4950-8BA1-08678A3F7A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B291F6-5041-4981-8866-50A643C79D18}" type="pres">
      <dgm:prSet presAssocID="{32E80B7F-3A41-4816-981A-D63D6B2AF368}" presName="parentText" presStyleLbl="node1" presStyleIdx="0" presStyleCnt="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2DA7A0A-B650-4FB2-BBF3-9D2C052EACCF}" type="presOf" srcId="{1E5717CD-83BB-4950-8BA1-08678A3F7AE0}" destId="{C396694F-9122-4B21-9F3A-9BECAC1BA04D}" srcOrd="0" destOrd="0" presId="urn:microsoft.com/office/officeart/2005/8/layout/vList2"/>
    <dgm:cxn modelId="{BA41C1F0-6228-45F0-AFB2-6D2086AFA2FA}" srcId="{1E5717CD-83BB-4950-8BA1-08678A3F7AE0}" destId="{32E80B7F-3A41-4816-981A-D63D6B2AF368}" srcOrd="0" destOrd="0" parTransId="{C6842EA2-DBEA-48B3-9FD7-8F60AD350679}" sibTransId="{5646F7CF-6C42-404A-AB41-DBA063190740}"/>
    <dgm:cxn modelId="{9EB88359-ABE6-47BE-8502-6F6546CC19F7}" type="presOf" srcId="{32E80B7F-3A41-4816-981A-D63D6B2AF368}" destId="{11B291F6-5041-4981-8866-50A643C79D18}" srcOrd="0" destOrd="0" presId="urn:microsoft.com/office/officeart/2005/8/layout/vList2"/>
    <dgm:cxn modelId="{31DB12E8-CAF8-40C8-B28B-C119D4D2B901}" type="presParOf" srcId="{C396694F-9122-4B21-9F3A-9BECAC1BA04D}" destId="{11B291F6-5041-4981-8866-50A643C79D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6A08E-86CF-46DE-BD4C-CD2FC4A04429}">
      <dsp:nvSpPr>
        <dsp:cNvPr id="0" name=""/>
        <dsp:cNvSpPr/>
      </dsp:nvSpPr>
      <dsp:spPr>
        <a:xfrm>
          <a:off x="3492389" y="50323"/>
          <a:ext cx="1440158" cy="1353189"/>
        </a:xfrm>
        <a:prstGeom prst="ellipse">
          <a:avLst/>
        </a:prstGeom>
        <a:solidFill>
          <a:srgbClr val="F15D2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BCEBD">
              <a:lumMod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Summarise the existing evidence</a:t>
          </a:r>
          <a:endParaRPr lang="en-GB" sz="15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3703295" y="248493"/>
        <a:ext cx="1018346" cy="956849"/>
      </dsp:txXfrm>
    </dsp:sp>
    <dsp:sp modelId="{F1272AF0-CB3E-4B28-AF1C-12E026C3B2BF}">
      <dsp:nvSpPr>
        <dsp:cNvPr id="0" name=""/>
        <dsp:cNvSpPr/>
      </dsp:nvSpPr>
      <dsp:spPr>
        <a:xfrm rot="2665138">
          <a:off x="4767127" y="1216743"/>
          <a:ext cx="366463" cy="46649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solidFill>
              <a:schemeClr val="accent2"/>
            </a:solidFill>
            <a:latin typeface="Arial"/>
            <a:ea typeface="+mn-ea"/>
            <a:cs typeface="+mn-cs"/>
          </a:endParaRPr>
        </a:p>
      </dsp:txBody>
      <dsp:txXfrm>
        <a:off x="4782835" y="1271569"/>
        <a:ext cx="256524" cy="279899"/>
      </dsp:txXfrm>
    </dsp:sp>
    <dsp:sp modelId="{A793EA36-F7C6-4B6D-B929-4A611A4A090D}">
      <dsp:nvSpPr>
        <dsp:cNvPr id="0" name=""/>
        <dsp:cNvSpPr/>
      </dsp:nvSpPr>
      <dsp:spPr>
        <a:xfrm>
          <a:off x="5007204" y="1491819"/>
          <a:ext cx="1382216" cy="1382216"/>
        </a:xfrm>
        <a:prstGeom prst="ellipse">
          <a:avLst/>
        </a:prstGeom>
        <a:solidFill>
          <a:srgbClr val="F15D2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BCEBD">
              <a:lumMod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Make grants</a:t>
          </a:r>
          <a:endParaRPr lang="en-GB" sz="15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5209625" y="1694240"/>
        <a:ext cx="977374" cy="977374"/>
      </dsp:txXfrm>
    </dsp:sp>
    <dsp:sp modelId="{3BF64BB4-87AE-40E6-A2F0-DEA3E2A041B3}">
      <dsp:nvSpPr>
        <dsp:cNvPr id="0" name=""/>
        <dsp:cNvSpPr/>
      </dsp:nvSpPr>
      <dsp:spPr>
        <a:xfrm rot="8119746">
          <a:off x="4795005" y="2665780"/>
          <a:ext cx="357864" cy="46649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10800000">
        <a:off x="4886859" y="2721341"/>
        <a:ext cx="250505" cy="279899"/>
      </dsp:txXfrm>
    </dsp:sp>
    <dsp:sp modelId="{D1DC4783-DC00-4C18-A920-B0ECC0F772E0}">
      <dsp:nvSpPr>
        <dsp:cNvPr id="0" name=""/>
        <dsp:cNvSpPr/>
      </dsp:nvSpPr>
      <dsp:spPr>
        <a:xfrm>
          <a:off x="3544048" y="2938263"/>
          <a:ext cx="1382216" cy="1382216"/>
        </a:xfrm>
        <a:prstGeom prst="ellipse">
          <a:avLst/>
        </a:prstGeom>
        <a:solidFill>
          <a:srgbClr val="F15D2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BCEBD">
              <a:lumMod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Evaluate projects</a:t>
          </a:r>
          <a:endParaRPr lang="en-GB" sz="15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3746469" y="3140684"/>
        <a:ext cx="977374" cy="977374"/>
      </dsp:txXfrm>
    </dsp:sp>
    <dsp:sp modelId="{5F93C4EA-6D8B-4058-8E3C-6A5516442AE6}">
      <dsp:nvSpPr>
        <dsp:cNvPr id="0" name=""/>
        <dsp:cNvSpPr/>
      </dsp:nvSpPr>
      <dsp:spPr>
        <a:xfrm rot="13474674">
          <a:off x="3308886" y="2669041"/>
          <a:ext cx="376791" cy="466497"/>
        </a:xfrm>
        <a:prstGeom prst="rightArrow">
          <a:avLst>
            <a:gd name="adj1" fmla="val 60000"/>
            <a:gd name="adj2" fmla="val 50000"/>
          </a:avLst>
        </a:prstGeom>
        <a:solidFill>
          <a:srgbClr val="BFB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10800000">
        <a:off x="3405662" y="2802009"/>
        <a:ext cx="263754" cy="279899"/>
      </dsp:txXfrm>
    </dsp:sp>
    <dsp:sp modelId="{8862F8BD-A311-8F46-AE59-5D1FB8303363}">
      <dsp:nvSpPr>
        <dsp:cNvPr id="0" name=""/>
        <dsp:cNvSpPr/>
      </dsp:nvSpPr>
      <dsp:spPr>
        <a:xfrm>
          <a:off x="2053108" y="1469131"/>
          <a:ext cx="1382216" cy="1382216"/>
        </a:xfrm>
        <a:prstGeom prst="ellipse">
          <a:avLst/>
        </a:prstGeom>
        <a:solidFill>
          <a:srgbClr val="F15D2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BCEBD">
              <a:lumMod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Share and promote the use of evidence</a:t>
          </a:r>
          <a:endParaRPr lang="en-GB" sz="15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255529" y="1671552"/>
        <a:ext cx="977374" cy="977374"/>
      </dsp:txXfrm>
    </dsp:sp>
    <dsp:sp modelId="{A99F2163-9E02-2A4C-ACF9-F90EA3A626A1}">
      <dsp:nvSpPr>
        <dsp:cNvPr id="0" name=""/>
        <dsp:cNvSpPr/>
      </dsp:nvSpPr>
      <dsp:spPr>
        <a:xfrm rot="18941382">
          <a:off x="3293143" y="1219629"/>
          <a:ext cx="351346" cy="46649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accent2"/>
            </a:solidFill>
          </a:endParaRPr>
        </a:p>
      </dsp:txBody>
      <dsp:txXfrm>
        <a:off x="3308133" y="1349743"/>
        <a:ext cx="245942" cy="279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291F6-5041-4981-8866-50A643C79D18}">
      <dsp:nvSpPr>
        <dsp:cNvPr id="0" name=""/>
        <dsp:cNvSpPr/>
      </dsp:nvSpPr>
      <dsp:spPr>
        <a:xfrm>
          <a:off x="0" y="2230"/>
          <a:ext cx="3986212" cy="3465028"/>
        </a:xfrm>
        <a:prstGeom prst="roundRect">
          <a:avLst/>
        </a:prstGeom>
        <a:solidFill>
          <a:srgbClr val="F15D22"/>
        </a:solidFill>
        <a:ln>
          <a:noFill/>
        </a:ln>
        <a:effectLst>
          <a:glow rad="101600">
            <a:srgbClr val="F15D22">
              <a:alpha val="75000"/>
            </a:srgb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b="1" kern="1200" dirty="0" smtClean="0">
            <a:solidFill>
              <a:schemeClr val="bg1"/>
            </a:solidFill>
          </a:endParaRP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bg1"/>
              </a:solidFill>
            </a:rPr>
            <a:t>Effective classroom strategies for closing the gap in educational achievement for children and young people from poor backgrounds, including white working class boys</a:t>
          </a:r>
          <a:r>
            <a:rPr lang="en-GB" sz="2400" b="1" kern="1200" dirty="0" smtClean="0">
              <a:solidFill>
                <a:srgbClr val="0000FF"/>
              </a:solidFill>
            </a:rPr>
            <a:t/>
          </a:r>
          <a:br>
            <a:rPr lang="en-GB" sz="2400" b="1" kern="1200" dirty="0" smtClean="0">
              <a:solidFill>
                <a:srgbClr val="0000FF"/>
              </a:solidFill>
            </a:rPr>
          </a:br>
          <a:r>
            <a:rPr lang="en-GB" sz="2400" b="1" kern="1200" dirty="0" smtClean="0">
              <a:solidFill>
                <a:srgbClr val="0000FF"/>
              </a:solidFill>
            </a:rPr>
            <a:t/>
          </a:r>
          <a:br>
            <a:rPr lang="en-GB" sz="2400" b="1" kern="1200" dirty="0" smtClean="0">
              <a:solidFill>
                <a:srgbClr val="0000FF"/>
              </a:solidFill>
            </a:rPr>
          </a:br>
          <a:endParaRPr lang="en-GB" sz="2400" kern="1200" dirty="0">
            <a:solidFill>
              <a:srgbClr val="0000FF"/>
            </a:solidFill>
          </a:endParaRPr>
        </a:p>
      </dsp:txBody>
      <dsp:txXfrm>
        <a:off x="169149" y="171379"/>
        <a:ext cx="3647914" cy="3126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29445-BBBD-4EF5-9BC7-CF63E51212CA}" type="datetimeFigureOut">
              <a:rPr lang="en-GB" smtClean="0"/>
              <a:t>25/06/2014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A5441-446A-49D4-8239-59E1A2CEEC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1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95598-163A-4350-8B44-E50875541A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1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0D385-5B17-4ADD-A8FB-3556991F1C5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9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  <a:p>
            <a:pPr marL="171176" indent="-171176">
              <a:buFont typeface="Arial" pitchFamily="34" charset="0"/>
              <a:buChar char="•"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C8315-C0FB-42A0-87E7-3DEE6621A20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just what works,</a:t>
            </a:r>
            <a:r>
              <a:rPr lang="en-US" baseline="0" dirty="0" smtClean="0"/>
              <a:t> but what works best and what works cheapest.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00141-D2F0-43E7-B091-9C92CD3254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5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A4852-F474-4F52-B6D5-202BAF5A6E7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69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1F35F-8435-46E5-BABB-0674003D1311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2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dirty="0" smtClean="0">
                <a:ea typeface="ＭＳ Ｐゴシック"/>
                <a:cs typeface="ＭＳ Ｐゴシック"/>
              </a:rPr>
              <a:t>Has anyone</a:t>
            </a:r>
            <a:r>
              <a:rPr lang="en-GB" baseline="0" dirty="0" smtClean="0">
                <a:ea typeface="ＭＳ Ｐゴシック"/>
                <a:cs typeface="ＭＳ Ｐゴシック"/>
              </a:rPr>
              <a:t> read this? Doubt it. Like many things, gets done and put on a shelf. Needs translating and actively disseminating.</a:t>
            </a:r>
            <a:endParaRPr lang="en-GB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95598-163A-4350-8B44-E50875541A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1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260350"/>
            <a:ext cx="279717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8"/>
          <p:cNvCxnSpPr/>
          <p:nvPr userDrawn="1"/>
        </p:nvCxnSpPr>
        <p:spPr>
          <a:xfrm>
            <a:off x="468313" y="1484313"/>
            <a:ext cx="8496300" cy="0"/>
          </a:xfrm>
          <a:prstGeom prst="line">
            <a:avLst/>
          </a:prstGeom>
          <a:ln w="25400">
            <a:solidFill>
              <a:srgbClr val="F15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8A6A-3534-4D1B-9288-478779461D13}" type="datetime1">
              <a:rPr lang="en-GB" smtClean="0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@EducEndowFoundn   #NTENRED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E8D3-2484-4D96-91EB-B961A5957C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49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018D-4110-4E6F-8D46-32B5DA0543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25D-B770-4B4F-BFEF-1B1919F5A4B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3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018D-4110-4E6F-8D46-32B5DA0543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25D-B770-4B4F-BFEF-1B1919F5A4B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12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018D-4110-4E6F-8D46-32B5DA0543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25D-B770-4B4F-BFEF-1B1919F5A4B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82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018D-4110-4E6F-8D46-32B5DA0543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25D-B770-4B4F-BFEF-1B1919F5A4B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018D-4110-4E6F-8D46-32B5DA0543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25D-B770-4B4F-BFEF-1B1919F5A4B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7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018D-4110-4E6F-8D46-32B5DA0543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25D-B770-4B4F-BFEF-1B1919F5A4B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08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018D-4110-4E6F-8D46-32B5DA0543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25D-B770-4B4F-BFEF-1B1919F5A4B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16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018D-4110-4E6F-8D46-32B5DA0543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25D-B770-4B4F-BFEF-1B1919F5A4B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5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018D-4110-4E6F-8D46-32B5DA0543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25D-B770-4B4F-BFEF-1B1919F5A4B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22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018D-4110-4E6F-8D46-32B5DA0543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25D-B770-4B4F-BFEF-1B1919F5A4B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7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0"/>
          <p:cNvCxnSpPr/>
          <p:nvPr userDrawn="1"/>
        </p:nvCxnSpPr>
        <p:spPr>
          <a:xfrm>
            <a:off x="468313" y="1484313"/>
            <a:ext cx="8496300" cy="0"/>
          </a:xfrm>
          <a:prstGeom prst="line">
            <a:avLst/>
          </a:prstGeom>
          <a:ln w="25400">
            <a:solidFill>
              <a:srgbClr val="F15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AC86-A324-49A2-88BA-8FC1829B402F}" type="datetime1">
              <a:rPr lang="en-GB" smtClean="0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@EducEndowFoundn   #NTENRED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6D8F-A156-44C4-9B2E-B5E4C78932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67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260350"/>
            <a:ext cx="279717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8"/>
          <p:cNvCxnSpPr/>
          <p:nvPr userDrawn="1"/>
        </p:nvCxnSpPr>
        <p:spPr>
          <a:xfrm>
            <a:off x="468313" y="1484313"/>
            <a:ext cx="8496300" cy="0"/>
          </a:xfrm>
          <a:prstGeom prst="line">
            <a:avLst/>
          </a:prstGeom>
          <a:ln w="25400">
            <a:solidFill>
              <a:srgbClr val="F15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58B8-C9FA-46BD-838E-F14CDB6D77BD}" type="datetime1">
              <a:rPr lang="en-GB" smtClean="0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www.eefoundation.org.uk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679F-BE6F-48DF-BD31-C05A3474AA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97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01950" y="296863"/>
            <a:ext cx="334010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E8CE-85CE-4AFE-A641-8AD182851B47}" type="datetimeFigureOut">
              <a:rPr lang="en-GB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6A664-00C1-4E5E-8F6D-000E9A536C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58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950" y="296863"/>
            <a:ext cx="334010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E8CE-85CE-4AFE-A641-8AD182851B4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6A664-00C1-4E5E-8F6D-000E9A536C1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260350"/>
            <a:ext cx="279717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8"/>
          <p:cNvCxnSpPr/>
          <p:nvPr userDrawn="1"/>
        </p:nvCxnSpPr>
        <p:spPr>
          <a:xfrm>
            <a:off x="468313" y="1484313"/>
            <a:ext cx="8496300" cy="0"/>
          </a:xfrm>
          <a:prstGeom prst="line">
            <a:avLst/>
          </a:prstGeom>
          <a:ln w="25400">
            <a:solidFill>
              <a:srgbClr val="F15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6EA1-6DD6-4307-B173-2CFD0552B93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612B-1AF5-4ED9-9F99-A32BEE7C9BC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7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260350"/>
            <a:ext cx="279717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 userDrawn="1"/>
        </p:nvCxnSpPr>
        <p:spPr>
          <a:xfrm>
            <a:off x="468313" y="1484313"/>
            <a:ext cx="8496300" cy="0"/>
          </a:xfrm>
          <a:prstGeom prst="line">
            <a:avLst/>
          </a:prstGeom>
          <a:ln w="25400">
            <a:solidFill>
              <a:srgbClr val="F15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6AA4-14A3-4ECF-925B-812643B1D0C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5A239-9274-48AD-9C39-3B1B4BA53C6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260350"/>
            <a:ext cx="279717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8"/>
          <p:cNvCxnSpPr/>
          <p:nvPr userDrawn="1"/>
        </p:nvCxnSpPr>
        <p:spPr>
          <a:xfrm>
            <a:off x="468313" y="1484313"/>
            <a:ext cx="8496300" cy="0"/>
          </a:xfrm>
          <a:prstGeom prst="line">
            <a:avLst/>
          </a:prstGeom>
          <a:ln w="25400">
            <a:solidFill>
              <a:srgbClr val="F15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878F-B16A-434E-9635-36B2AF70E50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5D5E-65C7-4672-9F9A-D5BC2CC4F5A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4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018D-4110-4E6F-8D46-32B5DA0543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25/06/2014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225D-B770-4B4F-BFEF-1B1919F5A4B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843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56A447-636D-4757-A0E6-372C64F2526F}" type="datetime1">
              <a:rPr lang="en-GB" smtClean="0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@EducEndowFoundn   #NTENRED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5134F-C693-4507-985A-4905123033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76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9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843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216CF4-2BEA-4598-A799-8297E383C75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67CBFE-B242-4CEA-85B0-3F5CFFD88E9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8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B018D-4110-4E6F-8D46-32B5DA05439C}" type="datetimeFigureOut">
              <a:rPr lang="en-GB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25/06/2014</a:t>
            </a:fld>
            <a:endParaRPr lang="en-GB" smtClean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smtClean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225D-B770-4B4F-BFEF-1B1919F5A4B3}" type="slidenum">
              <a:rPr lang="en-GB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0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endowmentfoundation.org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7.tiff"/><Relationship Id="rId4" Type="http://schemas.openxmlformats.org/officeDocument/2006/relationships/diagramData" Target="../diagrams/data2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ducationendowmentfoundation.org.uk/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755650" y="2133600"/>
            <a:ext cx="7988300" cy="3095600"/>
          </a:xfrm>
        </p:spPr>
        <p:txBody>
          <a:bodyPr/>
          <a:lstStyle/>
          <a:p>
            <a:pPr eaLnBrk="1" hangingPunct="1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b="1" dirty="0" smtClean="0"/>
              <a:t>Effective use of the Pupil Premium to close the attainment gap</a:t>
            </a: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2000" b="1" dirty="0" smtClean="0"/>
              <a:t>James Richardson </a:t>
            </a:r>
            <a:br>
              <a:rPr lang="en-GB" sz="2000" b="1" dirty="0" smtClean="0"/>
            </a:br>
            <a:r>
              <a:rPr lang="en-GB" sz="2000" dirty="0" smtClean="0"/>
              <a:t>Senior Analyst, Education Endowment Foundation 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dirty="0" smtClean="0"/>
              <a:t>27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</a:t>
            </a:r>
            <a:r>
              <a:rPr lang="en-GB" sz="2000" dirty="0" smtClean="0"/>
              <a:t>June 2014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u="sng" dirty="0" smtClean="0">
                <a:solidFill>
                  <a:srgbClr val="F15D22"/>
                </a:solidFill>
              </a:rPr>
              <a:t>james.richardson@eefoundation.org.uk</a:t>
            </a:r>
            <a:r>
              <a:rPr lang="en-GB" sz="2000" u="sng" dirty="0" smtClean="0"/>
              <a:t> </a:t>
            </a:r>
            <a:r>
              <a:rPr lang="en-GB" sz="2000" u="sng" dirty="0" smtClean="0">
                <a:solidFill>
                  <a:srgbClr val="F07803"/>
                </a:solidFill>
              </a:rPr>
              <a:t/>
            </a:r>
            <a:br>
              <a:rPr lang="en-GB" sz="2000" u="sng" dirty="0" smtClean="0">
                <a:solidFill>
                  <a:srgbClr val="F07803"/>
                </a:solidFill>
              </a:rPr>
            </a:br>
            <a:r>
              <a:rPr lang="en-GB" sz="2000" u="sng" dirty="0" smtClean="0">
                <a:hlinkClick r:id="rId3"/>
              </a:rPr>
              <a:t>www.educationendowmentfoundation.org.uk</a:t>
            </a:r>
            <a:r>
              <a:rPr lang="en-GB" sz="2000" u="sng" dirty="0" smtClean="0">
                <a:solidFill>
                  <a:srgbClr val="F07803"/>
                </a:solidFill>
              </a:rPr>
              <a:t/>
            </a:r>
            <a:br>
              <a:rPr lang="en-GB" sz="2000" u="sng" dirty="0" smtClean="0">
                <a:solidFill>
                  <a:srgbClr val="F07803"/>
                </a:solidFill>
              </a:rPr>
            </a:br>
            <a:r>
              <a:rPr lang="en-GB" sz="2400" dirty="0" smtClean="0">
                <a:solidFill>
                  <a:srgbClr val="F07803"/>
                </a:solidFill>
              </a:rPr>
              <a:t/>
            </a:r>
            <a:br>
              <a:rPr lang="en-GB" sz="2400" dirty="0" smtClean="0">
                <a:solidFill>
                  <a:srgbClr val="F07803"/>
                </a:solidFill>
              </a:rPr>
            </a:br>
            <a:endParaRPr lang="en-GB" sz="2400" dirty="0" smtClean="0">
              <a:solidFill>
                <a:srgbClr val="F0780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05849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03720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B0F0"/>
                </a:solidFill>
                <a:cs typeface="Arial" charset="0"/>
              </a:rPr>
              <a:t>@</a:t>
            </a:r>
            <a:r>
              <a:rPr lang="en-GB" dirty="0" err="1">
                <a:solidFill>
                  <a:srgbClr val="00B0F0"/>
                </a:solidFill>
                <a:cs typeface="Arial" charset="0"/>
              </a:rPr>
              <a:t>EducEndowFoundn</a:t>
            </a:r>
            <a:endParaRPr lang="en-GB" dirty="0">
              <a:solidFill>
                <a:srgbClr val="00B0F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Focusing on transition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2012, the </a:t>
            </a:r>
            <a:r>
              <a:rPr lang="en-GB" dirty="0"/>
              <a:t>EEF funded 24 transition </a:t>
            </a:r>
            <a:r>
              <a:rPr lang="en-GB" dirty="0" smtClean="0"/>
              <a:t>studies with a £10m dedicated grant from the </a:t>
            </a:r>
            <a:r>
              <a:rPr lang="en-GB" dirty="0" err="1" smtClean="0"/>
              <a:t>DfE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We asked schools to bring the best of their literacy  transition work for evaluation and </a:t>
            </a:r>
            <a:r>
              <a:rPr lang="en-GB" dirty="0" smtClean="0"/>
              <a:t>testing</a:t>
            </a:r>
            <a:endParaRPr lang="en-GB" dirty="0"/>
          </a:p>
          <a:p>
            <a:r>
              <a:rPr lang="en-GB" dirty="0"/>
              <a:t>Funded programmes included commercial products, </a:t>
            </a:r>
            <a:r>
              <a:rPr lang="en-GB" dirty="0" smtClean="0"/>
              <a:t>school-grown </a:t>
            </a:r>
            <a:r>
              <a:rPr lang="en-GB" dirty="0"/>
              <a:t>solutions, in and out of school </a:t>
            </a:r>
            <a:r>
              <a:rPr lang="en-GB" dirty="0" smtClean="0"/>
              <a:t>activities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491564" y="4555535"/>
            <a:ext cx="2253099" cy="2196233"/>
          </a:xfrm>
          <a:prstGeom prst="ellipse">
            <a:avLst/>
          </a:prstGeom>
          <a:solidFill>
            <a:srgbClr val="F36B35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prstClr val="white"/>
                </a:solidFill>
              </a:rPr>
              <a:t>1 in 10 </a:t>
            </a:r>
            <a:r>
              <a:rPr lang="en-GB" sz="2000" dirty="0" smtClean="0">
                <a:solidFill>
                  <a:prstClr val="white"/>
                </a:solidFill>
              </a:rPr>
              <a:t>secondary schools</a:t>
            </a: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77129" y="4555535"/>
            <a:ext cx="2188840" cy="2204864"/>
          </a:xfrm>
          <a:prstGeom prst="ellipse">
            <a:avLst/>
          </a:prstGeom>
          <a:solidFill>
            <a:srgbClr val="F79A75"/>
          </a:solidFill>
          <a:ln>
            <a:solidFill>
              <a:srgbClr val="D14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prstClr val="black"/>
                </a:solidFill>
              </a:rPr>
              <a:t>17,000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pupils involved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b="1" dirty="0" smtClean="0"/>
              <a:t>Switch On Reading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6793"/>
            <a:ext cx="8305139" cy="2376263"/>
          </a:xfrm>
        </p:spPr>
        <p:txBody>
          <a:bodyPr>
            <a:normAutofit/>
          </a:bodyPr>
          <a:lstStyle/>
          <a:p>
            <a:r>
              <a:rPr lang="en-US" dirty="0" smtClean="0"/>
              <a:t>One to one </a:t>
            </a:r>
            <a:r>
              <a:rPr lang="en-US" dirty="0" err="1" smtClean="0"/>
              <a:t>programme</a:t>
            </a:r>
            <a:r>
              <a:rPr lang="en-US" dirty="0" smtClean="0"/>
              <a:t> delivered by teaching assistants over a 10 week period</a:t>
            </a:r>
          </a:p>
          <a:p>
            <a:r>
              <a:rPr lang="en-US" dirty="0" smtClean="0"/>
              <a:t>Delivered to Year 7 students who did not achieve Level 4 at KS2</a:t>
            </a:r>
          </a:p>
          <a:p>
            <a:endParaRPr lang="en-US" dirty="0" smtClean="0"/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69135"/>
              </p:ext>
            </p:extLst>
          </p:nvPr>
        </p:nvGraphicFramePr>
        <p:xfrm>
          <a:off x="745740" y="3356992"/>
          <a:ext cx="7501322" cy="3261648"/>
        </p:xfrm>
        <a:graphic>
          <a:graphicData uri="http://schemas.openxmlformats.org/drawingml/2006/table">
            <a:tbl>
              <a:tblPr firstRow="1" firstCol="1" bandRow="1"/>
              <a:tblGrid>
                <a:gridCol w="1908726"/>
                <a:gridCol w="1783061"/>
                <a:gridCol w="1846388"/>
                <a:gridCol w="1963147"/>
              </a:tblGrid>
              <a:tr h="74450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1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Group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1">
                          <a:solidFill>
                            <a:srgbClr val="40404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Number of pupils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1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Effect size*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b="1">
                          <a:solidFill>
                            <a:srgbClr val="40404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Estimated months’ progress</a:t>
                      </a: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FE3"/>
                    </a:solidFill>
                  </a:tcPr>
                </a:tc>
              </a:tr>
              <a:tr h="487776">
                <a:tc>
                  <a:txBody>
                    <a:bodyPr/>
                    <a:lstStyle/>
                    <a:p>
                      <a:pPr marL="270510" algn="ctr"/>
                      <a:r>
                        <a:rPr lang="en-GB" sz="2000" b="1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All pupils</a:t>
                      </a:r>
                      <a:endParaRPr lang="en-GB" sz="200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308</a:t>
                      </a:r>
                      <a:endParaRPr lang="en-GB" sz="200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+0.24</a:t>
                      </a:r>
                      <a:endParaRPr lang="en-GB" sz="200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+3</a:t>
                      </a:r>
                      <a:endParaRPr lang="en-GB" sz="2000" dirty="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4500">
                <a:tc>
                  <a:txBody>
                    <a:bodyPr/>
                    <a:lstStyle/>
                    <a:p>
                      <a:pPr marL="270510" algn="ctr"/>
                      <a:r>
                        <a:rPr lang="en-GB" sz="2000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Lower attainers</a:t>
                      </a:r>
                      <a:endParaRPr lang="en-GB" sz="200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156</a:t>
                      </a:r>
                      <a:endParaRPr lang="en-GB" sz="200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+0.39</a:t>
                      </a:r>
                      <a:endParaRPr lang="en-GB" sz="2000" dirty="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+5</a:t>
                      </a:r>
                      <a:endParaRPr lang="en-GB" sz="200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776"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FSM-eligible</a:t>
                      </a:r>
                      <a:endParaRPr lang="en-GB" sz="200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98</a:t>
                      </a:r>
                      <a:endParaRPr lang="en-GB" sz="200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+0.36</a:t>
                      </a:r>
                      <a:endParaRPr lang="en-GB" sz="200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+4</a:t>
                      </a:r>
                      <a:endParaRPr lang="en-GB" sz="2000" dirty="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776"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SEN reported</a:t>
                      </a:r>
                      <a:endParaRPr lang="en-GB" sz="200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225</a:t>
                      </a:r>
                      <a:endParaRPr lang="en-GB" sz="2000" dirty="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+0.31</a:t>
                      </a:r>
                      <a:endParaRPr lang="en-GB" sz="200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323232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+4</a:t>
                      </a:r>
                      <a:endParaRPr lang="en-GB" sz="2000" dirty="0">
                        <a:solidFill>
                          <a:srgbClr val="32323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CC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5-Point Star 7"/>
          <p:cNvSpPr/>
          <p:nvPr/>
        </p:nvSpPr>
        <p:spPr>
          <a:xfrm>
            <a:off x="7370763" y="10252075"/>
            <a:ext cx="134937" cy="136525"/>
          </a:xfrm>
          <a:prstGeom prst="star5">
            <a:avLst/>
          </a:prstGeom>
          <a:solidFill>
            <a:schemeClr val="accent6">
              <a:lumMod val="75000"/>
            </a:schemeClr>
          </a:solidFill>
          <a:ln w="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8178800" y="10252075"/>
            <a:ext cx="136525" cy="136525"/>
          </a:xfrm>
          <a:prstGeom prst="star5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7572375" y="10252075"/>
            <a:ext cx="134938" cy="136525"/>
          </a:xfrm>
          <a:prstGeom prst="star5">
            <a:avLst/>
          </a:prstGeom>
          <a:solidFill>
            <a:schemeClr val="accent6">
              <a:lumMod val="75000"/>
            </a:schemeClr>
          </a:solidFill>
          <a:ln w="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7773988" y="10252075"/>
            <a:ext cx="133350" cy="136525"/>
          </a:xfrm>
          <a:prstGeom prst="star5">
            <a:avLst/>
          </a:prstGeom>
          <a:solidFill>
            <a:schemeClr val="accent6">
              <a:lumMod val="75000"/>
            </a:schemeClr>
          </a:solidFill>
          <a:ln w="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7975600" y="10252075"/>
            <a:ext cx="136525" cy="136525"/>
          </a:xfrm>
          <a:prstGeom prst="star5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716016" y="4293096"/>
            <a:ext cx="13681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719828" y="5517232"/>
            <a:ext cx="13681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63888" y="3068960"/>
            <a:ext cx="2160240" cy="936104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Lessons from transition studies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22176" y="630280"/>
            <a:ext cx="2755476" cy="20860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R</a:t>
            </a:r>
            <a:r>
              <a:rPr lang="en-GB" dirty="0" smtClean="0">
                <a:solidFill>
                  <a:prstClr val="black"/>
                </a:solidFill>
              </a:rPr>
              <a:t>eading comprehension approaches appear to be more effective than phonics or oral language approaches for older, low attaining readers.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50965" y="1130372"/>
            <a:ext cx="2782303" cy="22986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C</a:t>
            </a:r>
            <a:r>
              <a:rPr lang="en-GB" dirty="0" smtClean="0">
                <a:solidFill>
                  <a:prstClr val="black"/>
                </a:solidFill>
              </a:rPr>
              <a:t>hildren who have not succeeded using phonics previously may benefit from approaches which place a greater emphasis on meaning and context.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4583" y="1130372"/>
            <a:ext cx="2741234" cy="22986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The best interventions evaluated so far demonstrate  +4 months of progress with an attainment gap that is 16 months wide.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22176" y="4293096"/>
            <a:ext cx="2755476" cy="20162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Summer schools can improve reading ability but their effectiveness will be limited by the quality of teaching which takes place. </a:t>
            </a:r>
          </a:p>
          <a:p>
            <a:pPr algn="ctr"/>
            <a:endParaRPr lang="en-GB" sz="1100" dirty="0" smtClean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3717032"/>
            <a:ext cx="2662599" cy="23762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One to one and small group tuition is widely used. 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What is being taught, by whom and with what resources? </a:t>
            </a:r>
          </a:p>
          <a:p>
            <a:pPr algn="ctr"/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50965" y="3717032"/>
            <a:ext cx="2745658" cy="23762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Diagnostic assessment is critical. 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Comprehension</a:t>
            </a:r>
            <a:r>
              <a:rPr lang="en-GB" dirty="0">
                <a:solidFill>
                  <a:prstClr val="black"/>
                </a:solidFill>
              </a:rPr>
              <a:t>, </a:t>
            </a:r>
          </a:p>
          <a:p>
            <a:pPr algn="ctr"/>
            <a:r>
              <a:rPr lang="en-GB" dirty="0">
                <a:solidFill>
                  <a:prstClr val="black"/>
                </a:solidFill>
              </a:rPr>
              <a:t>w</a:t>
            </a:r>
            <a:r>
              <a:rPr lang="en-GB" dirty="0" smtClean="0">
                <a:solidFill>
                  <a:prstClr val="black"/>
                </a:solidFill>
              </a:rPr>
              <a:t>ord recognition,</a:t>
            </a:r>
          </a:p>
          <a:p>
            <a:pPr algn="ctr"/>
            <a:r>
              <a:rPr lang="en-GB" dirty="0">
                <a:solidFill>
                  <a:prstClr val="black"/>
                </a:solidFill>
              </a:rPr>
              <a:t>v</a:t>
            </a:r>
            <a:r>
              <a:rPr lang="en-GB" dirty="0" smtClean="0">
                <a:solidFill>
                  <a:prstClr val="black"/>
                </a:solidFill>
              </a:rPr>
              <a:t>ocabulary knowledge require different interventions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702183" cy="650957"/>
          </a:xfrm>
          <a:prstGeom prst="rect">
            <a:avLst/>
          </a:prstGeom>
        </p:spPr>
      </p:pic>
      <p:pic>
        <p:nvPicPr>
          <p:cNvPr id="1028" name="Picture 4" descr="http://mpilot.blogs.lincoln.ac.uk/files/2012/10/Durham-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381"/>
            <a:ext cx="1444063" cy="6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38419929"/>
              </p:ext>
            </p:extLst>
          </p:nvPr>
        </p:nvGraphicFramePr>
        <p:xfrm>
          <a:off x="444804" y="1916832"/>
          <a:ext cx="3986212" cy="3469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logo_df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476672"/>
            <a:ext cx="1800200" cy="524630"/>
          </a:xfrm>
          <a:prstGeom prst="rect">
            <a:avLst/>
          </a:prstGeom>
        </p:spPr>
      </p:pic>
      <p:pic>
        <p:nvPicPr>
          <p:cNvPr id="6" name="Picture 5" descr="c4eo.tif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0566" y="1772816"/>
            <a:ext cx="3499866" cy="4948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806257"/>
            <a:ext cx="8496944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i="1" dirty="0" smtClean="0">
              <a:solidFill>
                <a:prstClr val="black"/>
              </a:solidFill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prstClr val="black"/>
                </a:solidFill>
                <a:ea typeface="ＭＳ Ｐゴシック"/>
              </a:rPr>
              <a:t>“</a:t>
            </a:r>
            <a:r>
              <a:rPr lang="en-US" sz="2800" i="1" dirty="0" smtClean="0">
                <a:solidFill>
                  <a:prstClr val="black"/>
                </a:solidFill>
                <a:ea typeface="ＭＳ Ｐゴシック"/>
              </a:rPr>
              <a:t>The </a:t>
            </a:r>
            <a:r>
              <a:rPr lang="en-US" sz="2800" i="1" dirty="0">
                <a:solidFill>
                  <a:prstClr val="black"/>
                </a:solidFill>
                <a:ea typeface="ＭＳ Ｐゴシック"/>
              </a:rPr>
              <a:t>three approaches that showed the most benefit for a relatively low investment are what the report calls the ‘proven classroom approaches’ of </a:t>
            </a:r>
            <a:r>
              <a:rPr lang="en-US" sz="2800" b="1" i="1" dirty="0">
                <a:solidFill>
                  <a:prstClr val="black"/>
                </a:solidFill>
                <a:ea typeface="ＭＳ Ｐゴシック"/>
              </a:rPr>
              <a:t>providing effective feedback on pupils’ performance, encouraging pupils to think about their own learning strategies</a:t>
            </a:r>
            <a:r>
              <a:rPr lang="en-US" sz="2800" i="1" dirty="0">
                <a:solidFill>
                  <a:prstClr val="black"/>
                </a:solidFill>
                <a:ea typeface="ＭＳ Ｐゴシック"/>
              </a:rPr>
              <a:t>, and </a:t>
            </a:r>
            <a:r>
              <a:rPr lang="en-US" sz="2800" b="1" i="1" dirty="0">
                <a:solidFill>
                  <a:prstClr val="black"/>
                </a:solidFill>
                <a:ea typeface="ＭＳ Ｐゴシック"/>
              </a:rPr>
              <a:t>getting pupils to learn from each other</a:t>
            </a:r>
            <a:r>
              <a:rPr lang="en-US" sz="2800" i="1" dirty="0" smtClean="0">
                <a:solidFill>
                  <a:prstClr val="black"/>
                </a:solidFill>
                <a:ea typeface="ＭＳ Ｐゴシック"/>
              </a:rPr>
              <a:t>.” </a:t>
            </a:r>
            <a:endParaRPr lang="en-US" sz="2800" i="1" dirty="0" smtClean="0">
              <a:solidFill>
                <a:prstClr val="black"/>
              </a:solidFill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i="1" dirty="0">
              <a:solidFill>
                <a:prstClr val="black"/>
              </a:solidFill>
              <a:ea typeface="ＭＳ Ｐゴシック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ＭＳ Ｐゴシック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3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35896" y="2560309"/>
            <a:ext cx="1440160" cy="1765310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white"/>
                </a:solidFill>
              </a:rPr>
              <a:t>Lessons from </a:t>
            </a:r>
            <a:r>
              <a:rPr lang="en-GB" sz="2400" dirty="0" smtClean="0">
                <a:solidFill>
                  <a:prstClr val="white"/>
                </a:solidFill>
              </a:rPr>
              <a:t>C4EO Review</a:t>
            </a:r>
            <a:endParaRPr lang="en-GB" sz="2400" dirty="0" smtClean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6700" y="839597"/>
            <a:ext cx="2809156" cy="24453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 smtClean="0">
                <a:solidFill>
                  <a:schemeClr val="tx1"/>
                </a:solidFill>
              </a:rPr>
              <a:t>The quality </a:t>
            </a:r>
            <a:r>
              <a:rPr lang="en-GB" sz="2400" dirty="0">
                <a:solidFill>
                  <a:schemeClr val="tx1"/>
                </a:solidFill>
              </a:rPr>
              <a:t>of teaching </a:t>
            </a:r>
            <a:r>
              <a:rPr lang="en-GB" sz="2400" dirty="0" smtClean="0">
                <a:solidFill>
                  <a:schemeClr val="tx1"/>
                </a:solidFill>
              </a:rPr>
              <a:t>matters </a:t>
            </a:r>
            <a:r>
              <a:rPr lang="en-GB" sz="2400" dirty="0">
                <a:solidFill>
                  <a:schemeClr val="tx1"/>
                </a:solidFill>
              </a:rPr>
              <a:t>most – e.g.  ‘phonics’ not enough, pedagogy is </a:t>
            </a:r>
            <a:r>
              <a:rPr lang="en-GB" sz="2400" dirty="0" smtClean="0">
                <a:solidFill>
                  <a:schemeClr val="tx1"/>
                </a:solidFill>
              </a:rPr>
              <a:t>crucial.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20071" y="3789040"/>
            <a:ext cx="3790415" cy="28803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tx1"/>
                </a:solidFill>
              </a:rPr>
              <a:t>Developing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tx1"/>
                </a:solidFill>
              </a:rPr>
              <a:t>evidence-based teaching methods makes the biggest </a:t>
            </a:r>
            <a:r>
              <a:rPr lang="en-GB" sz="2400" dirty="0" smtClean="0">
                <a:solidFill>
                  <a:schemeClr val="tx1"/>
                </a:solidFill>
              </a:rPr>
              <a:t>difference. e.g</a:t>
            </a:r>
            <a:r>
              <a:rPr lang="en-GB" sz="2400" dirty="0">
                <a:solidFill>
                  <a:schemeClr val="tx1"/>
                </a:solidFill>
              </a:rPr>
              <a:t>.  co-operative learning, thinking and learning skills, formative </a:t>
            </a:r>
            <a:r>
              <a:rPr lang="en-GB" sz="2400" dirty="0" smtClean="0">
                <a:solidFill>
                  <a:schemeClr val="tx1"/>
                </a:solidFill>
              </a:rPr>
              <a:t>assessment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1256" y="3933056"/>
            <a:ext cx="2804600" cy="23538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tx1"/>
                </a:solidFill>
              </a:rPr>
              <a:t>Applying new strategies is </a:t>
            </a:r>
            <a:r>
              <a:rPr lang="en-GB" sz="2400" dirty="0" smtClean="0">
                <a:solidFill>
                  <a:schemeClr val="tx1"/>
                </a:solidFill>
              </a:rPr>
              <a:t>difficult. It </a:t>
            </a:r>
            <a:r>
              <a:rPr lang="en-GB" sz="2400" dirty="0">
                <a:solidFill>
                  <a:schemeClr val="tx1"/>
                </a:solidFill>
              </a:rPr>
              <a:t>requires extensive professional </a:t>
            </a:r>
            <a:r>
              <a:rPr lang="en-GB" sz="2400" dirty="0" smtClean="0">
                <a:solidFill>
                  <a:schemeClr val="tx1"/>
                </a:solidFill>
              </a:rPr>
              <a:t>development</a:t>
            </a:r>
            <a:endParaRPr lang="en-GB" sz="2400" dirty="0" smtClean="0">
              <a:solidFill>
                <a:prstClr val="black"/>
              </a:solidFill>
            </a:endParaRPr>
          </a:p>
          <a:p>
            <a:pPr algn="ctr"/>
            <a:endParaRPr lang="en-GB" sz="1100" dirty="0" smtClean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36096" y="980728"/>
            <a:ext cx="3178805" cy="25650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 smtClean="0">
                <a:solidFill>
                  <a:schemeClr val="tx1"/>
                </a:solidFill>
              </a:rPr>
              <a:t>Changing the curriculum </a:t>
            </a:r>
            <a:r>
              <a:rPr lang="en-GB" sz="2400" dirty="0">
                <a:solidFill>
                  <a:schemeClr val="tx1"/>
                </a:solidFill>
              </a:rPr>
              <a:t>or </a:t>
            </a:r>
            <a:r>
              <a:rPr lang="en-GB" sz="2400" dirty="0" smtClean="0">
                <a:solidFill>
                  <a:schemeClr val="tx1"/>
                </a:solidFill>
              </a:rPr>
              <a:t>the mode </a:t>
            </a:r>
            <a:r>
              <a:rPr lang="en-GB" sz="2400" dirty="0">
                <a:solidFill>
                  <a:schemeClr val="tx1"/>
                </a:solidFill>
              </a:rPr>
              <a:t>of delivery (ICT) </a:t>
            </a:r>
            <a:r>
              <a:rPr lang="en-GB" sz="2400" dirty="0" smtClean="0">
                <a:solidFill>
                  <a:schemeClr val="tx1"/>
                </a:solidFill>
              </a:rPr>
              <a:t>does not produce  large gains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702183" cy="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GB" sz="2800" b="1" dirty="0" smtClean="0"/>
              <a:t>Emerging synthesis of evidence</a:t>
            </a:r>
            <a:endParaRPr lang="en-GB" sz="2800" b="1" dirty="0" smtClean="0"/>
          </a:p>
        </p:txBody>
      </p:sp>
      <p:sp>
        <p:nvSpPr>
          <p:cNvPr id="1945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mproving </a:t>
            </a:r>
            <a:r>
              <a:rPr lang="en-US" dirty="0"/>
              <a:t>classroom teaching in specific techniques is </a:t>
            </a:r>
            <a:r>
              <a:rPr lang="en-US" dirty="0" smtClean="0"/>
              <a:t>the </a:t>
            </a:r>
            <a:r>
              <a:rPr lang="en-US" dirty="0"/>
              <a:t>most promising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professional development required is intensive, structured and specific. Its impact should be continually evaluated.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Specific evidence-based interventions can have merit but must be implemented effectively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Small group and 1:1 tuition can have an impact when </a:t>
            </a:r>
            <a:r>
              <a:rPr lang="en-US" dirty="0" smtClean="0"/>
              <a:t>it involves well-trained staff</a:t>
            </a:r>
            <a:r>
              <a:rPr lang="en-US" dirty="0"/>
              <a:t> </a:t>
            </a:r>
            <a:r>
              <a:rPr lang="en-US" dirty="0" smtClean="0"/>
              <a:t>in specific techniques and interventions. </a:t>
            </a:r>
            <a:endParaRPr lang="en-US" dirty="0"/>
          </a:p>
          <a:p>
            <a:pPr marL="0" indent="0" eaLnBrk="1" hangingPunct="1">
              <a:buNone/>
            </a:pPr>
            <a:endParaRPr lang="en-GB" sz="1400" dirty="0" smtClean="0">
              <a:solidFill>
                <a:srgbClr val="00B0F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30" y="6093296"/>
            <a:ext cx="2958936" cy="52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2" y="6093297"/>
            <a:ext cx="554076" cy="55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7904" y="6094805"/>
            <a:ext cx="508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hlinkClick r:id="rId5"/>
              </a:rPr>
              <a:t>www.educationendowmentfoundation.org.uk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3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b="1" dirty="0" smtClean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2000" dirty="0" smtClean="0"/>
              <a:t>The Education Endowment Foundation is an independent grant-making charity dedicated to breaking the link between family income and educational achievement.</a:t>
            </a:r>
          </a:p>
        </p:txBody>
      </p:sp>
      <p:pic>
        <p:nvPicPr>
          <p:cNvPr id="1026" name="Picture 2" descr="Impetus - The Private Equity Found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02" y="2827707"/>
            <a:ext cx="13255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 descr="White-filledt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82" y="2475281"/>
            <a:ext cx="76835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 descr="DfE_FC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82" y="4005064"/>
            <a:ext cx="12049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499992" y="1695851"/>
            <a:ext cx="4464496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000000"/>
                </a:solidFill>
                <a:cs typeface="Arial" pitchFamily="34" charset="0"/>
              </a:rPr>
              <a:t>The EEF was founded in 2011 by lead charity The Sutton Trust, in partnership with Impetus Trust (now part of Impetus–The Private Equity Foundation)...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9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9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000000"/>
                </a:solidFill>
                <a:cs typeface="Arial" pitchFamily="34" charset="0"/>
              </a:rPr>
              <a:t>… with a £125m grant from the Department for Education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9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9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9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srgbClr val="000000"/>
                </a:solidFill>
                <a:cs typeface="Arial" pitchFamily="34" charset="0"/>
              </a:rPr>
              <a:t>Together, the EEF and Sutton Trust are the government-designated ‘What Works’ centre for improving education outcomes for school-aged children.</a:t>
            </a:r>
            <a:endParaRPr lang="en-US" altLang="en-US" sz="32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30" name="Picture 6" descr="WWN_BLK_A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82" y="5535220"/>
            <a:ext cx="1400175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0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b="1" dirty="0" smtClean="0"/>
              <a:t>The problem…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b="1" dirty="0">
                <a:solidFill>
                  <a:srgbClr val="72CCD2"/>
                </a:solidFill>
              </a:rPr>
              <a:t>1.4 </a:t>
            </a:r>
            <a:r>
              <a:rPr lang="en-GB" sz="3600" b="1" dirty="0" smtClean="0">
                <a:solidFill>
                  <a:srgbClr val="72CCD2"/>
                </a:solidFill>
              </a:rPr>
              <a:t>million</a:t>
            </a:r>
            <a:r>
              <a:rPr lang="en-GB" dirty="0" smtClean="0"/>
              <a:t>: the number of children </a:t>
            </a:r>
            <a:r>
              <a:rPr lang="en-GB" dirty="0"/>
              <a:t>aged 4-15 </a:t>
            </a:r>
            <a:r>
              <a:rPr lang="en-GB" dirty="0" smtClean="0"/>
              <a:t>eligible </a:t>
            </a:r>
            <a:r>
              <a:rPr lang="en-GB" dirty="0"/>
              <a:t>for free school meals </a:t>
            </a:r>
            <a:r>
              <a:rPr lang="en-GB" dirty="0" smtClean="0"/>
              <a:t>(FSM) in </a:t>
            </a:r>
            <a:r>
              <a:rPr lang="en-GB" dirty="0"/>
              <a:t>this </a:t>
            </a:r>
            <a:r>
              <a:rPr lang="en-GB" dirty="0" smtClean="0"/>
              <a:t>country</a:t>
            </a:r>
            <a:endParaRPr lang="en-GB" dirty="0" smtClean="0"/>
          </a:p>
          <a:p>
            <a:pPr marL="0" indent="0">
              <a:buNone/>
            </a:pPr>
            <a:r>
              <a:rPr lang="en-GB" sz="3600" b="1" dirty="0" smtClean="0">
                <a:solidFill>
                  <a:srgbClr val="72CCD2"/>
                </a:solidFill>
              </a:rPr>
              <a:t>22 months</a:t>
            </a:r>
            <a:r>
              <a:rPr lang="en-GB" dirty="0" smtClean="0"/>
              <a:t>: the age at which the attainment gap between children from rich and poor backgrounds is </a:t>
            </a:r>
            <a:r>
              <a:rPr lang="en-GB" dirty="0" smtClean="0"/>
              <a:t>detectable</a:t>
            </a:r>
            <a:endParaRPr lang="en-GB" dirty="0" smtClean="0"/>
          </a:p>
          <a:p>
            <a:pPr marL="0" indent="0">
              <a:buNone/>
            </a:pPr>
            <a:r>
              <a:rPr lang="en-GB" sz="3600" b="1" dirty="0" smtClean="0">
                <a:solidFill>
                  <a:srgbClr val="72CCD2"/>
                </a:solidFill>
              </a:rPr>
              <a:t>75,000</a:t>
            </a:r>
            <a:r>
              <a:rPr lang="en-GB" dirty="0" smtClean="0"/>
              <a:t>: the </a:t>
            </a:r>
            <a:r>
              <a:rPr lang="en-GB" dirty="0" smtClean="0"/>
              <a:t>approximate number </a:t>
            </a:r>
            <a:r>
              <a:rPr lang="en-GB" dirty="0" smtClean="0"/>
              <a:t>of pupils who </a:t>
            </a:r>
            <a:r>
              <a:rPr lang="en-GB" dirty="0" smtClean="0"/>
              <a:t>do not reach Level 4 in </a:t>
            </a:r>
            <a:r>
              <a:rPr lang="en-GB" dirty="0" smtClean="0"/>
              <a:t>English </a:t>
            </a:r>
            <a:r>
              <a:rPr lang="en-GB" dirty="0" smtClean="0"/>
              <a:t>aged 11 every year</a:t>
            </a:r>
            <a:endParaRPr lang="en-GB" dirty="0" smtClean="0"/>
          </a:p>
          <a:p>
            <a:pPr marL="0" indent="0">
              <a:buNone/>
            </a:pPr>
            <a:r>
              <a:rPr lang="en-GB" sz="3600" b="1" dirty="0">
                <a:solidFill>
                  <a:srgbClr val="72CCD2"/>
                </a:solidFill>
              </a:rPr>
              <a:t>63%</a:t>
            </a:r>
            <a:r>
              <a:rPr lang="en-GB" dirty="0"/>
              <a:t>: the </a:t>
            </a:r>
            <a:r>
              <a:rPr lang="en-GB" dirty="0" smtClean="0"/>
              <a:t>proportion </a:t>
            </a:r>
            <a:r>
              <a:rPr lang="en-GB" dirty="0"/>
              <a:t>of </a:t>
            </a:r>
            <a:r>
              <a:rPr lang="en-GB" dirty="0" smtClean="0"/>
              <a:t>FSM children </a:t>
            </a:r>
            <a:r>
              <a:rPr lang="en-GB" dirty="0"/>
              <a:t>who </a:t>
            </a:r>
            <a:r>
              <a:rPr lang="en-GB" dirty="0" smtClean="0"/>
              <a:t>did not achieve </a:t>
            </a:r>
            <a:r>
              <a:rPr lang="en-GB" dirty="0"/>
              <a:t>5 good GCSEs, </a:t>
            </a:r>
            <a:r>
              <a:rPr lang="en-GB" dirty="0" smtClean="0"/>
              <a:t>incl. </a:t>
            </a:r>
            <a:r>
              <a:rPr lang="en-GB" dirty="0"/>
              <a:t>English and Maths, last year.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6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Reading Gap at transition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0" y="1719263"/>
            <a:ext cx="6702692" cy="4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39" y="6229416"/>
            <a:ext cx="24098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2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>
          <a:xfrm>
            <a:off x="302840" y="116632"/>
            <a:ext cx="8229600" cy="1143000"/>
          </a:xfrm>
        </p:spPr>
        <p:txBody>
          <a:bodyPr anchor="b"/>
          <a:lstStyle/>
          <a:p>
            <a:r>
              <a:rPr lang="en-GB" b="1" dirty="0" smtClean="0"/>
              <a:t>The EEF approach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7584" y="1772816"/>
            <a:ext cx="7776864" cy="4680520"/>
          </a:xfrm>
          <a:prstGeom prst="rect">
            <a:avLst/>
          </a:prstGeom>
          <a:solidFill>
            <a:srgbClr val="F15D22">
              <a:alpha val="20000"/>
            </a:srgbClr>
          </a:solidFill>
          <a:ln>
            <a:solidFill>
              <a:srgbClr val="F15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chemeClr val="lt1"/>
              </a:solidFill>
              <a:latin typeface="+mn-lt"/>
              <a:cs typeface="+mn-cs"/>
            </a:endParaRPr>
          </a:p>
        </p:txBody>
      </p:sp>
      <p:graphicFrame>
        <p:nvGraphicFramePr>
          <p:cNvPr id="2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084346"/>
              </p:ext>
            </p:extLst>
          </p:nvPr>
        </p:nvGraphicFramePr>
        <p:xfrm>
          <a:off x="372149" y="1967436"/>
          <a:ext cx="8424937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94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4501" y="1557339"/>
            <a:ext cx="8520113" cy="51117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ysClr val="window" lastClr="FFFFFF"/>
              </a:solidFill>
              <a:latin typeface="Arial"/>
            </a:endParaRPr>
          </a:p>
        </p:txBody>
      </p:sp>
      <p:pic>
        <p:nvPicPr>
          <p:cNvPr id="6041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1264" y="3284538"/>
            <a:ext cx="6308725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2"/>
          <p:cNvSpPr>
            <a:spLocks noGrp="1"/>
          </p:cNvSpPr>
          <p:nvPr>
            <p:ph type="title" idx="4294967295"/>
          </p:nvPr>
        </p:nvSpPr>
        <p:spPr>
          <a:xfrm>
            <a:off x="829146" y="-27384"/>
            <a:ext cx="6191126" cy="1143000"/>
          </a:xfrm>
        </p:spPr>
        <p:txBody>
          <a:bodyPr anchor="b"/>
          <a:lstStyle/>
          <a:p>
            <a:pPr eaLnBrk="1" hangingPunct="1"/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Teaching and Learning Toolkit</a:t>
            </a:r>
          </a:p>
        </p:txBody>
      </p:sp>
      <p:sp>
        <p:nvSpPr>
          <p:cNvPr id="60420" name="Rectangle 3"/>
          <p:cNvSpPr>
            <a:spLocks noGrp="1"/>
          </p:cNvSpPr>
          <p:nvPr>
            <p:ph type="body" idx="4294967295"/>
          </p:nvPr>
        </p:nvSpPr>
        <p:spPr>
          <a:xfrm>
            <a:off x="446088" y="1600201"/>
            <a:ext cx="8229600" cy="925513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The Toolkit is an accessible, teacher-friendly summary of educational research. ‘Which?’ for education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089" y="2820993"/>
            <a:ext cx="4071937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Practice focused: </a:t>
            </a:r>
            <a:r>
              <a:rPr lang="en-GB" sz="2400" dirty="0" smtClean="0">
                <a:solidFill>
                  <a:prstClr val="black"/>
                </a:solidFill>
              </a:rPr>
              <a:t>tries to give schools the </a:t>
            </a:r>
            <a:r>
              <a:rPr lang="en-GB" sz="2400" dirty="0">
                <a:solidFill>
                  <a:prstClr val="black"/>
                </a:solidFill>
              </a:rPr>
              <a:t>information they need to make informed decisions and narrow the </a:t>
            </a:r>
            <a:r>
              <a:rPr lang="en-GB" sz="2400" dirty="0" smtClean="0">
                <a:solidFill>
                  <a:prstClr val="black"/>
                </a:solidFill>
              </a:rPr>
              <a:t>gap.</a:t>
            </a:r>
            <a:endParaRPr lang="en-GB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Based on meta-analyses </a:t>
            </a:r>
            <a:r>
              <a:rPr lang="en-GB" sz="2400" dirty="0" smtClean="0">
                <a:solidFill>
                  <a:prstClr val="black"/>
                </a:solidFill>
              </a:rPr>
              <a:t>conducted by </a:t>
            </a:r>
            <a:r>
              <a:rPr lang="en-GB" sz="2400" dirty="0">
                <a:solidFill>
                  <a:prstClr val="black"/>
                </a:solidFill>
              </a:rPr>
              <a:t>Durham </a:t>
            </a:r>
            <a:r>
              <a:rPr lang="en-GB" sz="2400" dirty="0" smtClean="0">
                <a:solidFill>
                  <a:prstClr val="black"/>
                </a:solidFill>
              </a:rPr>
              <a:t>University.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536" y="1433978"/>
            <a:ext cx="8573780" cy="5163374"/>
            <a:chOff x="250325" y="1454494"/>
            <a:chExt cx="8726324" cy="48580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89" t="8669" r="24583" b="13693"/>
            <a:stretch/>
          </p:blipFill>
          <p:spPr bwMode="auto">
            <a:xfrm>
              <a:off x="250325" y="1454494"/>
              <a:ext cx="4397317" cy="476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t="11135" r="24365" b="10329"/>
            <a:stretch/>
          </p:blipFill>
          <p:spPr bwMode="auto">
            <a:xfrm>
              <a:off x="4623180" y="1540637"/>
              <a:ext cx="4353469" cy="4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2"/>
          <p:cNvSpPr txBox="1">
            <a:spLocks/>
          </p:cNvSpPr>
          <p:nvPr/>
        </p:nvSpPr>
        <p:spPr bwMode="auto">
          <a:xfrm>
            <a:off x="452827" y="357917"/>
            <a:ext cx="6407150" cy="69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prstClr val="black"/>
                </a:solidFill>
              </a:rPr>
              <a:t>Teaching and Learning Toolkit</a:t>
            </a:r>
          </a:p>
        </p:txBody>
      </p:sp>
    </p:spTree>
    <p:extLst>
      <p:ext uri="{BB962C8B-B14F-4D97-AF65-F5344CB8AC3E}">
        <p14:creationId xmlns:p14="http://schemas.microsoft.com/office/powerpoint/2010/main" val="35166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Overview of value for money</a:t>
            </a: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009650" y="3489325"/>
            <a:ext cx="7829550" cy="2619375"/>
          </a:xfrm>
          <a:custGeom>
            <a:avLst/>
            <a:gdLst>
              <a:gd name="T0" fmla="*/ 0 w 7829227"/>
              <a:gd name="T1" fmla="*/ 2619537 h 2619537"/>
              <a:gd name="T2" fmla="*/ 2209801 w 7829227"/>
              <a:gd name="T3" fmla="*/ 2295687 h 2619537"/>
              <a:gd name="T4" fmla="*/ 4542295 w 7829227"/>
              <a:gd name="T5" fmla="*/ 1773266 h 2619537"/>
              <a:gd name="T6" fmla="*/ 6039175 w 7829227"/>
              <a:gd name="T7" fmla="*/ 1092308 h 2619537"/>
              <a:gd name="T8" fmla="*/ 7829227 w 7829227"/>
              <a:gd name="T9" fmla="*/ 0 h 2619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29227" h="2619537">
                <a:moveTo>
                  <a:pt x="0" y="2619537"/>
                </a:moveTo>
                <a:cubicBezTo>
                  <a:pt x="835025" y="2527462"/>
                  <a:pt x="1452751" y="2436732"/>
                  <a:pt x="2209800" y="2295687"/>
                </a:cubicBezTo>
                <a:cubicBezTo>
                  <a:pt x="2966849" y="2154642"/>
                  <a:pt x="3904066" y="1973828"/>
                  <a:pt x="4542295" y="1773265"/>
                </a:cubicBezTo>
                <a:cubicBezTo>
                  <a:pt x="5180524" y="1572702"/>
                  <a:pt x="5506526" y="1358469"/>
                  <a:pt x="6039173" y="1092307"/>
                </a:cubicBezTo>
                <a:cubicBezTo>
                  <a:pt x="6618314" y="779651"/>
                  <a:pt x="7199877" y="460213"/>
                  <a:pt x="7829227" y="0"/>
                </a:cubicBezTo>
              </a:path>
            </a:pathLst>
          </a:cu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wrap="none"/>
          <a:lstStyle/>
          <a:p>
            <a:pPr>
              <a:defRPr/>
            </a:pPr>
            <a:endParaRPr lang="en-GB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2188" y="6111875"/>
            <a:ext cx="67881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92188" y="2300288"/>
            <a:ext cx="0" cy="381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33725" y="6413500"/>
            <a:ext cx="2682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prstClr val="black"/>
                </a:solidFill>
                <a:latin typeface="Arial"/>
                <a:cs typeface="Calibri" pitchFamily="34" charset="0"/>
              </a:rPr>
              <a:t>Cost per pupil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25538" y="4146551"/>
            <a:ext cx="3254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prstClr val="black"/>
                </a:solidFill>
                <a:latin typeface="Arial"/>
                <a:cs typeface="Calibri" pitchFamily="34" charset="0"/>
              </a:rPr>
              <a:t>Effect Size (months gain)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82650" y="6111875"/>
            <a:ext cx="109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2650" y="2549525"/>
            <a:ext cx="109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92188" y="6111875"/>
            <a:ext cx="0" cy="79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752475" y="6178550"/>
            <a:ext cx="479425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>
                <a:solidFill>
                  <a:prstClr val="black"/>
                </a:solidFill>
                <a:latin typeface="Arial"/>
                <a:cs typeface="Calibri" pitchFamily="34" charset="0"/>
              </a:rPr>
              <a:t>£</a:t>
            </a:r>
            <a:r>
              <a:rPr lang="en-GB" sz="1600" dirty="0">
                <a:solidFill>
                  <a:prstClr val="black"/>
                </a:solidFill>
                <a:latin typeface="Arial"/>
              </a:rPr>
              <a:t>0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600075" y="5943600"/>
            <a:ext cx="338138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>
                <a:solidFill>
                  <a:prstClr val="black"/>
                </a:solidFill>
                <a:latin typeface="Arial"/>
                <a:cs typeface="Calibri" pitchFamily="34" charset="0"/>
              </a:rPr>
              <a:t>0</a:t>
            </a: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512763" y="2381250"/>
            <a:ext cx="479425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>
                <a:solidFill>
                  <a:prstClr val="black"/>
                </a:solidFill>
                <a:latin typeface="Arial"/>
                <a:cs typeface="Calibri" pitchFamily="34" charset="0"/>
              </a:rPr>
              <a:t>10</a:t>
            </a: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6610350" y="6197600"/>
            <a:ext cx="88265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>
                <a:solidFill>
                  <a:prstClr val="black"/>
                </a:solidFill>
                <a:latin typeface="Arial"/>
                <a:cs typeface="Calibri" pitchFamily="34" charset="0"/>
              </a:rPr>
              <a:t>£1000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051675" y="6115050"/>
            <a:ext cx="0" cy="79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743075" y="2549525"/>
            <a:ext cx="1265238" cy="3571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Feedback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85913" y="2906713"/>
            <a:ext cx="1636712" cy="392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Meta-cognitive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85913" y="3576638"/>
            <a:ext cx="1636712" cy="392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Peer </a:t>
            </a:r>
            <a:r>
              <a:rPr lang="en-GB" sz="1600" dirty="0" smtClean="0">
                <a:solidFill>
                  <a:prstClr val="black"/>
                </a:solidFill>
                <a:cs typeface="Calibri" pitchFamily="34" charset="0"/>
              </a:rPr>
              <a:t>tutoring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53225" y="3560763"/>
            <a:ext cx="1638300" cy="392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Pre-school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48500" y="3943350"/>
            <a:ext cx="1638300" cy="393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1-1 tutoring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25525" y="4010025"/>
            <a:ext cx="1257300" cy="3921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Homework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81637" y="4219958"/>
            <a:ext cx="1128713" cy="393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ICT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04903" y="4211911"/>
            <a:ext cx="1353509" cy="4587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 smtClean="0">
                <a:solidFill>
                  <a:prstClr val="black"/>
                </a:solidFill>
                <a:cs typeface="Calibri" pitchFamily="34" charset="0"/>
              </a:rPr>
              <a:t>Outdoor learning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62338" y="4751388"/>
            <a:ext cx="1385887" cy="5095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Parental involvement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910013" y="5202238"/>
            <a:ext cx="1128712" cy="393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Sports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99591" y="4219958"/>
            <a:ext cx="1128713" cy="463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Summer schools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59338" y="4652963"/>
            <a:ext cx="1128712" cy="520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After school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79613" y="5202238"/>
            <a:ext cx="1482725" cy="4524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Individualised learning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92188" y="5240338"/>
            <a:ext cx="1060450" cy="5413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Learning styles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781175" y="5672138"/>
            <a:ext cx="1255713" cy="393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Arts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657600" y="5845175"/>
            <a:ext cx="1457325" cy="520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Performance pay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92725" y="5373688"/>
            <a:ext cx="1457325" cy="520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Teaching assistants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262813" y="4678363"/>
            <a:ext cx="1455737" cy="5222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Smaller classes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114425" y="5957888"/>
            <a:ext cx="1765300" cy="393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prstClr val="black"/>
                </a:solidFill>
                <a:cs typeface="Calibri" pitchFamily="34" charset="0"/>
              </a:rPr>
              <a:t>Ability grouping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990600" y="2146300"/>
            <a:ext cx="3790950" cy="2590800"/>
          </a:xfrm>
          <a:custGeom>
            <a:avLst/>
            <a:gdLst>
              <a:gd name="T0" fmla="*/ 0 w 3790950"/>
              <a:gd name="T1" fmla="*/ 2590800 h 2590800"/>
              <a:gd name="T2" fmla="*/ 1447800 w 3790950"/>
              <a:gd name="T3" fmla="*/ 2324100 h 2590800"/>
              <a:gd name="T4" fmla="*/ 2876550 w 3790950"/>
              <a:gd name="T5" fmla="*/ 1295400 h 2590800"/>
              <a:gd name="T6" fmla="*/ 3790950 w 3790950"/>
              <a:gd name="T7" fmla="*/ 0 h 2590800"/>
              <a:gd name="T8" fmla="*/ 3790950 w 3790950"/>
              <a:gd name="T9" fmla="*/ 0 h 2590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90950" h="2590800">
                <a:moveTo>
                  <a:pt x="0" y="2590800"/>
                </a:moveTo>
                <a:cubicBezTo>
                  <a:pt x="476250" y="2544762"/>
                  <a:pt x="968375" y="2540000"/>
                  <a:pt x="1447800" y="2324100"/>
                </a:cubicBezTo>
                <a:cubicBezTo>
                  <a:pt x="1927225" y="2108200"/>
                  <a:pt x="2486025" y="1682750"/>
                  <a:pt x="2876550" y="1295400"/>
                </a:cubicBezTo>
                <a:cubicBezTo>
                  <a:pt x="3267075" y="908050"/>
                  <a:pt x="3790950" y="0"/>
                  <a:pt x="3790950" y="0"/>
                </a:cubicBezTo>
              </a:path>
            </a:pathLst>
          </a:cu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wrap="none"/>
          <a:lstStyle/>
          <a:p>
            <a:pPr>
              <a:defRPr/>
            </a:pPr>
            <a:endParaRPr lang="en-GB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60600" y="1838325"/>
            <a:ext cx="1746250" cy="4762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2500" b="1" dirty="0">
                <a:solidFill>
                  <a:srgbClr val="F15D22"/>
                </a:solidFill>
                <a:latin typeface="Arial"/>
                <a:cs typeface="Calibri" pitchFamily="34" charset="0"/>
              </a:rPr>
              <a:t>Promising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70513" y="2305050"/>
            <a:ext cx="1382712" cy="862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2500" b="1" dirty="0">
                <a:solidFill>
                  <a:srgbClr val="F15D22"/>
                </a:solidFill>
                <a:latin typeface="Arial"/>
                <a:cs typeface="Calibri" pitchFamily="34" charset="0"/>
              </a:rPr>
              <a:t>May be worth it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427490" y="5073019"/>
            <a:ext cx="2880320" cy="86177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500" b="1" dirty="0" smtClean="0">
                <a:solidFill>
                  <a:srgbClr val="F15D22"/>
                </a:solidFill>
                <a:latin typeface="Arial"/>
                <a:cs typeface="Calibri" pitchFamily="34" charset="0"/>
              </a:rPr>
              <a:t>Requires careful consideration</a:t>
            </a:r>
            <a:endParaRPr lang="en-GB" sz="2500" b="1" dirty="0">
              <a:solidFill>
                <a:srgbClr val="F15D22"/>
              </a:solidFill>
              <a:latin typeface="Arial"/>
              <a:cs typeface="Calibri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751013" y="4337050"/>
            <a:ext cx="1257300" cy="3921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 smtClean="0">
                <a:solidFill>
                  <a:prstClr val="black"/>
                </a:solidFill>
                <a:cs typeface="Calibri" pitchFamily="34" charset="0"/>
              </a:rPr>
              <a:t>Phonics</a:t>
            </a:r>
            <a:endParaRPr lang="en-GB" dirty="0">
              <a:solidFill>
                <a:prstClr val="black"/>
              </a:solidFill>
              <a:cs typeface="Calibri" pitchFamily="34" charset="0"/>
            </a:endParaRPr>
          </a:p>
        </p:txBody>
      </p:sp>
      <p:grpSp>
        <p:nvGrpSpPr>
          <p:cNvPr id="23558" name="Group 23557"/>
          <p:cNvGrpSpPr/>
          <p:nvPr/>
        </p:nvGrpSpPr>
        <p:grpSpPr>
          <a:xfrm>
            <a:off x="969569" y="2204864"/>
            <a:ext cx="7274839" cy="2446134"/>
            <a:chOff x="969569" y="2204864"/>
            <a:chExt cx="7274839" cy="2446134"/>
          </a:xfrm>
        </p:grpSpPr>
        <p:sp>
          <p:nvSpPr>
            <p:cNvPr id="41" name="Oval 40"/>
            <p:cNvSpPr/>
            <p:nvPr/>
          </p:nvSpPr>
          <p:spPr>
            <a:xfrm>
              <a:off x="969569" y="2204864"/>
              <a:ext cx="2450303" cy="244613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00008" y="3441700"/>
              <a:ext cx="424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Independent learning</a:t>
              </a:r>
              <a:endParaRPr lang="en-US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 flipV="1">
              <a:off x="3414942" y="3366700"/>
              <a:ext cx="580994" cy="25966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327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5843588" cy="724942"/>
          </a:xfrm>
        </p:spPr>
        <p:txBody>
          <a:bodyPr/>
          <a:lstStyle/>
          <a:p>
            <a:r>
              <a:rPr lang="en-GB" b="1" dirty="0" smtClean="0"/>
              <a:t>EEF-funded projects: snapshot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1" y="1628800"/>
            <a:ext cx="5693952" cy="4589919"/>
          </a:xfrm>
          <a:prstGeom prst="rect">
            <a:avLst/>
          </a:prstGeom>
        </p:spPr>
      </p:pic>
      <p:pic>
        <p:nvPicPr>
          <p:cNvPr id="4098" name="Picture 2" descr="C:\Users\jonathan.kay\AppData\Local\Microsoft\Windows\Temporary Internet Files\Content.Outlook\87R2U8V5\EEF project figures as at June 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45940"/>
            <a:ext cx="3378767" cy="38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4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826</Words>
  <Application>Microsoft Office PowerPoint</Application>
  <PresentationFormat>On-screen Show (4:3)</PresentationFormat>
  <Paragraphs>133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4_Office Theme</vt:lpstr>
      <vt:lpstr>7_Office Theme</vt:lpstr>
      <vt:lpstr>2_Office Theme</vt:lpstr>
      <vt:lpstr>  Effective use of the Pupil Premium to close the attainment gap  James Richardson  Senior Analyst, Education Endowment Foundation   27th June 2014  james.richardson@eefoundation.org.uk  www.educationendowmentfoundation.org.uk  </vt:lpstr>
      <vt:lpstr>Who we are</vt:lpstr>
      <vt:lpstr>The problem…</vt:lpstr>
      <vt:lpstr>The Reading Gap at transition</vt:lpstr>
      <vt:lpstr>The EEF approach</vt:lpstr>
      <vt:lpstr> Teaching and Learning Toolkit</vt:lpstr>
      <vt:lpstr>PowerPoint Presentation</vt:lpstr>
      <vt:lpstr>Overview of value for money</vt:lpstr>
      <vt:lpstr>EEF-funded projects: snapshot</vt:lpstr>
      <vt:lpstr>Focusing on transition</vt:lpstr>
      <vt:lpstr>Switch On Reading </vt:lpstr>
      <vt:lpstr>PowerPoint Presentation</vt:lpstr>
      <vt:lpstr>PowerPoint Presentation</vt:lpstr>
      <vt:lpstr>PowerPoint Presentation</vt:lpstr>
      <vt:lpstr>Emerging synthesis of evidence</vt:lpstr>
    </vt:vector>
  </TitlesOfParts>
  <Company>Qube Managed Services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evidence to raise the attainment of children facing disadvantage  James Richardson  Senior Analyst, Education Endowment Foundation   20th June 2014  james.richardson@eefoundation.org.uk  www.educationendowmentfoundation.org.uk</dc:title>
  <dc:creator>James Richardson</dc:creator>
  <cp:lastModifiedBy>James Richardson</cp:lastModifiedBy>
  <cp:revision>25</cp:revision>
  <dcterms:created xsi:type="dcterms:W3CDTF">2014-06-18T14:02:38Z</dcterms:created>
  <dcterms:modified xsi:type="dcterms:W3CDTF">2014-06-25T15:21:30Z</dcterms:modified>
</cp:coreProperties>
</file>