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13" r:id="rId3"/>
    <p:sldMasterId id="2147483725" r:id="rId4"/>
  </p:sldMasterIdLst>
  <p:notesMasterIdLst>
    <p:notesMasterId r:id="rId65"/>
  </p:notesMasterIdLst>
  <p:sldIdLst>
    <p:sldId id="31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25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291" r:id="rId45"/>
    <p:sldId id="293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5A*-C EM - 2013</a:t>
            </a:r>
            <a:endParaRPr lang="en-GB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 EM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ln w="38100">
                <a:solidFill>
                  <a:srgbClr val="00206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002060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NATIONAL</c:v>
                </c:pt>
                <c:pt idx="1">
                  <c:v>DUNRAVEN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 formatCode="0%">
                  <c:v>0.41</c:v>
                </c:pt>
                <c:pt idx="1">
                  <c:v>0.64300000000000002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603648"/>
        <c:axId val="110617728"/>
      </c:barChart>
      <c:catAx>
        <c:axId val="110603648"/>
        <c:scaling>
          <c:orientation val="minMax"/>
        </c:scaling>
        <c:delete val="0"/>
        <c:axPos val="b"/>
        <c:majorTickMark val="out"/>
        <c:minorTickMark val="none"/>
        <c:tickLblPos val="nextTo"/>
        <c:crossAx val="110617728"/>
        <c:crosses val="autoZero"/>
        <c:auto val="1"/>
        <c:lblAlgn val="ctr"/>
        <c:lblOffset val="100"/>
        <c:noMultiLvlLbl val="0"/>
      </c:catAx>
      <c:valAx>
        <c:axId val="1106177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0603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5A*-C EM - 2013</a:t>
            </a:r>
            <a:endParaRPr lang="en-GB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 EM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ln w="38100">
                <a:solidFill>
                  <a:srgbClr val="00206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rgbClr val="002060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NATIONAL</c:v>
                </c:pt>
                <c:pt idx="1">
                  <c:v>DUNRAVEN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 formatCode="0%">
                  <c:v>0.31</c:v>
                </c:pt>
                <c:pt idx="1">
                  <c:v>0.57999999999999996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657920"/>
        <c:axId val="136676096"/>
      </c:barChart>
      <c:catAx>
        <c:axId val="136657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36676096"/>
        <c:crosses val="autoZero"/>
        <c:auto val="1"/>
        <c:lblAlgn val="ctr"/>
        <c:lblOffset val="100"/>
        <c:noMultiLvlLbl val="0"/>
      </c:catAx>
      <c:valAx>
        <c:axId val="1366760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66579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2BA7A-A246-476E-A896-12D5067FCCD2}" type="datetimeFigureOut">
              <a:rPr lang="en-GB" smtClean="0"/>
              <a:t>30/06/2014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DAD10-D2E3-4750-9291-3C5A605F7D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98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>
              <a:defRPr sz="3600" b="1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20750">
              <a:defRPr sz="3600" b="1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20750">
              <a:defRPr sz="3600" b="1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20750">
              <a:defRPr sz="3600" b="1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20750">
              <a:defRPr sz="3600" b="1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7351402-F323-4C67-A6B0-00AC573FA410}" type="slidenum">
              <a:rPr lang="en-US" altLang="en-US" sz="1200" smtClean="0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en-US" alt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3F318-CD5B-4413-AC0F-83E854CF4B57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8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Branding – heritage</a:t>
            </a:r>
            <a:r>
              <a:rPr lang="en-GB" baseline="0" dirty="0" smtClean="0"/>
              <a:t> and data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5F25-66B3-44B5-AB85-D783C574731E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3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0" y="1728788"/>
            <a:ext cx="762000" cy="0"/>
          </a:xfrm>
          <a:prstGeom prst="line">
            <a:avLst/>
          </a:prstGeom>
          <a:noFill/>
          <a:ln w="19050">
            <a:solidFill>
              <a:srgbClr val="F7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 b="1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3627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altLang="en-GB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3627" y="2587625"/>
            <a:ext cx="7788519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alt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696396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965693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468" y="347674"/>
            <a:ext cx="1943100" cy="5527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2168" y="347674"/>
            <a:ext cx="5688623" cy="5527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003115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62" y="3476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162" y="1989138"/>
            <a:ext cx="77724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2162" y="4008438"/>
            <a:ext cx="77724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54564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62" y="3476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82162" y="1989138"/>
            <a:ext cx="7772400" cy="38862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76734336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62" y="3476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82161" y="1989138"/>
            <a:ext cx="3815862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38703" y="1989138"/>
            <a:ext cx="3815862" cy="38862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682512335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62" y="3476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82161" y="1989138"/>
            <a:ext cx="3815862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3" y="1989138"/>
            <a:ext cx="3815862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868410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62" y="3476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82161" y="1989138"/>
            <a:ext cx="3815862" cy="38862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8703" y="1989138"/>
            <a:ext cx="3815862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221910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605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6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6" y="6425646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4" y="174818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70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3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74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6" y="134471"/>
            <a:ext cx="7556313" cy="995082"/>
          </a:xfrm>
        </p:spPr>
        <p:txBody>
          <a:bodyPr anchor="b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0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678190"/>
      </p:ext>
    </p:extLst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605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6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6" y="6425646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3" y="1779500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4" y="174818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61365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9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5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6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7" y="6248780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7107654-37F0-4C6C-8813-BA4027B3A467}" type="datetimeFigureOut">
              <a:rPr lang="en-US" smtClean="0">
                <a:solidFill>
                  <a:prstClr val="white"/>
                </a:solidFill>
              </a:rPr>
              <a:pPr/>
              <a:t>6/30/2014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80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80"/>
            <a:ext cx="554038" cy="365125"/>
          </a:xfrm>
        </p:spPr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5" y="3110760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66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3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0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71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71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53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53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866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20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20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9"/>
            <a:ext cx="554038" cy="365125"/>
          </a:xfrm>
        </p:spPr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5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009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3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3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264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99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07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8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4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6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91"/>
            <a:ext cx="1537447" cy="365125"/>
          </a:xfrm>
        </p:spPr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8" y="6423591"/>
            <a:ext cx="3316941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4" y="174818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84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164261"/>
      </p:ext>
    </p:extLst>
  </p:cSld>
  <p:clrMapOvr>
    <a:masterClrMapping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91"/>
            <a:ext cx="1537447" cy="365125"/>
          </a:xfrm>
        </p:spPr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91"/>
            <a:ext cx="3005138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014807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8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8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8" y="5257805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5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653419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7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6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3" y="6235613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107654-37F0-4C6C-8813-BA4027B3A467}" type="datetimeFigureOut">
              <a:rPr lang="en-US" smtClean="0">
                <a:solidFill>
                  <a:prstClr val="white"/>
                </a:solidFill>
              </a:rPr>
              <a:pPr/>
              <a:t>6/30/2014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8" y="6235613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4" y="174818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5863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7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7" y="3733806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3" y="6235613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107654-37F0-4C6C-8813-BA4027B3A467}" type="datetimeFigureOut">
              <a:rPr lang="en-US" smtClean="0">
                <a:solidFill>
                  <a:prstClr val="white"/>
                </a:solidFill>
              </a:rPr>
              <a:pPr/>
              <a:t>6/30/2014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8" y="6235613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4" y="174818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7678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91"/>
            <a:ext cx="1537447" cy="365125"/>
          </a:xfrm>
        </p:spPr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91"/>
            <a:ext cx="3005138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2903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8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21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62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4" y="561671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9386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17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54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4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161" y="1989138"/>
            <a:ext cx="381586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3" y="1989138"/>
            <a:ext cx="381586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21833"/>
      </p:ext>
    </p:extLst>
  </p:cSld>
  <p:clrMapOvr>
    <a:masterClrMapping/>
  </p:clrMapOvr>
  <p:transition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85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36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32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91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14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72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84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29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4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23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014824"/>
      </p:ext>
    </p:extLst>
  </p:cSld>
  <p:clrMapOvr>
    <a:masterClrMapping/>
  </p:clrMapOvr>
  <p:transition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0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4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5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3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66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2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6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7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73348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809639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6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295631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916718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0A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2162" y="3476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162" y="1989138"/>
            <a:ext cx="777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>
            <a:off x="0" y="762000"/>
            <a:ext cx="762000" cy="0"/>
          </a:xfrm>
          <a:prstGeom prst="line">
            <a:avLst/>
          </a:prstGeom>
          <a:noFill/>
          <a:ln w="19050">
            <a:solidFill>
              <a:srgbClr val="F7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 b="1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0" y="2085975"/>
            <a:ext cx="762000" cy="0"/>
          </a:xfrm>
          <a:prstGeom prst="line">
            <a:avLst/>
          </a:prstGeom>
          <a:noFill/>
          <a:ln w="19050">
            <a:solidFill>
              <a:srgbClr val="F7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600" b="1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1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6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6" y="1981205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107654-37F0-4C6C-8813-BA4027B3A4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6/30/2014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7" y="6423591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9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E808E39-0CB0-4214-A3C8-0B053EA66E7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850A9-FA8A-4FFB-A92B-778B2B12144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3C841-9ACC-4D38-8EF6-7604F0EF620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6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6000" t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D97C11-DB17-4D93-9CDE-8B573C9D923C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30/06/2014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9F3D36-E301-4EB7-93ED-573986BB4A5A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8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user\Downloads\1\Nat%20Adams:Users:user:Downloads:Working%20Class%20and%20White%20Children.docx!OLE_LINK1" TargetMode="Externa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71147" y="542925"/>
            <a:ext cx="7857392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b="1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800" b="1" dirty="0">
                <a:solidFill>
                  <a:srgbClr val="FFCC00"/>
                </a:solidFill>
                <a:latin typeface="Calibri" pitchFamily="34" charset="0"/>
              </a:rPr>
              <a:t>Educational Underachievement of White Working Class Children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800" b="1" dirty="0">
              <a:solidFill>
                <a:srgbClr val="FFCC00"/>
              </a:solidFill>
              <a:latin typeface="Times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Calibri" pitchFamily="34" charset="0"/>
              </a:rPr>
              <a:t>National Conference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000" b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>
                <a:solidFill>
                  <a:srgbClr val="FFCC00"/>
                </a:solidFill>
                <a:latin typeface="Calibri" pitchFamily="34" charset="0"/>
              </a:rPr>
              <a:t>Institute of Education, University of London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600" b="1" dirty="0">
              <a:solidFill>
                <a:srgbClr val="FFCC0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>
                <a:solidFill>
                  <a:srgbClr val="FFCC00"/>
                </a:solidFill>
                <a:latin typeface="Calibri" pitchFamily="34" charset="0"/>
              </a:rPr>
              <a:t>27</a:t>
            </a:r>
            <a:r>
              <a:rPr lang="en-GB" altLang="en-US" sz="2800" b="1" baseline="30000" dirty="0">
                <a:solidFill>
                  <a:srgbClr val="FFCC00"/>
                </a:solidFill>
                <a:latin typeface="Calibri" pitchFamily="34" charset="0"/>
              </a:rPr>
              <a:t>th</a:t>
            </a:r>
            <a:r>
              <a:rPr lang="en-GB" altLang="en-US" sz="2800" b="1" dirty="0">
                <a:solidFill>
                  <a:srgbClr val="FFCC00"/>
                </a:solidFill>
                <a:latin typeface="Calibri" pitchFamily="34" charset="0"/>
              </a:rPr>
              <a:t> June 2014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b="1" dirty="0">
              <a:solidFill>
                <a:srgbClr val="FFCC00"/>
              </a:solidFill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46" y="5716588"/>
            <a:ext cx="1427285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10324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madams8nr9.STNICH.001\AppData\Local\Microsoft\Windows\Temporary Internet Files\Content.Outlook\AWKTWZ45\photo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3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2"/>
            <a:ext cx="72728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Strategies to overcome these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prstClr val="black"/>
                </a:solidFill>
              </a:rPr>
              <a:t>Creative use of pupil premium</a:t>
            </a:r>
            <a:r>
              <a:rPr lang="en-US" sz="3200" dirty="0">
                <a:solidFill>
                  <a:prstClr val="black"/>
                </a:solidFill>
              </a:rPr>
              <a:t> including for social welfare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prstClr val="black"/>
                </a:solidFill>
              </a:rPr>
              <a:t>Developing relationships with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prstClr val="black"/>
                </a:solidFill>
              </a:rPr>
              <a:t>Rigorous monitoring of individual pupils through pupil progress meetings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prstClr val="black"/>
                </a:solidFill>
              </a:rPr>
              <a:t>Changing the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prstClr val="black"/>
                </a:solidFill>
              </a:rPr>
              <a:t>Shaping aspirations – What could I become?</a:t>
            </a:r>
          </a:p>
        </p:txBody>
      </p:sp>
    </p:spTree>
    <p:extLst>
      <p:ext uri="{BB962C8B-B14F-4D97-AF65-F5344CB8AC3E}">
        <p14:creationId xmlns:p14="http://schemas.microsoft.com/office/powerpoint/2010/main" val="1174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T:\Staff ONLY\PHOTOs  of  LEARNING\P2274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0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Creative use of pupil premium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2800" dirty="0" smtClean="0"/>
              <a:t>Free breakfast</a:t>
            </a:r>
          </a:p>
          <a:p>
            <a:r>
              <a:rPr lang="en-GB" sz="2800" dirty="0" smtClean="0"/>
              <a:t>Dinner for £1 (free from Sept)</a:t>
            </a:r>
          </a:p>
          <a:p>
            <a:r>
              <a:rPr lang="en-GB" sz="2800" dirty="0" smtClean="0"/>
              <a:t>Free topic trip every term</a:t>
            </a:r>
          </a:p>
          <a:p>
            <a:r>
              <a:rPr lang="en-GB" sz="2800" dirty="0" smtClean="0"/>
              <a:t>Topic related visitor to each class each term</a:t>
            </a:r>
          </a:p>
          <a:p>
            <a:r>
              <a:rPr lang="en-GB" sz="2800" dirty="0" smtClean="0"/>
              <a:t>Tablet computer for home and school use for every year 4 &amp; 5 pupil</a:t>
            </a:r>
          </a:p>
          <a:p>
            <a:r>
              <a:rPr lang="en-GB" sz="2800" dirty="0" smtClean="0"/>
              <a:t>80 Kindles to support reading across the school</a:t>
            </a:r>
          </a:p>
          <a:p>
            <a:r>
              <a:rPr lang="en-GB" sz="2800" dirty="0" smtClean="0"/>
              <a:t>Books for the library, classrooms and to give as gifts to families for attendance at Reading Café and completing home learning projects</a:t>
            </a:r>
          </a:p>
          <a:p>
            <a:r>
              <a:rPr lang="en-US" sz="2800" dirty="0" smtClean="0"/>
              <a:t>NCFC Double Club</a:t>
            </a:r>
          </a:p>
          <a:p>
            <a:r>
              <a:rPr lang="en-GB" sz="2800" dirty="0" smtClean="0"/>
              <a:t>Extra- curricular clubs (33 clubs involving 570 pupil places)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8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Staff ONLY\LEARNING &amp; TEACHING\2013-2014\Home learning photos for Mark\Photos of parents days and home learning\GIANT PROJECT PHOTOS\4K\CIMG5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260648"/>
            <a:ext cx="648072" cy="1124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12362" y="188640"/>
            <a:ext cx="1152128" cy="17650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Developing relationships with parents and improving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Home learning projects</a:t>
            </a:r>
          </a:p>
          <a:p>
            <a:r>
              <a:rPr lang="en-GB" dirty="0" smtClean="0"/>
              <a:t>Drop-in every morning</a:t>
            </a:r>
          </a:p>
          <a:p>
            <a:r>
              <a:rPr lang="en-GB" dirty="0" smtClean="0"/>
              <a:t>Maths Café and maths evenings </a:t>
            </a:r>
          </a:p>
          <a:p>
            <a:r>
              <a:rPr lang="en-GB" dirty="0" smtClean="0"/>
              <a:t>Reading Café</a:t>
            </a:r>
          </a:p>
          <a:p>
            <a:r>
              <a:rPr lang="en-GB" dirty="0" smtClean="0"/>
              <a:t>Parents Evenings</a:t>
            </a:r>
          </a:p>
          <a:p>
            <a:r>
              <a:rPr lang="en-GB" dirty="0" smtClean="0"/>
              <a:t>Not fining them!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T:\Staff ONLY\PHOTOs  of  LEARNING\IMG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:\Staff ONLY\Maths Cafe photos\maths cafe oct 2013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:\Staff ONLY\Maths Cafe photos\IMAG04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Teach, evaluate &amp; intervene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 of data</a:t>
            </a:r>
          </a:p>
          <a:p>
            <a:r>
              <a:rPr lang="en-GB" dirty="0" smtClean="0"/>
              <a:t>Pupil progress meetings</a:t>
            </a:r>
          </a:p>
          <a:p>
            <a:r>
              <a:rPr lang="en-GB" dirty="0" smtClean="0"/>
              <a:t>Specialist TAs and teachers</a:t>
            </a:r>
          </a:p>
          <a:p>
            <a:r>
              <a:rPr lang="en-GB" dirty="0" smtClean="0"/>
              <a:t>RWI</a:t>
            </a:r>
          </a:p>
          <a:p>
            <a:r>
              <a:rPr lang="en-GB" dirty="0" smtClean="0"/>
              <a:t>Accelerated Reader</a:t>
            </a:r>
          </a:p>
          <a:p>
            <a:r>
              <a:rPr lang="en-GB" dirty="0" smtClean="0"/>
              <a:t>High quality teachers providing targeted intervention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7772400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School strategies to raise the achievement of White Working Class </a:t>
            </a:r>
            <a:r>
              <a:rPr lang="en-GB" dirty="0" smtClean="0">
                <a:solidFill>
                  <a:srgbClr val="FFC000"/>
                </a:solidFill>
              </a:rPr>
              <a:t>pupils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5" y="2204864"/>
            <a:ext cx="7788519" cy="3960440"/>
          </a:xfrm>
        </p:spPr>
        <p:txBody>
          <a:bodyPr/>
          <a:lstStyle/>
          <a:p>
            <a:pPr>
              <a:tabLst>
                <a:tab pos="985838" algn="l"/>
              </a:tabLst>
            </a:pPr>
            <a:r>
              <a:rPr lang="en-GB" b="1" i="1" dirty="0" err="1" smtClean="0"/>
              <a:t>Headteachers</a:t>
            </a:r>
            <a:r>
              <a:rPr lang="en-GB" b="1" i="1" dirty="0" smtClean="0"/>
              <a:t> Panel:</a:t>
            </a:r>
          </a:p>
          <a:p>
            <a:pPr>
              <a:tabLst>
                <a:tab pos="985838" algn="l"/>
              </a:tabLst>
            </a:pPr>
            <a:endParaRPr lang="en-GB" sz="1000" dirty="0" smtClean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985838" algn="l"/>
              </a:tabLst>
            </a:pPr>
            <a:r>
              <a:rPr lang="en-GB" sz="1800" dirty="0" smtClean="0"/>
              <a:t>Mark Adams, </a:t>
            </a:r>
            <a:r>
              <a:rPr lang="en-GB" sz="1800" dirty="0" err="1" smtClean="0"/>
              <a:t>Headteacher</a:t>
            </a:r>
            <a:r>
              <a:rPr lang="en-GB" sz="1800" dirty="0" smtClean="0"/>
              <a:t>, St Nicholas Priory CE VA Junior School, Norfolk LA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985838" algn="l"/>
              </a:tabLst>
            </a:pPr>
            <a:r>
              <a:rPr lang="en-GB" sz="1800" dirty="0" smtClean="0"/>
              <a:t>Paul Robinson, </a:t>
            </a:r>
            <a:r>
              <a:rPr lang="en-GB" sz="1800" dirty="0" err="1" smtClean="0"/>
              <a:t>Headteacher</a:t>
            </a:r>
            <a:r>
              <a:rPr lang="en-GB" sz="1800" dirty="0" smtClean="0"/>
              <a:t>, </a:t>
            </a:r>
            <a:r>
              <a:rPr lang="en-GB" sz="1800" dirty="0" err="1" smtClean="0"/>
              <a:t>Woodmansterne</a:t>
            </a:r>
            <a:r>
              <a:rPr lang="en-GB" sz="1800" dirty="0" smtClean="0"/>
              <a:t> Primary School, Lambeth LA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985838" algn="l"/>
              </a:tabLst>
            </a:pPr>
            <a:r>
              <a:rPr lang="en-GB" sz="1800" dirty="0" smtClean="0"/>
              <a:t>Angela Ward, </a:t>
            </a:r>
            <a:r>
              <a:rPr lang="en-GB" sz="1800" dirty="0" err="1" smtClean="0"/>
              <a:t>Headteacher</a:t>
            </a:r>
            <a:r>
              <a:rPr lang="en-GB" sz="1800" dirty="0" smtClean="0"/>
              <a:t>, Perry Hall School, Bromley LA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985838" algn="l"/>
              </a:tabLst>
            </a:pPr>
            <a:r>
              <a:rPr lang="en-GB" sz="1800" dirty="0" smtClean="0"/>
              <a:t>David Boyle, Principal, </a:t>
            </a:r>
            <a:r>
              <a:rPr lang="en-GB" sz="1800" dirty="0" err="1" smtClean="0"/>
              <a:t>Dunraven</a:t>
            </a:r>
            <a:r>
              <a:rPr lang="en-GB" sz="1800" dirty="0" smtClean="0"/>
              <a:t> School, Lambeth LA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985838" algn="l"/>
              </a:tabLst>
            </a:pPr>
            <a:r>
              <a:rPr lang="en-GB" sz="1800" dirty="0" smtClean="0"/>
              <a:t>Kenny Frederick, former </a:t>
            </a:r>
            <a:r>
              <a:rPr lang="en-GB" sz="1800" dirty="0" err="1" smtClean="0"/>
              <a:t>Headteacher</a:t>
            </a:r>
            <a:r>
              <a:rPr lang="en-GB" sz="1800" dirty="0" smtClean="0"/>
              <a:t>, George Green’s School, Tower Hamlets LA</a:t>
            </a:r>
            <a:endParaRPr lang="en-GB" sz="1800" dirty="0"/>
          </a:p>
          <a:p>
            <a:pPr>
              <a:tabLst>
                <a:tab pos="985838" algn="l"/>
              </a:tabLst>
            </a:pPr>
            <a:endParaRPr lang="en-GB" sz="1000" dirty="0" smtClean="0"/>
          </a:p>
          <a:p>
            <a:pPr>
              <a:tabLst>
                <a:tab pos="985838" algn="l"/>
              </a:tabLst>
            </a:pPr>
            <a:r>
              <a:rPr lang="en-GB" sz="1800" dirty="0"/>
              <a:t>Chair:	Jayne Mitchell, </a:t>
            </a:r>
            <a:r>
              <a:rPr lang="en-GB" sz="1800" dirty="0" err="1"/>
              <a:t>Headteacher</a:t>
            </a:r>
            <a:r>
              <a:rPr lang="en-GB" sz="1800" dirty="0"/>
              <a:t> of St Andrews CE Primary 	School and Chair of Lambeth </a:t>
            </a:r>
            <a:r>
              <a:rPr lang="en-GB" sz="1800" dirty="0" err="1"/>
              <a:t>Headteachers</a:t>
            </a:r>
            <a:r>
              <a:rPr lang="en-GB" sz="1800" dirty="0"/>
              <a:t> Council</a:t>
            </a:r>
          </a:p>
          <a:p>
            <a:pPr>
              <a:tabLst>
                <a:tab pos="985838" algn="l"/>
              </a:tabLst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7951194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Staff ONLY\LEARNING &amp; TEACHING\2013-2014\Home learning photos for Mark\Photos of parents days and home learning\GIANT PROJECT PHOTOS\4K\CIMG5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0" y="0"/>
            <a:ext cx="5760640" cy="68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260648"/>
            <a:ext cx="648072" cy="1124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8162" y="116632"/>
            <a:ext cx="1071736" cy="19168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5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:\Staff ONLY\Reading Cafe\2014-03-28 READING CAFE\READING CAFE 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the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Learning contracts</a:t>
            </a:r>
          </a:p>
          <a:p>
            <a:r>
              <a:rPr lang="en-GB" dirty="0" smtClean="0"/>
              <a:t>Learning ambassadors</a:t>
            </a:r>
          </a:p>
          <a:p>
            <a:r>
              <a:rPr lang="en-GB" dirty="0" smtClean="0"/>
              <a:t>½ term projects</a:t>
            </a:r>
          </a:p>
          <a:p>
            <a:r>
              <a:rPr lang="en-GB" dirty="0" smtClean="0"/>
              <a:t>Looking outside Norfolk and not making excuses </a:t>
            </a:r>
          </a:p>
          <a:p>
            <a:pPr lvl="1"/>
            <a:r>
              <a:rPr lang="en-GB" dirty="0" smtClean="0"/>
              <a:t>Lambeth</a:t>
            </a:r>
          </a:p>
          <a:p>
            <a:pPr lvl="1"/>
            <a:r>
              <a:rPr lang="en-GB" dirty="0" smtClean="0"/>
              <a:t>Wroxham Primary, Hertfordshire</a:t>
            </a:r>
          </a:p>
          <a:p>
            <a:pPr lvl="1"/>
            <a:r>
              <a:rPr lang="en-GB" dirty="0" err="1" smtClean="0"/>
              <a:t>Hartsholme</a:t>
            </a:r>
            <a:r>
              <a:rPr lang="en-GB" dirty="0" smtClean="0"/>
              <a:t> Primary Academy, Lincoln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T:\Staff ONLY\PHOTOs  of  LEARNING\P3144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T:\Staff ONLY\LEARNING &amp; TEACHING\2013-2014\Home learning photos for Mark\Photos of parents days and home learning\parent day minibeasts\CIMG6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T:\Staff ONLY\LEARNING &amp; TEACHING\2013-2014\Home learning photos for Mark\Photos of parents days and home learning\parent photos roman day\P4044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9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Shaping aspirations – What could I become?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1:1 interviews</a:t>
            </a:r>
          </a:p>
          <a:p>
            <a:r>
              <a:rPr lang="en-GB" dirty="0" smtClean="0"/>
              <a:t>University- UEA</a:t>
            </a:r>
          </a:p>
          <a:p>
            <a:r>
              <a:rPr lang="en-GB" dirty="0" smtClean="0"/>
              <a:t>Experiences</a:t>
            </a:r>
          </a:p>
          <a:p>
            <a:r>
              <a:rPr lang="en-GB" dirty="0" smtClean="0"/>
              <a:t>London visit</a:t>
            </a:r>
          </a:p>
          <a:p>
            <a:r>
              <a:rPr lang="en-GB" dirty="0" smtClean="0"/>
              <a:t>Master Classes</a:t>
            </a:r>
          </a:p>
          <a:p>
            <a:r>
              <a:rPr lang="en-GB" dirty="0" smtClean="0"/>
              <a:t>Celebration Evening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madams8nr9.STNICH.001\AppData\Local\Microsoft\Windows\Temporary Internet Files\Content.Outlook\AWKTWZ45\ph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T:\Staff ONLY\LEARNING &amp; TEACHING\2013-2014\Home learning photos for Mark\Photos of parents days and home learning\space parent afternoon\DSCF0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8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dams8nr9.STNICH.001\AppData\Local\Microsoft\Windows\Temporary Internet Files\Content.Outlook\AWKTWZ45\ph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4"/>
          <a:stretch/>
        </p:blipFill>
        <p:spPr bwMode="auto">
          <a:xfrm rot="5400000">
            <a:off x="1042287" y="636849"/>
            <a:ext cx="6858000" cy="55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260648"/>
            <a:ext cx="648072" cy="1124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12360" y="188640"/>
            <a:ext cx="1080120" cy="1800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madams8nr9.STNICH.001\AppData\Local\Microsoft\Windows\Temporary Internet Files\Content.Outlook\AWKTWZ45\photo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837742"/>
              </p:ext>
            </p:extLst>
          </p:nvPr>
        </p:nvGraphicFramePr>
        <p:xfrm>
          <a:off x="251520" y="172038"/>
          <a:ext cx="8208912" cy="7304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3" imgW="5880100" imgH="5232400" progId="Word.Document.12">
                  <p:link updateAutomatic="1"/>
                </p:oleObj>
              </mc:Choice>
              <mc:Fallback>
                <p:oleObj name="Document" r:id="rId3" imgW="5880100" imgH="52324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72038"/>
                        <a:ext cx="8208912" cy="7304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88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412782"/>
            <a:ext cx="720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halkduster"/>
                <a:cs typeface="Chalkduster"/>
              </a:rPr>
              <a:t>To Miss Ollington,</a:t>
            </a:r>
          </a:p>
          <a:p>
            <a:endParaRPr lang="en-US" sz="2000" dirty="0">
              <a:solidFill>
                <a:prstClr val="black"/>
              </a:solidFill>
              <a:latin typeface="Chalkduster"/>
              <a:cs typeface="Chalkduster"/>
            </a:endParaRPr>
          </a:p>
          <a:p>
            <a:r>
              <a:rPr lang="en-US" sz="2000" dirty="0">
                <a:solidFill>
                  <a:prstClr val="black"/>
                </a:solidFill>
                <a:latin typeface="Chalkduster"/>
                <a:cs typeface="Chalkduster"/>
              </a:rPr>
              <a:t>I am sorry for nothing. In the future I will do as I am told first and then disobey the rules. One thing to get us straight, you like science I don’t I hate it. Don</a:t>
            </a:r>
            <a:r>
              <a:rPr lang="fr-FR" sz="2000" dirty="0">
                <a:solidFill>
                  <a:prstClr val="black"/>
                </a:solidFill>
                <a:latin typeface="Chalkduster"/>
                <a:cs typeface="Chalkduster"/>
              </a:rPr>
              <a:t>’</a:t>
            </a:r>
            <a:r>
              <a:rPr lang="en-US" sz="2000" dirty="0">
                <a:solidFill>
                  <a:prstClr val="black"/>
                </a:solidFill>
                <a:latin typeface="Chalkduster"/>
                <a:cs typeface="Chalkduster"/>
              </a:rPr>
              <a:t>t give me science just give me a wordsearch that’ll keep me busy. So now you will know that I don</a:t>
            </a:r>
            <a:r>
              <a:rPr lang="fr-FR" sz="2000" dirty="0">
                <a:solidFill>
                  <a:prstClr val="black"/>
                </a:solidFill>
                <a:latin typeface="Chalkduster"/>
                <a:cs typeface="Chalkduster"/>
              </a:rPr>
              <a:t>’</a:t>
            </a:r>
            <a:r>
              <a:rPr lang="en-US" sz="2000" dirty="0">
                <a:solidFill>
                  <a:prstClr val="black"/>
                </a:solidFill>
                <a:latin typeface="Chalkduster"/>
                <a:cs typeface="Chalkduster"/>
              </a:rPr>
              <a:t>t do things like that I don</a:t>
            </a:r>
            <a:r>
              <a:rPr lang="fr-FR" sz="2000" dirty="0">
                <a:solidFill>
                  <a:prstClr val="black"/>
                </a:solidFill>
                <a:latin typeface="Chalkduster"/>
                <a:cs typeface="Chalkduster"/>
              </a:rPr>
              <a:t>’</a:t>
            </a:r>
            <a:r>
              <a:rPr lang="en-US" sz="2000" dirty="0">
                <a:solidFill>
                  <a:prstClr val="black"/>
                </a:solidFill>
                <a:latin typeface="Chalkduster"/>
                <a:cs typeface="Chalkduster"/>
              </a:rPr>
              <a:t>t like it. If I get things like that I get in a funny mood like I did today. I am sorry for distracting the class and not leaving the classroom.</a:t>
            </a:r>
          </a:p>
          <a:p>
            <a:endParaRPr lang="en-US" sz="2000" dirty="0">
              <a:solidFill>
                <a:prstClr val="black"/>
              </a:solidFill>
              <a:latin typeface="Chalkduster"/>
              <a:cs typeface="Chalkduster"/>
            </a:endParaRPr>
          </a:p>
          <a:p>
            <a:r>
              <a:rPr lang="en-US" sz="2000" dirty="0">
                <a:solidFill>
                  <a:prstClr val="black"/>
                </a:solidFill>
                <a:latin typeface="Chalkduster"/>
                <a:cs typeface="Chalkduster"/>
              </a:rPr>
              <a:t>From </a:t>
            </a:r>
            <a:r>
              <a:rPr lang="en-US" sz="2000" dirty="0" err="1">
                <a:solidFill>
                  <a:prstClr val="black"/>
                </a:solidFill>
                <a:latin typeface="Chalkduster"/>
                <a:cs typeface="Chalkduster"/>
              </a:rPr>
              <a:t>Tanna</a:t>
            </a:r>
            <a:endParaRPr lang="en-US" sz="2000" dirty="0">
              <a:solidFill>
                <a:prstClr val="black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659799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Staff ONLY\School Photographs\Year 5 WW2\WW2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79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72400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School strategies to raise the achievement of White Working Class pupils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r>
              <a:rPr lang="en-GB" b="1" dirty="0" smtClean="0"/>
              <a:t>Angela Ward</a:t>
            </a:r>
          </a:p>
          <a:p>
            <a:pPr marL="0" indent="0" algn="ctr">
              <a:buNone/>
            </a:pPr>
            <a:r>
              <a:rPr lang="en-GB" b="1" dirty="0" err="1" smtClean="0"/>
              <a:t>Headteacher</a:t>
            </a:r>
            <a:endParaRPr lang="en-GB" b="1" dirty="0" smtClean="0"/>
          </a:p>
          <a:p>
            <a:pPr marL="0" indent="0" algn="ctr">
              <a:buNone/>
            </a:pPr>
            <a:r>
              <a:rPr lang="en-GB" b="1" dirty="0" smtClean="0"/>
              <a:t>Perry Hall School, Bromley 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167460"/>
      </p:ext>
    </p:extLst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07" y="5681896"/>
            <a:ext cx="2014081" cy="11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06" y="3923117"/>
            <a:ext cx="2057196" cy="20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555775" cy="248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0" y="4198712"/>
            <a:ext cx="2570345" cy="267346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42" y="-1"/>
            <a:ext cx="2114434" cy="19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6421"/>
            <a:ext cx="2987824" cy="198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0" y="2486388"/>
            <a:ext cx="2572835" cy="177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http://www.perryhall.bromley.sch.uk/images/phimag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13"/>
          <a:stretch/>
        </p:blipFill>
        <p:spPr bwMode="auto">
          <a:xfrm>
            <a:off x="6420288" y="4061255"/>
            <a:ext cx="2723712" cy="28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25" y="4964414"/>
            <a:ext cx="1903581" cy="19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1"/>
          <a:stretch/>
        </p:blipFill>
        <p:spPr bwMode="auto">
          <a:xfrm>
            <a:off x="2492821" y="4061255"/>
            <a:ext cx="1913386" cy="97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C:\Users\warda00\AppData\Local\Microsoft\Windows\Temporary Internet Files\Content.IE5\JUOKXX6P\photo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t="35643" r="19593" b="3740"/>
          <a:stretch/>
        </p:blipFill>
        <p:spPr bwMode="auto">
          <a:xfrm>
            <a:off x="2456068" y="1985907"/>
            <a:ext cx="4639611" cy="22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85907"/>
            <a:ext cx="2339753" cy="227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69" y="0"/>
            <a:ext cx="1585672" cy="19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6" y="116632"/>
            <a:ext cx="2427709" cy="2457681"/>
          </a:xfrm>
          <a:prstGeom prst="rect">
            <a:avLst/>
          </a:prstGeom>
          <a:noFill/>
          <a:ln w="50800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1880" y="260648"/>
            <a:ext cx="25922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Ethos</a:t>
            </a:r>
            <a:endParaRPr lang="en-US" sz="5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407707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H="1" flipV="1">
            <a:off x="2987824" y="1676415"/>
            <a:ext cx="56886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prstClr val="black"/>
                </a:solidFill>
              </a:rPr>
              <a:t>Children feel safe &amp; secure</a:t>
            </a:r>
          </a:p>
          <a:p>
            <a:endParaRPr lang="en-GB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prstClr val="black"/>
                </a:solidFill>
              </a:rPr>
              <a:t>Good relationships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prstClr val="black"/>
                </a:solidFill>
              </a:rPr>
              <a:t>Calm environment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prstClr val="black"/>
                </a:solidFill>
              </a:rPr>
              <a:t>Warm &amp; welcoming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 smtClean="0">
                <a:solidFill>
                  <a:prstClr val="black"/>
                </a:solidFill>
              </a:rPr>
              <a:t>High expectations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01985"/>
            <a:ext cx="2520280" cy="2504723"/>
          </a:xfrm>
          <a:prstGeom prst="rect">
            <a:avLst/>
          </a:prstGeom>
          <a:noFill/>
          <a:ln w="76200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1760" y="404664"/>
            <a:ext cx="4124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en-US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ngagement</a:t>
            </a:r>
            <a:endParaRPr lang="en-US" sz="5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1700808"/>
            <a:ext cx="53285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prstClr val="black"/>
                </a:solidFill>
              </a:rPr>
              <a:t>Parents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PTA social heart of the school organising events for children to enjoy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prstClr val="black"/>
                </a:solidFill>
              </a:rPr>
              <a:t>Staff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From experienced to newly qualified always willing to go the extra mile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prstClr val="black"/>
                </a:solidFill>
              </a:rPr>
              <a:t>Children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Good behaviour, enjoy school, want to please their teachers, work hard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prstClr val="black"/>
                </a:solidFill>
              </a:rPr>
              <a:t>Community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Community Week the school reaches out to give something back to its community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3728" y="260648"/>
            <a:ext cx="4602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Enhancement</a:t>
            </a:r>
            <a:endParaRPr lang="en-US" sz="5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3420"/>
            <a:ext cx="2016224" cy="2041116"/>
          </a:xfrm>
          <a:prstGeom prst="rect">
            <a:avLst/>
          </a:prstGeom>
          <a:noFill/>
          <a:ln w="63500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556792"/>
            <a:ext cx="63367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Identification &amp; support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Reactive &amp; flexible interventions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Entry level challenge into learning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Pockets of poverty awareness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Learning Mentor to support social &amp; emotional needs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Opportunities for every child to shine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Enjoyment in learning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83768" y="390584"/>
            <a:ext cx="3930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Enrichment</a:t>
            </a:r>
            <a:endParaRPr lang="en-US" sz="5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59"/>
          <a:stretch/>
        </p:blipFill>
        <p:spPr bwMode="auto">
          <a:xfrm>
            <a:off x="5436096" y="4437112"/>
            <a:ext cx="3405434" cy="2232247"/>
          </a:xfrm>
          <a:prstGeom prst="rect">
            <a:avLst/>
          </a:prstGeom>
          <a:noFill/>
          <a:ln w="53975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412776"/>
            <a:ext cx="792088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dirty="0" smtClean="0">
                <a:solidFill>
                  <a:prstClr val="black"/>
                </a:solidFill>
              </a:rPr>
              <a:t>P4C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dirty="0" smtClean="0">
                <a:solidFill>
                  <a:prstClr val="black"/>
                </a:solidFill>
              </a:rPr>
              <a:t>Power of Reading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dirty="0" smtClean="0">
                <a:solidFill>
                  <a:prstClr val="black"/>
                </a:solidFill>
              </a:rPr>
              <a:t>Forest School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dirty="0" smtClean="0">
                <a:solidFill>
                  <a:prstClr val="black"/>
                </a:solidFill>
              </a:rPr>
              <a:t>Visits &amp; School Journey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dirty="0" smtClean="0">
                <a:solidFill>
                  <a:prstClr val="black"/>
                </a:solidFill>
              </a:rPr>
              <a:t>School Council &amp; pupil leadership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dirty="0" smtClean="0">
                <a:solidFill>
                  <a:prstClr val="black"/>
                </a:solidFill>
              </a:rPr>
              <a:t>Competitive sporting events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dirty="0" smtClean="0">
                <a:solidFill>
                  <a:prstClr val="black"/>
                </a:solidFill>
              </a:rPr>
              <a:t>Curriculum Showcases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0001" y="332656"/>
            <a:ext cx="7840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Exceeding Expectations</a:t>
            </a:r>
            <a:endParaRPr lang="en-US" sz="54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2478980" cy="278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1556792"/>
            <a:ext cx="460851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2013 KS2 Results Expected Progress</a:t>
            </a:r>
          </a:p>
          <a:p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Reading 96%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Writing  96%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Maths    93%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FSM/CLA achieving more than expected progress</a:t>
            </a:r>
          </a:p>
          <a:p>
            <a:endParaRPr lang="en-GB" sz="20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Reading 50%</a:t>
            </a:r>
          </a:p>
          <a:p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Writing  42%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solidFill>
                  <a:prstClr val="black"/>
                </a:solidFill>
              </a:rPr>
              <a:t>Maths    33%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Educational Underachievement of White Working Class Children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7" y="1772816"/>
            <a:ext cx="77048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black"/>
                </a:solidFill>
              </a:rPr>
              <a:t>School strategies to raise the achievement of White Working Class pupils</a:t>
            </a:r>
          </a:p>
          <a:p>
            <a:pPr algn="ctr"/>
            <a:endParaRPr lang="en-GB" sz="3200" b="1" dirty="0">
              <a:solidFill>
                <a:prstClr val="black"/>
              </a:solidFill>
            </a:endParaRPr>
          </a:p>
          <a:p>
            <a:r>
              <a:rPr lang="en-GB" sz="2400" dirty="0">
                <a:solidFill>
                  <a:prstClr val="black"/>
                </a:solidFill>
              </a:rPr>
              <a:t>Mark Adams</a:t>
            </a:r>
          </a:p>
          <a:p>
            <a:r>
              <a:rPr lang="en-GB" sz="2400" dirty="0">
                <a:solidFill>
                  <a:prstClr val="black"/>
                </a:solidFill>
              </a:rPr>
              <a:t>St Nicholas Priory CE VA Junior School</a:t>
            </a:r>
          </a:p>
          <a:p>
            <a:r>
              <a:rPr lang="en-GB" sz="2400" dirty="0">
                <a:solidFill>
                  <a:prstClr val="black"/>
                </a:solidFill>
              </a:rPr>
              <a:t>Great Yarmouth</a:t>
            </a:r>
          </a:p>
          <a:p>
            <a:r>
              <a:rPr lang="en-GB" sz="2400" dirty="0">
                <a:solidFill>
                  <a:prstClr val="black"/>
                </a:solidFill>
              </a:rPr>
              <a:t>Norfolk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arda00\AppData\Local\Microsoft\Windows\Temporary Internet Files\Content.IE5\828O4KU5\equality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46" y="2996952"/>
            <a:ext cx="6704762" cy="3642937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6650" y="692696"/>
            <a:ext cx="4555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Equality</a:t>
            </a:r>
          </a:p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251519" y="2169382"/>
            <a:ext cx="864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T</a:t>
            </a:r>
            <a:r>
              <a:rPr lang="en-GB" sz="2400" dirty="0" smtClean="0">
                <a:solidFill>
                  <a:prstClr val="black"/>
                </a:solidFill>
              </a:rPr>
              <a:t>reat children unequally to give them the best chances! 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72400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School strategies to raise the achievement of White Working Class pupils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r>
              <a:rPr lang="en-GB" b="1" dirty="0" smtClean="0"/>
              <a:t>Paul Robinson</a:t>
            </a:r>
          </a:p>
          <a:p>
            <a:pPr marL="0" indent="0" algn="ctr">
              <a:buNone/>
            </a:pPr>
            <a:r>
              <a:rPr lang="en-GB" b="1" dirty="0" err="1" smtClean="0"/>
              <a:t>Headteacher</a:t>
            </a:r>
            <a:endParaRPr lang="en-GB" b="1" dirty="0" smtClean="0"/>
          </a:p>
          <a:p>
            <a:pPr marL="0" indent="0" algn="ctr">
              <a:buNone/>
            </a:pPr>
            <a:r>
              <a:rPr lang="en-GB" b="1" dirty="0" err="1" smtClean="0"/>
              <a:t>Woodmansterne</a:t>
            </a:r>
            <a:r>
              <a:rPr lang="en-GB" b="1" dirty="0" smtClean="0"/>
              <a:t> Primary School, Lambeth 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92683950"/>
      </p:ext>
    </p:extLst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72400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School strategies to raise the achievement of White Working Class pupils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b="1" dirty="0" smtClean="0"/>
          </a:p>
          <a:p>
            <a:pPr marL="0" indent="0" algn="ctr">
              <a:buNone/>
            </a:pPr>
            <a:r>
              <a:rPr lang="en-GB" b="1" dirty="0" smtClean="0"/>
              <a:t>David Boyle</a:t>
            </a:r>
          </a:p>
          <a:p>
            <a:pPr marL="0" indent="0" algn="ctr">
              <a:buNone/>
            </a:pPr>
            <a:r>
              <a:rPr lang="en-GB" b="1" dirty="0" smtClean="0"/>
              <a:t>Principal</a:t>
            </a:r>
          </a:p>
          <a:p>
            <a:pPr marL="0" indent="0" algn="ctr">
              <a:buNone/>
            </a:pPr>
            <a:r>
              <a:rPr lang="en-GB" b="1" dirty="0" err="1" smtClean="0"/>
              <a:t>Dunraven</a:t>
            </a:r>
            <a:r>
              <a:rPr lang="en-GB" b="1" dirty="0" smtClean="0"/>
              <a:t> School, Lambeth 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23698178"/>
      </p:ext>
    </p:extLst>
  </p:cSld>
  <p:clrMapOvr>
    <a:masterClrMapping/>
  </p:clrMapOvr>
  <p:transition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20690"/>
            <a:ext cx="8064896" cy="1470025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FFC000"/>
                </a:solidFill>
              </a:rPr>
              <a:t>Tackling underachievement – </a:t>
            </a:r>
            <a:br>
              <a:rPr lang="en-GB" dirty="0" smtClean="0">
                <a:solidFill>
                  <a:srgbClr val="FFC000"/>
                </a:solidFill>
              </a:rPr>
            </a:br>
            <a:r>
              <a:rPr lang="en-GB" dirty="0" smtClean="0">
                <a:solidFill>
                  <a:srgbClr val="FFC000"/>
                </a:solidFill>
              </a:rPr>
              <a:t>towards ‘Excellence for all’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6798" y="6167047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1F497D"/>
                </a:solidFill>
              </a:rPr>
              <a:t>David Boyle</a:t>
            </a:r>
          </a:p>
          <a:p>
            <a:pPr algn="r"/>
            <a:r>
              <a:rPr lang="en-GB" dirty="0">
                <a:solidFill>
                  <a:srgbClr val="1F497D"/>
                </a:solidFill>
              </a:rPr>
              <a:t>27 June ‘14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9793" y="2636914"/>
            <a:ext cx="3510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white"/>
                </a:solidFill>
              </a:rPr>
              <a:t>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white"/>
                </a:solidFill>
              </a:rPr>
              <a:t>Keys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white"/>
                </a:solidFill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047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The power of transformation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376425" cy="5079578"/>
          </a:xfrm>
        </p:spPr>
      </p:pic>
    </p:spTree>
    <p:extLst>
      <p:ext uri="{BB962C8B-B14F-4D97-AF65-F5344CB8AC3E}">
        <p14:creationId xmlns:p14="http://schemas.microsoft.com/office/powerpoint/2010/main" val="31535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Context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4-19, roll 1300 – 1800 (post 16 230)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National average on entry Y7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53% PP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70% BME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29% EAL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29% SEN, high needs SLCN Base (15 – 33)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National Support School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Academy Convertor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No one does it alone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600202"/>
            <a:ext cx="4927277" cy="4927277"/>
          </a:xfrm>
        </p:spPr>
      </p:pic>
    </p:spTree>
    <p:extLst>
      <p:ext uri="{BB962C8B-B14F-4D97-AF65-F5344CB8AC3E}">
        <p14:creationId xmlns:p14="http://schemas.microsoft.com/office/powerpoint/2010/main" val="106335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Relationships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Safe and secure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Pastoral system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Inclusion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Everyone is known by someone</a:t>
            </a:r>
          </a:p>
        </p:txBody>
      </p:sp>
    </p:spTree>
    <p:extLst>
      <p:ext uri="{BB962C8B-B14F-4D97-AF65-F5344CB8AC3E}">
        <p14:creationId xmlns:p14="http://schemas.microsoft.com/office/powerpoint/2010/main" val="12972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You’ve got to be prepared 1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710531"/>
            <a:ext cx="6477000" cy="4305300"/>
          </a:xfrm>
        </p:spPr>
      </p:pic>
    </p:spTree>
    <p:extLst>
      <p:ext uri="{BB962C8B-B14F-4D97-AF65-F5344CB8AC3E}">
        <p14:creationId xmlns:p14="http://schemas.microsoft.com/office/powerpoint/2010/main" val="21861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Intervention -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Inclusion – ‘The Base’, SET, SLCN &amp; early signs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Y9 mentoring and Dux programme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Going for Gold programme, KS4 (and KS3)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Post-16 – 321, impact reports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madams8nr9.STNICH.001\AppData\Local\Microsoft\Windows\Temporary Internet Files\Content.Outlook\AWKTWZ45\photo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4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You’ve got to be prepared 2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34382"/>
            <a:ext cx="3230852" cy="4418955"/>
          </a:xfrm>
        </p:spPr>
      </p:pic>
    </p:spTree>
    <p:extLst>
      <p:ext uri="{BB962C8B-B14F-4D97-AF65-F5344CB8AC3E}">
        <p14:creationId xmlns:p14="http://schemas.microsoft.com/office/powerpoint/2010/main" val="33885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Intervention - external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>
                <a:solidFill>
                  <a:schemeClr val="bg1"/>
                </a:solidFill>
              </a:rPr>
              <a:t>External agencies – Motiv8 (pre-NEET), YESS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Life skills programme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Careers advice and work experience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Platinum group visits/extras (Oxbridge, </a:t>
            </a:r>
            <a:r>
              <a:rPr lang="en-GB" dirty="0" err="1" smtClean="0">
                <a:solidFill>
                  <a:schemeClr val="bg1"/>
                </a:solidFill>
              </a:rPr>
              <a:t>etc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Insistent, consistent, persistent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We’re not who you think we are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00200"/>
            <a:ext cx="3446584" cy="4853136"/>
          </a:xfrm>
        </p:spPr>
      </p:pic>
    </p:spTree>
    <p:extLst>
      <p:ext uri="{BB962C8B-B14F-4D97-AF65-F5344CB8AC3E}">
        <p14:creationId xmlns:p14="http://schemas.microsoft.com/office/powerpoint/2010/main" val="36510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G4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1633" r="8987" b="9047"/>
          <a:stretch>
            <a:fillRect/>
          </a:stretch>
        </p:blipFill>
        <p:spPr bwMode="auto">
          <a:xfrm>
            <a:off x="1187624" y="476672"/>
            <a:ext cx="6264696" cy="609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It’s all about team work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4"/>
            <a:ext cx="6912768" cy="4176463"/>
          </a:xfrm>
        </p:spPr>
      </p:pic>
    </p:spTree>
    <p:extLst>
      <p:ext uri="{BB962C8B-B14F-4D97-AF65-F5344CB8AC3E}">
        <p14:creationId xmlns:p14="http://schemas.microsoft.com/office/powerpoint/2010/main" val="31988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Presenting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GCSE 2013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5 X A*-C – 98%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5 X A*-C including English and Maths - 77%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A*/A – 27%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English Baccalaureate – 47%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All groups </a:t>
            </a:r>
            <a:r>
              <a:rPr lang="en-GB" dirty="0" smtClean="0">
                <a:solidFill>
                  <a:schemeClr val="accent3"/>
                </a:solidFill>
              </a:rPr>
              <a:t>green</a:t>
            </a:r>
            <a:r>
              <a:rPr lang="en-GB" dirty="0" smtClean="0">
                <a:solidFill>
                  <a:schemeClr val="bg1"/>
                </a:solidFill>
              </a:rPr>
              <a:t> in </a:t>
            </a:r>
            <a:r>
              <a:rPr lang="en-GB" dirty="0" err="1" smtClean="0">
                <a:solidFill>
                  <a:schemeClr val="bg1"/>
                </a:solidFill>
              </a:rPr>
              <a:t>RAISEonline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NEET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r>
              <a:rPr lang="en-GB" sz="4000" dirty="0" smtClean="0">
                <a:solidFill>
                  <a:schemeClr val="bg1"/>
                </a:solidFill>
              </a:rPr>
              <a:t>2011 – 0%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2012 – 0%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2013 – 0%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8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on Free School Meals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759546"/>
              </p:ext>
            </p:extLst>
          </p:nvPr>
        </p:nvGraphicFramePr>
        <p:xfrm>
          <a:off x="395536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115616" y="2924944"/>
            <a:ext cx="59766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27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– White Working Class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450114"/>
              </p:ext>
            </p:extLst>
          </p:nvPr>
        </p:nvGraphicFramePr>
        <p:xfrm>
          <a:off x="395536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115616" y="2852936"/>
            <a:ext cx="58671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5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Post 16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24% Russell Group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39% ‘Top 25’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0% NEET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Top 2% Value added (3 years running)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7" y="548680"/>
            <a:ext cx="770485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Brief introduction about the school: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384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Junior school from 2008, previously middle school, will become a primary school from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Town centre location, no grass, the ancient town wall runs through the school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Statistically the school takes pupils from one of the most deprived wards in the county and indeed the country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56% FSM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£240k pupil premium 14/15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28% EAL, 11 languages, a majority have arrived in the country in the last 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Ofsted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2011 	special measures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2012	requires improvement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2014	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Excellence for all – lift off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15" y="1600200"/>
            <a:ext cx="6808970" cy="4925144"/>
          </a:xfrm>
        </p:spPr>
      </p:pic>
    </p:spTree>
    <p:extLst>
      <p:ext uri="{BB962C8B-B14F-4D97-AF65-F5344CB8AC3E}">
        <p14:creationId xmlns:p14="http://schemas.microsoft.com/office/powerpoint/2010/main" val="10281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madams8nr9.STNICH.001\AppData\Local\Microsoft\Windows\Temporary Internet Files\Content.Outlook\AWKTWZ45\photo 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4" y="-1"/>
            <a:ext cx="9150174" cy="68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madams8nr9.STNICH.001\AppData\Local\Microsoft\Windows\Temporary Internet Files\Content.Outlook\AWKTWZ45\photo 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5" y="908725"/>
            <a:ext cx="76328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</a:rPr>
              <a:t>Barriers to learning: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</a:rPr>
              <a:t>Aspirations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</a:rPr>
              <a:t>Expectations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</a:rPr>
              <a:t>Experiences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</a:rPr>
              <a:t>Provision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prstClr val="black"/>
                </a:solidFill>
              </a:rPr>
              <a:t>Attitudes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1069</Words>
  <Application>Microsoft Office PowerPoint</Application>
  <PresentationFormat>On-screen Show (4:3)</PresentationFormat>
  <Paragraphs>256</Paragraphs>
  <Slides>60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Blank Presentation</vt:lpstr>
      <vt:lpstr>Advantage</vt:lpstr>
      <vt:lpstr>Office Theme</vt:lpstr>
      <vt:lpstr>Slipstream</vt:lpstr>
      <vt:lpstr>\\localhost\Users\user\Downloads\1\Nat Adams:Users:user:Downloads:Working Class and White Children.docx!OLE_LINK1</vt:lpstr>
      <vt:lpstr>PowerPoint Presentation</vt:lpstr>
      <vt:lpstr>School strategies to raise the achievement of White Working Class pupils</vt:lpstr>
      <vt:lpstr>PowerPoint Presentation</vt:lpstr>
      <vt:lpstr>Educational Underachievement of White Working Class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Creative use of pupil premium</vt:lpstr>
      <vt:lpstr>PowerPoint Presentation</vt:lpstr>
      <vt:lpstr>Developing relationships with parents and improving engagement</vt:lpstr>
      <vt:lpstr>PowerPoint Presentation</vt:lpstr>
      <vt:lpstr>PowerPoint Presentation</vt:lpstr>
      <vt:lpstr>PowerPoint Presentation</vt:lpstr>
      <vt:lpstr>Teach, evaluate &amp; intervene</vt:lpstr>
      <vt:lpstr>PowerPoint Presentation</vt:lpstr>
      <vt:lpstr>PowerPoint Presentation</vt:lpstr>
      <vt:lpstr>Changing the culture</vt:lpstr>
      <vt:lpstr>PowerPoint Presentation</vt:lpstr>
      <vt:lpstr>PowerPoint Presentation</vt:lpstr>
      <vt:lpstr>PowerPoint Presentation</vt:lpstr>
      <vt:lpstr>Shaping aspirations – What could I become?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strategies to raise the achievement of White Working Class pupils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strategies to raise the achievement of White Working Class pupils</vt:lpstr>
      <vt:lpstr>School strategies to raise the achievement of White Working Class pupils</vt:lpstr>
      <vt:lpstr>Tackling underachievement –  towards ‘Excellence for all’</vt:lpstr>
      <vt:lpstr>The power of transformation</vt:lpstr>
      <vt:lpstr>Context</vt:lpstr>
      <vt:lpstr>No one does it alone</vt:lpstr>
      <vt:lpstr>Relationships</vt:lpstr>
      <vt:lpstr>You’ve got to be prepared 1</vt:lpstr>
      <vt:lpstr>Intervention - systems</vt:lpstr>
      <vt:lpstr>You’ve got to be prepared 2</vt:lpstr>
      <vt:lpstr>Intervention - external</vt:lpstr>
      <vt:lpstr>We’re not who you think we are</vt:lpstr>
      <vt:lpstr>PowerPoint Presentation</vt:lpstr>
      <vt:lpstr>It’s all about team work</vt:lpstr>
      <vt:lpstr>Presenting Impact</vt:lpstr>
      <vt:lpstr>NEET</vt:lpstr>
      <vt:lpstr>Students on Free School Meals</vt:lpstr>
      <vt:lpstr>Students – White Working Class</vt:lpstr>
      <vt:lpstr>Post 16</vt:lpstr>
      <vt:lpstr>Excellence for all – lift off</vt:lpstr>
    </vt:vector>
  </TitlesOfParts>
  <Company>London Borough of Lambeth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strategies to raise the achievement of White Working Class pupils</dc:title>
  <dc:creator>London Borough of Lambeth</dc:creator>
  <cp:lastModifiedBy>London Borough of Lambeth</cp:lastModifiedBy>
  <cp:revision>6</cp:revision>
  <dcterms:created xsi:type="dcterms:W3CDTF">2014-06-26T15:40:04Z</dcterms:created>
  <dcterms:modified xsi:type="dcterms:W3CDTF">2014-06-30T14:34:41Z</dcterms:modified>
</cp:coreProperties>
</file>