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4" r:id="rId2"/>
    <p:sldId id="442" r:id="rId3"/>
    <p:sldId id="459" r:id="rId4"/>
    <p:sldId id="448" r:id="rId5"/>
    <p:sldId id="400" r:id="rId6"/>
    <p:sldId id="505" r:id="rId7"/>
    <p:sldId id="415" r:id="rId8"/>
    <p:sldId id="499" r:id="rId9"/>
    <p:sldId id="449" r:id="rId10"/>
    <p:sldId id="483" r:id="rId11"/>
    <p:sldId id="443" r:id="rId12"/>
    <p:sldId id="488" r:id="rId13"/>
    <p:sldId id="491" r:id="rId14"/>
    <p:sldId id="451" r:id="rId15"/>
    <p:sldId id="472" r:id="rId16"/>
    <p:sldId id="474" r:id="rId17"/>
    <p:sldId id="434" r:id="rId18"/>
    <p:sldId id="435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33452"/>
    <a:srgbClr val="19066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4" autoAdjust="0"/>
    <p:restoredTop sz="84837" autoAdjust="0"/>
  </p:normalViewPr>
  <p:slideViewPr>
    <p:cSldViewPr>
      <p:cViewPr>
        <p:scale>
          <a:sx n="101" d="100"/>
          <a:sy n="101" d="100"/>
        </p:scale>
        <p:origin x="-18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NPD-NC\2013\KS4\KS4-2013-VarComp_2014.06.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LSYPE\Data\GCSE_Paper_2014.06.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fE-SFR\Ethnic%20Gaps-KS2_2014.06.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fE-SFR\Ethnic%20Gaps-FSP_2014.06.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5+A*-C EM by ethnic group and entitlement to FSM: England 2013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5012020556254045E-2"/>
          <c:y val="8.3339874571753472E-2"/>
          <c:w val="0.88573027636251478"/>
          <c:h val="0.6539423226302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</c:dPt>
          <c:dLbls>
            <c:numFmt formatCode="0%" sourceLinked="0"/>
            <c:txPr>
              <a:bodyPr anchor="b" anchorCtr="0"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'Eth+FSM'!$D$42:$D$67</c:f>
              <c:strCache>
                <c:ptCount val="26"/>
                <c:pt idx="0">
                  <c:v>White British-FSM</c:v>
                </c:pt>
                <c:pt idx="1">
                  <c:v>Mixed White &amp; Caribbean-FSM</c:v>
                </c:pt>
                <c:pt idx="2">
                  <c:v>Black Caribbean-FSM</c:v>
                </c:pt>
                <c:pt idx="3">
                  <c:v>Black other groups-FSM</c:v>
                </c:pt>
                <c:pt idx="4">
                  <c:v>White other groups-FSM</c:v>
                </c:pt>
                <c:pt idx="5">
                  <c:v>Pakistani-FSM</c:v>
                </c:pt>
                <c:pt idx="6">
                  <c:v>Mixed White &amp; Asian-FSM</c:v>
                </c:pt>
                <c:pt idx="7">
                  <c:v>Mixed White &amp; African-FSM</c:v>
                </c:pt>
                <c:pt idx="8">
                  <c:v>Black African-FSM</c:v>
                </c:pt>
                <c:pt idx="9">
                  <c:v>Any other Asian-FSM</c:v>
                </c:pt>
                <c:pt idx="10">
                  <c:v>Black Caribbean-NOT FSM</c:v>
                </c:pt>
                <c:pt idx="11">
                  <c:v>White other groups-NOT FSM</c:v>
                </c:pt>
                <c:pt idx="12">
                  <c:v>Pakistani-NOT FSM</c:v>
                </c:pt>
                <c:pt idx="13">
                  <c:v> Bangladeshi-FSM</c:v>
                </c:pt>
                <c:pt idx="14">
                  <c:v>Black other groups-NOT FSM</c:v>
                </c:pt>
                <c:pt idx="15">
                  <c:v>Mixed White &amp; Caribbean-NOT FSM</c:v>
                </c:pt>
                <c:pt idx="16">
                  <c:v>Indian-FSM</c:v>
                </c:pt>
                <c:pt idx="17">
                  <c:v>White British-NOT FSM</c:v>
                </c:pt>
                <c:pt idx="18">
                  <c:v>Black African-NOT FSM</c:v>
                </c:pt>
                <c:pt idx="19">
                  <c:v>Any other Asian-NOT FSM</c:v>
                </c:pt>
                <c:pt idx="20">
                  <c:v> Bangladeshi-NOT FSM</c:v>
                </c:pt>
                <c:pt idx="21">
                  <c:v>Mixed White &amp; African-NOT FSM</c:v>
                </c:pt>
                <c:pt idx="22">
                  <c:v>Mixed White &amp; Asian-NOT FSM</c:v>
                </c:pt>
                <c:pt idx="23">
                  <c:v>Chinese-FSM</c:v>
                </c:pt>
                <c:pt idx="24">
                  <c:v>Indian-NOT FSM</c:v>
                </c:pt>
                <c:pt idx="25">
                  <c:v>Chinese-NOT FSM</c:v>
                </c:pt>
              </c:strCache>
            </c:strRef>
          </c:cat>
          <c:val>
            <c:numRef>
              <c:f>'Eth+FSM'!$E$42:$E$67</c:f>
              <c:numCache>
                <c:formatCode>0.0%</c:formatCode>
                <c:ptCount val="26"/>
                <c:pt idx="0">
                  <c:v>0.32283723136425097</c:v>
                </c:pt>
                <c:pt idx="1">
                  <c:v>0.37568455640744852</c:v>
                </c:pt>
                <c:pt idx="2">
                  <c:v>0.42197374817695732</c:v>
                </c:pt>
                <c:pt idx="3">
                  <c:v>0.43120260021668483</c:v>
                </c:pt>
                <c:pt idx="4">
                  <c:v>0.43657390675822283</c:v>
                </c:pt>
                <c:pt idx="5">
                  <c:v>0.46822204344328294</c:v>
                </c:pt>
                <c:pt idx="6">
                  <c:v>0.47740112994350298</c:v>
                </c:pt>
                <c:pt idx="7">
                  <c:v>0.48603351955307239</c:v>
                </c:pt>
                <c:pt idx="8">
                  <c:v>0.51456489675516159</c:v>
                </c:pt>
                <c:pt idx="9">
                  <c:v>0.52487562189054815</c:v>
                </c:pt>
                <c:pt idx="10">
                  <c:v>0.57046759639048161</c:v>
                </c:pt>
                <c:pt idx="11">
                  <c:v>0.57562594268476963</c:v>
                </c:pt>
                <c:pt idx="12">
                  <c:v>0.58786741713570811</c:v>
                </c:pt>
                <c:pt idx="13">
                  <c:v>0.59167794316644251</c:v>
                </c:pt>
                <c:pt idx="14">
                  <c:v>0.59666975023126756</c:v>
                </c:pt>
                <c:pt idx="15">
                  <c:v>0.60688273852877128</c:v>
                </c:pt>
                <c:pt idx="16">
                  <c:v>0.61408882082695226</c:v>
                </c:pt>
                <c:pt idx="17">
                  <c:v>0.64509303611867452</c:v>
                </c:pt>
                <c:pt idx="18">
                  <c:v>0.66207538389948928</c:v>
                </c:pt>
                <c:pt idx="19">
                  <c:v>0.66514320536258198</c:v>
                </c:pt>
                <c:pt idx="20">
                  <c:v>0.6693548387096786</c:v>
                </c:pt>
                <c:pt idx="21">
                  <c:v>0.67540435025097656</c:v>
                </c:pt>
                <c:pt idx="22">
                  <c:v>0.73685622317596644</c:v>
                </c:pt>
                <c:pt idx="23">
                  <c:v>0.76785714285714335</c:v>
                </c:pt>
                <c:pt idx="24">
                  <c:v>0.77250409165302836</c:v>
                </c:pt>
                <c:pt idx="25">
                  <c:v>0.78267113451412285</c:v>
                </c:pt>
              </c:numCache>
            </c:numRef>
          </c:val>
        </c:ser>
        <c:ser>
          <c:idx val="1"/>
          <c:order val="1"/>
          <c:spPr>
            <a:noFill/>
            <a:ln>
              <a:noFill/>
            </a:ln>
          </c:spPr>
          <c:invertIfNegative val="0"/>
          <c:trendline>
            <c:spPr>
              <a:ln w="1905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strRef>
              <c:f>'Eth+FSM'!$D$42:$D$67</c:f>
              <c:strCache>
                <c:ptCount val="26"/>
                <c:pt idx="0">
                  <c:v>White British-FSM</c:v>
                </c:pt>
                <c:pt idx="1">
                  <c:v>Mixed White &amp; Caribbean-FSM</c:v>
                </c:pt>
                <c:pt idx="2">
                  <c:v>Black Caribbean-FSM</c:v>
                </c:pt>
                <c:pt idx="3">
                  <c:v>Black other groups-FSM</c:v>
                </c:pt>
                <c:pt idx="4">
                  <c:v>White other groups-FSM</c:v>
                </c:pt>
                <c:pt idx="5">
                  <c:v>Pakistani-FSM</c:v>
                </c:pt>
                <c:pt idx="6">
                  <c:v>Mixed White &amp; Asian-FSM</c:v>
                </c:pt>
                <c:pt idx="7">
                  <c:v>Mixed White &amp; African-FSM</c:v>
                </c:pt>
                <c:pt idx="8">
                  <c:v>Black African-FSM</c:v>
                </c:pt>
                <c:pt idx="9">
                  <c:v>Any other Asian-FSM</c:v>
                </c:pt>
                <c:pt idx="10">
                  <c:v>Black Caribbean-NOT FSM</c:v>
                </c:pt>
                <c:pt idx="11">
                  <c:v>White other groups-NOT FSM</c:v>
                </c:pt>
                <c:pt idx="12">
                  <c:v>Pakistani-NOT FSM</c:v>
                </c:pt>
                <c:pt idx="13">
                  <c:v> Bangladeshi-FSM</c:v>
                </c:pt>
                <c:pt idx="14">
                  <c:v>Black other groups-NOT FSM</c:v>
                </c:pt>
                <c:pt idx="15">
                  <c:v>Mixed White &amp; Caribbean-NOT FSM</c:v>
                </c:pt>
                <c:pt idx="16">
                  <c:v>Indian-FSM</c:v>
                </c:pt>
                <c:pt idx="17">
                  <c:v>White British-NOT FSM</c:v>
                </c:pt>
                <c:pt idx="18">
                  <c:v>Black African-NOT FSM</c:v>
                </c:pt>
                <c:pt idx="19">
                  <c:v>Any other Asian-NOT FSM</c:v>
                </c:pt>
                <c:pt idx="20">
                  <c:v> Bangladeshi-NOT FSM</c:v>
                </c:pt>
                <c:pt idx="21">
                  <c:v>Mixed White &amp; African-NOT FSM</c:v>
                </c:pt>
                <c:pt idx="22">
                  <c:v>Mixed White &amp; Asian-NOT FSM</c:v>
                </c:pt>
                <c:pt idx="23">
                  <c:v>Chinese-FSM</c:v>
                </c:pt>
                <c:pt idx="24">
                  <c:v>Indian-NOT FSM</c:v>
                </c:pt>
                <c:pt idx="25">
                  <c:v>Chinese-NOT FSM</c:v>
                </c:pt>
              </c:strCache>
            </c:strRef>
          </c:cat>
          <c:val>
            <c:numRef>
              <c:f>'Eth+FSM'!$F$42:$F$67</c:f>
              <c:numCache>
                <c:formatCode>0.0%</c:formatCode>
                <c:ptCount val="26"/>
                <c:pt idx="0">
                  <c:v>0.60600000000000065</c:v>
                </c:pt>
                <c:pt idx="1">
                  <c:v>0.60600000000000065</c:v>
                </c:pt>
                <c:pt idx="2">
                  <c:v>0.60600000000000065</c:v>
                </c:pt>
                <c:pt idx="3">
                  <c:v>0.60600000000000065</c:v>
                </c:pt>
                <c:pt idx="4">
                  <c:v>0.60600000000000065</c:v>
                </c:pt>
                <c:pt idx="5">
                  <c:v>0.60600000000000065</c:v>
                </c:pt>
                <c:pt idx="6">
                  <c:v>0.60600000000000065</c:v>
                </c:pt>
                <c:pt idx="7">
                  <c:v>0.60600000000000065</c:v>
                </c:pt>
                <c:pt idx="8">
                  <c:v>0.60600000000000065</c:v>
                </c:pt>
                <c:pt idx="9">
                  <c:v>0.60600000000000065</c:v>
                </c:pt>
                <c:pt idx="10">
                  <c:v>0.60600000000000065</c:v>
                </c:pt>
                <c:pt idx="11">
                  <c:v>0.60600000000000065</c:v>
                </c:pt>
                <c:pt idx="12">
                  <c:v>0.60600000000000065</c:v>
                </c:pt>
                <c:pt idx="13">
                  <c:v>0.60600000000000065</c:v>
                </c:pt>
                <c:pt idx="14">
                  <c:v>0.60600000000000065</c:v>
                </c:pt>
                <c:pt idx="15">
                  <c:v>0.60600000000000065</c:v>
                </c:pt>
                <c:pt idx="16">
                  <c:v>0.60600000000000065</c:v>
                </c:pt>
                <c:pt idx="17">
                  <c:v>0.60600000000000065</c:v>
                </c:pt>
                <c:pt idx="18">
                  <c:v>0.60600000000000065</c:v>
                </c:pt>
                <c:pt idx="19">
                  <c:v>0.60600000000000065</c:v>
                </c:pt>
                <c:pt idx="20">
                  <c:v>0.60600000000000065</c:v>
                </c:pt>
                <c:pt idx="21">
                  <c:v>0.60600000000000065</c:v>
                </c:pt>
                <c:pt idx="22">
                  <c:v>0.60600000000000065</c:v>
                </c:pt>
                <c:pt idx="23">
                  <c:v>0.60600000000000065</c:v>
                </c:pt>
                <c:pt idx="24">
                  <c:v>0.60600000000000065</c:v>
                </c:pt>
                <c:pt idx="25">
                  <c:v>0.60600000000000065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0"/>
        <c:axId val="99521280"/>
        <c:axId val="99522816"/>
      </c:barChart>
      <c:catAx>
        <c:axId val="9952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9522816"/>
        <c:crosses val="autoZero"/>
        <c:auto val="1"/>
        <c:lblAlgn val="ctr"/>
        <c:lblOffset val="100"/>
        <c:noMultiLvlLbl val="0"/>
      </c:catAx>
      <c:valAx>
        <c:axId val="99522816"/>
        <c:scaling>
          <c:orientation val="minMax"/>
          <c:max val="0.8"/>
          <c:min val="0.1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</a:t>
                </a:r>
                <a:r>
                  <a:rPr lang="en-US" dirty="0" smtClean="0"/>
                  <a:t>5+ </a:t>
                </a:r>
                <a:r>
                  <a:rPr lang="en-US" dirty="0"/>
                  <a:t>A*-C </a:t>
                </a:r>
                <a:r>
                  <a:rPr lang="en-US" dirty="0" smtClean="0"/>
                  <a:t>grades including </a:t>
                </a:r>
                <a:r>
                  <a:rPr lang="en-US" dirty="0"/>
                  <a:t>Eng &amp; Maths</a:t>
                </a:r>
              </a:p>
            </c:rich>
          </c:tx>
          <c:layout>
            <c:manualLayout>
              <c:xMode val="edge"/>
              <c:yMode val="edge"/>
              <c:x val="1.7507002801120448E-2"/>
              <c:y val="0.20926607304928024"/>
            </c:manualLayout>
          </c:layout>
          <c:overlay val="0"/>
        </c:title>
        <c:numFmt formatCode="0%" sourceLinked="0"/>
        <c:majorTickMark val="out"/>
        <c:minorTickMark val="out"/>
        <c:tickLblPos val="low"/>
        <c:crossAx val="99521280"/>
        <c:crosses val="autoZero"/>
        <c:crossBetween val="between"/>
        <c:majorUnit val="0.1"/>
        <c:min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28773374282638"/>
          <c:y val="1.2959775376915136E-2"/>
          <c:w val="0.82362579677540471"/>
          <c:h val="0.84187000136188805"/>
        </c:manualLayout>
      </c:layout>
      <c:lineChart>
        <c:grouping val="standard"/>
        <c:varyColors val="0"/>
        <c:ser>
          <c:idx val="7"/>
          <c:order val="0"/>
          <c:tx>
            <c:strRef>
              <c:f>'SESonly-2way'!$B$43</c:f>
              <c:strCache>
                <c:ptCount val="1"/>
                <c:pt idx="0">
                  <c:v>White British</c:v>
                </c:pt>
              </c:strCache>
            </c:strRef>
          </c:tx>
          <c:spPr>
            <a:ln w="4762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'SESonly-2way'!$E$43:$I$43</c:f>
              <c:numCache>
                <c:formatCode>0.00</c:formatCode>
                <c:ptCount val="5"/>
                <c:pt idx="0">
                  <c:v>-0.50226495857973652</c:v>
                </c:pt>
                <c:pt idx="1">
                  <c:v>-0.25113247928986926</c:v>
                </c:pt>
                <c:pt idx="2">
                  <c:v>0</c:v>
                </c:pt>
                <c:pt idx="3">
                  <c:v>0.25113247928986926</c:v>
                </c:pt>
                <c:pt idx="4">
                  <c:v>0.50226495857973652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'SESonly-2way'!$B$44</c:f>
              <c:strCache>
                <c:ptCount val="1"/>
                <c:pt idx="0">
                  <c:v>Mixed heritage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'SESonly-2way'!$E$44:$I$44</c:f>
              <c:numCache>
                <c:formatCode>0.00</c:formatCode>
                <c:ptCount val="5"/>
                <c:pt idx="0">
                  <c:v>-0.26068024088284808</c:v>
                </c:pt>
                <c:pt idx="1">
                  <c:v>-3.7864918593240003E-2</c:v>
                </c:pt>
                <c:pt idx="2">
                  <c:v>0.18495040369636812</c:v>
                </c:pt>
                <c:pt idx="3">
                  <c:v>0.40776572598597532</c:v>
                </c:pt>
                <c:pt idx="4">
                  <c:v>0.63058104827558392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'SESonly-2way'!$B$45</c:f>
              <c:strCache>
                <c:ptCount val="1"/>
                <c:pt idx="0">
                  <c:v>Indian</c:v>
                </c:pt>
              </c:strCache>
            </c:strRef>
          </c:tx>
          <c:spPr>
            <a:ln w="41275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'SESonly-2way'!$E$45:$I$45</c:f>
              <c:numCache>
                <c:formatCode>0.00</c:formatCode>
                <c:ptCount val="5"/>
                <c:pt idx="0">
                  <c:v>7.1389459262836311E-2</c:v>
                </c:pt>
                <c:pt idx="1">
                  <c:v>0.26641831924495191</c:v>
                </c:pt>
                <c:pt idx="2">
                  <c:v>0.46144717922706596</c:v>
                </c:pt>
                <c:pt idx="3">
                  <c:v>0.65647603920918141</c:v>
                </c:pt>
                <c:pt idx="4">
                  <c:v>0.85150489919129435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'SESonly-2way'!$B$46</c:f>
              <c:strCache>
                <c:ptCount val="1"/>
                <c:pt idx="0">
                  <c:v>Pakistani</c:v>
                </c:pt>
              </c:strCache>
            </c:strRef>
          </c:tx>
          <c:spPr>
            <a:ln w="44450">
              <a:solidFill>
                <a:srgbClr val="FFC000"/>
              </a:solidFill>
              <a:prstDash val="dash"/>
            </a:ln>
          </c:spPr>
          <c:marker>
            <c:symbol val="none"/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'SESonly-2way'!$E$46:$I$46</c:f>
              <c:numCache>
                <c:formatCode>0.00</c:formatCode>
                <c:ptCount val="5"/>
                <c:pt idx="0">
                  <c:v>-0.14904504992329282</c:v>
                </c:pt>
                <c:pt idx="1">
                  <c:v>2.0418118575306291E-2</c:v>
                </c:pt>
                <c:pt idx="2">
                  <c:v>0.18988128707390522</c:v>
                </c:pt>
                <c:pt idx="3">
                  <c:v>0.35934445557250388</c:v>
                </c:pt>
                <c:pt idx="4">
                  <c:v>0.5288076240711026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'SESonly-2way'!$B$47</c:f>
              <c:strCache>
                <c:ptCount val="1"/>
                <c:pt idx="0">
                  <c:v>Bangladeshi</c:v>
                </c:pt>
              </c:strCache>
            </c:strRef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  <a:prstDash val="dash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'SESonly-2way'!$E$47:$I$47</c:f>
              <c:numCache>
                <c:formatCode>0.00</c:formatCode>
                <c:ptCount val="5"/>
                <c:pt idx="0">
                  <c:v>9.4935857078653433E-3</c:v>
                </c:pt>
                <c:pt idx="1">
                  <c:v>0.1088870037244743</c:v>
                </c:pt>
                <c:pt idx="2">
                  <c:v>0.20828042174108341</c:v>
                </c:pt>
                <c:pt idx="3">
                  <c:v>0.30767383975769291</c:v>
                </c:pt>
                <c:pt idx="4">
                  <c:v>0.40706725777430131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'SESonly-2way'!$B$48</c:f>
              <c:strCache>
                <c:ptCount val="1"/>
                <c:pt idx="0">
                  <c:v>Black Caribbean</c:v>
                </c:pt>
              </c:strCache>
            </c:strRef>
          </c:tx>
          <c:spPr>
            <a:ln w="41275">
              <a:solidFill>
                <a:srgbClr val="3F03E9"/>
              </a:solidFill>
              <a:prstDash val="sysDash"/>
            </a:ln>
          </c:spPr>
          <c:marker>
            <c:symbol val="none"/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'SESonly-2way'!$E$48:$I$48</c:f>
              <c:numCache>
                <c:formatCode>0.00</c:formatCode>
                <c:ptCount val="5"/>
                <c:pt idx="0">
                  <c:v>-0.4779004092944093</c:v>
                </c:pt>
                <c:pt idx="1">
                  <c:v>-0.30157582110151832</c:v>
                </c:pt>
                <c:pt idx="2">
                  <c:v>-0.12525123290862797</c:v>
                </c:pt>
                <c:pt idx="3">
                  <c:v>5.1073355284261969E-2</c:v>
                </c:pt>
                <c:pt idx="4">
                  <c:v>0.22739794347715248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'SESonly-2way'!$B$49</c:f>
              <c:strCache>
                <c:ptCount val="1"/>
                <c:pt idx="0">
                  <c:v>Black African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'SESonly-2way'!$E$41:$I$41</c:f>
              <c:strCache>
                <c:ptCount val="5"/>
                <c:pt idx="0">
                  <c:v>-1 SD</c:v>
                </c:pt>
                <c:pt idx="2">
                  <c:v>0</c:v>
                </c:pt>
                <c:pt idx="4">
                  <c:v>+1SD</c:v>
                </c:pt>
              </c:strCache>
            </c:strRef>
          </c:cat>
          <c:val>
            <c:numRef>
              <c:f>'SESonly-2way'!$E$49:$I$49</c:f>
              <c:numCache>
                <c:formatCode>0.00</c:formatCode>
                <c:ptCount val="5"/>
                <c:pt idx="0">
                  <c:v>-0.10430833042176235</c:v>
                </c:pt>
                <c:pt idx="1">
                  <c:v>4.7221984660842209E-2</c:v>
                </c:pt>
                <c:pt idx="2">
                  <c:v>0.19875229974344691</c:v>
                </c:pt>
                <c:pt idx="3">
                  <c:v>0.35028261482605183</c:v>
                </c:pt>
                <c:pt idx="4">
                  <c:v>0.501812929908654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00640"/>
        <c:axId val="99607296"/>
      </c:lineChart>
      <c:catAx>
        <c:axId val="99600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600" dirty="0"/>
                  <a:t>Socio-economic Status (SES) normal score</a:t>
                </a:r>
              </a:p>
            </c:rich>
          </c:tx>
          <c:layout>
            <c:manualLayout>
              <c:xMode val="edge"/>
              <c:yMode val="edge"/>
              <c:x val="0.29088376452943487"/>
              <c:y val="0.940300644237651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072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9607296"/>
        <c:scaling>
          <c:orientation val="minMax"/>
          <c:max val="0.9"/>
          <c:min val="-0.60000000000000064"/>
        </c:scaling>
        <c:delete val="0"/>
        <c:axPos val="l"/>
        <c:majorGridlines>
          <c:spPr>
            <a:ln cmpd="sng">
              <a:prstDash val="sysDot"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600" dirty="0"/>
                  <a:t>Mean total points score (normalised)</a:t>
                </a:r>
              </a:p>
            </c:rich>
          </c:tx>
          <c:layout>
            <c:manualLayout>
              <c:xMode val="edge"/>
              <c:yMode val="edge"/>
              <c:x val="2.4379644091832933E-2"/>
              <c:y val="0.1128473614943359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00640"/>
        <c:crosses val="autoZero"/>
        <c:crossBetween val="between"/>
        <c:majorUnit val="0.2"/>
        <c:minorUnit val="0.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6536839145106852"/>
          <c:y val="0.5841852427250015"/>
          <c:w val="0.28290063742032245"/>
          <c:h val="0.26744433105751036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Extract!$B$65:$B$96</c:f>
              <c:strCache>
                <c:ptCount val="32"/>
                <c:pt idx="0">
                  <c:v>White Other-FSM</c:v>
                </c:pt>
                <c:pt idx="1">
                  <c:v>White British-FSM</c:v>
                </c:pt>
                <c:pt idx="2">
                  <c:v>White Irish-FSM</c:v>
                </c:pt>
                <c:pt idx="3">
                  <c:v>Black Caribbean-FSM</c:v>
                </c:pt>
                <c:pt idx="4">
                  <c:v>Mixed White &amp; Caribbean-FSM</c:v>
                </c:pt>
                <c:pt idx="5">
                  <c:v>Black other-FSM</c:v>
                </c:pt>
                <c:pt idx="6">
                  <c:v>Mixed White &amp; Asian-FSM</c:v>
                </c:pt>
                <c:pt idx="7">
                  <c:v>Pakistani-FSM</c:v>
                </c:pt>
                <c:pt idx="8">
                  <c:v>Any Other group-FSM</c:v>
                </c:pt>
                <c:pt idx="9">
                  <c:v>Mixed White &amp; African-FSM</c:v>
                </c:pt>
                <c:pt idx="10">
                  <c:v>Asian other-FSM</c:v>
                </c:pt>
                <c:pt idx="11">
                  <c:v>Mixed Other heritage-FSM</c:v>
                </c:pt>
                <c:pt idx="12">
                  <c:v>Black African-FSM</c:v>
                </c:pt>
                <c:pt idx="13">
                  <c:v>White Other-Non FSM</c:v>
                </c:pt>
                <c:pt idx="14">
                  <c:v>Indian-FSM</c:v>
                </c:pt>
                <c:pt idx="15">
                  <c:v>Bangladeshi-FSM</c:v>
                </c:pt>
                <c:pt idx="16">
                  <c:v>Pakistani-Non FSM</c:v>
                </c:pt>
                <c:pt idx="17">
                  <c:v>Any Other group-Non FSM</c:v>
                </c:pt>
                <c:pt idx="18">
                  <c:v>Black Caribbean-Non FSM</c:v>
                </c:pt>
                <c:pt idx="19">
                  <c:v>Black other-Non FSM</c:v>
                </c:pt>
                <c:pt idx="20">
                  <c:v>Mixed White &amp; Caribbean-Non FSM</c:v>
                </c:pt>
                <c:pt idx="21">
                  <c:v>Mixed White &amp; African-Non FSM</c:v>
                </c:pt>
                <c:pt idx="22">
                  <c:v>Bangladeshi-Non FSM</c:v>
                </c:pt>
                <c:pt idx="23">
                  <c:v>Black African-Non FSM</c:v>
                </c:pt>
                <c:pt idx="24">
                  <c:v>White British-Non FSM</c:v>
                </c:pt>
                <c:pt idx="25">
                  <c:v>Asian other-Non FSM</c:v>
                </c:pt>
                <c:pt idx="26">
                  <c:v>Mixed Other heritage-Non FSM</c:v>
                </c:pt>
                <c:pt idx="27">
                  <c:v>Mixed White &amp; Asian-Non FSM</c:v>
                </c:pt>
                <c:pt idx="28">
                  <c:v>Indian-Non FSM</c:v>
                </c:pt>
                <c:pt idx="29">
                  <c:v>Chinese-Non FSM</c:v>
                </c:pt>
                <c:pt idx="30">
                  <c:v>White Irish-Non FSM</c:v>
                </c:pt>
                <c:pt idx="31">
                  <c:v>Chinese-FSM</c:v>
                </c:pt>
              </c:strCache>
            </c:strRef>
          </c:cat>
          <c:val>
            <c:numRef>
              <c:f>Extract!$D$65:$D$96</c:f>
              <c:numCache>
                <c:formatCode>#,##0</c:formatCode>
                <c:ptCount val="32"/>
                <c:pt idx="0">
                  <c:v>57</c:v>
                </c:pt>
                <c:pt idx="1">
                  <c:v>58</c:v>
                </c:pt>
                <c:pt idx="2">
                  <c:v>60</c:v>
                </c:pt>
                <c:pt idx="3">
                  <c:v>62</c:v>
                </c:pt>
                <c:pt idx="4">
                  <c:v>63</c:v>
                </c:pt>
                <c:pt idx="5">
                  <c:v>63</c:v>
                </c:pt>
                <c:pt idx="6">
                  <c:v>64</c:v>
                </c:pt>
                <c:pt idx="7">
                  <c:v>65</c:v>
                </c:pt>
                <c:pt idx="8">
                  <c:v>65</c:v>
                </c:pt>
                <c:pt idx="9">
                  <c:v>66</c:v>
                </c:pt>
                <c:pt idx="10">
                  <c:v>66</c:v>
                </c:pt>
                <c:pt idx="11">
                  <c:v>67</c:v>
                </c:pt>
                <c:pt idx="12">
                  <c:v>69</c:v>
                </c:pt>
                <c:pt idx="13">
                  <c:v>70</c:v>
                </c:pt>
                <c:pt idx="14">
                  <c:v>72</c:v>
                </c:pt>
                <c:pt idx="15">
                  <c:v>72</c:v>
                </c:pt>
                <c:pt idx="16">
                  <c:v>73</c:v>
                </c:pt>
                <c:pt idx="17">
                  <c:v>73</c:v>
                </c:pt>
                <c:pt idx="18">
                  <c:v>74</c:v>
                </c:pt>
                <c:pt idx="19">
                  <c:v>74</c:v>
                </c:pt>
                <c:pt idx="20">
                  <c:v>76</c:v>
                </c:pt>
                <c:pt idx="21">
                  <c:v>78</c:v>
                </c:pt>
                <c:pt idx="22">
                  <c:v>78</c:v>
                </c:pt>
                <c:pt idx="23">
                  <c:v>79</c:v>
                </c:pt>
                <c:pt idx="24">
                  <c:v>80</c:v>
                </c:pt>
                <c:pt idx="25">
                  <c:v>80</c:v>
                </c:pt>
                <c:pt idx="26">
                  <c:v>82</c:v>
                </c:pt>
                <c:pt idx="27">
                  <c:v>84</c:v>
                </c:pt>
                <c:pt idx="28">
                  <c:v>84</c:v>
                </c:pt>
                <c:pt idx="29">
                  <c:v>85</c:v>
                </c:pt>
                <c:pt idx="30">
                  <c:v>86</c:v>
                </c:pt>
                <c:pt idx="31">
                  <c:v>87</c:v>
                </c:pt>
              </c:numCache>
            </c:numRef>
          </c:val>
        </c:ser>
        <c:ser>
          <c:idx val="1"/>
          <c:order val="1"/>
          <c:tx>
            <c:strRef>
              <c:f>Extract!$E$64</c:f>
              <c:strCache>
                <c:ptCount val="1"/>
                <c:pt idx="0">
                  <c:v>England average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trendline>
            <c:spPr>
              <a:ln w="1905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strRef>
              <c:f>Extract!$B$65:$B$96</c:f>
              <c:strCache>
                <c:ptCount val="32"/>
                <c:pt idx="0">
                  <c:v>White Other-FSM</c:v>
                </c:pt>
                <c:pt idx="1">
                  <c:v>White British-FSM</c:v>
                </c:pt>
                <c:pt idx="2">
                  <c:v>White Irish-FSM</c:v>
                </c:pt>
                <c:pt idx="3">
                  <c:v>Black Caribbean-FSM</c:v>
                </c:pt>
                <c:pt idx="4">
                  <c:v>Mixed White &amp; Caribbean-FSM</c:v>
                </c:pt>
                <c:pt idx="5">
                  <c:v>Black other-FSM</c:v>
                </c:pt>
                <c:pt idx="6">
                  <c:v>Mixed White &amp; Asian-FSM</c:v>
                </c:pt>
                <c:pt idx="7">
                  <c:v>Pakistani-FSM</c:v>
                </c:pt>
                <c:pt idx="8">
                  <c:v>Any Other group-FSM</c:v>
                </c:pt>
                <c:pt idx="9">
                  <c:v>Mixed White &amp; African-FSM</c:v>
                </c:pt>
                <c:pt idx="10">
                  <c:v>Asian other-FSM</c:v>
                </c:pt>
                <c:pt idx="11">
                  <c:v>Mixed Other heritage-FSM</c:v>
                </c:pt>
                <c:pt idx="12">
                  <c:v>Black African-FSM</c:v>
                </c:pt>
                <c:pt idx="13">
                  <c:v>White Other-Non FSM</c:v>
                </c:pt>
                <c:pt idx="14">
                  <c:v>Indian-FSM</c:v>
                </c:pt>
                <c:pt idx="15">
                  <c:v>Bangladeshi-FSM</c:v>
                </c:pt>
                <c:pt idx="16">
                  <c:v>Pakistani-Non FSM</c:v>
                </c:pt>
                <c:pt idx="17">
                  <c:v>Any Other group-Non FSM</c:v>
                </c:pt>
                <c:pt idx="18">
                  <c:v>Black Caribbean-Non FSM</c:v>
                </c:pt>
                <c:pt idx="19">
                  <c:v>Black other-Non FSM</c:v>
                </c:pt>
                <c:pt idx="20">
                  <c:v>Mixed White &amp; Caribbean-Non FSM</c:v>
                </c:pt>
                <c:pt idx="21">
                  <c:v>Mixed White &amp; African-Non FSM</c:v>
                </c:pt>
                <c:pt idx="22">
                  <c:v>Bangladeshi-Non FSM</c:v>
                </c:pt>
                <c:pt idx="23">
                  <c:v>Black African-Non FSM</c:v>
                </c:pt>
                <c:pt idx="24">
                  <c:v>White British-Non FSM</c:v>
                </c:pt>
                <c:pt idx="25">
                  <c:v>Asian other-Non FSM</c:v>
                </c:pt>
                <c:pt idx="26">
                  <c:v>Mixed Other heritage-Non FSM</c:v>
                </c:pt>
                <c:pt idx="27">
                  <c:v>Mixed White &amp; Asian-Non FSM</c:v>
                </c:pt>
                <c:pt idx="28">
                  <c:v>Indian-Non FSM</c:v>
                </c:pt>
                <c:pt idx="29">
                  <c:v>Chinese-Non FSM</c:v>
                </c:pt>
                <c:pt idx="30">
                  <c:v>White Irish-Non FSM</c:v>
                </c:pt>
                <c:pt idx="31">
                  <c:v>Chinese-FSM</c:v>
                </c:pt>
              </c:strCache>
            </c:strRef>
          </c:cat>
          <c:val>
            <c:numRef>
              <c:f>Extract!$E$65:$E$96</c:f>
              <c:numCache>
                <c:formatCode>General</c:formatCode>
                <c:ptCount val="32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  <c:pt idx="15">
                  <c:v>75</c:v>
                </c:pt>
                <c:pt idx="16">
                  <c:v>75</c:v>
                </c:pt>
                <c:pt idx="17">
                  <c:v>75</c:v>
                </c:pt>
                <c:pt idx="18">
                  <c:v>75</c:v>
                </c:pt>
                <c:pt idx="19">
                  <c:v>75</c:v>
                </c:pt>
                <c:pt idx="20">
                  <c:v>75</c:v>
                </c:pt>
                <c:pt idx="21">
                  <c:v>75</c:v>
                </c:pt>
                <c:pt idx="22">
                  <c:v>75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75</c:v>
                </c:pt>
                <c:pt idx="29">
                  <c:v>75</c:v>
                </c:pt>
                <c:pt idx="30">
                  <c:v>75</c:v>
                </c:pt>
                <c:pt idx="3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60"/>
        <c:axId val="101612928"/>
        <c:axId val="101614720"/>
      </c:barChart>
      <c:catAx>
        <c:axId val="10161292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14720"/>
        <c:crosses val="autoZero"/>
        <c:auto val="1"/>
        <c:lblAlgn val="ctr"/>
        <c:lblOffset val="100"/>
        <c:noMultiLvlLbl val="0"/>
      </c:catAx>
      <c:valAx>
        <c:axId val="101614720"/>
        <c:scaling>
          <c:orientation val="minMax"/>
          <c:max val="90"/>
          <c:min val="50"/>
        </c:scaling>
        <c:delete val="0"/>
        <c:axPos val="l"/>
        <c:majorGridlines>
          <c:spPr>
            <a:ln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300" dirty="0"/>
                  <a:t>% Level</a:t>
                </a:r>
                <a:r>
                  <a:rPr lang="en-GB" sz="1300" baseline="0" dirty="0"/>
                  <a:t> 4+ in Reading, Writing &amp; Maths (RWM)</a:t>
                </a:r>
                <a:endParaRPr lang="en-GB" sz="1300" dirty="0"/>
              </a:p>
            </c:rich>
          </c:tx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1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'2013'!$H$55:$H$82</c:f>
              <c:strCache>
                <c:ptCount val="28"/>
                <c:pt idx="0">
                  <c:v>White other groups-FSM</c:v>
                </c:pt>
                <c:pt idx="1">
                  <c:v>Pakistani-FSM</c:v>
                </c:pt>
                <c:pt idx="2">
                  <c:v>White British-FSM</c:v>
                </c:pt>
                <c:pt idx="3">
                  <c:v>Chinese-FSM</c:v>
                </c:pt>
                <c:pt idx="4">
                  <c:v>Asian other groups-FSM</c:v>
                </c:pt>
                <c:pt idx="5">
                  <c:v>Mixed White &amp; Caribbean-FSM</c:v>
                </c:pt>
                <c:pt idx="6">
                  <c:v>Bangladeshi-FSM</c:v>
                </c:pt>
                <c:pt idx="7">
                  <c:v>Mixed White &amp; African-FSM</c:v>
                </c:pt>
                <c:pt idx="8">
                  <c:v>Mixed White &amp; Asian-FSM</c:v>
                </c:pt>
                <c:pt idx="9">
                  <c:v>Indian-FSM</c:v>
                </c:pt>
                <c:pt idx="10">
                  <c:v>Mixed any other background-FSM</c:v>
                </c:pt>
                <c:pt idx="11">
                  <c:v>Pakistani-Not FSM</c:v>
                </c:pt>
                <c:pt idx="12">
                  <c:v>Black Caribbean-FSM</c:v>
                </c:pt>
                <c:pt idx="13">
                  <c:v>Black other groups-FSM</c:v>
                </c:pt>
                <c:pt idx="14">
                  <c:v>Black African-FSM</c:v>
                </c:pt>
                <c:pt idx="15">
                  <c:v>Bangladeshi-Not FSM</c:v>
                </c:pt>
                <c:pt idx="16">
                  <c:v>Asian other groups-Not FSM</c:v>
                </c:pt>
                <c:pt idx="17">
                  <c:v>Mixed White &amp; Caribbean-Not FSM</c:v>
                </c:pt>
                <c:pt idx="18">
                  <c:v>Black African-Not FSM</c:v>
                </c:pt>
                <c:pt idx="19">
                  <c:v>Black other groups-Not FSM</c:v>
                </c:pt>
                <c:pt idx="20">
                  <c:v>Chinese-Not FSM</c:v>
                </c:pt>
                <c:pt idx="21">
                  <c:v>White other groups-Not FSM</c:v>
                </c:pt>
                <c:pt idx="22">
                  <c:v>Black Caribbean-Not FSM</c:v>
                </c:pt>
                <c:pt idx="23">
                  <c:v>Mixed White &amp; African-Not FSM</c:v>
                </c:pt>
                <c:pt idx="24">
                  <c:v>White British-Not FSM</c:v>
                </c:pt>
                <c:pt idx="25">
                  <c:v>Mixed any other background-Not FSM</c:v>
                </c:pt>
                <c:pt idx="26">
                  <c:v>Mixed White &amp; Asian-Not FSM</c:v>
                </c:pt>
                <c:pt idx="27">
                  <c:v>Indian-Not FSM</c:v>
                </c:pt>
              </c:strCache>
            </c:strRef>
          </c:cat>
          <c:val>
            <c:numRef>
              <c:f>'2013'!$I$55:$I$82</c:f>
              <c:numCache>
                <c:formatCode>#,##0</c:formatCode>
                <c:ptCount val="28"/>
                <c:pt idx="0">
                  <c:v>34</c:v>
                </c:pt>
                <c:pt idx="1">
                  <c:v>34</c:v>
                </c:pt>
                <c:pt idx="2">
                  <c:v>35</c:v>
                </c:pt>
                <c:pt idx="3">
                  <c:v>37</c:v>
                </c:pt>
                <c:pt idx="4">
                  <c:v>38</c:v>
                </c:pt>
                <c:pt idx="5">
                  <c:v>39</c:v>
                </c:pt>
                <c:pt idx="6">
                  <c:v>41</c:v>
                </c:pt>
                <c:pt idx="7">
                  <c:v>41</c:v>
                </c:pt>
                <c:pt idx="8">
                  <c:v>41</c:v>
                </c:pt>
                <c:pt idx="9">
                  <c:v>41</c:v>
                </c:pt>
                <c:pt idx="10">
                  <c:v>42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46</c:v>
                </c:pt>
                <c:pt idx="17">
                  <c:v>50</c:v>
                </c:pt>
                <c:pt idx="18">
                  <c:v>50</c:v>
                </c:pt>
                <c:pt idx="19">
                  <c:v>53</c:v>
                </c:pt>
                <c:pt idx="20">
                  <c:v>53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57</c:v>
                </c:pt>
                <c:pt idx="25">
                  <c:v>58</c:v>
                </c:pt>
                <c:pt idx="26">
                  <c:v>58</c:v>
                </c:pt>
                <c:pt idx="27">
                  <c:v>61</c:v>
                </c:pt>
              </c:numCache>
            </c:numRef>
          </c:val>
        </c:ser>
        <c:ser>
          <c:idx val="1"/>
          <c:order val="1"/>
          <c:spPr>
            <a:noFill/>
            <a:ln>
              <a:noFill/>
            </a:ln>
          </c:spPr>
          <c:invertIfNegative val="0"/>
          <c:trendline>
            <c:spPr>
              <a:ln w="1905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strRef>
              <c:f>'2013'!$H$55:$H$82</c:f>
              <c:strCache>
                <c:ptCount val="28"/>
                <c:pt idx="0">
                  <c:v>White other groups-FSM</c:v>
                </c:pt>
                <c:pt idx="1">
                  <c:v>Pakistani-FSM</c:v>
                </c:pt>
                <c:pt idx="2">
                  <c:v>White British-FSM</c:v>
                </c:pt>
                <c:pt idx="3">
                  <c:v>Chinese-FSM</c:v>
                </c:pt>
                <c:pt idx="4">
                  <c:v>Asian other groups-FSM</c:v>
                </c:pt>
                <c:pt idx="5">
                  <c:v>Mixed White &amp; Caribbean-FSM</c:v>
                </c:pt>
                <c:pt idx="6">
                  <c:v>Bangladeshi-FSM</c:v>
                </c:pt>
                <c:pt idx="7">
                  <c:v>Mixed White &amp; African-FSM</c:v>
                </c:pt>
                <c:pt idx="8">
                  <c:v>Mixed White &amp; Asian-FSM</c:v>
                </c:pt>
                <c:pt idx="9">
                  <c:v>Indian-FSM</c:v>
                </c:pt>
                <c:pt idx="10">
                  <c:v>Mixed any other background-FSM</c:v>
                </c:pt>
                <c:pt idx="11">
                  <c:v>Pakistani-Not FSM</c:v>
                </c:pt>
                <c:pt idx="12">
                  <c:v>Black Caribbean-FSM</c:v>
                </c:pt>
                <c:pt idx="13">
                  <c:v>Black other groups-FSM</c:v>
                </c:pt>
                <c:pt idx="14">
                  <c:v>Black African-FSM</c:v>
                </c:pt>
                <c:pt idx="15">
                  <c:v>Bangladeshi-Not FSM</c:v>
                </c:pt>
                <c:pt idx="16">
                  <c:v>Asian other groups-Not FSM</c:v>
                </c:pt>
                <c:pt idx="17">
                  <c:v>Mixed White &amp; Caribbean-Not FSM</c:v>
                </c:pt>
                <c:pt idx="18">
                  <c:v>Black African-Not FSM</c:v>
                </c:pt>
                <c:pt idx="19">
                  <c:v>Black other groups-Not FSM</c:v>
                </c:pt>
                <c:pt idx="20">
                  <c:v>Chinese-Not FSM</c:v>
                </c:pt>
                <c:pt idx="21">
                  <c:v>White other groups-Not FSM</c:v>
                </c:pt>
                <c:pt idx="22">
                  <c:v>Black Caribbean-Not FSM</c:v>
                </c:pt>
                <c:pt idx="23">
                  <c:v>Mixed White &amp; African-Not FSM</c:v>
                </c:pt>
                <c:pt idx="24">
                  <c:v>White British-Not FSM</c:v>
                </c:pt>
                <c:pt idx="25">
                  <c:v>Mixed any other background-Not FSM</c:v>
                </c:pt>
                <c:pt idx="26">
                  <c:v>Mixed White &amp; Asian-Not FSM</c:v>
                </c:pt>
                <c:pt idx="27">
                  <c:v>Indian-Not FSM</c:v>
                </c:pt>
              </c:strCache>
            </c:strRef>
          </c:cat>
          <c:val>
            <c:numRef>
              <c:f>'2013'!$J$55:$J$82</c:f>
              <c:numCache>
                <c:formatCode>#,##0</c:formatCode>
                <c:ptCount val="28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52</c:v>
                </c:pt>
                <c:pt idx="10">
                  <c:v>52</c:v>
                </c:pt>
                <c:pt idx="11">
                  <c:v>52</c:v>
                </c:pt>
                <c:pt idx="12">
                  <c:v>52</c:v>
                </c:pt>
                <c:pt idx="13">
                  <c:v>52</c:v>
                </c:pt>
                <c:pt idx="14">
                  <c:v>52</c:v>
                </c:pt>
                <c:pt idx="15">
                  <c:v>52</c:v>
                </c:pt>
                <c:pt idx="16">
                  <c:v>52</c:v>
                </c:pt>
                <c:pt idx="17">
                  <c:v>52</c:v>
                </c:pt>
                <c:pt idx="18">
                  <c:v>52</c:v>
                </c:pt>
                <c:pt idx="19">
                  <c:v>52</c:v>
                </c:pt>
                <c:pt idx="20">
                  <c:v>52</c:v>
                </c:pt>
                <c:pt idx="21">
                  <c:v>52</c:v>
                </c:pt>
                <c:pt idx="22">
                  <c:v>52</c:v>
                </c:pt>
                <c:pt idx="23">
                  <c:v>52</c:v>
                </c:pt>
                <c:pt idx="24">
                  <c:v>52</c:v>
                </c:pt>
                <c:pt idx="25">
                  <c:v>52</c:v>
                </c:pt>
                <c:pt idx="26">
                  <c:v>52</c:v>
                </c:pt>
                <c:pt idx="27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60"/>
        <c:axId val="103890944"/>
        <c:axId val="103892480"/>
      </c:barChart>
      <c:catAx>
        <c:axId val="10389094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892480"/>
        <c:crosses val="autoZero"/>
        <c:auto val="1"/>
        <c:lblAlgn val="ctr"/>
        <c:lblOffset val="100"/>
        <c:noMultiLvlLbl val="0"/>
      </c:catAx>
      <c:valAx>
        <c:axId val="103892480"/>
        <c:scaling>
          <c:orientation val="minMax"/>
          <c:max val="62"/>
          <c:min val="20"/>
        </c:scaling>
        <c:delete val="0"/>
        <c:axPos val="l"/>
        <c:majorGridlines>
          <c:spPr>
            <a:ln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dirty="0"/>
                  <a:t>% with a 'good level of development'</a:t>
                </a:r>
              </a:p>
            </c:rich>
          </c:tx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89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0.13725</cdr:x>
      <cdr:y>0.52235</cdr:y>
    </cdr:from>
    <cdr:to>
      <cdr:x>0.96583</cdr:x>
      <cdr:y>0.52525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1008112" y="2519933"/>
          <a:ext cx="6085695" cy="1399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GB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24A8CD-D36C-4A35-BC41-787577C888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545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CF6AA7-D968-4254-AF46-BA1555A99C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564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3446E-9DB9-4064-AAB7-59CC742CC90C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4BF81-E8EF-4CB0-A343-B0609C36AB0E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4AD4B-854B-4DCE-8185-975FAB400FF1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7D02E-EC6E-4785-9E63-B259E90E0F20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93776-958E-437C-926B-10765D7BC36A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PSA: £40M in 20 LAs 2006-2008, created a new professional 700+ new professionals (PSAs) created, three-quarters in primary schools.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E8D38-9753-439E-A15C-FA861F895CE8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E594-B3A9-40F4-AC79-E0EE17628D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F703-5AC5-45A0-BD3E-D97CD61EE2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20AE-3E3A-4216-85FA-53D552B65D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5FB86-AB12-4D6C-A0B3-C70228CCA2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258E-7FAB-4B04-9698-0C8A5A17AE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0C26-FA13-491E-82E4-48C0CC498A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32765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42CD-0D40-4EB6-BF29-F40C89C6FD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 a problem that it should wrap</a:t>
            </a:r>
          </a:p>
          <a:p>
            <a:pPr lvl="1"/>
            <a:r>
              <a:rPr lang="en-GB" smtClean="0"/>
              <a:t>Second level also make sure that this wraps properly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3"/>
            <a:endParaRPr lang="en-GB" smtClean="0"/>
          </a:p>
          <a:p>
            <a:pPr lvl="3"/>
            <a:endParaRPr lang="en-GB" smtClean="0"/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133452"/>
          </a:solidFill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152BC87B-16D2-432F-BCCB-0013AEACC365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pic>
        <p:nvPicPr>
          <p:cNvPr id="3077" name="Picture 4" descr="image001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53188"/>
            <a:ext cx="4603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CC0000"/>
        </a:buClr>
        <a:buSzPct val="15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CC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lang="en-GB" sz="2000" kern="12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.strand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ducationendowmentfoundation.org.uk/toolkit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1080/03055690802034021" TargetMode="External"/><Relationship Id="rId3" Type="http://schemas.openxmlformats.org/officeDocument/2006/relationships/hyperlink" Target="http://dx.doi.org/10.1080/09243451003732651" TargetMode="External"/><Relationship Id="rId7" Type="http://schemas.openxmlformats.org/officeDocument/2006/relationships/hyperlink" Target="http://dx.doi.org/10.1080/03054985.2014.891980" TargetMode="External"/><Relationship Id="rId2" Type="http://schemas.openxmlformats.org/officeDocument/2006/relationships/hyperlink" Target="https://www.education.gov.uk/publications/eOrderingDownload/DCSF-RR15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x.doi.org/10.1080/02671522.2013.767370" TargetMode="External"/><Relationship Id="rId5" Type="http://schemas.openxmlformats.org/officeDocument/2006/relationships/hyperlink" Target="http://dx.doi.org/10.1080/01411926.2010.526702" TargetMode="External"/><Relationship Id="rId4" Type="http://schemas.openxmlformats.org/officeDocument/2006/relationships/hyperlink" Target="http://dx.doi.org/10.1080/0141192090354066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lications.parliament.uk/pa/cm201415/cmselect/cmeduc/142/142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569325" cy="5759450"/>
          </a:xfrm>
        </p:spPr>
        <p:txBody>
          <a:bodyPr/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The Education Select Committee Inquiry into the educational achievement of white working class children: a summary</a:t>
            </a:r>
            <a:br>
              <a:rPr lang="en-GB" b="1" dirty="0" smtClean="0"/>
            </a:br>
            <a:r>
              <a:rPr lang="en-GB" sz="2400" dirty="0" smtClean="0"/>
              <a:t>National Conference on the educational achievement of  White Working Class children, London Institute of Education </a:t>
            </a:r>
            <a:br>
              <a:rPr lang="en-GB" sz="2400" dirty="0" smtClean="0"/>
            </a:br>
            <a:r>
              <a:rPr lang="en-GB" sz="2400" dirty="0" smtClean="0"/>
              <a:t>27 June 2014</a:t>
            </a:r>
            <a:br>
              <a:rPr lang="en-GB" sz="24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400" b="1" dirty="0" smtClean="0"/>
              <a:t>Professor Steve Strand</a:t>
            </a:r>
            <a:br>
              <a:rPr lang="en-GB" sz="2400" b="1" dirty="0" smtClean="0"/>
            </a:br>
            <a:r>
              <a:rPr lang="en-GB" sz="2400" dirty="0" smtClean="0"/>
              <a:t>University of Oxford, Department of Education</a:t>
            </a:r>
            <a:br>
              <a:rPr lang="en-GB" sz="2400" dirty="0" smtClean="0"/>
            </a:br>
            <a:r>
              <a:rPr lang="en-GB" sz="2400" dirty="0" smtClean="0">
                <a:hlinkClick r:id="rId3"/>
              </a:rPr>
              <a:t>steve.strand@education.ox.ac.uk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01865 611071</a:t>
            </a:r>
          </a:p>
        </p:txBody>
      </p:sp>
      <p:pic>
        <p:nvPicPr>
          <p:cNvPr id="11267" name="Picture 4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329238"/>
            <a:ext cx="125888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06437"/>
          </a:xfrm>
        </p:spPr>
        <p:txBody>
          <a:bodyPr/>
          <a:lstStyle/>
          <a:p>
            <a:r>
              <a:rPr lang="en-GB" dirty="0" smtClean="0"/>
              <a:t>Foundation Stage (age 5): England 2013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23528" y="836712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Source:  DFE SFR 47/2013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706437"/>
          </a:xfrm>
        </p:spPr>
        <p:txBody>
          <a:bodyPr/>
          <a:lstStyle/>
          <a:p>
            <a:r>
              <a:rPr lang="en-GB" dirty="0" smtClean="0"/>
              <a:t>4. Addressing the problem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79512" y="981075"/>
            <a:ext cx="8496176" cy="5327650"/>
          </a:xfrm>
        </p:spPr>
        <p:txBody>
          <a:bodyPr/>
          <a:lstStyle/>
          <a:p>
            <a:r>
              <a:rPr lang="en-GB" sz="2300" b="1" dirty="0" smtClean="0"/>
              <a:t>Report focus on transformational capacity of schools</a:t>
            </a:r>
          </a:p>
          <a:p>
            <a:pPr lvl="1"/>
            <a:r>
              <a:rPr lang="en-GB" sz="2200" b="1" dirty="0" smtClean="0"/>
              <a:t>OfSTED (2013): </a:t>
            </a:r>
            <a:r>
              <a:rPr lang="en-GB" sz="2200" dirty="0" smtClean="0"/>
              <a:t>Only 66% of schools in bottom IDACI quintile rated good/outstanding compared to 86% in top quintile – room for improvement in school quality</a:t>
            </a:r>
          </a:p>
          <a:p>
            <a:pPr lvl="1"/>
            <a:r>
              <a:rPr lang="en-GB" sz="2200" b="1" dirty="0" smtClean="0"/>
              <a:t>London Effect</a:t>
            </a:r>
            <a:r>
              <a:rPr lang="en-GB" sz="2200" dirty="0" smtClean="0"/>
              <a:t>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2200" dirty="0" smtClean="0"/>
              <a:t>Big improvement relative to other regions 2007-12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2200" dirty="0" smtClean="0"/>
              <a:t>Students on FSM much more successful than elsewhere (5AC-EM 52% vs. 37%)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2200" dirty="0" smtClean="0"/>
              <a:t>Biggest gaps now more frequently in towns &amp; coastal areas (OfSTED 2013, p59)</a:t>
            </a:r>
          </a:p>
          <a:p>
            <a:pPr lvl="1"/>
            <a:r>
              <a:rPr lang="en-GB" sz="2200" b="1" dirty="0" smtClean="0"/>
              <a:t>EEF evidence</a:t>
            </a:r>
            <a:r>
              <a:rPr lang="en-GB" sz="2200" dirty="0" smtClean="0"/>
              <a:t>: “In 2012, there were 428 secondary schools, nearly 1:7, where pupils eligible for FSM performed above the national average for all pupils in terms of Best 8 points scores” (Written evidence 0034).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FSM by school OFSTED rating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45333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Source: </a:t>
            </a:r>
            <a:r>
              <a:rPr lang="en-GB" sz="1200" dirty="0" err="1" smtClean="0">
                <a:solidFill>
                  <a:schemeClr val="bg1"/>
                </a:solidFill>
              </a:rPr>
              <a:t>Ofsted</a:t>
            </a:r>
            <a:r>
              <a:rPr lang="en-GB" sz="1200" dirty="0" smtClean="0">
                <a:solidFill>
                  <a:schemeClr val="bg1"/>
                </a:solidFill>
              </a:rPr>
              <a:t> (2013). Unseen Children: Access and achievement 20 years on (P53). </a:t>
            </a:r>
          </a:p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Breakdown by school overall effectiveness judgement.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0648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SzPct val="100000"/>
              <a:buFont typeface="+mj-lt"/>
              <a:buAutoNum type="alphaLcParenR"/>
            </a:pPr>
            <a:r>
              <a:rPr lang="en-GB" sz="2800" dirty="0" smtClean="0"/>
              <a:t>Funding Pupil Premium Grant (PPG) </a:t>
            </a:r>
          </a:p>
          <a:p>
            <a:pPr marL="571500" indent="-514350">
              <a:buFont typeface="+mj-lt"/>
              <a:buAutoNum type="alphaLcParenR"/>
            </a:pPr>
            <a:endParaRPr lang="en-GB" sz="2800" dirty="0" smtClean="0"/>
          </a:p>
          <a:p>
            <a:pPr marL="571500" indent="-514350">
              <a:buFont typeface="+mj-lt"/>
              <a:buAutoNum type="alphaLcParenR"/>
            </a:pPr>
            <a:endParaRPr lang="en-GB" sz="2800" dirty="0" smtClean="0"/>
          </a:p>
          <a:p>
            <a:pPr marL="571500" indent="-514350">
              <a:spcAft>
                <a:spcPts val="0"/>
              </a:spcAft>
              <a:buSzPct val="110000"/>
              <a:buFont typeface="+mj-lt"/>
              <a:buAutoNum type="alphaLcParenR"/>
            </a:pPr>
            <a:r>
              <a:rPr lang="en-GB" sz="2800" dirty="0" smtClean="0"/>
              <a:t>School’s decide on the intervention/s</a:t>
            </a:r>
          </a:p>
          <a:p>
            <a:pPr marL="971550" lvl="1" indent="-360000">
              <a:buSzPct val="110000"/>
            </a:pPr>
            <a:r>
              <a:rPr lang="en-GB" sz="2000" dirty="0" smtClean="0">
                <a:hlinkClick r:id="rId2"/>
              </a:rPr>
              <a:t>http://educationendowmentfoundation.org.uk/toolkit/</a:t>
            </a:r>
            <a:endParaRPr lang="en-GB" sz="2000" dirty="0" smtClean="0"/>
          </a:p>
          <a:p>
            <a:pPr marL="971550" lvl="1" indent="-360000">
              <a:buSzPct val="110000"/>
            </a:pPr>
            <a:r>
              <a:rPr lang="en-GB" sz="2000" dirty="0" smtClean="0"/>
              <a:t>OfSTED best practice WWC updated &amp; PPG annual report</a:t>
            </a:r>
          </a:p>
          <a:p>
            <a:pPr marL="57150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+mj-lt"/>
              <a:buAutoNum type="alphaLcParenR"/>
            </a:pPr>
            <a:r>
              <a:rPr lang="en-GB" sz="2800" dirty="0" smtClean="0"/>
              <a:t>Accountable through performance tables / OfSTED / school website</a:t>
            </a:r>
          </a:p>
          <a:p>
            <a:pPr marL="828000" lvl="1">
              <a:spcAft>
                <a:spcPts val="0"/>
              </a:spcAft>
            </a:pPr>
            <a:r>
              <a:rPr lang="en-GB" sz="2200" dirty="0" smtClean="0"/>
              <a:t>Progress 8 to remove perverse incentives of 5+ A*-C EM</a:t>
            </a:r>
          </a:p>
          <a:p>
            <a:pPr marL="828000" lvl="1">
              <a:spcAft>
                <a:spcPts val="0"/>
              </a:spcAft>
            </a:pPr>
            <a:r>
              <a:rPr lang="en-GB" sz="2200" dirty="0" smtClean="0"/>
              <a:t>Publication of PPG gap, including 3-year averages</a:t>
            </a:r>
          </a:p>
          <a:p>
            <a:pPr marL="571500" indent="-514350">
              <a:buFont typeface="+mj-lt"/>
              <a:buAutoNum type="alphaLcParenR"/>
            </a:pPr>
            <a:endParaRPr lang="en-GB" sz="2800" dirty="0"/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3"/>
            <a:ext cx="663269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limits of School Effectiveness?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11188" y="981075"/>
            <a:ext cx="8281292" cy="5327650"/>
          </a:xfrm>
        </p:spPr>
        <p:txBody>
          <a:bodyPr/>
          <a:lstStyle/>
          <a:p>
            <a:pPr marL="342900" lvl="1" indent="-342900">
              <a:spcBef>
                <a:spcPct val="25000"/>
              </a:spcBef>
              <a:spcAft>
                <a:spcPct val="25000"/>
              </a:spcAft>
              <a:buSzPct val="150000"/>
              <a:buFont typeface="Arial" charset="0"/>
              <a:buChar char="•"/>
            </a:pPr>
            <a:r>
              <a:rPr lang="en-GB" sz="2700" dirty="0" smtClean="0"/>
              <a:t>Risk that FSM gap is equated with ‘failing’ schools, or simply a ‘technical’ issue for schools to solve  </a:t>
            </a:r>
          </a:p>
          <a:p>
            <a:pPr marL="360000" lvl="1"/>
            <a:r>
              <a:rPr lang="en-GB" sz="2400" b="1" dirty="0" smtClean="0"/>
              <a:t>London Effect</a:t>
            </a:r>
            <a:r>
              <a:rPr lang="en-GB" sz="2400" dirty="0" smtClean="0"/>
              <a:t>: if restrict analysis to White British only much smaller FSM differential (5AC-EM 40% v. 34%)</a:t>
            </a:r>
          </a:p>
          <a:p>
            <a:pPr marL="360000" lvl="1"/>
            <a:r>
              <a:rPr lang="en-GB" sz="2400" b="1" dirty="0" smtClean="0"/>
              <a:t>EEF evidence</a:t>
            </a:r>
            <a:r>
              <a:rPr lang="en-GB" sz="2400" dirty="0" smtClean="0"/>
              <a:t>: 1:7 is only 15% of schools, includes 164 grammar schools, two-thirds very low concentration FSM (&lt;10%) (see Wrigley, 2012)</a:t>
            </a:r>
          </a:p>
          <a:p>
            <a:pPr marL="360000" lvl="1"/>
            <a:r>
              <a:rPr lang="en-GB" sz="2400" b="1" dirty="0" smtClean="0"/>
              <a:t>Within-school gaps</a:t>
            </a:r>
            <a:r>
              <a:rPr lang="en-GB" sz="2400" dirty="0" smtClean="0"/>
              <a:t>: FSM gap does not appear to vary significantly between outstanding and inadequate secondary schools (</a:t>
            </a:r>
            <a:r>
              <a:rPr lang="en-GB" sz="2400" dirty="0" err="1" smtClean="0"/>
              <a:t>Ofsted</a:t>
            </a:r>
            <a:r>
              <a:rPr lang="en-GB" sz="2400" dirty="0" smtClean="0"/>
              <a:t>, 2013) or by school CVA scores (e.g. Strand, 2010, 2014)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FSM by school OFSTED rating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45333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Source: </a:t>
            </a:r>
            <a:r>
              <a:rPr lang="en-GB" sz="1200" dirty="0" err="1" smtClean="0">
                <a:solidFill>
                  <a:schemeClr val="bg1"/>
                </a:solidFill>
              </a:rPr>
              <a:t>Ofsted</a:t>
            </a:r>
            <a:r>
              <a:rPr lang="en-GB" sz="1200" dirty="0" smtClean="0">
                <a:solidFill>
                  <a:schemeClr val="bg1"/>
                </a:solidFill>
              </a:rPr>
              <a:t> (2013). Unseen Children: Access and achievement 20 years on (P53). </a:t>
            </a:r>
          </a:p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Breakdown by school overall effectiveness judgement.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02" y="1052736"/>
            <a:ext cx="8182246" cy="516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policy/practice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507288" cy="53276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GB" sz="2400" dirty="0" smtClean="0"/>
              <a:t>FSM gap does not result from a small no. ‘failing schools’ 	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GB" sz="2000" dirty="0" smtClean="0"/>
              <a:t>Floor targets, new academies/free schools overemphasised</a:t>
            </a:r>
          </a:p>
          <a:p>
            <a:pPr lvl="1">
              <a:lnSpc>
                <a:spcPct val="80000"/>
              </a:lnSpc>
              <a:spcAft>
                <a:spcPts val="300"/>
              </a:spcAft>
            </a:pPr>
            <a:r>
              <a:rPr lang="en-GB" sz="2000" dirty="0" smtClean="0"/>
              <a:t>‘Success against the odds’ exceptions &amp; not easily replicable</a:t>
            </a:r>
          </a:p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GB" sz="2400" dirty="0" smtClean="0"/>
              <a:t>Beyond the school gates</a:t>
            </a:r>
          </a:p>
          <a:p>
            <a:pPr lvl="1"/>
            <a:r>
              <a:rPr lang="en-GB" sz="2000" dirty="0" smtClean="0"/>
              <a:t>Home / parental factors, access to social &amp; economic capital, health, peer groups, crime or neighbourhood deprivation, cumulative impact of early Home Learning Environment (HLE) age 0-3 and ”Matthews’ effect”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Pupil premium positive influence by focussing schools’ attention on the FSM gap within their schools </a:t>
            </a:r>
          </a:p>
          <a:p>
            <a:pPr lvl="1"/>
            <a:r>
              <a:rPr lang="en-GB" sz="2000" dirty="0" smtClean="0"/>
              <a:t>Evaluate setting allocation / flexibility (e.g. Oakes, 2005)</a:t>
            </a:r>
          </a:p>
          <a:p>
            <a:pPr lvl="1"/>
            <a:r>
              <a:rPr lang="en-GB" sz="2000" dirty="0" smtClean="0"/>
              <a:t>Distribution of teachers across classrooms </a:t>
            </a:r>
            <a:r>
              <a:rPr lang="en-GB" sz="2000" i="1" dirty="0" smtClean="0"/>
              <a:t>within</a:t>
            </a:r>
            <a:r>
              <a:rPr lang="en-GB" sz="2000" dirty="0" smtClean="0"/>
              <a:t> schools (e.g. </a:t>
            </a:r>
            <a:r>
              <a:rPr lang="en-GB" sz="2000" dirty="0" err="1" smtClean="0"/>
              <a:t>Clotfelter</a:t>
            </a:r>
            <a:r>
              <a:rPr lang="en-GB" sz="2000" dirty="0" smtClean="0"/>
              <a:t> et al, 2005)</a:t>
            </a:r>
          </a:p>
          <a:p>
            <a:pPr lvl="1"/>
            <a:r>
              <a:rPr lang="en-GB" sz="2000" dirty="0" smtClean="0"/>
              <a:t>Working with parents (e.g. Parent Support Advisor pilot, 2009)</a:t>
            </a:r>
          </a:p>
          <a:p>
            <a:pPr lvl="1"/>
            <a:r>
              <a:rPr lang="en-GB" sz="2000" dirty="0" smtClean="0"/>
              <a:t>Early intervention (PPG weighting revised)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472487" cy="5327650"/>
          </a:xfrm>
        </p:spPr>
        <p:txBody>
          <a:bodyPr/>
          <a:lstStyle/>
          <a:p>
            <a:r>
              <a:rPr lang="en-GB" sz="2400" dirty="0" smtClean="0"/>
              <a:t>Focus on low attainment of White British WC pupils is valid – but (</a:t>
            </a:r>
            <a:r>
              <a:rPr lang="en-GB" sz="2400" dirty="0" err="1" smtClean="0"/>
              <a:t>i</a:t>
            </a:r>
            <a:r>
              <a:rPr lang="en-GB" sz="2400" dirty="0" smtClean="0"/>
              <a:t>) also Black Caribbean WC, and (ii) Black Caribbean underachieve from middle/high SES homes.</a:t>
            </a:r>
          </a:p>
          <a:p>
            <a:r>
              <a:rPr lang="en-GB" sz="2400" dirty="0" smtClean="0"/>
              <a:t>Key resilience factors are sometimes individual/family, but schools can and do make a difference (though there are limits to what schools alone can achieve). </a:t>
            </a:r>
          </a:p>
          <a:p>
            <a:r>
              <a:rPr lang="en-GB" sz="2400" dirty="0" smtClean="0"/>
              <a:t>Pupil Premium offers substantial redistributive funding, real chance to make a difference, need to focus on within-school resource deployment, parental involvement etc.</a:t>
            </a:r>
          </a:p>
          <a:p>
            <a:r>
              <a:rPr lang="en-GB" sz="2400" dirty="0" smtClean="0"/>
              <a:t>Further research needed to focus on root causes of social class gap in early years (age 0-5), family &amp; neighbourhood factors, role of curriculum and school composition.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400675"/>
          </a:xfrm>
        </p:spPr>
        <p:txBody>
          <a:bodyPr/>
          <a:lstStyle/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Evans, G. (2006). </a:t>
            </a:r>
            <a:r>
              <a:rPr lang="en-GB" sz="1400" i="1" dirty="0" smtClean="0"/>
              <a:t>Educational failure and white working class children in Britain. </a:t>
            </a:r>
            <a:r>
              <a:rPr lang="en-GB" sz="1400" dirty="0" smtClean="0"/>
              <a:t>Basingstoke: Palgrave Macmillan</a:t>
            </a:r>
            <a:r>
              <a:rPr lang="en-GB" sz="1400" i="1" dirty="0" smtClean="0"/>
              <a:t>.</a:t>
            </a:r>
          </a:p>
          <a:p>
            <a:pPr marL="342900" lvl="1" indent="-342900">
              <a:buSzPct val="150000"/>
              <a:buFontTx/>
              <a:buNone/>
            </a:pPr>
            <a:r>
              <a:rPr lang="en-GB" sz="1400" smtClean="0"/>
              <a:t>Lindsay</a:t>
            </a:r>
            <a:r>
              <a:rPr lang="en-GB" sz="1400" dirty="0" smtClean="0"/>
              <a:t>, G., Davis, H., Strand, S., Cullen, M.A,, Band, S., Cullen, S., Davis, L., </a:t>
            </a:r>
            <a:r>
              <a:rPr lang="en-GB" sz="1400" dirty="0" err="1" smtClean="0"/>
              <a:t>Hasluck</a:t>
            </a:r>
            <a:r>
              <a:rPr lang="en-GB" sz="1400" dirty="0" smtClean="0"/>
              <a:t>, C., Evans, R. &amp; Stewart-Brown, S. (2009). </a:t>
            </a:r>
            <a:r>
              <a:rPr lang="en-GB" sz="1400" i="1" dirty="0" smtClean="0"/>
              <a:t>Parent Support Adviser Pilot Evaluation: Final Report.</a:t>
            </a:r>
            <a:r>
              <a:rPr lang="en-GB" sz="1400" dirty="0" smtClean="0"/>
              <a:t> London: DCSF.  </a:t>
            </a:r>
            <a:r>
              <a:rPr lang="en-GB" sz="1400" u="sng" dirty="0" smtClean="0">
                <a:hlinkClick r:id="rId2"/>
              </a:rPr>
              <a:t>https://www.education.gov.uk/publications/eOrderingDownload/DCSF-RR151.pdf</a:t>
            </a:r>
            <a:r>
              <a:rPr lang="en-GB" sz="1400" dirty="0" smtClean="0"/>
              <a:t> .</a:t>
            </a:r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Strand, S. (2010). Do some schools narrow the gap? Differential school effectiveness by ethnicity, gender, poverty and prior attainment. </a:t>
            </a:r>
            <a:r>
              <a:rPr lang="en-GB" sz="1400" i="1" dirty="0" smtClean="0"/>
              <a:t>School Effectiveness and School Improvement, 21(3), 289-314. </a:t>
            </a:r>
            <a:r>
              <a:rPr lang="en-GB" sz="1400" u="sng" dirty="0" smtClean="0">
                <a:hlinkClick r:id="rId3"/>
              </a:rPr>
              <a:t>http://dx.doi.org/10.1080/09243451003732651</a:t>
            </a:r>
            <a:endParaRPr lang="en-GB" sz="1400" dirty="0" smtClean="0"/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Strand, S. (2011). The limits of social class in explaining ethnic gaps in educational attainment. </a:t>
            </a:r>
            <a:r>
              <a:rPr lang="en-GB" sz="1400" i="1" dirty="0" smtClean="0"/>
              <a:t>British Educational Research Journal, 37(2),197-229. </a:t>
            </a:r>
            <a:r>
              <a:rPr lang="en-GB" sz="1400" u="sng" dirty="0" smtClean="0">
                <a:hlinkClick r:id="rId4"/>
              </a:rPr>
              <a:t>http://dx.doi.org/10.1080/01411920903540664</a:t>
            </a:r>
            <a:endParaRPr lang="en-GB" sz="1400" dirty="0" smtClean="0"/>
          </a:p>
          <a:p>
            <a:pPr>
              <a:buFont typeface="Arial" charset="0"/>
              <a:buNone/>
            </a:pPr>
            <a:r>
              <a:rPr lang="en-GB" sz="1400" dirty="0" smtClean="0"/>
              <a:t>Strand, S. (2012). The White British-Black Caribbean achievement gap: Tests, tiers and teacher expectations. </a:t>
            </a:r>
            <a:r>
              <a:rPr lang="en-GB" sz="1400" i="1" dirty="0" smtClean="0"/>
              <a:t>British Educational Research Journal, 38(1),75-101. </a:t>
            </a:r>
            <a:r>
              <a:rPr lang="en-GB" sz="1400" u="sng" dirty="0" smtClean="0">
                <a:hlinkClick r:id="rId5"/>
              </a:rPr>
              <a:t>http://dx.doi.org/10.1080/01411926.2010.526702</a:t>
            </a:r>
            <a:endParaRPr lang="en-GB" sz="1400" u="sng" dirty="0" smtClean="0"/>
          </a:p>
          <a:p>
            <a:pPr>
              <a:buNone/>
            </a:pPr>
            <a:r>
              <a:rPr lang="en-GB" sz="1400" dirty="0" smtClean="0"/>
              <a:t>Strand, S. (2014a). Ethnicity, gender, social class and achievement gaps at age 16: </a:t>
            </a:r>
            <a:r>
              <a:rPr lang="en-GB" sz="1400" dirty="0" err="1" smtClean="0"/>
              <a:t>Intersectionality</a:t>
            </a:r>
            <a:r>
              <a:rPr lang="en-GB" sz="1400" dirty="0" smtClean="0"/>
              <a:t> and ‘Getting it’ for the white working class. </a:t>
            </a:r>
            <a:r>
              <a:rPr lang="en-GB" sz="1400" i="1" dirty="0" smtClean="0"/>
              <a:t>Research Papers in Education, 29, (2), 131-171.</a:t>
            </a:r>
            <a:r>
              <a:rPr lang="en-GB" sz="1400" dirty="0" smtClean="0"/>
              <a:t> </a:t>
            </a:r>
            <a:r>
              <a:rPr lang="en-GB" sz="1400" u="sng" dirty="0" smtClean="0">
                <a:hlinkClick r:id="rId6"/>
              </a:rPr>
              <a:t>http://dx.doi.org/10.1080/02671522.2013.767370</a:t>
            </a:r>
            <a:endParaRPr lang="en-GB" sz="1400" u="sng" dirty="0" smtClean="0"/>
          </a:p>
          <a:p>
            <a:pPr>
              <a:buNone/>
            </a:pPr>
            <a:r>
              <a:rPr lang="en-GB" sz="1400" dirty="0" smtClean="0"/>
              <a:t>Strand, S. (2014b). School effects and ethnic, gender and socio-economic gaps in educational achievement at age 11. </a:t>
            </a:r>
            <a:r>
              <a:rPr lang="en-GB" sz="1400" i="1" dirty="0" smtClean="0"/>
              <a:t>Oxford Review of Education, 40, (2), 223-245. </a:t>
            </a:r>
            <a:r>
              <a:rPr lang="en-GB" sz="1400" dirty="0" smtClean="0"/>
              <a:t> </a:t>
            </a:r>
            <a:r>
              <a:rPr lang="en-GB" sz="1400" u="sng" dirty="0" smtClean="0">
                <a:hlinkClick r:id="rId7"/>
              </a:rPr>
              <a:t>http://dx.doi.org/10.1080/03054985.2014.891980</a:t>
            </a:r>
            <a:endParaRPr lang="en-GB" sz="1400" dirty="0" smtClean="0"/>
          </a:p>
          <a:p>
            <a:pPr>
              <a:buFont typeface="Arial" charset="0"/>
              <a:buNone/>
            </a:pPr>
            <a:r>
              <a:rPr lang="en-GB" sz="1400" dirty="0" smtClean="0"/>
              <a:t>Strand, S. &amp; Winston, J. (2008). Educational aspirations in inner city schools. </a:t>
            </a:r>
            <a:r>
              <a:rPr lang="en-GB" sz="1400" i="1" dirty="0" smtClean="0"/>
              <a:t>Educational Studies, 34(4), 249-267. </a:t>
            </a:r>
            <a:r>
              <a:rPr lang="en-GB" sz="1400" u="sng" dirty="0" smtClean="0">
                <a:hlinkClick r:id="rId8"/>
              </a:rPr>
              <a:t>http://dx.doi.org/10.1080/03055690802034021</a:t>
            </a:r>
            <a:endParaRPr lang="en-GB" sz="1400" dirty="0" smtClean="0"/>
          </a:p>
          <a:p>
            <a:pPr>
              <a:buFont typeface="Arial" charset="0"/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presentation</a:t>
            </a:r>
            <a:endParaRPr lang="en-US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424863" cy="53816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3000" dirty="0" smtClean="0"/>
              <a:t>Overview of the Select Committee Inquiry into the educational achievement of white working class (WWC) children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Clarifying terms and measures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The extent of the WWC gap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Drivers of the WWC gap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Addressing the issue: Schools and the Pupil Premium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3000" dirty="0" smtClean="0"/>
              <a:t>Coda - The limits of school effectiveness?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 Committee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Instigated following OfSTED ‘Unseen Children: Access &amp; achievement 20 years on’ (June 2013)</a:t>
            </a:r>
          </a:p>
          <a:p>
            <a:r>
              <a:rPr lang="en-GB" sz="2800" dirty="0" smtClean="0"/>
              <a:t>40+ written submissions, seven evidence panels with 28 witnesses incl. schools minister David Laws, visit to Peterborough LA &amp; schools</a:t>
            </a:r>
          </a:p>
          <a:p>
            <a:r>
              <a:rPr lang="en-GB" sz="2800" dirty="0" smtClean="0"/>
              <a:t>All written evidence and transcripts / videos of sessions plus final report available from: </a:t>
            </a:r>
            <a:r>
              <a:rPr lang="en-GB" sz="2400" dirty="0" smtClean="0">
                <a:hlinkClick r:id="rId2"/>
              </a:rPr>
              <a:t>http://www.publications.parliament.uk/pa/cm201415/cmselect/cmeduc/142/142.pdf</a:t>
            </a:r>
            <a:endParaRPr lang="en-GB" sz="24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437"/>
          </a:xfrm>
        </p:spPr>
        <p:txBody>
          <a:bodyPr/>
          <a:lstStyle/>
          <a:p>
            <a:r>
              <a:rPr lang="en-GB" dirty="0" smtClean="0"/>
              <a:t>The core issue: FSM gap age 16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9552" y="982980"/>
          <a:ext cx="8136904" cy="532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Source:  NPD 2013 (own analysis)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1. Is WWC the correct term?</a:t>
            </a:r>
            <a:endParaRPr lang="en-US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424863" cy="53816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700" dirty="0" smtClean="0"/>
              <a:t>‘White British’ is the focus group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Roma / Irish Traveller groups extremely low achievement, but also very small numbers (0.1%) and complex needs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White Other-FSM overall higher achieving than White British-FSM but extremely varied, reflecting recency of arrival in UK &amp; language fluency (Strand, in preparation)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700" dirty="0" smtClean="0"/>
              <a:t>Debate around “working class” term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Phenomena robust across other indices as such as NS-SEC, parental education qualifications, IDACI etc.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FSM employed for pragmatic reasons (available to schools &amp; verifiable) so focus is more on poverty, but Ever 6 widens coverage (15% -&gt; 25%).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 and attainment age 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1075"/>
          <a:ext cx="7344816" cy="482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251520" y="5876925"/>
            <a:ext cx="889247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500" i="1" u="sng" dirty="0" smtClean="0"/>
              <a:t>Note</a:t>
            </a:r>
            <a:r>
              <a:rPr lang="en-GB" sz="1500" i="1" dirty="0" smtClean="0"/>
              <a:t>: SES from Principal Components Analysis of: </a:t>
            </a:r>
            <a:r>
              <a:rPr lang="en-GB" sz="1500" b="1" i="1" dirty="0" smtClean="0"/>
              <a:t>Household Social class (NS-SEC), parents  </a:t>
            </a:r>
            <a:r>
              <a:rPr lang="en-GB" sz="1500" b="1" i="1" dirty="0"/>
              <a:t>educational qualifications, home ownership, </a:t>
            </a:r>
            <a:r>
              <a:rPr lang="en-GB" sz="1500" b="1" i="1" dirty="0" smtClean="0"/>
              <a:t>FSM and </a:t>
            </a:r>
            <a:r>
              <a:rPr lang="en-GB" sz="1500" b="1" i="1" dirty="0"/>
              <a:t>neighbourhood </a:t>
            </a:r>
            <a:r>
              <a:rPr lang="en-GB" sz="1500" b="1" i="1" dirty="0" smtClean="0"/>
              <a:t>deprivation (IDACI). </a:t>
            </a:r>
            <a:endParaRPr lang="en-GB" sz="15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Source:  LSYPE (Strand, 2014)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2/3. Drivers of the WWC Gap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SzPct val="150000"/>
              <a:buFont typeface="Arial" charset="0"/>
              <a:buChar char="•"/>
              <a:defRPr/>
            </a:pPr>
            <a:r>
              <a:rPr lang="en-GB" sz="2600" dirty="0" smtClean="0"/>
              <a:t>Committee recognised wide range of factors important at individual, home/family, school and neighbourhood levels</a:t>
            </a: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600" dirty="0" smtClean="0"/>
              <a:t>LSYPE indicates the wide range of such factors, but WWC gap at age 16 could largely be accounted for by four variables collected at age 14: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GB" sz="2300" dirty="0" smtClean="0"/>
              <a:t>Students’ academic self concept (ASC);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GB" sz="2300" dirty="0" smtClean="0"/>
              <a:t>Frequency of completing homework;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GB" sz="2300" dirty="0" smtClean="0"/>
              <a:t>Students’ educational aspirations;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GB" sz="2300" dirty="0" smtClean="0"/>
              <a:t>Parents’ educational aspirations for the young person.</a:t>
            </a:r>
          </a:p>
          <a:p>
            <a:pPr lvl="1">
              <a:buNone/>
              <a:defRPr/>
            </a:pPr>
            <a:r>
              <a:rPr lang="en-GB" dirty="0" smtClean="0"/>
              <a:t>   = Indicators of Engagement/Disengagement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 and progress age 11-16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750" y="1052736"/>
          <a:ext cx="7992690" cy="451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345"/>
                <a:gridCol w="3996345"/>
              </a:tblGrid>
              <a:tr h="4463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Low SES (Bottom 20%)</a:t>
                      </a:r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High SES (Top 20%)</a:t>
                      </a:r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0682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14" name="Chart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00808"/>
            <a:ext cx="3600450" cy="367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Chart 1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700808"/>
            <a:ext cx="3671887" cy="367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Source:  LSYPE (Strand, 2014)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5661248"/>
            <a:ext cx="8445624" cy="792088"/>
          </a:xfrm>
        </p:spPr>
        <p:txBody>
          <a:bodyPr/>
          <a:lstStyle/>
          <a:p>
            <a:r>
              <a:rPr lang="en-GB" sz="2200" b="1" dirty="0" smtClean="0"/>
              <a:t>Low SES</a:t>
            </a:r>
            <a:r>
              <a:rPr lang="en-GB" sz="2200" dirty="0" smtClean="0"/>
              <a:t>: White British decline, most BME improve particularly during KS4. </a:t>
            </a:r>
            <a:r>
              <a:rPr lang="en-GB" sz="2200" b="1" dirty="0" smtClean="0"/>
              <a:t>High SES</a:t>
            </a:r>
            <a:r>
              <a:rPr lang="en-GB" sz="2200" dirty="0" smtClean="0"/>
              <a:t>: gaps narrow but WBRI stay high.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Stage 2 (age 11): England 2013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7544" y="980728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Source:  DFE SFR 51/2013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ntitative&amp;Qualitative_2006">
  <a:themeElements>
    <a:clrScheme name="Quantitative&amp;Qualitative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antitative&amp;Qualitative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ntitative&amp;Qualitative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Quantitative&amp;Qualitative_2006</Template>
  <TotalTime>9484</TotalTime>
  <Words>1342</Words>
  <Application>Microsoft Office PowerPoint</Application>
  <PresentationFormat>On-screen Show (4:3)</PresentationFormat>
  <Paragraphs>109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Quantitative&amp;Qualitative_2006</vt:lpstr>
      <vt:lpstr> The Education Select Committee Inquiry into the educational achievement of white working class children: a summary National Conference on the educational achievement of  White Working Class children, London Institute of Education  27 June 2014   Professor Steve Strand University of Oxford, Department of Education steve.strand@education.ox.ac.uk 01865 611071</vt:lpstr>
      <vt:lpstr>Summary of presentation</vt:lpstr>
      <vt:lpstr>Select Committee report</vt:lpstr>
      <vt:lpstr>The core issue: FSM gap age 16</vt:lpstr>
      <vt:lpstr>1. Is WWC the correct term?</vt:lpstr>
      <vt:lpstr>SES and attainment age 16</vt:lpstr>
      <vt:lpstr>2/3. Drivers of the WWC Gap</vt:lpstr>
      <vt:lpstr>SES and progress age 11-16</vt:lpstr>
      <vt:lpstr>Key Stage 2 (age 11): England 2013</vt:lpstr>
      <vt:lpstr>Foundation Stage (age 5): England 2013</vt:lpstr>
      <vt:lpstr>4. Addressing the problem</vt:lpstr>
      <vt:lpstr>FSM by school OFSTED rating</vt:lpstr>
      <vt:lpstr>The mechanism</vt:lpstr>
      <vt:lpstr>The limits of School Effectiveness?</vt:lpstr>
      <vt:lpstr>FSM by school OFSTED rating</vt:lpstr>
      <vt:lpstr>Implications for policy/practice</vt:lpstr>
      <vt:lpstr>Overall conclusions</vt:lpstr>
      <vt:lpstr>References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 and ethnicity</dc:title>
  <dc:creator>Steve Strand</dc:creator>
  <cp:lastModifiedBy>London Borough of Lambeth</cp:lastModifiedBy>
  <cp:revision>480</cp:revision>
  <dcterms:created xsi:type="dcterms:W3CDTF">2006-02-06T20:14:37Z</dcterms:created>
  <dcterms:modified xsi:type="dcterms:W3CDTF">2014-06-26T08:55:56Z</dcterms:modified>
</cp:coreProperties>
</file>