
<file path=[Content_Types].xml><?xml version="1.0" encoding="utf-8"?>
<Types xmlns="http://schemas.openxmlformats.org/package/2006/content-types">
  <Override PartName="/ppt/slides/slide30.xml" ContentType="application/vnd.openxmlformats-officedocument.presentationml.slide+xml"/>
  <Override PartName="/ppt/slides/slide24.xml" ContentType="application/vnd.openxmlformats-officedocument.presentationml.slide+xml"/>
  <Override PartName="/ppt/slideLayouts/slideLayout99.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diagrams/colors3.xml" ContentType="application/vnd.openxmlformats-officedocument.drawingml.diagramColors+xml"/>
  <Override PartName="/ppt/slideMasters/slideMaster9.xml" ContentType="application/vnd.openxmlformats-officedocument.presentationml.slideMaster+xml"/>
  <Override PartName="/ppt/slideLayouts/slideLayout77.xml" ContentType="application/vnd.openxmlformats-officedocument.presentationml.slideLayout+xml"/>
  <Override PartName="/ppt/slides/slide50.xml" ContentType="application/vnd.openxmlformats-officedocument.presentationml.slide+xml"/>
  <Override PartName="/ppt/slideLayouts/slideLayout13.xml" ContentType="application/vnd.openxmlformats-officedocument.presentationml.slideLayout+xml"/>
  <Override PartName="/ppt/slides/slide44.xml" ContentType="application/vnd.openxmlformats-officedocument.presentationml.slide+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slides/slide22.xml" ContentType="application/vnd.openxmlformats-officedocument.presentationml.slide+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diagrams/quickStyle3.xml" ContentType="application/vnd.openxmlformats-officedocument.drawingml.diagramStyle+xml"/>
  <Override PartName="/ppt/diagrams/colors1.xml" ContentType="application/vnd.openxmlformats-officedocument.drawingml.diagramColors+xml"/>
  <Override PartName="/ppt/slideMasters/slideMaster7.xml" ContentType="application/vnd.openxmlformats-officedocument.presentationml.slideMaster+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s/slide42.xml" ContentType="application/vnd.openxmlformats-officedocument.presentationml.slide+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slides/slide20.xml" ContentType="application/vnd.openxmlformats-officedocument.presentationml.slide+xml"/>
  <Override PartName="/ppt/slideLayouts/slideLayout95.xml" ContentType="application/vnd.openxmlformats-officedocument.presentationml.slideLayout+xml"/>
  <Override PartName="/ppt/diagrams/quickStyle1.xml" ContentType="application/vnd.openxmlformats-officedocument.drawingml.diagramStyle+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slides/slide40.xml" ContentType="application/vnd.openxmlformats-officedocument.presentationml.slide+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Default Extension="jpeg" ContentType="image/jpeg"/>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diagrams/data2.xml" ContentType="application/vnd.openxmlformats-officedocument.drawingml.diagramData+xml"/>
  <Override PartName="/ppt/theme/theme10.xml" ContentType="application/vnd.openxmlformats-officedocument.theme+xml"/>
  <Override PartName="/ppt/slideLayouts/slideLayout91.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s/slide39.xml" ContentType="application/vnd.openxmlformats-officedocument.presentationml.slide+xml"/>
  <Override PartName="/ppt/handoutMasters/handoutMaster1.xml" ContentType="application/vnd.openxmlformats-officedocument.presentationml.handoutMaster+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slideLayouts/slideLayout28.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notesSlides/notesSlide18.xml" ContentType="application/vnd.openxmlformats-officedocument.presentationml.notesSlide+xml"/>
  <Override PartName="/ppt/slides/slide37.xml" ContentType="application/vnd.openxmlformats-officedocument.presentationml.slide+xml"/>
  <Override PartName="/ppt/slideLayouts/slideLayout4.xml" ContentType="application/vnd.openxmlformats-officedocument.presentationml.slideLayout+xml"/>
  <Override PartName="/ppt/slideLayouts/slideLayout111.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slideLayouts/slideLayout26.xml" ContentType="application/vnd.openxmlformats-officedocument.presentationml.slideLayout+xml"/>
  <Override PartName="/ppt/diagrams/drawing3.xml" ContentType="application/vnd.ms-office.drawingml.diagramDrawing+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notesSlides/notesSlide16.xml" ContentType="application/vnd.openxmlformats-officedocument.presentationml.notesSlide+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24.xml" ContentType="application/vnd.openxmlformats-officedocument.presentationml.slideLayout+xml"/>
  <Override PartName="/ppt/diagrams/drawing1.xml" ContentType="application/vnd.ms-office.drawingml.diagramDrawing+xml"/>
  <Override PartName="/ppt/slideLayouts/slideLayout18.xml" ContentType="application/vnd.openxmlformats-officedocument.presentationml.slideLayout+xml"/>
  <Override PartName="/ppt/slides/slide49.xml" ContentType="application/vnd.openxmlformats-officedocument.presentationml.slide+xml"/>
  <Override PartName="/ppt/slideLayouts/slideLayout66.xml" ContentType="application/vnd.openxmlformats-officedocument.presentationml.slideLayout+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customXml/itemProps3.xml" ContentType="application/vnd.openxmlformats-officedocument.customXmlProperties+xml"/>
  <Override PartName="/ppt/diagrams/layout3.xml" ContentType="application/vnd.openxmlformats-officedocument.drawingml.diagramLayout+xml"/>
  <Override PartName="/ppt/slideLayouts/slideLayout44.xml" ContentType="application/vnd.openxmlformats-officedocument.presentationml.slideLayout+xml"/>
  <Override PartName="/ppt/slides/slide27.xml" ContentType="application/vnd.openxmlformats-officedocument.presentationml.slide+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22.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s/slide47.xml" ContentType="application/vnd.openxmlformats-officedocument.presentationml.slide+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slides/slide31.xml" ContentType="application/vnd.openxmlformats-officedocument.presentationml.slide+xml"/>
  <Override PartName="/customXml/itemProps1.xml" ContentType="application/vnd.openxmlformats-officedocument.customXmlProperties+xml"/>
  <Override PartName="/ppt/diagrams/layout1.xml" ContentType="application/vnd.openxmlformats-officedocument.drawingml.diagramLayout+xml"/>
  <Override PartName="/ppt/slides/slide25.xml" ContentType="application/vnd.openxmlformats-officedocument.presentationml.slide+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5.xml" ContentType="application/vnd.openxmlformats-officedocument.presentationml.slide+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slides/slide23.xml" ContentType="application/vnd.openxmlformats-officedocument.presentationml.slide+xml"/>
  <Override PartName="/ppt/slideLayouts/slideLayout98.xml" ContentType="application/vnd.openxmlformats-officedocument.presentationml.slideLayout+xml"/>
  <Override PartName="/ppt/slideLayouts/slideLayout40.xml" ContentType="application/vnd.openxmlformats-officedocument.presentationml.slideLayout+xml"/>
  <Default Extension="pict" ContentType="image/pict"/>
  <Override PartName="/ppt/slideLayouts/slideLayout34.xml" ContentType="application/vnd.openxmlformats-officedocument.presentationml.slideLayout+xml"/>
  <Override PartName="/ppt/diagrams/colors2.xml" ContentType="application/vnd.openxmlformats-officedocument.drawingml.diagramColors+xml"/>
  <Override PartName="/ppt/slideMasters/slideMaster8.xml" ContentType="application/vnd.openxmlformats-officedocument.presentationml.slideMaster+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s/slide43.xml" ContentType="application/vnd.openxmlformats-officedocument.presentationml.slide+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docProps/custom.xml" ContentType="application/vnd.openxmlformats-officedocument.custom-properties+xml"/>
  <Override PartName="/ppt/slides/slide21.xml" ContentType="application/vnd.openxmlformats-officedocument.presentationml.slide+xml"/>
  <Override PartName="/ppt/slideLayouts/slideLayout96.xml" ContentType="application/vnd.openxmlformats-officedocument.presentationml.slideLayout+xml"/>
  <Override PartName="/ppt/diagrams/quickStyle2.xml" ContentType="application/vnd.openxmlformats-officedocument.drawingml.diagramStyle+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Default Extension="gif" ContentType="image/gif"/>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slides/slide41.xml" ContentType="application/vnd.openxmlformats-officedocument.presentationml.slide+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slideLayouts/slideLayout94.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slideLayouts/slideLayout116.xml" ContentType="application/vnd.openxmlformats-officedocument.presentationml.slide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50.xml" ContentType="application/vnd.openxmlformats-officedocument.presentationml.slideLayout+xml"/>
  <Override PartName="/ppt/diagrams/data3.xml" ContentType="application/vnd.openxmlformats-officedocument.drawingml.diagramData+xml"/>
  <Override PartName="/ppt/theme/theme11.xml" ContentType="application/vnd.openxmlformats-officedocument.theme+xml"/>
  <Override PartName="/ppt/slideLayouts/slideLayout92.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Layouts/slideLayout29.xml" ContentType="application/vnd.openxmlformats-officedocument.presentationml.slideLayout+xml"/>
  <Default Extension="vml" ContentType="application/vnd.openxmlformats-officedocument.vmlDrawing"/>
  <Override PartName="/ppt/slideLayouts/slideLayout90.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slideLayouts/slideLayout27.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slideLayouts/slideLayout110.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25.xml" ContentType="application/vnd.openxmlformats-officedocument.presentationml.slideLayout+xml"/>
  <Override PartName="/ppt/diagrams/drawing2.xml" ContentType="application/vnd.ms-office.drawingml.diagramDrawing+xml"/>
  <Override PartName="/ppt/slideLayouts/slideLayout19.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Layouts/slideLayout45.xml" ContentType="application/vnd.openxmlformats-officedocument.presentationml.slideLayout+xml"/>
  <Override PartName="/ppt/slideLayouts/slideLayout39.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23.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s/slide48.xml" ContentType="application/vnd.openxmlformats-officedocument.presentationml.slide+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customXml/itemProps2.xml" ContentType="application/vnd.openxmlformats-officedocument.customXmlProperties+xml"/>
  <Override PartName="/ppt/diagrams/layout2.xml" ContentType="application/vnd.openxmlformats-officedocument.drawingml.diagramLayout+xml"/>
  <Override PartName="/ppt/slideLayouts/slideLayout43.xml" ContentType="application/vnd.openxmlformats-officedocument.presentationml.slideLayout+xml"/>
  <Override PartName="/ppt/slides/slide26.xml" ContentType="application/vnd.openxmlformats-officedocument.presentationml.slide+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s/slide52.xml" ContentType="application/vnd.openxmlformats-officedocument.presentationml.slide+xml"/>
  <Override PartName="/ppt/slideLayouts/slideLayout15.xml" ContentType="application/vnd.openxmlformats-officedocument.presentationml.slideLayout+xml"/>
  <Override PartName="/ppt/slides/slide46.xml" ContentType="application/vnd.openxmlformats-officedocument.presentationml.slide+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64" r:id="rId4"/>
    <p:sldMasterId id="2147483982" r:id="rId5"/>
    <p:sldMasterId id="2147483998" r:id="rId6"/>
    <p:sldMasterId id="2147484014" r:id="rId7"/>
    <p:sldMasterId id="2147484030" r:id="rId8"/>
    <p:sldMasterId id="2147484046" r:id="rId9"/>
    <p:sldMasterId id="2147484062" r:id="rId10"/>
    <p:sldMasterId id="2147484078" r:id="rId11"/>
    <p:sldMasterId id="2147484094" r:id="rId12"/>
    <p:sldMasterId id="2147484110" r:id="rId13"/>
  </p:sldMasterIdLst>
  <p:notesMasterIdLst>
    <p:notesMasterId r:id="rId67"/>
  </p:notesMasterIdLst>
  <p:handoutMasterIdLst>
    <p:handoutMasterId r:id="rId68"/>
  </p:handoutMasterIdLst>
  <p:sldIdLst>
    <p:sldId id="280" r:id="rId14"/>
    <p:sldId id="477" r:id="rId15"/>
    <p:sldId id="446" r:id="rId16"/>
    <p:sldId id="436" r:id="rId17"/>
    <p:sldId id="437" r:id="rId18"/>
    <p:sldId id="438" r:id="rId19"/>
    <p:sldId id="439" r:id="rId20"/>
    <p:sldId id="440" r:id="rId21"/>
    <p:sldId id="441" r:id="rId22"/>
    <p:sldId id="442" r:id="rId23"/>
    <p:sldId id="471" r:id="rId24"/>
    <p:sldId id="452" r:id="rId25"/>
    <p:sldId id="453" r:id="rId26"/>
    <p:sldId id="454" r:id="rId27"/>
    <p:sldId id="455" r:id="rId28"/>
    <p:sldId id="475" r:id="rId29"/>
    <p:sldId id="476" r:id="rId30"/>
    <p:sldId id="518" r:id="rId31"/>
    <p:sldId id="456" r:id="rId32"/>
    <p:sldId id="457" r:id="rId33"/>
    <p:sldId id="493" r:id="rId34"/>
    <p:sldId id="458" r:id="rId35"/>
    <p:sldId id="482" r:id="rId36"/>
    <p:sldId id="483" r:id="rId37"/>
    <p:sldId id="484" r:id="rId38"/>
    <p:sldId id="485" r:id="rId39"/>
    <p:sldId id="513" r:id="rId40"/>
    <p:sldId id="489" r:id="rId41"/>
    <p:sldId id="547" r:id="rId42"/>
    <p:sldId id="516" r:id="rId43"/>
    <p:sldId id="494" r:id="rId44"/>
    <p:sldId id="496" r:id="rId45"/>
    <p:sldId id="495" r:id="rId46"/>
    <p:sldId id="497" r:id="rId47"/>
    <p:sldId id="498" r:id="rId48"/>
    <p:sldId id="500" r:id="rId49"/>
    <p:sldId id="499" r:id="rId50"/>
    <p:sldId id="503" r:id="rId51"/>
    <p:sldId id="504" r:id="rId52"/>
    <p:sldId id="505" r:id="rId53"/>
    <p:sldId id="510" r:id="rId54"/>
    <p:sldId id="511" r:id="rId55"/>
    <p:sldId id="548" r:id="rId56"/>
    <p:sldId id="490" r:id="rId57"/>
    <p:sldId id="491" r:id="rId58"/>
    <p:sldId id="536" r:id="rId59"/>
    <p:sldId id="537" r:id="rId60"/>
    <p:sldId id="539" r:id="rId61"/>
    <p:sldId id="540" r:id="rId62"/>
    <p:sldId id="541" r:id="rId63"/>
    <p:sldId id="542" r:id="rId64"/>
    <p:sldId id="543" r:id="rId65"/>
    <p:sldId id="464" r:id="rId66"/>
  </p:sldIdLst>
  <p:sldSz cx="9144000" cy="6858000" type="screen4x3"/>
  <p:notesSz cx="6797675" cy="987425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221729"/>
    <a:srgbClr val="CD0032"/>
    <a:srgbClr val="051B35"/>
    <a:srgbClr val="AFC828"/>
    <a:srgbClr val="EFA720"/>
    <a:srgbClr val="008C99"/>
    <a:srgbClr val="DE6222"/>
    <a:srgbClr val="4B384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138" autoAdjust="0"/>
    <p:restoredTop sz="79449" autoAdjust="0"/>
  </p:normalViewPr>
  <p:slideViewPr>
    <p:cSldViewPr snapToGrid="0" snapToObjects="1">
      <p:cViewPr>
        <p:scale>
          <a:sx n="100" d="100"/>
          <a:sy n="100" d="100"/>
        </p:scale>
        <p:origin x="-1416" y="368"/>
      </p:cViewPr>
      <p:guideLst>
        <p:guide orient="horz" pos="2160"/>
        <p:guide pos="2880"/>
      </p:guideLst>
    </p:cSldViewPr>
  </p:slideViewPr>
  <p:outlineViewPr>
    <p:cViewPr>
      <p:scale>
        <a:sx n="33" d="100"/>
        <a:sy n="33" d="100"/>
      </p:scale>
      <p:origin x="0" y="-3636"/>
    </p:cViewPr>
  </p:outlineViewPr>
  <p:notesTextViewPr>
    <p:cViewPr>
      <p:scale>
        <a:sx n="1" d="1"/>
        <a:sy n="1" d="1"/>
      </p:scale>
      <p:origin x="0" y="0"/>
    </p:cViewPr>
  </p:notesTextViewPr>
  <p:notesViewPr>
    <p:cSldViewPr snapToGrid="0" snapToObjects="1">
      <p:cViewPr varScale="1">
        <p:scale>
          <a:sx n="74" d="100"/>
          <a:sy n="74" d="100"/>
        </p:scale>
        <p:origin x="2172"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73" Type="http://schemas.openxmlformats.org/officeDocument/2006/relationships/tableStyles" Target="tableStyles.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8004E-64B0-6741-A4DA-281B65BE2988}"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A17242FA-BFB0-7D46-9EE6-EFAF4D10EE0D}">
      <dgm:prSet phldrT="[Text]"/>
      <dgm:spPr>
        <a:solidFill>
          <a:schemeClr val="tx2">
            <a:lumMod val="75000"/>
            <a:lumOff val="25000"/>
          </a:schemeClr>
        </a:solidFill>
      </dgm:spPr>
      <dgm:t>
        <a:bodyPr/>
        <a:lstStyle/>
        <a:p>
          <a:r>
            <a:rPr lang="en-US" dirty="0" smtClean="0"/>
            <a:t>Set Vision</a:t>
          </a:r>
          <a:endParaRPr lang="en-US" dirty="0"/>
        </a:p>
      </dgm:t>
    </dgm:pt>
    <dgm:pt modelId="{4CFA31E0-AF94-C649-B9D9-E0335F91BDF9}" type="parTrans" cxnId="{CDA23D77-0C56-CA46-934A-E8009688DB57}">
      <dgm:prSet/>
      <dgm:spPr/>
      <dgm:t>
        <a:bodyPr/>
        <a:lstStyle/>
        <a:p>
          <a:endParaRPr lang="en-US"/>
        </a:p>
      </dgm:t>
    </dgm:pt>
    <dgm:pt modelId="{C3C96B32-AE70-2C4E-ABE0-7AD188B23E49}" type="sibTrans" cxnId="{CDA23D77-0C56-CA46-934A-E8009688DB57}">
      <dgm:prSet/>
      <dgm:spPr>
        <a:solidFill>
          <a:schemeClr val="tx2">
            <a:lumMod val="75000"/>
            <a:lumOff val="25000"/>
          </a:schemeClr>
        </a:solidFill>
      </dgm:spPr>
      <dgm:t>
        <a:bodyPr/>
        <a:lstStyle/>
        <a:p>
          <a:endParaRPr lang="en-US"/>
        </a:p>
      </dgm:t>
    </dgm:pt>
    <dgm:pt modelId="{F2BEA8D7-814D-0F46-A7CE-ACFA33B75B5B}">
      <dgm:prSet phldrT="[Text]"/>
      <dgm:spPr>
        <a:solidFill>
          <a:schemeClr val="tx2">
            <a:lumMod val="75000"/>
            <a:lumOff val="25000"/>
          </a:schemeClr>
        </a:solidFill>
      </dgm:spPr>
      <dgm:t>
        <a:bodyPr/>
        <a:lstStyle/>
        <a:p>
          <a:r>
            <a:rPr lang="en-US" dirty="0" smtClean="0"/>
            <a:t>Assess current reality</a:t>
          </a:r>
          <a:endParaRPr lang="en-US" dirty="0"/>
        </a:p>
      </dgm:t>
    </dgm:pt>
    <dgm:pt modelId="{9A88767C-9AD7-DA47-AD6D-FC680B49FBF4}" type="parTrans" cxnId="{D5AB4D7C-3180-184B-B76D-20F4B07438D9}">
      <dgm:prSet/>
      <dgm:spPr/>
      <dgm:t>
        <a:bodyPr/>
        <a:lstStyle/>
        <a:p>
          <a:endParaRPr lang="en-US"/>
        </a:p>
      </dgm:t>
    </dgm:pt>
    <dgm:pt modelId="{79192A78-1114-E04E-9D2E-02766061516C}" type="sibTrans" cxnId="{D5AB4D7C-3180-184B-B76D-20F4B07438D9}">
      <dgm:prSet/>
      <dgm:spPr>
        <a:solidFill>
          <a:schemeClr val="tx2">
            <a:lumMod val="75000"/>
            <a:lumOff val="25000"/>
          </a:schemeClr>
        </a:solidFill>
      </dgm:spPr>
      <dgm:t>
        <a:bodyPr/>
        <a:lstStyle/>
        <a:p>
          <a:endParaRPr lang="en-US"/>
        </a:p>
      </dgm:t>
    </dgm:pt>
    <dgm:pt modelId="{4E4FB8D0-776A-9040-9A21-33BD2610EC89}">
      <dgm:prSet phldrT="[Text]"/>
      <dgm:spPr>
        <a:solidFill>
          <a:schemeClr val="tx2">
            <a:lumMod val="75000"/>
            <a:lumOff val="25000"/>
          </a:schemeClr>
        </a:solidFill>
      </dgm:spPr>
      <dgm:t>
        <a:bodyPr/>
        <a:lstStyle/>
        <a:p>
          <a:r>
            <a:rPr lang="en-US" dirty="0" smtClean="0"/>
            <a:t>Establish evidence informed action plan</a:t>
          </a:r>
          <a:endParaRPr lang="en-US" dirty="0"/>
        </a:p>
      </dgm:t>
    </dgm:pt>
    <dgm:pt modelId="{1CD146F5-983D-A247-81F0-AB6D419A299E}" type="parTrans" cxnId="{765D4A32-3199-C747-A9B1-08F44520C538}">
      <dgm:prSet/>
      <dgm:spPr/>
      <dgm:t>
        <a:bodyPr/>
        <a:lstStyle/>
        <a:p>
          <a:endParaRPr lang="en-US"/>
        </a:p>
      </dgm:t>
    </dgm:pt>
    <dgm:pt modelId="{81E93D3A-D0BB-1A4D-B895-1CF825CFAA6E}" type="sibTrans" cxnId="{765D4A32-3199-C747-A9B1-08F44520C538}">
      <dgm:prSet/>
      <dgm:spPr>
        <a:solidFill>
          <a:schemeClr val="tx2">
            <a:lumMod val="75000"/>
            <a:lumOff val="25000"/>
          </a:schemeClr>
        </a:solidFill>
      </dgm:spPr>
      <dgm:t>
        <a:bodyPr/>
        <a:lstStyle/>
        <a:p>
          <a:endParaRPr lang="en-US"/>
        </a:p>
      </dgm:t>
    </dgm:pt>
    <dgm:pt modelId="{4F13FBF1-5BBD-4A40-9FA1-69844F3AD899}">
      <dgm:prSet phldrT="[Text]"/>
      <dgm:spPr>
        <a:solidFill>
          <a:schemeClr val="tx2">
            <a:lumMod val="75000"/>
            <a:lumOff val="25000"/>
          </a:schemeClr>
        </a:solidFill>
      </dgm:spPr>
      <dgm:t>
        <a:bodyPr/>
        <a:lstStyle/>
        <a:p>
          <a:r>
            <a:rPr lang="en-US" dirty="0" smtClean="0"/>
            <a:t>Evaluate success</a:t>
          </a:r>
          <a:endParaRPr lang="en-US" dirty="0"/>
        </a:p>
      </dgm:t>
    </dgm:pt>
    <dgm:pt modelId="{4D0ECF96-144B-844E-A53C-0155D61F7481}" type="parTrans" cxnId="{0AAEAA68-D2DB-2146-AD14-BCEE343C58D3}">
      <dgm:prSet/>
      <dgm:spPr/>
      <dgm:t>
        <a:bodyPr/>
        <a:lstStyle/>
        <a:p>
          <a:endParaRPr lang="en-US"/>
        </a:p>
      </dgm:t>
    </dgm:pt>
    <dgm:pt modelId="{6BE79A7C-F867-DD4F-924A-2F667A3533E4}" type="sibTrans" cxnId="{0AAEAA68-D2DB-2146-AD14-BCEE343C58D3}">
      <dgm:prSet/>
      <dgm:spPr>
        <a:solidFill>
          <a:schemeClr val="tx2">
            <a:lumMod val="75000"/>
            <a:lumOff val="25000"/>
          </a:schemeClr>
        </a:solidFill>
      </dgm:spPr>
      <dgm:t>
        <a:bodyPr/>
        <a:lstStyle/>
        <a:p>
          <a:endParaRPr lang="en-US"/>
        </a:p>
      </dgm:t>
    </dgm:pt>
    <dgm:pt modelId="{8F37BD8F-4F63-D443-A71E-9C99F45AE9A5}">
      <dgm:prSet phldrT="[Text]"/>
      <dgm:spPr>
        <a:solidFill>
          <a:schemeClr val="tx2">
            <a:lumMod val="75000"/>
            <a:lumOff val="25000"/>
          </a:schemeClr>
        </a:solidFill>
      </dgm:spPr>
      <dgm:t>
        <a:bodyPr/>
        <a:lstStyle/>
        <a:p>
          <a:r>
            <a:rPr lang="en-US" dirty="0" smtClean="0"/>
            <a:t>Adjust action plan</a:t>
          </a:r>
          <a:endParaRPr lang="en-US" dirty="0"/>
        </a:p>
      </dgm:t>
    </dgm:pt>
    <dgm:pt modelId="{CC1C331E-FA7B-A649-9DF4-5B01012FC1E0}" type="parTrans" cxnId="{8C61FBD7-9E08-0144-A07B-2D62F1CB81D3}">
      <dgm:prSet/>
      <dgm:spPr/>
      <dgm:t>
        <a:bodyPr/>
        <a:lstStyle/>
        <a:p>
          <a:endParaRPr lang="en-US"/>
        </a:p>
      </dgm:t>
    </dgm:pt>
    <dgm:pt modelId="{104A5062-4B28-2D43-98ED-40AD13848802}" type="sibTrans" cxnId="{8C61FBD7-9E08-0144-A07B-2D62F1CB81D3}">
      <dgm:prSet/>
      <dgm:spPr>
        <a:solidFill>
          <a:schemeClr val="tx2">
            <a:lumMod val="75000"/>
            <a:lumOff val="25000"/>
          </a:schemeClr>
        </a:solidFill>
      </dgm:spPr>
      <dgm:t>
        <a:bodyPr/>
        <a:lstStyle/>
        <a:p>
          <a:endParaRPr lang="en-US"/>
        </a:p>
      </dgm:t>
    </dgm:pt>
    <dgm:pt modelId="{B0650490-586C-CB45-BB7A-50BF1747E168}" type="pres">
      <dgm:prSet presAssocID="{0E78004E-64B0-6741-A4DA-281B65BE2988}" presName="cycle" presStyleCnt="0">
        <dgm:presLayoutVars>
          <dgm:dir/>
          <dgm:resizeHandles val="exact"/>
        </dgm:presLayoutVars>
      </dgm:prSet>
      <dgm:spPr/>
      <dgm:t>
        <a:bodyPr/>
        <a:lstStyle/>
        <a:p>
          <a:endParaRPr lang="en-US"/>
        </a:p>
      </dgm:t>
    </dgm:pt>
    <dgm:pt modelId="{610FA4DC-3A21-7143-A425-CEB5D05A90B2}" type="pres">
      <dgm:prSet presAssocID="{A17242FA-BFB0-7D46-9EE6-EFAF4D10EE0D}" presName="node" presStyleLbl="node1" presStyleIdx="0" presStyleCnt="5">
        <dgm:presLayoutVars>
          <dgm:bulletEnabled val="1"/>
        </dgm:presLayoutVars>
      </dgm:prSet>
      <dgm:spPr/>
      <dgm:t>
        <a:bodyPr/>
        <a:lstStyle/>
        <a:p>
          <a:endParaRPr lang="en-US"/>
        </a:p>
      </dgm:t>
    </dgm:pt>
    <dgm:pt modelId="{186FDAB2-E907-0C4D-83D6-31D64A7DFB17}" type="pres">
      <dgm:prSet presAssocID="{C3C96B32-AE70-2C4E-ABE0-7AD188B23E49}" presName="sibTrans" presStyleLbl="sibTrans2D1" presStyleIdx="0" presStyleCnt="5"/>
      <dgm:spPr/>
      <dgm:t>
        <a:bodyPr/>
        <a:lstStyle/>
        <a:p>
          <a:endParaRPr lang="en-US"/>
        </a:p>
      </dgm:t>
    </dgm:pt>
    <dgm:pt modelId="{1E9D42A5-CE61-D147-B73A-D0BA3BD4752D}" type="pres">
      <dgm:prSet presAssocID="{C3C96B32-AE70-2C4E-ABE0-7AD188B23E49}" presName="connectorText" presStyleLbl="sibTrans2D1" presStyleIdx="0" presStyleCnt="5"/>
      <dgm:spPr/>
      <dgm:t>
        <a:bodyPr/>
        <a:lstStyle/>
        <a:p>
          <a:endParaRPr lang="en-US"/>
        </a:p>
      </dgm:t>
    </dgm:pt>
    <dgm:pt modelId="{9406CED1-937E-824F-A742-724BA6DA0E9C}" type="pres">
      <dgm:prSet presAssocID="{F2BEA8D7-814D-0F46-A7CE-ACFA33B75B5B}" presName="node" presStyleLbl="node1" presStyleIdx="1" presStyleCnt="5">
        <dgm:presLayoutVars>
          <dgm:bulletEnabled val="1"/>
        </dgm:presLayoutVars>
      </dgm:prSet>
      <dgm:spPr/>
      <dgm:t>
        <a:bodyPr/>
        <a:lstStyle/>
        <a:p>
          <a:endParaRPr lang="en-US"/>
        </a:p>
      </dgm:t>
    </dgm:pt>
    <dgm:pt modelId="{5E06A229-3033-2B42-93EC-40404C743087}" type="pres">
      <dgm:prSet presAssocID="{79192A78-1114-E04E-9D2E-02766061516C}" presName="sibTrans" presStyleLbl="sibTrans2D1" presStyleIdx="1" presStyleCnt="5"/>
      <dgm:spPr/>
      <dgm:t>
        <a:bodyPr/>
        <a:lstStyle/>
        <a:p>
          <a:endParaRPr lang="en-US"/>
        </a:p>
      </dgm:t>
    </dgm:pt>
    <dgm:pt modelId="{3A8D759E-8754-2F43-8EBD-B6901D6AF811}" type="pres">
      <dgm:prSet presAssocID="{79192A78-1114-E04E-9D2E-02766061516C}" presName="connectorText" presStyleLbl="sibTrans2D1" presStyleIdx="1" presStyleCnt="5"/>
      <dgm:spPr/>
      <dgm:t>
        <a:bodyPr/>
        <a:lstStyle/>
        <a:p>
          <a:endParaRPr lang="en-US"/>
        </a:p>
      </dgm:t>
    </dgm:pt>
    <dgm:pt modelId="{7D2BD13F-4E47-404F-8418-656CE4D2A259}" type="pres">
      <dgm:prSet presAssocID="{4E4FB8D0-776A-9040-9A21-33BD2610EC89}" presName="node" presStyleLbl="node1" presStyleIdx="2" presStyleCnt="5">
        <dgm:presLayoutVars>
          <dgm:bulletEnabled val="1"/>
        </dgm:presLayoutVars>
      </dgm:prSet>
      <dgm:spPr/>
      <dgm:t>
        <a:bodyPr/>
        <a:lstStyle/>
        <a:p>
          <a:endParaRPr lang="en-US"/>
        </a:p>
      </dgm:t>
    </dgm:pt>
    <dgm:pt modelId="{76632F7D-2344-2044-8A4D-B6D8CB98C112}" type="pres">
      <dgm:prSet presAssocID="{81E93D3A-D0BB-1A4D-B895-1CF825CFAA6E}" presName="sibTrans" presStyleLbl="sibTrans2D1" presStyleIdx="2" presStyleCnt="5"/>
      <dgm:spPr/>
      <dgm:t>
        <a:bodyPr/>
        <a:lstStyle/>
        <a:p>
          <a:endParaRPr lang="en-US"/>
        </a:p>
      </dgm:t>
    </dgm:pt>
    <dgm:pt modelId="{F45439B5-304F-2F4C-ABA6-0A52D4832C7F}" type="pres">
      <dgm:prSet presAssocID="{81E93D3A-D0BB-1A4D-B895-1CF825CFAA6E}" presName="connectorText" presStyleLbl="sibTrans2D1" presStyleIdx="2" presStyleCnt="5"/>
      <dgm:spPr/>
      <dgm:t>
        <a:bodyPr/>
        <a:lstStyle/>
        <a:p>
          <a:endParaRPr lang="en-US"/>
        </a:p>
      </dgm:t>
    </dgm:pt>
    <dgm:pt modelId="{BA7C4E40-0841-1246-A515-D3B1C1F2E307}" type="pres">
      <dgm:prSet presAssocID="{4F13FBF1-5BBD-4A40-9FA1-69844F3AD899}" presName="node" presStyleLbl="node1" presStyleIdx="3" presStyleCnt="5">
        <dgm:presLayoutVars>
          <dgm:bulletEnabled val="1"/>
        </dgm:presLayoutVars>
      </dgm:prSet>
      <dgm:spPr/>
      <dgm:t>
        <a:bodyPr/>
        <a:lstStyle/>
        <a:p>
          <a:endParaRPr lang="en-US"/>
        </a:p>
      </dgm:t>
    </dgm:pt>
    <dgm:pt modelId="{A79BA910-2E3B-7240-AC8C-2B85A7DAFE8C}" type="pres">
      <dgm:prSet presAssocID="{6BE79A7C-F867-DD4F-924A-2F667A3533E4}" presName="sibTrans" presStyleLbl="sibTrans2D1" presStyleIdx="3" presStyleCnt="5"/>
      <dgm:spPr/>
      <dgm:t>
        <a:bodyPr/>
        <a:lstStyle/>
        <a:p>
          <a:endParaRPr lang="en-US"/>
        </a:p>
      </dgm:t>
    </dgm:pt>
    <dgm:pt modelId="{94F6332B-A059-FD44-828A-41787213C5A8}" type="pres">
      <dgm:prSet presAssocID="{6BE79A7C-F867-DD4F-924A-2F667A3533E4}" presName="connectorText" presStyleLbl="sibTrans2D1" presStyleIdx="3" presStyleCnt="5"/>
      <dgm:spPr/>
      <dgm:t>
        <a:bodyPr/>
        <a:lstStyle/>
        <a:p>
          <a:endParaRPr lang="en-US"/>
        </a:p>
      </dgm:t>
    </dgm:pt>
    <dgm:pt modelId="{8FA8D2F8-1D5A-3E45-89DB-489C89B9F3F1}" type="pres">
      <dgm:prSet presAssocID="{8F37BD8F-4F63-D443-A71E-9C99F45AE9A5}" presName="node" presStyleLbl="node1" presStyleIdx="4" presStyleCnt="5">
        <dgm:presLayoutVars>
          <dgm:bulletEnabled val="1"/>
        </dgm:presLayoutVars>
      </dgm:prSet>
      <dgm:spPr/>
      <dgm:t>
        <a:bodyPr/>
        <a:lstStyle/>
        <a:p>
          <a:endParaRPr lang="en-US"/>
        </a:p>
      </dgm:t>
    </dgm:pt>
    <dgm:pt modelId="{F101B0FC-C3C6-1743-AD88-3EF2ADD9C41B}" type="pres">
      <dgm:prSet presAssocID="{104A5062-4B28-2D43-98ED-40AD13848802}" presName="sibTrans" presStyleLbl="sibTrans2D1" presStyleIdx="4" presStyleCnt="5"/>
      <dgm:spPr/>
      <dgm:t>
        <a:bodyPr/>
        <a:lstStyle/>
        <a:p>
          <a:endParaRPr lang="en-US"/>
        </a:p>
      </dgm:t>
    </dgm:pt>
    <dgm:pt modelId="{44C9931B-7A87-BF4D-A916-4D2DBDD0A462}" type="pres">
      <dgm:prSet presAssocID="{104A5062-4B28-2D43-98ED-40AD13848802}" presName="connectorText" presStyleLbl="sibTrans2D1" presStyleIdx="4" presStyleCnt="5"/>
      <dgm:spPr/>
      <dgm:t>
        <a:bodyPr/>
        <a:lstStyle/>
        <a:p>
          <a:endParaRPr lang="en-US"/>
        </a:p>
      </dgm:t>
    </dgm:pt>
  </dgm:ptLst>
  <dgm:cxnLst>
    <dgm:cxn modelId="{D5AB4D7C-3180-184B-B76D-20F4B07438D9}" srcId="{0E78004E-64B0-6741-A4DA-281B65BE2988}" destId="{F2BEA8D7-814D-0F46-A7CE-ACFA33B75B5B}" srcOrd="1" destOrd="0" parTransId="{9A88767C-9AD7-DA47-AD6D-FC680B49FBF4}" sibTransId="{79192A78-1114-E04E-9D2E-02766061516C}"/>
    <dgm:cxn modelId="{9F3B1313-5DDF-4420-9DE8-4A2AE2CEE62A}" type="presOf" srcId="{81E93D3A-D0BB-1A4D-B895-1CF825CFAA6E}" destId="{76632F7D-2344-2044-8A4D-B6D8CB98C112}" srcOrd="0" destOrd="0" presId="urn:microsoft.com/office/officeart/2005/8/layout/cycle2"/>
    <dgm:cxn modelId="{2F882008-9F8B-40F5-8149-A2B3B8E10CFF}" type="presOf" srcId="{C3C96B32-AE70-2C4E-ABE0-7AD188B23E49}" destId="{1E9D42A5-CE61-D147-B73A-D0BA3BD4752D}" srcOrd="1" destOrd="0" presId="urn:microsoft.com/office/officeart/2005/8/layout/cycle2"/>
    <dgm:cxn modelId="{A6814788-4B8A-4290-83DC-414614A80BD6}" type="presOf" srcId="{8F37BD8F-4F63-D443-A71E-9C99F45AE9A5}" destId="{8FA8D2F8-1D5A-3E45-89DB-489C89B9F3F1}" srcOrd="0" destOrd="0" presId="urn:microsoft.com/office/officeart/2005/8/layout/cycle2"/>
    <dgm:cxn modelId="{363FC15D-05A4-44E6-9EB6-A3199EB96291}" type="presOf" srcId="{104A5062-4B28-2D43-98ED-40AD13848802}" destId="{44C9931B-7A87-BF4D-A916-4D2DBDD0A462}" srcOrd="1" destOrd="0" presId="urn:microsoft.com/office/officeart/2005/8/layout/cycle2"/>
    <dgm:cxn modelId="{765D4A32-3199-C747-A9B1-08F44520C538}" srcId="{0E78004E-64B0-6741-A4DA-281B65BE2988}" destId="{4E4FB8D0-776A-9040-9A21-33BD2610EC89}" srcOrd="2" destOrd="0" parTransId="{1CD146F5-983D-A247-81F0-AB6D419A299E}" sibTransId="{81E93D3A-D0BB-1A4D-B895-1CF825CFAA6E}"/>
    <dgm:cxn modelId="{B9A023AB-23FC-4864-8EFA-C3DBEBA7E308}" type="presOf" srcId="{104A5062-4B28-2D43-98ED-40AD13848802}" destId="{F101B0FC-C3C6-1743-AD88-3EF2ADD9C41B}" srcOrd="0" destOrd="0" presId="urn:microsoft.com/office/officeart/2005/8/layout/cycle2"/>
    <dgm:cxn modelId="{5C75A143-BAF3-4332-A0DE-5B1B3E050CDF}" type="presOf" srcId="{81E93D3A-D0BB-1A4D-B895-1CF825CFAA6E}" destId="{F45439B5-304F-2F4C-ABA6-0A52D4832C7F}" srcOrd="1" destOrd="0" presId="urn:microsoft.com/office/officeart/2005/8/layout/cycle2"/>
    <dgm:cxn modelId="{E3BD6365-DE6B-40B7-A9E4-BB1396E8163A}" type="presOf" srcId="{79192A78-1114-E04E-9D2E-02766061516C}" destId="{3A8D759E-8754-2F43-8EBD-B6901D6AF811}" srcOrd="1" destOrd="0" presId="urn:microsoft.com/office/officeart/2005/8/layout/cycle2"/>
    <dgm:cxn modelId="{0AAEAA68-D2DB-2146-AD14-BCEE343C58D3}" srcId="{0E78004E-64B0-6741-A4DA-281B65BE2988}" destId="{4F13FBF1-5BBD-4A40-9FA1-69844F3AD899}" srcOrd="3" destOrd="0" parTransId="{4D0ECF96-144B-844E-A53C-0155D61F7481}" sibTransId="{6BE79A7C-F867-DD4F-924A-2F667A3533E4}"/>
    <dgm:cxn modelId="{0ADB86BD-5962-4333-9B36-B1FD3021C316}" type="presOf" srcId="{79192A78-1114-E04E-9D2E-02766061516C}" destId="{5E06A229-3033-2B42-93EC-40404C743087}" srcOrd="0" destOrd="0" presId="urn:microsoft.com/office/officeart/2005/8/layout/cycle2"/>
    <dgm:cxn modelId="{5298A562-42AA-4A29-995D-EF24B58C4285}" type="presOf" srcId="{6BE79A7C-F867-DD4F-924A-2F667A3533E4}" destId="{A79BA910-2E3B-7240-AC8C-2B85A7DAFE8C}" srcOrd="0" destOrd="0" presId="urn:microsoft.com/office/officeart/2005/8/layout/cycle2"/>
    <dgm:cxn modelId="{8BC56530-6C15-4E81-A3CF-86A2C4C6C561}" type="presOf" srcId="{4F13FBF1-5BBD-4A40-9FA1-69844F3AD899}" destId="{BA7C4E40-0841-1246-A515-D3B1C1F2E307}" srcOrd="0" destOrd="0" presId="urn:microsoft.com/office/officeart/2005/8/layout/cycle2"/>
    <dgm:cxn modelId="{8814D948-2EB8-4662-8476-D2ED01639CB8}" type="presOf" srcId="{0E78004E-64B0-6741-A4DA-281B65BE2988}" destId="{B0650490-586C-CB45-BB7A-50BF1747E168}" srcOrd="0" destOrd="0" presId="urn:microsoft.com/office/officeart/2005/8/layout/cycle2"/>
    <dgm:cxn modelId="{8C61FBD7-9E08-0144-A07B-2D62F1CB81D3}" srcId="{0E78004E-64B0-6741-A4DA-281B65BE2988}" destId="{8F37BD8F-4F63-D443-A71E-9C99F45AE9A5}" srcOrd="4" destOrd="0" parTransId="{CC1C331E-FA7B-A649-9DF4-5B01012FC1E0}" sibTransId="{104A5062-4B28-2D43-98ED-40AD13848802}"/>
    <dgm:cxn modelId="{2B7C7BE2-0AA3-49B4-B576-7A51496970ED}" type="presOf" srcId="{A17242FA-BFB0-7D46-9EE6-EFAF4D10EE0D}" destId="{610FA4DC-3A21-7143-A425-CEB5D05A90B2}" srcOrd="0" destOrd="0" presId="urn:microsoft.com/office/officeart/2005/8/layout/cycle2"/>
    <dgm:cxn modelId="{D07C07DF-072F-4729-99C0-03E9F7AE629E}" type="presOf" srcId="{4E4FB8D0-776A-9040-9A21-33BD2610EC89}" destId="{7D2BD13F-4E47-404F-8418-656CE4D2A259}" srcOrd="0" destOrd="0" presId="urn:microsoft.com/office/officeart/2005/8/layout/cycle2"/>
    <dgm:cxn modelId="{043049DD-4583-48A4-A61D-2204A034F1B2}" type="presOf" srcId="{6BE79A7C-F867-DD4F-924A-2F667A3533E4}" destId="{94F6332B-A059-FD44-828A-41787213C5A8}" srcOrd="1" destOrd="0" presId="urn:microsoft.com/office/officeart/2005/8/layout/cycle2"/>
    <dgm:cxn modelId="{CDA23D77-0C56-CA46-934A-E8009688DB57}" srcId="{0E78004E-64B0-6741-A4DA-281B65BE2988}" destId="{A17242FA-BFB0-7D46-9EE6-EFAF4D10EE0D}" srcOrd="0" destOrd="0" parTransId="{4CFA31E0-AF94-C649-B9D9-E0335F91BDF9}" sibTransId="{C3C96B32-AE70-2C4E-ABE0-7AD188B23E49}"/>
    <dgm:cxn modelId="{487CB012-6236-4E47-A608-93628DD8424C}" type="presOf" srcId="{F2BEA8D7-814D-0F46-A7CE-ACFA33B75B5B}" destId="{9406CED1-937E-824F-A742-724BA6DA0E9C}" srcOrd="0" destOrd="0" presId="urn:microsoft.com/office/officeart/2005/8/layout/cycle2"/>
    <dgm:cxn modelId="{FEF781A1-39F7-4A10-B12A-04A9C203757D}" type="presOf" srcId="{C3C96B32-AE70-2C4E-ABE0-7AD188B23E49}" destId="{186FDAB2-E907-0C4D-83D6-31D64A7DFB17}" srcOrd="0" destOrd="0" presId="urn:microsoft.com/office/officeart/2005/8/layout/cycle2"/>
    <dgm:cxn modelId="{0902456B-3630-4F99-8630-5BF233D83997}" type="presParOf" srcId="{B0650490-586C-CB45-BB7A-50BF1747E168}" destId="{610FA4DC-3A21-7143-A425-CEB5D05A90B2}" srcOrd="0" destOrd="0" presId="urn:microsoft.com/office/officeart/2005/8/layout/cycle2"/>
    <dgm:cxn modelId="{5A27A6AE-B5F6-477D-87EF-C32E55D1C71E}" type="presParOf" srcId="{B0650490-586C-CB45-BB7A-50BF1747E168}" destId="{186FDAB2-E907-0C4D-83D6-31D64A7DFB17}" srcOrd="1" destOrd="0" presId="urn:microsoft.com/office/officeart/2005/8/layout/cycle2"/>
    <dgm:cxn modelId="{9376FB2A-EB70-43E3-B3CC-651FFDFF8D75}" type="presParOf" srcId="{186FDAB2-E907-0C4D-83D6-31D64A7DFB17}" destId="{1E9D42A5-CE61-D147-B73A-D0BA3BD4752D}" srcOrd="0" destOrd="0" presId="urn:microsoft.com/office/officeart/2005/8/layout/cycle2"/>
    <dgm:cxn modelId="{474F3B19-EBC2-4BF2-9B3A-BA109C88BFC8}" type="presParOf" srcId="{B0650490-586C-CB45-BB7A-50BF1747E168}" destId="{9406CED1-937E-824F-A742-724BA6DA0E9C}" srcOrd="2" destOrd="0" presId="urn:microsoft.com/office/officeart/2005/8/layout/cycle2"/>
    <dgm:cxn modelId="{BC7230F2-A9E5-45A0-AC4B-AEEE5D074DB1}" type="presParOf" srcId="{B0650490-586C-CB45-BB7A-50BF1747E168}" destId="{5E06A229-3033-2B42-93EC-40404C743087}" srcOrd="3" destOrd="0" presId="urn:microsoft.com/office/officeart/2005/8/layout/cycle2"/>
    <dgm:cxn modelId="{C769B115-0FF2-43BA-9F35-909A758A8C67}" type="presParOf" srcId="{5E06A229-3033-2B42-93EC-40404C743087}" destId="{3A8D759E-8754-2F43-8EBD-B6901D6AF811}" srcOrd="0" destOrd="0" presId="urn:microsoft.com/office/officeart/2005/8/layout/cycle2"/>
    <dgm:cxn modelId="{48DFEC93-60A3-4B17-9561-C16249046181}" type="presParOf" srcId="{B0650490-586C-CB45-BB7A-50BF1747E168}" destId="{7D2BD13F-4E47-404F-8418-656CE4D2A259}" srcOrd="4" destOrd="0" presId="urn:microsoft.com/office/officeart/2005/8/layout/cycle2"/>
    <dgm:cxn modelId="{CEC37829-7093-4A3E-BF60-A1D9B99EA594}" type="presParOf" srcId="{B0650490-586C-CB45-BB7A-50BF1747E168}" destId="{76632F7D-2344-2044-8A4D-B6D8CB98C112}" srcOrd="5" destOrd="0" presId="urn:microsoft.com/office/officeart/2005/8/layout/cycle2"/>
    <dgm:cxn modelId="{45B4F255-46E2-423B-8255-A8EDEB12E842}" type="presParOf" srcId="{76632F7D-2344-2044-8A4D-B6D8CB98C112}" destId="{F45439B5-304F-2F4C-ABA6-0A52D4832C7F}" srcOrd="0" destOrd="0" presId="urn:microsoft.com/office/officeart/2005/8/layout/cycle2"/>
    <dgm:cxn modelId="{9571B801-40A9-4866-8C93-5414E1A7158A}" type="presParOf" srcId="{B0650490-586C-CB45-BB7A-50BF1747E168}" destId="{BA7C4E40-0841-1246-A515-D3B1C1F2E307}" srcOrd="6" destOrd="0" presId="urn:microsoft.com/office/officeart/2005/8/layout/cycle2"/>
    <dgm:cxn modelId="{0339C271-5B1A-4050-9CAC-A5D1DBB2C7FD}" type="presParOf" srcId="{B0650490-586C-CB45-BB7A-50BF1747E168}" destId="{A79BA910-2E3B-7240-AC8C-2B85A7DAFE8C}" srcOrd="7" destOrd="0" presId="urn:microsoft.com/office/officeart/2005/8/layout/cycle2"/>
    <dgm:cxn modelId="{2508D101-62B6-4733-852B-33F2A64606E4}" type="presParOf" srcId="{A79BA910-2E3B-7240-AC8C-2B85A7DAFE8C}" destId="{94F6332B-A059-FD44-828A-41787213C5A8}" srcOrd="0" destOrd="0" presId="urn:microsoft.com/office/officeart/2005/8/layout/cycle2"/>
    <dgm:cxn modelId="{4F3AB324-A65E-472E-8FD9-DC6E96986C49}" type="presParOf" srcId="{B0650490-586C-CB45-BB7A-50BF1747E168}" destId="{8FA8D2F8-1D5A-3E45-89DB-489C89B9F3F1}" srcOrd="8" destOrd="0" presId="urn:microsoft.com/office/officeart/2005/8/layout/cycle2"/>
    <dgm:cxn modelId="{D5EFAB89-FDB5-44DA-AB19-AFEAFF9479F1}" type="presParOf" srcId="{B0650490-586C-CB45-BB7A-50BF1747E168}" destId="{F101B0FC-C3C6-1743-AD88-3EF2ADD9C41B}" srcOrd="9" destOrd="0" presId="urn:microsoft.com/office/officeart/2005/8/layout/cycle2"/>
    <dgm:cxn modelId="{D5990EC2-18BD-4AE2-8A36-89DD9518E3D4}" type="presParOf" srcId="{F101B0FC-C3C6-1743-AD88-3EF2ADD9C41B}" destId="{44C9931B-7A87-BF4D-A916-4D2DBDD0A462}"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E5285-1725-D244-BE8E-FF9B133AC5A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BC173B7E-1397-CC43-9A32-46507CB100E7}">
      <dgm:prSet phldrT="[Text]" custT="1"/>
      <dgm:spPr>
        <a:solidFill>
          <a:srgbClr val="000090"/>
        </a:solidFill>
      </dgm:spPr>
      <dgm:t>
        <a:bodyPr/>
        <a:lstStyle/>
        <a:p>
          <a:r>
            <a:rPr lang="en-US" sz="1400" dirty="0" smtClean="0">
              <a:latin typeface="Helvetica"/>
              <a:cs typeface="Helvetica"/>
            </a:rPr>
            <a:t>The existence of school cultures that are attuned to innovation </a:t>
          </a:r>
        </a:p>
        <a:p>
          <a:r>
            <a:rPr lang="en-US" sz="1400" dirty="0" smtClean="0">
              <a:latin typeface="Helvetica"/>
              <a:cs typeface="Helvetica"/>
            </a:rPr>
            <a:t>(</a:t>
          </a:r>
          <a:r>
            <a:rPr lang="en-US" sz="1400" dirty="0" err="1" smtClean="0">
              <a:latin typeface="Helvetica"/>
              <a:cs typeface="Helvetica"/>
            </a:rPr>
            <a:t>Leithwood</a:t>
          </a:r>
          <a:r>
            <a:rPr lang="en-US" sz="1400" dirty="0" smtClean="0">
              <a:latin typeface="Helvetica"/>
              <a:cs typeface="Helvetica"/>
            </a:rPr>
            <a:t> </a:t>
          </a:r>
          <a:r>
            <a:rPr lang="en-US" sz="1400" i="1" dirty="0" smtClean="0">
              <a:latin typeface="Helvetica"/>
              <a:cs typeface="Helvetica"/>
            </a:rPr>
            <a:t>et al.,</a:t>
          </a:r>
          <a:r>
            <a:rPr lang="en-US" sz="1400" dirty="0" smtClean="0">
              <a:latin typeface="Helvetica"/>
              <a:cs typeface="Helvetica"/>
            </a:rPr>
            <a:t> 2006; </a:t>
          </a:r>
          <a:endParaRPr lang="en-US" sz="1400" dirty="0">
            <a:latin typeface="Helvetica"/>
            <a:cs typeface="Helvetica"/>
          </a:endParaRPr>
        </a:p>
      </dgm:t>
    </dgm:pt>
    <dgm:pt modelId="{22B30BCE-E211-9543-9AF2-82873A304004}" type="parTrans" cxnId="{9E95447D-E139-2841-BD92-185227B5CAD7}">
      <dgm:prSet/>
      <dgm:spPr/>
      <dgm:t>
        <a:bodyPr/>
        <a:lstStyle/>
        <a:p>
          <a:endParaRPr lang="en-US"/>
        </a:p>
      </dgm:t>
    </dgm:pt>
    <dgm:pt modelId="{E90E606D-34B7-CC46-9AA8-206494F1126B}" type="sibTrans" cxnId="{9E95447D-E139-2841-BD92-185227B5CAD7}">
      <dgm:prSet/>
      <dgm:spPr/>
      <dgm:t>
        <a:bodyPr/>
        <a:lstStyle/>
        <a:p>
          <a:endParaRPr lang="en-US"/>
        </a:p>
      </dgm:t>
    </dgm:pt>
    <dgm:pt modelId="{668949F2-3BC3-8B43-B2B6-CFB426430E28}">
      <dgm:prSet phldrT="[Text]" custT="1"/>
      <dgm:spPr>
        <a:solidFill>
          <a:srgbClr val="000090"/>
        </a:solidFill>
      </dgm:spPr>
      <dgm:t>
        <a:bodyPr/>
        <a:lstStyle/>
        <a:p>
          <a:r>
            <a:rPr lang="en-US" sz="1400" dirty="0" smtClean="0">
              <a:latin typeface="Helvetica"/>
              <a:cs typeface="Helvetica"/>
            </a:rPr>
            <a:t>Enhancing teachers’ abilities to identify and engage with effective practice </a:t>
          </a:r>
        </a:p>
        <a:p>
          <a:r>
            <a:rPr lang="en-US" sz="1400" dirty="0" smtClean="0">
              <a:latin typeface="Helvetica"/>
              <a:cs typeface="Helvetica"/>
            </a:rPr>
            <a:t>(Roberts, 2015). </a:t>
          </a:r>
          <a:endParaRPr lang="en-US" sz="1400" dirty="0">
            <a:latin typeface="Helvetica"/>
            <a:cs typeface="Helvetica"/>
          </a:endParaRPr>
        </a:p>
      </dgm:t>
    </dgm:pt>
    <dgm:pt modelId="{2E3808EF-F0F4-5C44-B13E-B927A8A8A1B6}" type="parTrans" cxnId="{CA2A569E-80F9-F54D-AAA4-5971FC3BA89E}">
      <dgm:prSet/>
      <dgm:spPr/>
      <dgm:t>
        <a:bodyPr/>
        <a:lstStyle/>
        <a:p>
          <a:endParaRPr lang="en-US"/>
        </a:p>
      </dgm:t>
    </dgm:pt>
    <dgm:pt modelId="{8B8B6A11-F93B-B440-A71E-B2EBFF8C4559}" type="sibTrans" cxnId="{CA2A569E-80F9-F54D-AAA4-5971FC3BA89E}">
      <dgm:prSet/>
      <dgm:spPr/>
      <dgm:t>
        <a:bodyPr/>
        <a:lstStyle/>
        <a:p>
          <a:endParaRPr lang="en-US"/>
        </a:p>
      </dgm:t>
    </dgm:pt>
    <dgm:pt modelId="{4071DC25-FC73-D64A-9CB3-85B8C7DE6666}">
      <dgm:prSet phldrT="[Text]" custT="1"/>
      <dgm:spPr>
        <a:solidFill>
          <a:srgbClr val="000090"/>
        </a:solidFill>
      </dgm:spPr>
      <dgm:t>
        <a:bodyPr/>
        <a:lstStyle/>
        <a:p>
          <a:r>
            <a:rPr lang="en-US" sz="1400" dirty="0" smtClean="0">
              <a:latin typeface="Helvetica"/>
              <a:cs typeface="Helvetica"/>
            </a:rPr>
            <a:t>Enabling new practices to be developed, trialed and evaluated </a:t>
          </a:r>
        </a:p>
        <a:p>
          <a:r>
            <a:rPr lang="en-US" sz="1400" dirty="0" smtClean="0">
              <a:latin typeface="Helvetica"/>
              <a:cs typeface="Helvetica"/>
            </a:rPr>
            <a:t>(</a:t>
          </a:r>
          <a:r>
            <a:rPr lang="en-US" sz="1400" dirty="0" err="1" smtClean="0">
              <a:latin typeface="Helvetica"/>
              <a:cs typeface="Helvetica"/>
            </a:rPr>
            <a:t>Datnow</a:t>
          </a:r>
          <a:r>
            <a:rPr lang="en-US" sz="1400" dirty="0" smtClean="0">
              <a:latin typeface="Helvetica"/>
              <a:cs typeface="Helvetica"/>
            </a:rPr>
            <a:t> </a:t>
          </a:r>
          <a:r>
            <a:rPr lang="en-US" sz="1400" i="1" dirty="0" smtClean="0">
              <a:latin typeface="Helvetica"/>
              <a:cs typeface="Helvetica"/>
            </a:rPr>
            <a:t>et al.,</a:t>
          </a:r>
          <a:r>
            <a:rPr lang="en-US" sz="1400" dirty="0" smtClean="0">
              <a:latin typeface="Helvetica"/>
              <a:cs typeface="Helvetica"/>
            </a:rPr>
            <a:t> 2013</a:t>
          </a:r>
          <a:r>
            <a:rPr lang="en-GB" sz="1400" dirty="0" smtClean="0">
              <a:latin typeface="Helvetica"/>
              <a:cs typeface="Helvetica"/>
            </a:rPr>
            <a:t>)</a:t>
          </a:r>
          <a:endParaRPr lang="en-US" sz="1400" dirty="0">
            <a:latin typeface="Helvetica"/>
            <a:cs typeface="Helvetica"/>
          </a:endParaRPr>
        </a:p>
      </dgm:t>
    </dgm:pt>
    <dgm:pt modelId="{68A89F43-5468-C64E-9A3A-CF6F1A204C13}" type="parTrans" cxnId="{75E993CA-BBA0-7D40-BE96-AF4C2FC7E456}">
      <dgm:prSet/>
      <dgm:spPr/>
      <dgm:t>
        <a:bodyPr/>
        <a:lstStyle/>
        <a:p>
          <a:endParaRPr lang="en-US"/>
        </a:p>
      </dgm:t>
    </dgm:pt>
    <dgm:pt modelId="{E9702BCB-FB6D-C14F-A735-9945C61D0D00}" type="sibTrans" cxnId="{75E993CA-BBA0-7D40-BE96-AF4C2FC7E456}">
      <dgm:prSet/>
      <dgm:spPr/>
      <dgm:t>
        <a:bodyPr/>
        <a:lstStyle/>
        <a:p>
          <a:endParaRPr lang="en-US"/>
        </a:p>
      </dgm:t>
    </dgm:pt>
    <dgm:pt modelId="{DE461EF9-B14D-A84C-B943-4220FE90AC0C}">
      <dgm:prSet phldrT="[Text]" custT="1"/>
      <dgm:spPr>
        <a:solidFill>
          <a:srgbClr val="000090"/>
        </a:solidFill>
      </dgm:spPr>
      <dgm:t>
        <a:bodyPr/>
        <a:lstStyle/>
        <a:p>
          <a:r>
            <a:rPr lang="en-US" sz="1400" dirty="0" smtClean="0">
              <a:latin typeface="Helvetica"/>
              <a:cs typeface="Helvetica"/>
            </a:rPr>
            <a:t>Making explicit the assumptions underpinning proposed new practices enabling challenge and improvement </a:t>
          </a:r>
        </a:p>
        <a:p>
          <a:r>
            <a:rPr lang="en-US" sz="1400" dirty="0" smtClean="0">
              <a:latin typeface="Helvetica"/>
              <a:cs typeface="Helvetica"/>
            </a:rPr>
            <a:t>(</a:t>
          </a:r>
          <a:r>
            <a:rPr lang="en-US" sz="1400" dirty="0" err="1" smtClean="0">
              <a:latin typeface="Helvetica"/>
              <a:cs typeface="Helvetica"/>
            </a:rPr>
            <a:t>Schildkamp</a:t>
          </a:r>
          <a:r>
            <a:rPr lang="en-US" sz="1400" dirty="0" smtClean="0">
              <a:latin typeface="Helvetica"/>
              <a:cs typeface="Helvetica"/>
            </a:rPr>
            <a:t> and </a:t>
          </a:r>
          <a:r>
            <a:rPr lang="en-US" sz="1400" dirty="0" err="1" smtClean="0">
              <a:latin typeface="Helvetica"/>
              <a:cs typeface="Helvetica"/>
            </a:rPr>
            <a:t>Ehren</a:t>
          </a:r>
          <a:r>
            <a:rPr lang="en-US" sz="1400" dirty="0" smtClean="0">
              <a:latin typeface="Helvetica"/>
              <a:cs typeface="Helvetica"/>
            </a:rPr>
            <a:t>, 2012</a:t>
          </a:r>
          <a:r>
            <a:rPr lang="en-US" sz="1200" dirty="0" smtClean="0"/>
            <a:t>). </a:t>
          </a:r>
          <a:endParaRPr lang="en-US" sz="1200" dirty="0"/>
        </a:p>
      </dgm:t>
    </dgm:pt>
    <dgm:pt modelId="{87E18E4E-5A08-A84C-9961-109A34F7F6A0}" type="parTrans" cxnId="{C795B0A9-EF88-EA4B-B0A1-949754B16B6E}">
      <dgm:prSet/>
      <dgm:spPr/>
      <dgm:t>
        <a:bodyPr/>
        <a:lstStyle/>
        <a:p>
          <a:endParaRPr lang="en-US"/>
        </a:p>
      </dgm:t>
    </dgm:pt>
    <dgm:pt modelId="{54C94DF3-F0FB-6B4F-8747-62A16D235C98}" type="sibTrans" cxnId="{C795B0A9-EF88-EA4B-B0A1-949754B16B6E}">
      <dgm:prSet/>
      <dgm:spPr/>
      <dgm:t>
        <a:bodyPr/>
        <a:lstStyle/>
        <a:p>
          <a:endParaRPr lang="en-US"/>
        </a:p>
      </dgm:t>
    </dgm:pt>
    <dgm:pt modelId="{1094CF4D-0887-4C42-B3BE-C7A58C30A475}">
      <dgm:prSet phldrT="[Text]"/>
      <dgm:spPr>
        <a:solidFill>
          <a:srgbClr val="000090"/>
        </a:solidFill>
      </dgm:spPr>
      <dgm:t>
        <a:bodyPr/>
        <a:lstStyle/>
        <a:p>
          <a:r>
            <a:rPr lang="en-US" dirty="0" smtClean="0"/>
            <a:t>Structures to enable knowledge to be shared. This includes making available and coordinating time to enable teachers to discuss new approaches to practice </a:t>
          </a:r>
          <a:endParaRPr lang="en-US" dirty="0"/>
        </a:p>
      </dgm:t>
    </dgm:pt>
    <dgm:pt modelId="{D8BC6B8A-BB9F-5943-B5C8-833BF7C6B791}" type="parTrans" cxnId="{329E32FE-1618-C14A-BD1F-741380D3504A}">
      <dgm:prSet/>
      <dgm:spPr/>
      <dgm:t>
        <a:bodyPr/>
        <a:lstStyle/>
        <a:p>
          <a:endParaRPr lang="en-US"/>
        </a:p>
      </dgm:t>
    </dgm:pt>
    <dgm:pt modelId="{CEE712D7-6D7D-744E-91BB-10BB83099CDE}" type="sibTrans" cxnId="{329E32FE-1618-C14A-BD1F-741380D3504A}">
      <dgm:prSet/>
      <dgm:spPr/>
      <dgm:t>
        <a:bodyPr/>
        <a:lstStyle/>
        <a:p>
          <a:endParaRPr lang="en-US"/>
        </a:p>
      </dgm:t>
    </dgm:pt>
    <dgm:pt modelId="{601B3787-2EBE-F84F-95F1-725D23E28CAA}" type="pres">
      <dgm:prSet presAssocID="{169E5285-1725-D244-BE8E-FF9B133AC5A4}" presName="diagram" presStyleCnt="0">
        <dgm:presLayoutVars>
          <dgm:dir/>
          <dgm:resizeHandles val="exact"/>
        </dgm:presLayoutVars>
      </dgm:prSet>
      <dgm:spPr/>
      <dgm:t>
        <a:bodyPr/>
        <a:lstStyle/>
        <a:p>
          <a:endParaRPr lang="en-US"/>
        </a:p>
      </dgm:t>
    </dgm:pt>
    <dgm:pt modelId="{3A73136B-C7FE-2541-8796-EAEF0793D1C9}" type="pres">
      <dgm:prSet presAssocID="{BC173B7E-1397-CC43-9A32-46507CB100E7}" presName="node" presStyleLbl="node1" presStyleIdx="0" presStyleCnt="5" custScaleX="102234" custScaleY="108042">
        <dgm:presLayoutVars>
          <dgm:bulletEnabled val="1"/>
        </dgm:presLayoutVars>
      </dgm:prSet>
      <dgm:spPr/>
      <dgm:t>
        <a:bodyPr/>
        <a:lstStyle/>
        <a:p>
          <a:endParaRPr lang="en-US"/>
        </a:p>
      </dgm:t>
    </dgm:pt>
    <dgm:pt modelId="{0D209E7D-58A9-2640-9651-9F9F69F8551E}" type="pres">
      <dgm:prSet presAssocID="{E90E606D-34B7-CC46-9AA8-206494F1126B}" presName="sibTrans" presStyleCnt="0"/>
      <dgm:spPr/>
    </dgm:pt>
    <dgm:pt modelId="{E200B521-D727-964E-831D-4EDC46C34469}" type="pres">
      <dgm:prSet presAssocID="{668949F2-3BC3-8B43-B2B6-CFB426430E28}" presName="node" presStyleLbl="node1" presStyleIdx="1" presStyleCnt="5" custScaleX="107609" custScaleY="107561">
        <dgm:presLayoutVars>
          <dgm:bulletEnabled val="1"/>
        </dgm:presLayoutVars>
      </dgm:prSet>
      <dgm:spPr/>
      <dgm:t>
        <a:bodyPr/>
        <a:lstStyle/>
        <a:p>
          <a:endParaRPr lang="en-US"/>
        </a:p>
      </dgm:t>
    </dgm:pt>
    <dgm:pt modelId="{7B080148-5731-9843-BAA4-D698DBCB753A}" type="pres">
      <dgm:prSet presAssocID="{8B8B6A11-F93B-B440-A71E-B2EBFF8C4559}" presName="sibTrans" presStyleCnt="0"/>
      <dgm:spPr/>
    </dgm:pt>
    <dgm:pt modelId="{0BDD8E9D-D704-BE47-99B6-66EDBAAF913D}" type="pres">
      <dgm:prSet presAssocID="{4071DC25-FC73-D64A-9CB3-85B8C7DE6666}" presName="node" presStyleLbl="node1" presStyleIdx="2" presStyleCnt="5" custScaleX="97063" custScaleY="107863">
        <dgm:presLayoutVars>
          <dgm:bulletEnabled val="1"/>
        </dgm:presLayoutVars>
      </dgm:prSet>
      <dgm:spPr/>
      <dgm:t>
        <a:bodyPr/>
        <a:lstStyle/>
        <a:p>
          <a:endParaRPr lang="en-US"/>
        </a:p>
      </dgm:t>
    </dgm:pt>
    <dgm:pt modelId="{E183E450-637B-9046-879A-274A80092A3D}" type="pres">
      <dgm:prSet presAssocID="{E9702BCB-FB6D-C14F-A735-9945C61D0D00}" presName="sibTrans" presStyleCnt="0"/>
      <dgm:spPr/>
    </dgm:pt>
    <dgm:pt modelId="{A161A9E1-EFFC-B04E-B2ED-92966B78BC78}" type="pres">
      <dgm:prSet presAssocID="{DE461EF9-B14D-A84C-B943-4220FE90AC0C}" presName="node" presStyleLbl="node1" presStyleIdx="3" presStyleCnt="5" custScaleX="124493" custScaleY="117327">
        <dgm:presLayoutVars>
          <dgm:bulletEnabled val="1"/>
        </dgm:presLayoutVars>
      </dgm:prSet>
      <dgm:spPr/>
      <dgm:t>
        <a:bodyPr/>
        <a:lstStyle/>
        <a:p>
          <a:endParaRPr lang="en-US"/>
        </a:p>
      </dgm:t>
    </dgm:pt>
    <dgm:pt modelId="{15247B19-3DA0-3B48-BB68-A81F92916D9E}" type="pres">
      <dgm:prSet presAssocID="{54C94DF3-F0FB-6B4F-8747-62A16D235C98}" presName="sibTrans" presStyleCnt="0"/>
      <dgm:spPr/>
    </dgm:pt>
    <dgm:pt modelId="{984BADD1-E8C3-6843-8B99-A8FF127352B2}" type="pres">
      <dgm:prSet presAssocID="{1094CF4D-0887-4C42-B3BE-C7A58C30A475}" presName="node" presStyleLbl="node1" presStyleIdx="4" presStyleCnt="5" custScaleX="121210" custScaleY="117327">
        <dgm:presLayoutVars>
          <dgm:bulletEnabled val="1"/>
        </dgm:presLayoutVars>
      </dgm:prSet>
      <dgm:spPr/>
      <dgm:t>
        <a:bodyPr/>
        <a:lstStyle/>
        <a:p>
          <a:endParaRPr lang="en-US"/>
        </a:p>
      </dgm:t>
    </dgm:pt>
  </dgm:ptLst>
  <dgm:cxnLst>
    <dgm:cxn modelId="{329E32FE-1618-C14A-BD1F-741380D3504A}" srcId="{169E5285-1725-D244-BE8E-FF9B133AC5A4}" destId="{1094CF4D-0887-4C42-B3BE-C7A58C30A475}" srcOrd="4" destOrd="0" parTransId="{D8BC6B8A-BB9F-5943-B5C8-833BF7C6B791}" sibTransId="{CEE712D7-6D7D-744E-91BB-10BB83099CDE}"/>
    <dgm:cxn modelId="{9E95447D-E139-2841-BD92-185227B5CAD7}" srcId="{169E5285-1725-D244-BE8E-FF9B133AC5A4}" destId="{BC173B7E-1397-CC43-9A32-46507CB100E7}" srcOrd="0" destOrd="0" parTransId="{22B30BCE-E211-9543-9AF2-82873A304004}" sibTransId="{E90E606D-34B7-CC46-9AA8-206494F1126B}"/>
    <dgm:cxn modelId="{4C90ABD5-4994-7140-9128-FF38297914CE}" type="presOf" srcId="{4071DC25-FC73-D64A-9CB3-85B8C7DE6666}" destId="{0BDD8E9D-D704-BE47-99B6-66EDBAAF913D}" srcOrd="0" destOrd="0" presId="urn:microsoft.com/office/officeart/2005/8/layout/default"/>
    <dgm:cxn modelId="{C795B0A9-EF88-EA4B-B0A1-949754B16B6E}" srcId="{169E5285-1725-D244-BE8E-FF9B133AC5A4}" destId="{DE461EF9-B14D-A84C-B943-4220FE90AC0C}" srcOrd="3" destOrd="0" parTransId="{87E18E4E-5A08-A84C-9961-109A34F7F6A0}" sibTransId="{54C94DF3-F0FB-6B4F-8747-62A16D235C98}"/>
    <dgm:cxn modelId="{C28F7C7D-1488-EB4F-96FE-53283CB9CB26}" type="presOf" srcId="{1094CF4D-0887-4C42-B3BE-C7A58C30A475}" destId="{984BADD1-E8C3-6843-8B99-A8FF127352B2}" srcOrd="0" destOrd="0" presId="urn:microsoft.com/office/officeart/2005/8/layout/default"/>
    <dgm:cxn modelId="{75E993CA-BBA0-7D40-BE96-AF4C2FC7E456}" srcId="{169E5285-1725-D244-BE8E-FF9B133AC5A4}" destId="{4071DC25-FC73-D64A-9CB3-85B8C7DE6666}" srcOrd="2" destOrd="0" parTransId="{68A89F43-5468-C64E-9A3A-CF6F1A204C13}" sibTransId="{E9702BCB-FB6D-C14F-A735-9945C61D0D00}"/>
    <dgm:cxn modelId="{5BAD76F3-9683-0243-BAB4-DBED5350F669}" type="presOf" srcId="{BC173B7E-1397-CC43-9A32-46507CB100E7}" destId="{3A73136B-C7FE-2541-8796-EAEF0793D1C9}" srcOrd="0" destOrd="0" presId="urn:microsoft.com/office/officeart/2005/8/layout/default"/>
    <dgm:cxn modelId="{F76E29BC-96FC-534F-A03A-516B1E54A02D}" type="presOf" srcId="{169E5285-1725-D244-BE8E-FF9B133AC5A4}" destId="{601B3787-2EBE-F84F-95F1-725D23E28CAA}" srcOrd="0" destOrd="0" presId="urn:microsoft.com/office/officeart/2005/8/layout/default"/>
    <dgm:cxn modelId="{7D39F779-FF4C-D945-91EA-06889FCD7E4A}" type="presOf" srcId="{668949F2-3BC3-8B43-B2B6-CFB426430E28}" destId="{E200B521-D727-964E-831D-4EDC46C34469}" srcOrd="0" destOrd="0" presId="urn:microsoft.com/office/officeart/2005/8/layout/default"/>
    <dgm:cxn modelId="{BFAE2286-6311-F04A-ABA0-B3FFC1F003D5}" type="presOf" srcId="{DE461EF9-B14D-A84C-B943-4220FE90AC0C}" destId="{A161A9E1-EFFC-B04E-B2ED-92966B78BC78}" srcOrd="0" destOrd="0" presId="urn:microsoft.com/office/officeart/2005/8/layout/default"/>
    <dgm:cxn modelId="{CA2A569E-80F9-F54D-AAA4-5971FC3BA89E}" srcId="{169E5285-1725-D244-BE8E-FF9B133AC5A4}" destId="{668949F2-3BC3-8B43-B2B6-CFB426430E28}" srcOrd="1" destOrd="0" parTransId="{2E3808EF-F0F4-5C44-B13E-B927A8A8A1B6}" sibTransId="{8B8B6A11-F93B-B440-A71E-B2EBFF8C4559}"/>
    <dgm:cxn modelId="{B98CF211-A0DD-EF41-BB0F-08507F2198C2}" type="presParOf" srcId="{601B3787-2EBE-F84F-95F1-725D23E28CAA}" destId="{3A73136B-C7FE-2541-8796-EAEF0793D1C9}" srcOrd="0" destOrd="0" presId="urn:microsoft.com/office/officeart/2005/8/layout/default"/>
    <dgm:cxn modelId="{AFA38BA5-0806-7B4F-B0E3-0FD6F94A406D}" type="presParOf" srcId="{601B3787-2EBE-F84F-95F1-725D23E28CAA}" destId="{0D209E7D-58A9-2640-9651-9F9F69F8551E}" srcOrd="1" destOrd="0" presId="urn:microsoft.com/office/officeart/2005/8/layout/default"/>
    <dgm:cxn modelId="{E4A1323A-432D-5D45-BCBC-266FB32AFDDB}" type="presParOf" srcId="{601B3787-2EBE-F84F-95F1-725D23E28CAA}" destId="{E200B521-D727-964E-831D-4EDC46C34469}" srcOrd="2" destOrd="0" presId="urn:microsoft.com/office/officeart/2005/8/layout/default"/>
    <dgm:cxn modelId="{39131B29-B6AA-3E4B-993F-F677D016AF8D}" type="presParOf" srcId="{601B3787-2EBE-F84F-95F1-725D23E28CAA}" destId="{7B080148-5731-9843-BAA4-D698DBCB753A}" srcOrd="3" destOrd="0" presId="urn:microsoft.com/office/officeart/2005/8/layout/default"/>
    <dgm:cxn modelId="{BC240C2A-2B21-7B41-9E88-B8D9A3441580}" type="presParOf" srcId="{601B3787-2EBE-F84F-95F1-725D23E28CAA}" destId="{0BDD8E9D-D704-BE47-99B6-66EDBAAF913D}" srcOrd="4" destOrd="0" presId="urn:microsoft.com/office/officeart/2005/8/layout/default"/>
    <dgm:cxn modelId="{A48F0AF4-4022-794C-8F7D-9B1925CF8A5A}" type="presParOf" srcId="{601B3787-2EBE-F84F-95F1-725D23E28CAA}" destId="{E183E450-637B-9046-879A-274A80092A3D}" srcOrd="5" destOrd="0" presId="urn:microsoft.com/office/officeart/2005/8/layout/default"/>
    <dgm:cxn modelId="{3D88EED0-C744-6240-96FE-4461FC55351B}" type="presParOf" srcId="{601B3787-2EBE-F84F-95F1-725D23E28CAA}" destId="{A161A9E1-EFFC-B04E-B2ED-92966B78BC78}" srcOrd="6" destOrd="0" presId="urn:microsoft.com/office/officeart/2005/8/layout/default"/>
    <dgm:cxn modelId="{BD8E876B-B1F1-4C4F-AAA0-4086B7A342BF}" type="presParOf" srcId="{601B3787-2EBE-F84F-95F1-725D23E28CAA}" destId="{15247B19-3DA0-3B48-BB68-A81F92916D9E}" srcOrd="7" destOrd="0" presId="urn:microsoft.com/office/officeart/2005/8/layout/default"/>
    <dgm:cxn modelId="{B19A85BA-527E-CC47-8AD5-299C04B139EF}" type="presParOf" srcId="{601B3787-2EBE-F84F-95F1-725D23E28CAA}" destId="{984BADD1-E8C3-6843-8B99-A8FF127352B2}"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03410-C7F4-B943-B167-520BE12CDBD6}"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7715DB18-967D-DE44-9DFC-FCBF8C042B0A}">
      <dgm:prSet phldrT="[Text]" custT="1"/>
      <dgm:spPr>
        <a:solidFill>
          <a:srgbClr val="C00000"/>
        </a:solidFill>
        <a:effectLst/>
      </dgm:spPr>
      <dgm:t>
        <a:bodyPr/>
        <a:lstStyle/>
        <a:p>
          <a:r>
            <a:rPr lang="en-US" sz="1100" dirty="0" smtClean="0">
              <a:solidFill>
                <a:schemeClr val="bg1"/>
              </a:solidFill>
            </a:rPr>
            <a:t>Vision and goal setting</a:t>
          </a:r>
          <a:endParaRPr lang="en-US" sz="1100" dirty="0">
            <a:solidFill>
              <a:schemeClr val="bg1"/>
            </a:solidFill>
          </a:endParaRPr>
        </a:p>
      </dgm:t>
    </dgm:pt>
    <dgm:pt modelId="{3583F582-0C43-6E47-B2E7-D5AD0704BA79}" type="parTrans" cxnId="{FF54FA3E-D08E-7341-A612-BBD68C81DC24}">
      <dgm:prSet/>
      <dgm:spPr/>
      <dgm:t>
        <a:bodyPr/>
        <a:lstStyle/>
        <a:p>
          <a:endParaRPr lang="en-US"/>
        </a:p>
      </dgm:t>
    </dgm:pt>
    <dgm:pt modelId="{5677BD47-1078-FA48-B0D5-BB081B499887}" type="sibTrans" cxnId="{FF54FA3E-D08E-7341-A612-BBD68C81DC24}">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4EC88BC1-FE8E-0E4C-8295-E024634267B7}">
      <dgm:prSet phldrT="[Text]" custT="1"/>
      <dgm:spPr>
        <a:solidFill>
          <a:srgbClr val="C00000"/>
        </a:solidFill>
        <a:effectLst/>
      </dgm:spPr>
      <dgm:t>
        <a:bodyPr/>
        <a:lstStyle/>
        <a:p>
          <a:r>
            <a:rPr lang="en-US" sz="1100" dirty="0" smtClean="0">
              <a:solidFill>
                <a:schemeClr val="bg1"/>
              </a:solidFill>
            </a:rPr>
            <a:t>Determine possible causes</a:t>
          </a:r>
          <a:endParaRPr lang="en-US" sz="1100" dirty="0">
            <a:solidFill>
              <a:schemeClr val="bg1"/>
            </a:solidFill>
          </a:endParaRPr>
        </a:p>
      </dgm:t>
    </dgm:pt>
    <dgm:pt modelId="{FECE5606-3C12-B049-971A-4E6DD518AA1D}" type="parTrans" cxnId="{748C60BE-22F5-B440-80D6-D6D54BD944E8}">
      <dgm:prSet/>
      <dgm:spPr/>
      <dgm:t>
        <a:bodyPr/>
        <a:lstStyle/>
        <a:p>
          <a:endParaRPr lang="en-US"/>
        </a:p>
      </dgm:t>
    </dgm:pt>
    <dgm:pt modelId="{C704ACC0-8823-2C4E-B6B3-9BB394F340DD}" type="sibTrans" cxnId="{748C60BE-22F5-B440-80D6-D6D54BD944E8}">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0BA2A1FA-E6D6-5940-9739-93517B4A0500}">
      <dgm:prSet phldrT="[Text]" custT="1"/>
      <dgm:spPr>
        <a:solidFill>
          <a:srgbClr val="C00000"/>
        </a:solidFill>
        <a:effectLst/>
      </dgm:spPr>
      <dgm:t>
        <a:bodyPr/>
        <a:lstStyle/>
        <a:p>
          <a:r>
            <a:rPr lang="en-US" sz="1100" dirty="0" smtClean="0">
              <a:solidFill>
                <a:schemeClr val="bg1"/>
              </a:solidFill>
            </a:rPr>
            <a:t>Collect local data about causes</a:t>
          </a:r>
          <a:endParaRPr lang="en-US" sz="1100" dirty="0">
            <a:solidFill>
              <a:schemeClr val="bg1"/>
            </a:solidFill>
          </a:endParaRPr>
        </a:p>
      </dgm:t>
    </dgm:pt>
    <dgm:pt modelId="{5FC471E7-8659-4249-813D-BBF0F685452E}" type="parTrans" cxnId="{B24D519D-C378-4D45-8077-442AA653DB64}">
      <dgm:prSet/>
      <dgm:spPr/>
      <dgm:t>
        <a:bodyPr/>
        <a:lstStyle/>
        <a:p>
          <a:endParaRPr lang="en-US"/>
        </a:p>
      </dgm:t>
    </dgm:pt>
    <dgm:pt modelId="{5EE036A1-C1AC-C640-B8F7-B08E537045D1}" type="sibTrans" cxnId="{B24D519D-C378-4D45-8077-442AA653DB64}">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AAEF9821-FC24-6C44-ABFD-DFA8A2AE558F}">
      <dgm:prSet phldrT="[Text]" custT="1"/>
      <dgm:spPr>
        <a:solidFill>
          <a:srgbClr val="C00000"/>
        </a:solidFill>
        <a:effectLst/>
      </dgm:spPr>
      <dgm:t>
        <a:bodyPr/>
        <a:lstStyle/>
        <a:p>
          <a:r>
            <a:rPr lang="en-US" sz="1100" dirty="0" smtClean="0">
              <a:solidFill>
                <a:schemeClr val="bg1"/>
              </a:solidFill>
            </a:rPr>
            <a:t>Draw </a:t>
          </a:r>
          <a:r>
            <a:rPr lang="en-US" sz="1050" dirty="0" smtClean="0">
              <a:solidFill>
                <a:schemeClr val="bg1"/>
              </a:solidFill>
            </a:rPr>
            <a:t>conclusions</a:t>
          </a:r>
          <a:endParaRPr lang="en-US" sz="1050" dirty="0">
            <a:solidFill>
              <a:schemeClr val="bg1"/>
            </a:solidFill>
          </a:endParaRPr>
        </a:p>
      </dgm:t>
    </dgm:pt>
    <dgm:pt modelId="{9834F1E8-1D5F-174D-AE80-ED566B0BCAF9}" type="parTrans" cxnId="{C0B36208-9426-074B-9FDB-D02CC717566C}">
      <dgm:prSet/>
      <dgm:spPr/>
      <dgm:t>
        <a:bodyPr/>
        <a:lstStyle/>
        <a:p>
          <a:endParaRPr lang="en-US"/>
        </a:p>
      </dgm:t>
    </dgm:pt>
    <dgm:pt modelId="{6A70666C-7E45-DA48-8595-5A2FE1C38316}" type="sibTrans" cxnId="{C0B36208-9426-074B-9FDB-D02CC717566C}">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A805DC9F-814C-D94F-B7DE-E19C196B11F6}">
      <dgm:prSet phldrT="[Text]" custT="1"/>
      <dgm:spPr>
        <a:solidFill>
          <a:srgbClr val="C00000"/>
        </a:solidFill>
        <a:effectLst/>
      </dgm:spPr>
      <dgm:t>
        <a:bodyPr/>
        <a:lstStyle/>
        <a:p>
          <a:r>
            <a:rPr lang="en-US" sz="1100" dirty="0" smtClean="0">
              <a:solidFill>
                <a:schemeClr val="bg1"/>
              </a:solidFill>
            </a:rPr>
            <a:t>Seek for solutions in research evidence</a:t>
          </a:r>
          <a:endParaRPr lang="en-US" sz="1100" dirty="0">
            <a:solidFill>
              <a:schemeClr val="bg1"/>
            </a:solidFill>
          </a:endParaRPr>
        </a:p>
      </dgm:t>
    </dgm:pt>
    <dgm:pt modelId="{35F0012D-2E66-7D4C-AFE3-BDC8E7D97088}" type="parTrans" cxnId="{3F236FFA-4F88-DC4F-8994-EDF5492FF49A}">
      <dgm:prSet/>
      <dgm:spPr/>
      <dgm:t>
        <a:bodyPr/>
        <a:lstStyle/>
        <a:p>
          <a:endParaRPr lang="en-US"/>
        </a:p>
      </dgm:t>
    </dgm:pt>
    <dgm:pt modelId="{18A1C84A-242A-6F46-86F3-CCD6253A8BE4}" type="sibTrans" cxnId="{3F236FFA-4F88-DC4F-8994-EDF5492FF49A}">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A2E9E345-F225-5E4F-9A03-064A4FA1EAC5}">
      <dgm:prSet phldrT="[Text]" custT="1"/>
      <dgm:spPr>
        <a:solidFill>
          <a:srgbClr val="C00000"/>
        </a:solidFill>
        <a:effectLst/>
      </dgm:spPr>
      <dgm:t>
        <a:bodyPr/>
        <a:lstStyle/>
        <a:p>
          <a:r>
            <a:rPr lang="en-US" sz="1100" dirty="0" smtClean="0">
              <a:solidFill>
                <a:schemeClr val="bg1"/>
              </a:solidFill>
            </a:rPr>
            <a:t>Develop action plan</a:t>
          </a:r>
          <a:endParaRPr lang="en-US" sz="1100" dirty="0">
            <a:solidFill>
              <a:schemeClr val="bg1"/>
            </a:solidFill>
          </a:endParaRPr>
        </a:p>
      </dgm:t>
    </dgm:pt>
    <dgm:pt modelId="{5C319099-4EE7-CB41-BB85-D0F7B5C072D4}" type="parTrans" cxnId="{E356C6F8-0504-B94F-B3E9-0028BEF65A5B}">
      <dgm:prSet/>
      <dgm:spPr/>
      <dgm:t>
        <a:bodyPr/>
        <a:lstStyle/>
        <a:p>
          <a:endParaRPr lang="en-US"/>
        </a:p>
      </dgm:t>
    </dgm:pt>
    <dgm:pt modelId="{F34CBD31-00B1-C741-BB8B-DC1E7A89138B}" type="sibTrans" cxnId="{E356C6F8-0504-B94F-B3E9-0028BEF65A5B}">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50136239-C400-3549-B63F-1978DEA1452A}">
      <dgm:prSet phldrT="[Text]" custT="1"/>
      <dgm:spPr>
        <a:solidFill>
          <a:srgbClr val="C00000"/>
        </a:solidFill>
        <a:effectLst/>
      </dgm:spPr>
      <dgm:t>
        <a:bodyPr/>
        <a:lstStyle/>
        <a:p>
          <a:r>
            <a:rPr lang="en-US" sz="1100" dirty="0" smtClean="0">
              <a:solidFill>
                <a:schemeClr val="bg1"/>
              </a:solidFill>
            </a:rPr>
            <a:t>Check quality and analyze</a:t>
          </a:r>
          <a:endParaRPr lang="en-US" sz="1100" dirty="0">
            <a:solidFill>
              <a:schemeClr val="bg1"/>
            </a:solidFill>
          </a:endParaRPr>
        </a:p>
      </dgm:t>
    </dgm:pt>
    <dgm:pt modelId="{310330B0-B65A-BD40-9717-F4B99D4800C0}" type="parTrans" cxnId="{8031F84B-A1E3-C447-9087-5D6C10E45A5B}">
      <dgm:prSet/>
      <dgm:spPr/>
      <dgm:t>
        <a:bodyPr/>
        <a:lstStyle/>
        <a:p>
          <a:endParaRPr lang="en-US"/>
        </a:p>
      </dgm:t>
    </dgm:pt>
    <dgm:pt modelId="{4E5E1A8C-53A8-1D4F-A66C-81CF597ADE1F}" type="sibTrans" cxnId="{8031F84B-A1E3-C447-9087-5D6C10E45A5B}">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470A0082-3FE1-564E-821C-3CB71AC6A3F7}">
      <dgm:prSet phldrT="[Text]" custT="1"/>
      <dgm:spPr>
        <a:solidFill>
          <a:srgbClr val="C00000"/>
        </a:solidFill>
        <a:effectLst/>
      </dgm:spPr>
      <dgm:t>
        <a:bodyPr/>
        <a:lstStyle/>
        <a:p>
          <a:r>
            <a:rPr lang="en-US" sz="1100" dirty="0" smtClean="0">
              <a:solidFill>
                <a:schemeClr val="bg1"/>
              </a:solidFill>
            </a:rPr>
            <a:t>Analysis of impact </a:t>
          </a:r>
          <a:endParaRPr lang="en-US" sz="1100" dirty="0">
            <a:solidFill>
              <a:schemeClr val="bg1"/>
            </a:solidFill>
          </a:endParaRPr>
        </a:p>
      </dgm:t>
    </dgm:pt>
    <dgm:pt modelId="{B4117978-DE45-9D41-B211-23914308FB68}" type="parTrans" cxnId="{549BF4AE-7CC2-1942-8099-8C935044B1CF}">
      <dgm:prSet/>
      <dgm:spPr/>
      <dgm:t>
        <a:bodyPr/>
        <a:lstStyle/>
        <a:p>
          <a:endParaRPr lang="en-US"/>
        </a:p>
      </dgm:t>
    </dgm:pt>
    <dgm:pt modelId="{2922C3EF-7E63-A64D-BC5C-2891942BB340}" type="sibTrans" cxnId="{549BF4AE-7CC2-1942-8099-8C935044B1CF}">
      <dgm:prSet/>
      <dgm:spPr>
        <a:solidFill>
          <a:schemeClr val="accent1">
            <a:lumMod val="60000"/>
            <a:lumOff val="40000"/>
          </a:schemeClr>
        </a:solidFill>
        <a:ln>
          <a:solidFill>
            <a:schemeClr val="accent1">
              <a:lumMod val="75000"/>
            </a:schemeClr>
          </a:solidFill>
        </a:ln>
        <a:effectLst/>
      </dgm:spPr>
      <dgm:t>
        <a:bodyPr/>
        <a:lstStyle/>
        <a:p>
          <a:endParaRPr lang="en-US"/>
        </a:p>
      </dgm:t>
    </dgm:pt>
    <dgm:pt modelId="{007F7124-F558-9D41-A7E6-C8E7803F016D}" type="pres">
      <dgm:prSet presAssocID="{21D03410-C7F4-B943-B167-520BE12CDBD6}" presName="cycle" presStyleCnt="0">
        <dgm:presLayoutVars>
          <dgm:dir/>
          <dgm:resizeHandles val="exact"/>
        </dgm:presLayoutVars>
      </dgm:prSet>
      <dgm:spPr/>
      <dgm:t>
        <a:bodyPr/>
        <a:lstStyle/>
        <a:p>
          <a:endParaRPr lang="en-US"/>
        </a:p>
      </dgm:t>
    </dgm:pt>
    <dgm:pt modelId="{C6D47F3A-886C-3043-9555-CA0276D6463F}" type="pres">
      <dgm:prSet presAssocID="{7715DB18-967D-DE44-9DFC-FCBF8C042B0A}" presName="node" presStyleLbl="node1" presStyleIdx="0" presStyleCnt="8">
        <dgm:presLayoutVars>
          <dgm:bulletEnabled val="1"/>
        </dgm:presLayoutVars>
      </dgm:prSet>
      <dgm:spPr/>
      <dgm:t>
        <a:bodyPr/>
        <a:lstStyle/>
        <a:p>
          <a:endParaRPr lang="en-US"/>
        </a:p>
      </dgm:t>
    </dgm:pt>
    <dgm:pt modelId="{570EDDFE-CA11-F648-8E9D-8AF23EBAB4F2}" type="pres">
      <dgm:prSet presAssocID="{5677BD47-1078-FA48-B0D5-BB081B499887}" presName="sibTrans" presStyleLbl="sibTrans2D1" presStyleIdx="0" presStyleCnt="8"/>
      <dgm:spPr/>
      <dgm:t>
        <a:bodyPr/>
        <a:lstStyle/>
        <a:p>
          <a:endParaRPr lang="en-US"/>
        </a:p>
      </dgm:t>
    </dgm:pt>
    <dgm:pt modelId="{89DA07BA-3D36-A849-B2F4-22E449572240}" type="pres">
      <dgm:prSet presAssocID="{5677BD47-1078-FA48-B0D5-BB081B499887}" presName="connectorText" presStyleLbl="sibTrans2D1" presStyleIdx="0" presStyleCnt="8"/>
      <dgm:spPr/>
      <dgm:t>
        <a:bodyPr/>
        <a:lstStyle/>
        <a:p>
          <a:endParaRPr lang="en-US"/>
        </a:p>
      </dgm:t>
    </dgm:pt>
    <dgm:pt modelId="{7059F99A-1434-A948-B065-B0504F41A436}" type="pres">
      <dgm:prSet presAssocID="{4EC88BC1-FE8E-0E4C-8295-E024634267B7}" presName="node" presStyleLbl="node1" presStyleIdx="1" presStyleCnt="8">
        <dgm:presLayoutVars>
          <dgm:bulletEnabled val="1"/>
        </dgm:presLayoutVars>
      </dgm:prSet>
      <dgm:spPr/>
      <dgm:t>
        <a:bodyPr/>
        <a:lstStyle/>
        <a:p>
          <a:endParaRPr lang="en-US"/>
        </a:p>
      </dgm:t>
    </dgm:pt>
    <dgm:pt modelId="{0B97E8ED-1AC0-584D-AB94-48680706134C}" type="pres">
      <dgm:prSet presAssocID="{C704ACC0-8823-2C4E-B6B3-9BB394F340DD}" presName="sibTrans" presStyleLbl="sibTrans2D1" presStyleIdx="1" presStyleCnt="8"/>
      <dgm:spPr/>
      <dgm:t>
        <a:bodyPr/>
        <a:lstStyle/>
        <a:p>
          <a:endParaRPr lang="en-US"/>
        </a:p>
      </dgm:t>
    </dgm:pt>
    <dgm:pt modelId="{5E7C4E59-C1B2-3541-BFAB-E588903449E3}" type="pres">
      <dgm:prSet presAssocID="{C704ACC0-8823-2C4E-B6B3-9BB394F340DD}" presName="connectorText" presStyleLbl="sibTrans2D1" presStyleIdx="1" presStyleCnt="8"/>
      <dgm:spPr/>
      <dgm:t>
        <a:bodyPr/>
        <a:lstStyle/>
        <a:p>
          <a:endParaRPr lang="en-US"/>
        </a:p>
      </dgm:t>
    </dgm:pt>
    <dgm:pt modelId="{A21BDB42-4635-4040-A506-CC38D03750FC}" type="pres">
      <dgm:prSet presAssocID="{0BA2A1FA-E6D6-5940-9739-93517B4A0500}" presName="node" presStyleLbl="node1" presStyleIdx="2" presStyleCnt="8">
        <dgm:presLayoutVars>
          <dgm:bulletEnabled val="1"/>
        </dgm:presLayoutVars>
      </dgm:prSet>
      <dgm:spPr/>
      <dgm:t>
        <a:bodyPr/>
        <a:lstStyle/>
        <a:p>
          <a:endParaRPr lang="en-US"/>
        </a:p>
      </dgm:t>
    </dgm:pt>
    <dgm:pt modelId="{2BD0BE22-3D9E-C643-BAF8-5499AD785BBE}" type="pres">
      <dgm:prSet presAssocID="{5EE036A1-C1AC-C640-B8F7-B08E537045D1}" presName="sibTrans" presStyleLbl="sibTrans2D1" presStyleIdx="2" presStyleCnt="8"/>
      <dgm:spPr/>
      <dgm:t>
        <a:bodyPr/>
        <a:lstStyle/>
        <a:p>
          <a:endParaRPr lang="en-US"/>
        </a:p>
      </dgm:t>
    </dgm:pt>
    <dgm:pt modelId="{76965D10-68AA-2741-983D-399FE20E8F40}" type="pres">
      <dgm:prSet presAssocID="{5EE036A1-C1AC-C640-B8F7-B08E537045D1}" presName="connectorText" presStyleLbl="sibTrans2D1" presStyleIdx="2" presStyleCnt="8"/>
      <dgm:spPr/>
      <dgm:t>
        <a:bodyPr/>
        <a:lstStyle/>
        <a:p>
          <a:endParaRPr lang="en-US"/>
        </a:p>
      </dgm:t>
    </dgm:pt>
    <dgm:pt modelId="{C9D2E144-734E-6241-ADD7-1ABF1DCF9950}" type="pres">
      <dgm:prSet presAssocID="{50136239-C400-3549-B63F-1978DEA1452A}" presName="node" presStyleLbl="node1" presStyleIdx="3" presStyleCnt="8">
        <dgm:presLayoutVars>
          <dgm:bulletEnabled val="1"/>
        </dgm:presLayoutVars>
      </dgm:prSet>
      <dgm:spPr/>
      <dgm:t>
        <a:bodyPr/>
        <a:lstStyle/>
        <a:p>
          <a:endParaRPr lang="en-US"/>
        </a:p>
      </dgm:t>
    </dgm:pt>
    <dgm:pt modelId="{B540CB87-5171-1E40-812A-01D68C251498}" type="pres">
      <dgm:prSet presAssocID="{4E5E1A8C-53A8-1D4F-A66C-81CF597ADE1F}" presName="sibTrans" presStyleLbl="sibTrans2D1" presStyleIdx="3" presStyleCnt="8"/>
      <dgm:spPr/>
      <dgm:t>
        <a:bodyPr/>
        <a:lstStyle/>
        <a:p>
          <a:endParaRPr lang="en-US"/>
        </a:p>
      </dgm:t>
    </dgm:pt>
    <dgm:pt modelId="{12741274-C319-E345-AB17-F635694CB443}" type="pres">
      <dgm:prSet presAssocID="{4E5E1A8C-53A8-1D4F-A66C-81CF597ADE1F}" presName="connectorText" presStyleLbl="sibTrans2D1" presStyleIdx="3" presStyleCnt="8"/>
      <dgm:spPr/>
      <dgm:t>
        <a:bodyPr/>
        <a:lstStyle/>
        <a:p>
          <a:endParaRPr lang="en-US"/>
        </a:p>
      </dgm:t>
    </dgm:pt>
    <dgm:pt modelId="{2624E6BE-1575-7A4B-BA87-26F521294C23}" type="pres">
      <dgm:prSet presAssocID="{AAEF9821-FC24-6C44-ABFD-DFA8A2AE558F}" presName="node" presStyleLbl="node1" presStyleIdx="4" presStyleCnt="8">
        <dgm:presLayoutVars>
          <dgm:bulletEnabled val="1"/>
        </dgm:presLayoutVars>
      </dgm:prSet>
      <dgm:spPr/>
      <dgm:t>
        <a:bodyPr/>
        <a:lstStyle/>
        <a:p>
          <a:endParaRPr lang="en-US"/>
        </a:p>
      </dgm:t>
    </dgm:pt>
    <dgm:pt modelId="{1E957008-FDC9-E24C-A01B-C3AFF0EEAC63}" type="pres">
      <dgm:prSet presAssocID="{6A70666C-7E45-DA48-8595-5A2FE1C38316}" presName="sibTrans" presStyleLbl="sibTrans2D1" presStyleIdx="4" presStyleCnt="8"/>
      <dgm:spPr/>
      <dgm:t>
        <a:bodyPr/>
        <a:lstStyle/>
        <a:p>
          <a:endParaRPr lang="en-US"/>
        </a:p>
      </dgm:t>
    </dgm:pt>
    <dgm:pt modelId="{22D24E4D-90CB-5549-974E-C30D8EFF27FD}" type="pres">
      <dgm:prSet presAssocID="{6A70666C-7E45-DA48-8595-5A2FE1C38316}" presName="connectorText" presStyleLbl="sibTrans2D1" presStyleIdx="4" presStyleCnt="8"/>
      <dgm:spPr/>
      <dgm:t>
        <a:bodyPr/>
        <a:lstStyle/>
        <a:p>
          <a:endParaRPr lang="en-US"/>
        </a:p>
      </dgm:t>
    </dgm:pt>
    <dgm:pt modelId="{079C0D0F-6296-864E-BB03-FB8FE40769F3}" type="pres">
      <dgm:prSet presAssocID="{A805DC9F-814C-D94F-B7DE-E19C196B11F6}" presName="node" presStyleLbl="node1" presStyleIdx="5" presStyleCnt="8">
        <dgm:presLayoutVars>
          <dgm:bulletEnabled val="1"/>
        </dgm:presLayoutVars>
      </dgm:prSet>
      <dgm:spPr/>
      <dgm:t>
        <a:bodyPr/>
        <a:lstStyle/>
        <a:p>
          <a:endParaRPr lang="en-US"/>
        </a:p>
      </dgm:t>
    </dgm:pt>
    <dgm:pt modelId="{EA2184C8-E535-0E4E-A396-C57638920A08}" type="pres">
      <dgm:prSet presAssocID="{18A1C84A-242A-6F46-86F3-CCD6253A8BE4}" presName="sibTrans" presStyleLbl="sibTrans2D1" presStyleIdx="5" presStyleCnt="8"/>
      <dgm:spPr/>
      <dgm:t>
        <a:bodyPr/>
        <a:lstStyle/>
        <a:p>
          <a:endParaRPr lang="en-US"/>
        </a:p>
      </dgm:t>
    </dgm:pt>
    <dgm:pt modelId="{DD1952F7-1D8B-8C43-BA74-32BAA5A6DD8A}" type="pres">
      <dgm:prSet presAssocID="{18A1C84A-242A-6F46-86F3-CCD6253A8BE4}" presName="connectorText" presStyleLbl="sibTrans2D1" presStyleIdx="5" presStyleCnt="8"/>
      <dgm:spPr/>
      <dgm:t>
        <a:bodyPr/>
        <a:lstStyle/>
        <a:p>
          <a:endParaRPr lang="en-US"/>
        </a:p>
      </dgm:t>
    </dgm:pt>
    <dgm:pt modelId="{EBC0ECDA-C68D-4C48-8776-D9185225404F}" type="pres">
      <dgm:prSet presAssocID="{A2E9E345-F225-5E4F-9A03-064A4FA1EAC5}" presName="node" presStyleLbl="node1" presStyleIdx="6" presStyleCnt="8">
        <dgm:presLayoutVars>
          <dgm:bulletEnabled val="1"/>
        </dgm:presLayoutVars>
      </dgm:prSet>
      <dgm:spPr/>
      <dgm:t>
        <a:bodyPr/>
        <a:lstStyle/>
        <a:p>
          <a:endParaRPr lang="en-US"/>
        </a:p>
      </dgm:t>
    </dgm:pt>
    <dgm:pt modelId="{7E579A33-7657-1C49-8B55-7D58A3D809A7}" type="pres">
      <dgm:prSet presAssocID="{F34CBD31-00B1-C741-BB8B-DC1E7A89138B}" presName="sibTrans" presStyleLbl="sibTrans2D1" presStyleIdx="6" presStyleCnt="8"/>
      <dgm:spPr/>
      <dgm:t>
        <a:bodyPr/>
        <a:lstStyle/>
        <a:p>
          <a:endParaRPr lang="en-US"/>
        </a:p>
      </dgm:t>
    </dgm:pt>
    <dgm:pt modelId="{0A0F381C-13AA-2144-B55B-2D8DD096405B}" type="pres">
      <dgm:prSet presAssocID="{F34CBD31-00B1-C741-BB8B-DC1E7A89138B}" presName="connectorText" presStyleLbl="sibTrans2D1" presStyleIdx="6" presStyleCnt="8"/>
      <dgm:spPr/>
      <dgm:t>
        <a:bodyPr/>
        <a:lstStyle/>
        <a:p>
          <a:endParaRPr lang="en-US"/>
        </a:p>
      </dgm:t>
    </dgm:pt>
    <dgm:pt modelId="{095338D8-6439-0F48-AE57-BDC5C263B8F1}" type="pres">
      <dgm:prSet presAssocID="{470A0082-3FE1-564E-821C-3CB71AC6A3F7}" presName="node" presStyleLbl="node1" presStyleIdx="7" presStyleCnt="8">
        <dgm:presLayoutVars>
          <dgm:bulletEnabled val="1"/>
        </dgm:presLayoutVars>
      </dgm:prSet>
      <dgm:spPr/>
      <dgm:t>
        <a:bodyPr/>
        <a:lstStyle/>
        <a:p>
          <a:endParaRPr lang="en-US"/>
        </a:p>
      </dgm:t>
    </dgm:pt>
    <dgm:pt modelId="{792C8D37-27D7-6B45-AAEF-B3028AEA3251}" type="pres">
      <dgm:prSet presAssocID="{2922C3EF-7E63-A64D-BC5C-2891942BB340}" presName="sibTrans" presStyleLbl="sibTrans2D1" presStyleIdx="7" presStyleCnt="8"/>
      <dgm:spPr/>
      <dgm:t>
        <a:bodyPr/>
        <a:lstStyle/>
        <a:p>
          <a:endParaRPr lang="en-US"/>
        </a:p>
      </dgm:t>
    </dgm:pt>
    <dgm:pt modelId="{77A47FA9-9B3A-F04B-BEF4-0B4375B1EEB9}" type="pres">
      <dgm:prSet presAssocID="{2922C3EF-7E63-A64D-BC5C-2891942BB340}" presName="connectorText" presStyleLbl="sibTrans2D1" presStyleIdx="7" presStyleCnt="8"/>
      <dgm:spPr/>
      <dgm:t>
        <a:bodyPr/>
        <a:lstStyle/>
        <a:p>
          <a:endParaRPr lang="en-US"/>
        </a:p>
      </dgm:t>
    </dgm:pt>
  </dgm:ptLst>
  <dgm:cxnLst>
    <dgm:cxn modelId="{1BF785FF-3386-164A-8B28-5660952AEB77}" type="presOf" srcId="{18A1C84A-242A-6F46-86F3-CCD6253A8BE4}" destId="{EA2184C8-E535-0E4E-A396-C57638920A08}" srcOrd="0" destOrd="0" presId="urn:microsoft.com/office/officeart/2005/8/layout/cycle2"/>
    <dgm:cxn modelId="{E356C6F8-0504-B94F-B3E9-0028BEF65A5B}" srcId="{21D03410-C7F4-B943-B167-520BE12CDBD6}" destId="{A2E9E345-F225-5E4F-9A03-064A4FA1EAC5}" srcOrd="6" destOrd="0" parTransId="{5C319099-4EE7-CB41-BB85-D0F7B5C072D4}" sibTransId="{F34CBD31-00B1-C741-BB8B-DC1E7A89138B}"/>
    <dgm:cxn modelId="{04190557-E44B-5C4F-93F4-11A52BD783EF}" type="presOf" srcId="{C704ACC0-8823-2C4E-B6B3-9BB394F340DD}" destId="{0B97E8ED-1AC0-584D-AB94-48680706134C}" srcOrd="0" destOrd="0" presId="urn:microsoft.com/office/officeart/2005/8/layout/cycle2"/>
    <dgm:cxn modelId="{218B20FC-4C09-754A-ABC2-41D05F698796}" type="presOf" srcId="{50136239-C400-3549-B63F-1978DEA1452A}" destId="{C9D2E144-734E-6241-ADD7-1ABF1DCF9950}" srcOrd="0" destOrd="0" presId="urn:microsoft.com/office/officeart/2005/8/layout/cycle2"/>
    <dgm:cxn modelId="{055B0C09-5E32-2445-A0B4-5E891217045B}" type="presOf" srcId="{5EE036A1-C1AC-C640-B8F7-B08E537045D1}" destId="{76965D10-68AA-2741-983D-399FE20E8F40}" srcOrd="1" destOrd="0" presId="urn:microsoft.com/office/officeart/2005/8/layout/cycle2"/>
    <dgm:cxn modelId="{7BF50CB7-9EFD-5341-B314-04407FFC2295}" type="presOf" srcId="{4E5E1A8C-53A8-1D4F-A66C-81CF597ADE1F}" destId="{12741274-C319-E345-AB17-F635694CB443}" srcOrd="1" destOrd="0" presId="urn:microsoft.com/office/officeart/2005/8/layout/cycle2"/>
    <dgm:cxn modelId="{0230AA39-04EA-4944-8390-2BA7ED8E9BA7}" type="presOf" srcId="{6A70666C-7E45-DA48-8595-5A2FE1C38316}" destId="{22D24E4D-90CB-5549-974E-C30D8EFF27FD}" srcOrd="1" destOrd="0" presId="urn:microsoft.com/office/officeart/2005/8/layout/cycle2"/>
    <dgm:cxn modelId="{623BD1C0-AD9E-3647-A14A-448D9CBFD547}" type="presOf" srcId="{2922C3EF-7E63-A64D-BC5C-2891942BB340}" destId="{77A47FA9-9B3A-F04B-BEF4-0B4375B1EEB9}" srcOrd="1" destOrd="0" presId="urn:microsoft.com/office/officeart/2005/8/layout/cycle2"/>
    <dgm:cxn modelId="{B6980506-B1E5-834A-9929-7F0FE6BED122}" type="presOf" srcId="{F34CBD31-00B1-C741-BB8B-DC1E7A89138B}" destId="{7E579A33-7657-1C49-8B55-7D58A3D809A7}" srcOrd="0" destOrd="0" presId="urn:microsoft.com/office/officeart/2005/8/layout/cycle2"/>
    <dgm:cxn modelId="{4019EB0C-B786-DB42-8984-8A43DCED2DA6}" type="presOf" srcId="{F34CBD31-00B1-C741-BB8B-DC1E7A89138B}" destId="{0A0F381C-13AA-2144-B55B-2D8DD096405B}" srcOrd="1" destOrd="0" presId="urn:microsoft.com/office/officeart/2005/8/layout/cycle2"/>
    <dgm:cxn modelId="{CAFB7E05-AA01-2342-A976-11ADADC8D896}" type="presOf" srcId="{18A1C84A-242A-6F46-86F3-CCD6253A8BE4}" destId="{DD1952F7-1D8B-8C43-BA74-32BAA5A6DD8A}" srcOrd="1" destOrd="0" presId="urn:microsoft.com/office/officeart/2005/8/layout/cycle2"/>
    <dgm:cxn modelId="{549BF4AE-7CC2-1942-8099-8C935044B1CF}" srcId="{21D03410-C7F4-B943-B167-520BE12CDBD6}" destId="{470A0082-3FE1-564E-821C-3CB71AC6A3F7}" srcOrd="7" destOrd="0" parTransId="{B4117978-DE45-9D41-B211-23914308FB68}" sibTransId="{2922C3EF-7E63-A64D-BC5C-2891942BB340}"/>
    <dgm:cxn modelId="{793A9694-E880-9A4B-98DF-80AE1EA67F8A}" type="presOf" srcId="{5677BD47-1078-FA48-B0D5-BB081B499887}" destId="{570EDDFE-CA11-F648-8E9D-8AF23EBAB4F2}" srcOrd="0" destOrd="0" presId="urn:microsoft.com/office/officeart/2005/8/layout/cycle2"/>
    <dgm:cxn modelId="{42B0E5C7-B8C4-554A-98C2-67CCBF5C98D5}" type="presOf" srcId="{C704ACC0-8823-2C4E-B6B3-9BB394F340DD}" destId="{5E7C4E59-C1B2-3541-BFAB-E588903449E3}" srcOrd="1" destOrd="0" presId="urn:microsoft.com/office/officeart/2005/8/layout/cycle2"/>
    <dgm:cxn modelId="{FD80761F-9292-114E-A192-0A3574E7B97C}" type="presOf" srcId="{6A70666C-7E45-DA48-8595-5A2FE1C38316}" destId="{1E957008-FDC9-E24C-A01B-C3AFF0EEAC63}" srcOrd="0" destOrd="0" presId="urn:microsoft.com/office/officeart/2005/8/layout/cycle2"/>
    <dgm:cxn modelId="{8031F84B-A1E3-C447-9087-5D6C10E45A5B}" srcId="{21D03410-C7F4-B943-B167-520BE12CDBD6}" destId="{50136239-C400-3549-B63F-1978DEA1452A}" srcOrd="3" destOrd="0" parTransId="{310330B0-B65A-BD40-9717-F4B99D4800C0}" sibTransId="{4E5E1A8C-53A8-1D4F-A66C-81CF597ADE1F}"/>
    <dgm:cxn modelId="{52305AAB-56C9-5F4D-AB5F-1E97FF51E04E}" type="presOf" srcId="{0BA2A1FA-E6D6-5940-9739-93517B4A0500}" destId="{A21BDB42-4635-4040-A506-CC38D03750FC}" srcOrd="0" destOrd="0" presId="urn:microsoft.com/office/officeart/2005/8/layout/cycle2"/>
    <dgm:cxn modelId="{3F236FFA-4F88-DC4F-8994-EDF5492FF49A}" srcId="{21D03410-C7F4-B943-B167-520BE12CDBD6}" destId="{A805DC9F-814C-D94F-B7DE-E19C196B11F6}" srcOrd="5" destOrd="0" parTransId="{35F0012D-2E66-7D4C-AFE3-BDC8E7D97088}" sibTransId="{18A1C84A-242A-6F46-86F3-CCD6253A8BE4}"/>
    <dgm:cxn modelId="{AC1BF1DE-5E1F-674A-B6FC-717C93837349}" type="presOf" srcId="{470A0082-3FE1-564E-821C-3CB71AC6A3F7}" destId="{095338D8-6439-0F48-AE57-BDC5C263B8F1}" srcOrd="0" destOrd="0" presId="urn:microsoft.com/office/officeart/2005/8/layout/cycle2"/>
    <dgm:cxn modelId="{FF54FA3E-D08E-7341-A612-BBD68C81DC24}" srcId="{21D03410-C7F4-B943-B167-520BE12CDBD6}" destId="{7715DB18-967D-DE44-9DFC-FCBF8C042B0A}" srcOrd="0" destOrd="0" parTransId="{3583F582-0C43-6E47-B2E7-D5AD0704BA79}" sibTransId="{5677BD47-1078-FA48-B0D5-BB081B499887}"/>
    <dgm:cxn modelId="{918B62AF-C02B-CD4F-A4DA-38D147B08C80}" type="presOf" srcId="{A805DC9F-814C-D94F-B7DE-E19C196B11F6}" destId="{079C0D0F-6296-864E-BB03-FB8FE40769F3}" srcOrd="0" destOrd="0" presId="urn:microsoft.com/office/officeart/2005/8/layout/cycle2"/>
    <dgm:cxn modelId="{59FF5F30-DF09-DA40-91BA-5076C9E94921}" type="presOf" srcId="{4EC88BC1-FE8E-0E4C-8295-E024634267B7}" destId="{7059F99A-1434-A948-B065-B0504F41A436}" srcOrd="0" destOrd="0" presId="urn:microsoft.com/office/officeart/2005/8/layout/cycle2"/>
    <dgm:cxn modelId="{0D0551D2-78BA-5841-9AE6-21E7C2B0C16F}" type="presOf" srcId="{21D03410-C7F4-B943-B167-520BE12CDBD6}" destId="{007F7124-F558-9D41-A7E6-C8E7803F016D}" srcOrd="0" destOrd="0" presId="urn:microsoft.com/office/officeart/2005/8/layout/cycle2"/>
    <dgm:cxn modelId="{DA617578-0D90-8344-90F4-1B4C73435002}" type="presOf" srcId="{5677BD47-1078-FA48-B0D5-BB081B499887}" destId="{89DA07BA-3D36-A849-B2F4-22E449572240}" srcOrd="1" destOrd="0" presId="urn:microsoft.com/office/officeart/2005/8/layout/cycle2"/>
    <dgm:cxn modelId="{703D7363-746B-E84F-97CF-C509E71A1A03}" type="presOf" srcId="{2922C3EF-7E63-A64D-BC5C-2891942BB340}" destId="{792C8D37-27D7-6B45-AAEF-B3028AEA3251}" srcOrd="0" destOrd="0" presId="urn:microsoft.com/office/officeart/2005/8/layout/cycle2"/>
    <dgm:cxn modelId="{748C60BE-22F5-B440-80D6-D6D54BD944E8}" srcId="{21D03410-C7F4-B943-B167-520BE12CDBD6}" destId="{4EC88BC1-FE8E-0E4C-8295-E024634267B7}" srcOrd="1" destOrd="0" parTransId="{FECE5606-3C12-B049-971A-4E6DD518AA1D}" sibTransId="{C704ACC0-8823-2C4E-B6B3-9BB394F340DD}"/>
    <dgm:cxn modelId="{B24D519D-C378-4D45-8077-442AA653DB64}" srcId="{21D03410-C7F4-B943-B167-520BE12CDBD6}" destId="{0BA2A1FA-E6D6-5940-9739-93517B4A0500}" srcOrd="2" destOrd="0" parTransId="{5FC471E7-8659-4249-813D-BBF0F685452E}" sibTransId="{5EE036A1-C1AC-C640-B8F7-B08E537045D1}"/>
    <dgm:cxn modelId="{C0B36208-9426-074B-9FDB-D02CC717566C}" srcId="{21D03410-C7F4-B943-B167-520BE12CDBD6}" destId="{AAEF9821-FC24-6C44-ABFD-DFA8A2AE558F}" srcOrd="4" destOrd="0" parTransId="{9834F1E8-1D5F-174D-AE80-ED566B0BCAF9}" sibTransId="{6A70666C-7E45-DA48-8595-5A2FE1C38316}"/>
    <dgm:cxn modelId="{343BBED2-B4BB-CA46-9897-E8A8BD395636}" type="presOf" srcId="{5EE036A1-C1AC-C640-B8F7-B08E537045D1}" destId="{2BD0BE22-3D9E-C643-BAF8-5499AD785BBE}" srcOrd="0" destOrd="0" presId="urn:microsoft.com/office/officeart/2005/8/layout/cycle2"/>
    <dgm:cxn modelId="{57342492-DBE1-2848-A2FA-D3D1BB1D04D7}" type="presOf" srcId="{7715DB18-967D-DE44-9DFC-FCBF8C042B0A}" destId="{C6D47F3A-886C-3043-9555-CA0276D6463F}" srcOrd="0" destOrd="0" presId="urn:microsoft.com/office/officeart/2005/8/layout/cycle2"/>
    <dgm:cxn modelId="{CF39151C-6658-F842-9F3F-19C6F90CB334}" type="presOf" srcId="{4E5E1A8C-53A8-1D4F-A66C-81CF597ADE1F}" destId="{B540CB87-5171-1E40-812A-01D68C251498}" srcOrd="0" destOrd="0" presId="urn:microsoft.com/office/officeart/2005/8/layout/cycle2"/>
    <dgm:cxn modelId="{F9F28004-909F-3F4A-A0A4-A47D7FF79FF6}" type="presOf" srcId="{A2E9E345-F225-5E4F-9A03-064A4FA1EAC5}" destId="{EBC0ECDA-C68D-4C48-8776-D9185225404F}" srcOrd="0" destOrd="0" presId="urn:microsoft.com/office/officeart/2005/8/layout/cycle2"/>
    <dgm:cxn modelId="{0ABD385D-D99A-4744-B1AC-826F46EF5CA7}" type="presOf" srcId="{AAEF9821-FC24-6C44-ABFD-DFA8A2AE558F}" destId="{2624E6BE-1575-7A4B-BA87-26F521294C23}" srcOrd="0" destOrd="0" presId="urn:microsoft.com/office/officeart/2005/8/layout/cycle2"/>
    <dgm:cxn modelId="{B7D2894E-463E-454D-9E31-362F42DA8E59}" type="presParOf" srcId="{007F7124-F558-9D41-A7E6-C8E7803F016D}" destId="{C6D47F3A-886C-3043-9555-CA0276D6463F}" srcOrd="0" destOrd="0" presId="urn:microsoft.com/office/officeart/2005/8/layout/cycle2"/>
    <dgm:cxn modelId="{DFE335C6-282B-F34D-A5B0-31CF71DCC7AA}" type="presParOf" srcId="{007F7124-F558-9D41-A7E6-C8E7803F016D}" destId="{570EDDFE-CA11-F648-8E9D-8AF23EBAB4F2}" srcOrd="1" destOrd="0" presId="urn:microsoft.com/office/officeart/2005/8/layout/cycle2"/>
    <dgm:cxn modelId="{6B30D35E-4AD9-BF4B-BBE8-B0C0269766DA}" type="presParOf" srcId="{570EDDFE-CA11-F648-8E9D-8AF23EBAB4F2}" destId="{89DA07BA-3D36-A849-B2F4-22E449572240}" srcOrd="0" destOrd="0" presId="urn:microsoft.com/office/officeart/2005/8/layout/cycle2"/>
    <dgm:cxn modelId="{7BA487ED-66FE-114D-99D7-A3C8F6B98039}" type="presParOf" srcId="{007F7124-F558-9D41-A7E6-C8E7803F016D}" destId="{7059F99A-1434-A948-B065-B0504F41A436}" srcOrd="2" destOrd="0" presId="urn:microsoft.com/office/officeart/2005/8/layout/cycle2"/>
    <dgm:cxn modelId="{5A5AFC59-6E39-1340-8F35-85746E22F186}" type="presParOf" srcId="{007F7124-F558-9D41-A7E6-C8E7803F016D}" destId="{0B97E8ED-1AC0-584D-AB94-48680706134C}" srcOrd="3" destOrd="0" presId="urn:microsoft.com/office/officeart/2005/8/layout/cycle2"/>
    <dgm:cxn modelId="{D90E2D88-AF30-5843-B608-55482BCAFA57}" type="presParOf" srcId="{0B97E8ED-1AC0-584D-AB94-48680706134C}" destId="{5E7C4E59-C1B2-3541-BFAB-E588903449E3}" srcOrd="0" destOrd="0" presId="urn:microsoft.com/office/officeart/2005/8/layout/cycle2"/>
    <dgm:cxn modelId="{B6E3A224-ECC6-4F48-8A01-8257455526CE}" type="presParOf" srcId="{007F7124-F558-9D41-A7E6-C8E7803F016D}" destId="{A21BDB42-4635-4040-A506-CC38D03750FC}" srcOrd="4" destOrd="0" presId="urn:microsoft.com/office/officeart/2005/8/layout/cycle2"/>
    <dgm:cxn modelId="{FDDAD862-4196-FA46-A5D2-21DE2A0AB287}" type="presParOf" srcId="{007F7124-F558-9D41-A7E6-C8E7803F016D}" destId="{2BD0BE22-3D9E-C643-BAF8-5499AD785BBE}" srcOrd="5" destOrd="0" presId="urn:microsoft.com/office/officeart/2005/8/layout/cycle2"/>
    <dgm:cxn modelId="{FFF96472-D511-AD4E-A9BA-BB7A9587E510}" type="presParOf" srcId="{2BD0BE22-3D9E-C643-BAF8-5499AD785BBE}" destId="{76965D10-68AA-2741-983D-399FE20E8F40}" srcOrd="0" destOrd="0" presId="urn:microsoft.com/office/officeart/2005/8/layout/cycle2"/>
    <dgm:cxn modelId="{76754D1B-29CC-0B41-A546-496A4EB5431F}" type="presParOf" srcId="{007F7124-F558-9D41-A7E6-C8E7803F016D}" destId="{C9D2E144-734E-6241-ADD7-1ABF1DCF9950}" srcOrd="6" destOrd="0" presId="urn:microsoft.com/office/officeart/2005/8/layout/cycle2"/>
    <dgm:cxn modelId="{94CE3DFA-35DA-C048-88F7-1C94A9AE8705}" type="presParOf" srcId="{007F7124-F558-9D41-A7E6-C8E7803F016D}" destId="{B540CB87-5171-1E40-812A-01D68C251498}" srcOrd="7" destOrd="0" presId="urn:microsoft.com/office/officeart/2005/8/layout/cycle2"/>
    <dgm:cxn modelId="{193E0417-019C-8C47-A37E-B99B48DA2015}" type="presParOf" srcId="{B540CB87-5171-1E40-812A-01D68C251498}" destId="{12741274-C319-E345-AB17-F635694CB443}" srcOrd="0" destOrd="0" presId="urn:microsoft.com/office/officeart/2005/8/layout/cycle2"/>
    <dgm:cxn modelId="{6631F160-B2D1-304B-BF78-316589BD3246}" type="presParOf" srcId="{007F7124-F558-9D41-A7E6-C8E7803F016D}" destId="{2624E6BE-1575-7A4B-BA87-26F521294C23}" srcOrd="8" destOrd="0" presId="urn:microsoft.com/office/officeart/2005/8/layout/cycle2"/>
    <dgm:cxn modelId="{7D433BC0-79B4-2C4C-85D9-C28C29DC6A2F}" type="presParOf" srcId="{007F7124-F558-9D41-A7E6-C8E7803F016D}" destId="{1E957008-FDC9-E24C-A01B-C3AFF0EEAC63}" srcOrd="9" destOrd="0" presId="urn:microsoft.com/office/officeart/2005/8/layout/cycle2"/>
    <dgm:cxn modelId="{C89F1164-55E1-D84C-B4AB-957AFEB877A7}" type="presParOf" srcId="{1E957008-FDC9-E24C-A01B-C3AFF0EEAC63}" destId="{22D24E4D-90CB-5549-974E-C30D8EFF27FD}" srcOrd="0" destOrd="0" presId="urn:microsoft.com/office/officeart/2005/8/layout/cycle2"/>
    <dgm:cxn modelId="{7966B3A0-1C36-A649-9BE1-6582ACEB32F5}" type="presParOf" srcId="{007F7124-F558-9D41-A7E6-C8E7803F016D}" destId="{079C0D0F-6296-864E-BB03-FB8FE40769F3}" srcOrd="10" destOrd="0" presId="urn:microsoft.com/office/officeart/2005/8/layout/cycle2"/>
    <dgm:cxn modelId="{0D58AC29-4D0A-3944-B86F-888CBA5442E0}" type="presParOf" srcId="{007F7124-F558-9D41-A7E6-C8E7803F016D}" destId="{EA2184C8-E535-0E4E-A396-C57638920A08}" srcOrd="11" destOrd="0" presId="urn:microsoft.com/office/officeart/2005/8/layout/cycle2"/>
    <dgm:cxn modelId="{61A1935D-1DF8-6544-95C8-BBA80E324051}" type="presParOf" srcId="{EA2184C8-E535-0E4E-A396-C57638920A08}" destId="{DD1952F7-1D8B-8C43-BA74-32BAA5A6DD8A}" srcOrd="0" destOrd="0" presId="urn:microsoft.com/office/officeart/2005/8/layout/cycle2"/>
    <dgm:cxn modelId="{7629AEA6-5066-D84A-BF98-F3226B94780B}" type="presParOf" srcId="{007F7124-F558-9D41-A7E6-C8E7803F016D}" destId="{EBC0ECDA-C68D-4C48-8776-D9185225404F}" srcOrd="12" destOrd="0" presId="urn:microsoft.com/office/officeart/2005/8/layout/cycle2"/>
    <dgm:cxn modelId="{9A18A27F-D4C9-114B-A391-0732DE0A4F34}" type="presParOf" srcId="{007F7124-F558-9D41-A7E6-C8E7803F016D}" destId="{7E579A33-7657-1C49-8B55-7D58A3D809A7}" srcOrd="13" destOrd="0" presId="urn:microsoft.com/office/officeart/2005/8/layout/cycle2"/>
    <dgm:cxn modelId="{426E4244-D201-8F46-8345-E5DA23A8C7C8}" type="presParOf" srcId="{7E579A33-7657-1C49-8B55-7D58A3D809A7}" destId="{0A0F381C-13AA-2144-B55B-2D8DD096405B}" srcOrd="0" destOrd="0" presId="urn:microsoft.com/office/officeart/2005/8/layout/cycle2"/>
    <dgm:cxn modelId="{F43B51A1-0ADB-2848-9BAB-777B70879432}" type="presParOf" srcId="{007F7124-F558-9D41-A7E6-C8E7803F016D}" destId="{095338D8-6439-0F48-AE57-BDC5C263B8F1}" srcOrd="14" destOrd="0" presId="urn:microsoft.com/office/officeart/2005/8/layout/cycle2"/>
    <dgm:cxn modelId="{4D393CDD-97E7-2848-92F5-EB710ABCFC58}" type="presParOf" srcId="{007F7124-F558-9D41-A7E6-C8E7803F016D}" destId="{792C8D37-27D7-6B45-AAEF-B3028AEA3251}" srcOrd="15" destOrd="0" presId="urn:microsoft.com/office/officeart/2005/8/layout/cycle2"/>
    <dgm:cxn modelId="{F540F16A-6E65-4246-850B-302F37E11FBB}" type="presParOf" srcId="{792C8D37-27D7-6B45-AAEF-B3028AEA3251}" destId="{77A47FA9-9B3A-F04B-BEF4-0B4375B1EEB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0FA4DC-3A21-7143-A425-CEB5D05A90B2}">
      <dsp:nvSpPr>
        <dsp:cNvPr id="0" name=""/>
        <dsp:cNvSpPr/>
      </dsp:nvSpPr>
      <dsp:spPr>
        <a:xfrm>
          <a:off x="2437016" y="1258"/>
          <a:ext cx="1291513" cy="1291513"/>
        </a:xfrm>
        <a:prstGeom prst="ellipse">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Set Vision</a:t>
          </a:r>
          <a:endParaRPr lang="en-US" sz="1400" kern="1200" dirty="0"/>
        </a:p>
      </dsp:txBody>
      <dsp:txXfrm>
        <a:off x="2437016" y="1258"/>
        <a:ext cx="1291513" cy="1291513"/>
      </dsp:txXfrm>
    </dsp:sp>
    <dsp:sp modelId="{186FDAB2-E907-0C4D-83D6-31D64A7DFB17}">
      <dsp:nvSpPr>
        <dsp:cNvPr id="0" name=""/>
        <dsp:cNvSpPr/>
      </dsp:nvSpPr>
      <dsp:spPr>
        <a:xfrm rot="2160000">
          <a:off x="3687718" y="993321"/>
          <a:ext cx="343353" cy="435885"/>
        </a:xfrm>
        <a:prstGeom prst="rightArrow">
          <a:avLst>
            <a:gd name="adj1" fmla="val 60000"/>
            <a:gd name="adj2" fmla="val 50000"/>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2160000">
        <a:off x="3687718" y="993321"/>
        <a:ext cx="343353" cy="435885"/>
      </dsp:txXfrm>
    </dsp:sp>
    <dsp:sp modelId="{9406CED1-937E-824F-A742-724BA6DA0E9C}">
      <dsp:nvSpPr>
        <dsp:cNvPr id="0" name=""/>
        <dsp:cNvSpPr/>
      </dsp:nvSpPr>
      <dsp:spPr>
        <a:xfrm>
          <a:off x="4005983" y="1141180"/>
          <a:ext cx="1291513" cy="1291513"/>
        </a:xfrm>
        <a:prstGeom prst="ellipse">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Assess current reality</a:t>
          </a:r>
          <a:endParaRPr lang="en-US" sz="1400" kern="1200" dirty="0"/>
        </a:p>
      </dsp:txBody>
      <dsp:txXfrm>
        <a:off x="4005983" y="1141180"/>
        <a:ext cx="1291513" cy="1291513"/>
      </dsp:txXfrm>
    </dsp:sp>
    <dsp:sp modelId="{5E06A229-3033-2B42-93EC-40404C743087}">
      <dsp:nvSpPr>
        <dsp:cNvPr id="0" name=""/>
        <dsp:cNvSpPr/>
      </dsp:nvSpPr>
      <dsp:spPr>
        <a:xfrm rot="6480000">
          <a:off x="4183420" y="2481967"/>
          <a:ext cx="343353" cy="435885"/>
        </a:xfrm>
        <a:prstGeom prst="rightArrow">
          <a:avLst>
            <a:gd name="adj1" fmla="val 60000"/>
            <a:gd name="adj2" fmla="val 50000"/>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6480000">
        <a:off x="4183420" y="2481967"/>
        <a:ext cx="343353" cy="435885"/>
      </dsp:txXfrm>
    </dsp:sp>
    <dsp:sp modelId="{7D2BD13F-4E47-404F-8418-656CE4D2A259}">
      <dsp:nvSpPr>
        <dsp:cNvPr id="0" name=""/>
        <dsp:cNvSpPr/>
      </dsp:nvSpPr>
      <dsp:spPr>
        <a:xfrm>
          <a:off x="3406691" y="2985611"/>
          <a:ext cx="1291513" cy="1291513"/>
        </a:xfrm>
        <a:prstGeom prst="ellipse">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Establish evidence informed action plan</a:t>
          </a:r>
          <a:endParaRPr lang="en-US" sz="1400" kern="1200" dirty="0"/>
        </a:p>
      </dsp:txBody>
      <dsp:txXfrm>
        <a:off x="3406691" y="2985611"/>
        <a:ext cx="1291513" cy="1291513"/>
      </dsp:txXfrm>
    </dsp:sp>
    <dsp:sp modelId="{76632F7D-2344-2044-8A4D-B6D8CB98C112}">
      <dsp:nvSpPr>
        <dsp:cNvPr id="0" name=""/>
        <dsp:cNvSpPr/>
      </dsp:nvSpPr>
      <dsp:spPr>
        <a:xfrm rot="10800000">
          <a:off x="2920814" y="3413425"/>
          <a:ext cx="343353" cy="435885"/>
        </a:xfrm>
        <a:prstGeom prst="rightArrow">
          <a:avLst>
            <a:gd name="adj1" fmla="val 60000"/>
            <a:gd name="adj2" fmla="val 50000"/>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920814" y="3413425"/>
        <a:ext cx="343353" cy="435885"/>
      </dsp:txXfrm>
    </dsp:sp>
    <dsp:sp modelId="{BA7C4E40-0841-1246-A515-D3B1C1F2E307}">
      <dsp:nvSpPr>
        <dsp:cNvPr id="0" name=""/>
        <dsp:cNvSpPr/>
      </dsp:nvSpPr>
      <dsp:spPr>
        <a:xfrm>
          <a:off x="1467341" y="2985611"/>
          <a:ext cx="1291513" cy="1291513"/>
        </a:xfrm>
        <a:prstGeom prst="ellipse">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Evaluate success</a:t>
          </a:r>
          <a:endParaRPr lang="en-US" sz="1400" kern="1200" dirty="0"/>
        </a:p>
      </dsp:txBody>
      <dsp:txXfrm>
        <a:off x="1467341" y="2985611"/>
        <a:ext cx="1291513" cy="1291513"/>
      </dsp:txXfrm>
    </dsp:sp>
    <dsp:sp modelId="{A79BA910-2E3B-7240-AC8C-2B85A7DAFE8C}">
      <dsp:nvSpPr>
        <dsp:cNvPr id="0" name=""/>
        <dsp:cNvSpPr/>
      </dsp:nvSpPr>
      <dsp:spPr>
        <a:xfrm rot="15120000">
          <a:off x="1644778" y="2500451"/>
          <a:ext cx="343353" cy="435885"/>
        </a:xfrm>
        <a:prstGeom prst="rightArrow">
          <a:avLst>
            <a:gd name="adj1" fmla="val 60000"/>
            <a:gd name="adj2" fmla="val 50000"/>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5120000">
        <a:off x="1644778" y="2500451"/>
        <a:ext cx="343353" cy="435885"/>
      </dsp:txXfrm>
    </dsp:sp>
    <dsp:sp modelId="{8FA8D2F8-1D5A-3E45-89DB-489C89B9F3F1}">
      <dsp:nvSpPr>
        <dsp:cNvPr id="0" name=""/>
        <dsp:cNvSpPr/>
      </dsp:nvSpPr>
      <dsp:spPr>
        <a:xfrm>
          <a:off x="868049" y="1141180"/>
          <a:ext cx="1291513" cy="1291513"/>
        </a:xfrm>
        <a:prstGeom prst="ellipse">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Adjust action plan</a:t>
          </a:r>
          <a:endParaRPr lang="en-US" sz="1400" kern="1200" dirty="0"/>
        </a:p>
      </dsp:txBody>
      <dsp:txXfrm>
        <a:off x="868049" y="1141180"/>
        <a:ext cx="1291513" cy="1291513"/>
      </dsp:txXfrm>
    </dsp:sp>
    <dsp:sp modelId="{F101B0FC-C3C6-1743-AD88-3EF2ADD9C41B}">
      <dsp:nvSpPr>
        <dsp:cNvPr id="0" name=""/>
        <dsp:cNvSpPr/>
      </dsp:nvSpPr>
      <dsp:spPr>
        <a:xfrm rot="19440000">
          <a:off x="2118751" y="1004745"/>
          <a:ext cx="343353" cy="435885"/>
        </a:xfrm>
        <a:prstGeom prst="rightArrow">
          <a:avLst>
            <a:gd name="adj1" fmla="val 60000"/>
            <a:gd name="adj2" fmla="val 50000"/>
          </a:avLst>
        </a:prstGeom>
        <a:solidFill>
          <a:schemeClr val="tx2">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9440000">
        <a:off x="2118751" y="1004745"/>
        <a:ext cx="343353" cy="4358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73136B-C7FE-2541-8796-EAEF0793D1C9}">
      <dsp:nvSpPr>
        <dsp:cNvPr id="0" name=""/>
        <dsp:cNvSpPr/>
      </dsp:nvSpPr>
      <dsp:spPr>
        <a:xfrm>
          <a:off x="2754" y="597239"/>
          <a:ext cx="2248128" cy="1425507"/>
        </a:xfrm>
        <a:prstGeom prst="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a:cs typeface="Helvetica"/>
            </a:rPr>
            <a:t>The existence of school cultures that are attuned to innovation </a:t>
          </a:r>
        </a:p>
        <a:p>
          <a:pPr lvl="0" algn="ctr" defTabSz="622300">
            <a:lnSpc>
              <a:spcPct val="90000"/>
            </a:lnSpc>
            <a:spcBef>
              <a:spcPct val="0"/>
            </a:spcBef>
            <a:spcAft>
              <a:spcPct val="35000"/>
            </a:spcAft>
          </a:pPr>
          <a:r>
            <a:rPr lang="en-US" sz="1400" kern="1200" dirty="0" smtClean="0">
              <a:latin typeface="Helvetica"/>
              <a:cs typeface="Helvetica"/>
            </a:rPr>
            <a:t>(</a:t>
          </a:r>
          <a:r>
            <a:rPr lang="en-US" sz="1400" kern="1200" dirty="0" err="1" smtClean="0">
              <a:latin typeface="Helvetica"/>
              <a:cs typeface="Helvetica"/>
            </a:rPr>
            <a:t>Leithwood</a:t>
          </a:r>
          <a:r>
            <a:rPr lang="en-US" sz="1400" kern="1200" dirty="0" smtClean="0">
              <a:latin typeface="Helvetica"/>
              <a:cs typeface="Helvetica"/>
            </a:rPr>
            <a:t> </a:t>
          </a:r>
          <a:r>
            <a:rPr lang="en-US" sz="1400" i="1" kern="1200" dirty="0" smtClean="0">
              <a:latin typeface="Helvetica"/>
              <a:cs typeface="Helvetica"/>
            </a:rPr>
            <a:t>et al.,</a:t>
          </a:r>
          <a:r>
            <a:rPr lang="en-US" sz="1400" kern="1200" dirty="0" smtClean="0">
              <a:latin typeface="Helvetica"/>
              <a:cs typeface="Helvetica"/>
            </a:rPr>
            <a:t> 2006; </a:t>
          </a:r>
          <a:endParaRPr lang="en-US" sz="1400" kern="1200" dirty="0">
            <a:latin typeface="Helvetica"/>
            <a:cs typeface="Helvetica"/>
          </a:endParaRPr>
        </a:p>
      </dsp:txBody>
      <dsp:txXfrm>
        <a:off x="2754" y="597239"/>
        <a:ext cx="2248128" cy="1425507"/>
      </dsp:txXfrm>
    </dsp:sp>
    <dsp:sp modelId="{E200B521-D727-964E-831D-4EDC46C34469}">
      <dsp:nvSpPr>
        <dsp:cNvPr id="0" name=""/>
        <dsp:cNvSpPr/>
      </dsp:nvSpPr>
      <dsp:spPr>
        <a:xfrm>
          <a:off x="2470783" y="600412"/>
          <a:ext cx="2366324" cy="1419161"/>
        </a:xfrm>
        <a:prstGeom prst="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a:cs typeface="Helvetica"/>
            </a:rPr>
            <a:t>Enhancing teachers’ abilities to identify and engage with effective practice </a:t>
          </a:r>
        </a:p>
        <a:p>
          <a:pPr lvl="0" algn="ctr" defTabSz="622300">
            <a:lnSpc>
              <a:spcPct val="90000"/>
            </a:lnSpc>
            <a:spcBef>
              <a:spcPct val="0"/>
            </a:spcBef>
            <a:spcAft>
              <a:spcPct val="35000"/>
            </a:spcAft>
          </a:pPr>
          <a:r>
            <a:rPr lang="en-US" sz="1400" kern="1200" dirty="0" smtClean="0">
              <a:latin typeface="Helvetica"/>
              <a:cs typeface="Helvetica"/>
            </a:rPr>
            <a:t>(Roberts, 2015). </a:t>
          </a:r>
          <a:endParaRPr lang="en-US" sz="1400" kern="1200" dirty="0">
            <a:latin typeface="Helvetica"/>
            <a:cs typeface="Helvetica"/>
          </a:endParaRPr>
        </a:p>
      </dsp:txBody>
      <dsp:txXfrm>
        <a:off x="2470783" y="600412"/>
        <a:ext cx="2366324" cy="1419161"/>
      </dsp:txXfrm>
    </dsp:sp>
    <dsp:sp modelId="{0BDD8E9D-D704-BE47-99B6-66EDBAAF913D}">
      <dsp:nvSpPr>
        <dsp:cNvPr id="0" name=""/>
        <dsp:cNvSpPr/>
      </dsp:nvSpPr>
      <dsp:spPr>
        <a:xfrm>
          <a:off x="5057008" y="598420"/>
          <a:ext cx="2134417" cy="1423146"/>
        </a:xfrm>
        <a:prstGeom prst="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a:cs typeface="Helvetica"/>
            </a:rPr>
            <a:t>Enabling new practices to be developed, trialed and evaluated </a:t>
          </a:r>
        </a:p>
        <a:p>
          <a:pPr lvl="0" algn="ctr" defTabSz="622300">
            <a:lnSpc>
              <a:spcPct val="90000"/>
            </a:lnSpc>
            <a:spcBef>
              <a:spcPct val="0"/>
            </a:spcBef>
            <a:spcAft>
              <a:spcPct val="35000"/>
            </a:spcAft>
          </a:pPr>
          <a:r>
            <a:rPr lang="en-US" sz="1400" kern="1200" dirty="0" smtClean="0">
              <a:latin typeface="Helvetica"/>
              <a:cs typeface="Helvetica"/>
            </a:rPr>
            <a:t>(</a:t>
          </a:r>
          <a:r>
            <a:rPr lang="en-US" sz="1400" kern="1200" dirty="0" err="1" smtClean="0">
              <a:latin typeface="Helvetica"/>
              <a:cs typeface="Helvetica"/>
            </a:rPr>
            <a:t>Datnow</a:t>
          </a:r>
          <a:r>
            <a:rPr lang="en-US" sz="1400" kern="1200" dirty="0" smtClean="0">
              <a:latin typeface="Helvetica"/>
              <a:cs typeface="Helvetica"/>
            </a:rPr>
            <a:t> </a:t>
          </a:r>
          <a:r>
            <a:rPr lang="en-US" sz="1400" i="1" kern="1200" dirty="0" smtClean="0">
              <a:latin typeface="Helvetica"/>
              <a:cs typeface="Helvetica"/>
            </a:rPr>
            <a:t>et al.,</a:t>
          </a:r>
          <a:r>
            <a:rPr lang="en-US" sz="1400" kern="1200" dirty="0" smtClean="0">
              <a:latin typeface="Helvetica"/>
              <a:cs typeface="Helvetica"/>
            </a:rPr>
            <a:t> 2013</a:t>
          </a:r>
          <a:r>
            <a:rPr lang="en-GB" sz="1400" kern="1200" dirty="0" smtClean="0">
              <a:latin typeface="Helvetica"/>
              <a:cs typeface="Helvetica"/>
            </a:rPr>
            <a:t>)</a:t>
          </a:r>
          <a:endParaRPr lang="en-US" sz="1400" kern="1200" dirty="0">
            <a:latin typeface="Helvetica"/>
            <a:cs typeface="Helvetica"/>
          </a:endParaRPr>
        </a:p>
      </dsp:txBody>
      <dsp:txXfrm>
        <a:off x="5057008" y="598420"/>
        <a:ext cx="2134417" cy="1423146"/>
      </dsp:txXfrm>
    </dsp:sp>
    <dsp:sp modelId="{A161A9E1-EFFC-B04E-B2ED-92966B78BC78}">
      <dsp:nvSpPr>
        <dsp:cNvPr id="0" name=""/>
        <dsp:cNvSpPr/>
      </dsp:nvSpPr>
      <dsp:spPr>
        <a:xfrm>
          <a:off x="785632" y="2242647"/>
          <a:ext cx="2737604" cy="1548014"/>
        </a:xfrm>
        <a:prstGeom prst="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a:cs typeface="Helvetica"/>
            </a:rPr>
            <a:t>Making explicit the assumptions underpinning proposed new practices enabling challenge and improvement </a:t>
          </a:r>
        </a:p>
        <a:p>
          <a:pPr lvl="0" algn="ctr" defTabSz="622300">
            <a:lnSpc>
              <a:spcPct val="90000"/>
            </a:lnSpc>
            <a:spcBef>
              <a:spcPct val="0"/>
            </a:spcBef>
            <a:spcAft>
              <a:spcPct val="35000"/>
            </a:spcAft>
          </a:pPr>
          <a:r>
            <a:rPr lang="en-US" sz="1400" kern="1200" dirty="0" smtClean="0">
              <a:latin typeface="Helvetica"/>
              <a:cs typeface="Helvetica"/>
            </a:rPr>
            <a:t>(</a:t>
          </a:r>
          <a:r>
            <a:rPr lang="en-US" sz="1400" kern="1200" dirty="0" err="1" smtClean="0">
              <a:latin typeface="Helvetica"/>
              <a:cs typeface="Helvetica"/>
            </a:rPr>
            <a:t>Schildkamp</a:t>
          </a:r>
          <a:r>
            <a:rPr lang="en-US" sz="1400" kern="1200" dirty="0" smtClean="0">
              <a:latin typeface="Helvetica"/>
              <a:cs typeface="Helvetica"/>
            </a:rPr>
            <a:t> and </a:t>
          </a:r>
          <a:r>
            <a:rPr lang="en-US" sz="1400" kern="1200" dirty="0" err="1" smtClean="0">
              <a:latin typeface="Helvetica"/>
              <a:cs typeface="Helvetica"/>
            </a:rPr>
            <a:t>Ehren</a:t>
          </a:r>
          <a:r>
            <a:rPr lang="en-US" sz="1400" kern="1200" dirty="0" smtClean="0">
              <a:latin typeface="Helvetica"/>
              <a:cs typeface="Helvetica"/>
            </a:rPr>
            <a:t>, 2012</a:t>
          </a:r>
          <a:r>
            <a:rPr lang="en-US" sz="1200" kern="1200" dirty="0" smtClean="0"/>
            <a:t>). </a:t>
          </a:r>
          <a:endParaRPr lang="en-US" sz="1200" kern="1200" dirty="0"/>
        </a:p>
      </dsp:txBody>
      <dsp:txXfrm>
        <a:off x="785632" y="2242647"/>
        <a:ext cx="2737604" cy="1548014"/>
      </dsp:txXfrm>
    </dsp:sp>
    <dsp:sp modelId="{984BADD1-E8C3-6843-8B99-A8FF127352B2}">
      <dsp:nvSpPr>
        <dsp:cNvPr id="0" name=""/>
        <dsp:cNvSpPr/>
      </dsp:nvSpPr>
      <dsp:spPr>
        <a:xfrm>
          <a:off x="3743137" y="2242647"/>
          <a:ext cx="2665411" cy="1548014"/>
        </a:xfrm>
        <a:prstGeom prst="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Structures to enable knowledge to be shared. This includes making available and coordinating time to enable teachers to discuss new approaches to practice </a:t>
          </a:r>
          <a:endParaRPr lang="en-US" sz="1500" kern="1200" dirty="0"/>
        </a:p>
      </dsp:txBody>
      <dsp:txXfrm>
        <a:off x="3743137" y="2242647"/>
        <a:ext cx="2665411" cy="15480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47F3A-886C-3043-9555-CA0276D6463F}">
      <dsp:nvSpPr>
        <dsp:cNvPr id="0" name=""/>
        <dsp:cNvSpPr/>
      </dsp:nvSpPr>
      <dsp:spPr>
        <a:xfrm>
          <a:off x="2905187" y="2026"/>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Vision and goal setting</a:t>
          </a:r>
          <a:endParaRPr lang="en-US" sz="1100" kern="1200" dirty="0">
            <a:solidFill>
              <a:schemeClr val="bg1"/>
            </a:solidFill>
          </a:endParaRPr>
        </a:p>
      </dsp:txBody>
      <dsp:txXfrm>
        <a:off x="2905187" y="2026"/>
        <a:ext cx="956555" cy="956555"/>
      </dsp:txXfrm>
    </dsp:sp>
    <dsp:sp modelId="{570EDDFE-CA11-F648-8E9D-8AF23EBAB4F2}">
      <dsp:nvSpPr>
        <dsp:cNvPr id="0" name=""/>
        <dsp:cNvSpPr/>
      </dsp:nvSpPr>
      <dsp:spPr>
        <a:xfrm rot="1350000">
          <a:off x="3913346" y="591136"/>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350000">
        <a:off x="3913346" y="591136"/>
        <a:ext cx="254777" cy="322837"/>
      </dsp:txXfrm>
    </dsp:sp>
    <dsp:sp modelId="{7059F99A-1434-A948-B065-B0504F41A436}">
      <dsp:nvSpPr>
        <dsp:cNvPr id="0" name=""/>
        <dsp:cNvSpPr/>
      </dsp:nvSpPr>
      <dsp:spPr>
        <a:xfrm>
          <a:off x="4233050" y="552045"/>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Determine possible causes</a:t>
          </a:r>
          <a:endParaRPr lang="en-US" sz="1100" kern="1200" dirty="0">
            <a:solidFill>
              <a:schemeClr val="bg1"/>
            </a:solidFill>
          </a:endParaRPr>
        </a:p>
      </dsp:txBody>
      <dsp:txXfrm>
        <a:off x="4233050" y="552045"/>
        <a:ext cx="956555" cy="956555"/>
      </dsp:txXfrm>
    </dsp:sp>
    <dsp:sp modelId="{0B97E8ED-1AC0-584D-AB94-48680706134C}">
      <dsp:nvSpPr>
        <dsp:cNvPr id="0" name=""/>
        <dsp:cNvSpPr/>
      </dsp:nvSpPr>
      <dsp:spPr>
        <a:xfrm rot="4050000">
          <a:off x="4856189" y="1526174"/>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4050000">
        <a:off x="4856189" y="1526174"/>
        <a:ext cx="254777" cy="322837"/>
      </dsp:txXfrm>
    </dsp:sp>
    <dsp:sp modelId="{A21BDB42-4635-4040-A506-CC38D03750FC}">
      <dsp:nvSpPr>
        <dsp:cNvPr id="0" name=""/>
        <dsp:cNvSpPr/>
      </dsp:nvSpPr>
      <dsp:spPr>
        <a:xfrm>
          <a:off x="4783069" y="1879908"/>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Collect local data about causes</a:t>
          </a:r>
          <a:endParaRPr lang="en-US" sz="1100" kern="1200" dirty="0">
            <a:solidFill>
              <a:schemeClr val="bg1"/>
            </a:solidFill>
          </a:endParaRPr>
        </a:p>
      </dsp:txBody>
      <dsp:txXfrm>
        <a:off x="4783069" y="1879908"/>
        <a:ext cx="956555" cy="956555"/>
      </dsp:txXfrm>
    </dsp:sp>
    <dsp:sp modelId="{2BD0BE22-3D9E-C643-BAF8-5499AD785BBE}">
      <dsp:nvSpPr>
        <dsp:cNvPr id="0" name=""/>
        <dsp:cNvSpPr/>
      </dsp:nvSpPr>
      <dsp:spPr>
        <a:xfrm rot="6750000">
          <a:off x="4861708" y="2854037"/>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6750000">
        <a:off x="4861708" y="2854037"/>
        <a:ext cx="254777" cy="322837"/>
      </dsp:txXfrm>
    </dsp:sp>
    <dsp:sp modelId="{C9D2E144-734E-6241-ADD7-1ABF1DCF9950}">
      <dsp:nvSpPr>
        <dsp:cNvPr id="0" name=""/>
        <dsp:cNvSpPr/>
      </dsp:nvSpPr>
      <dsp:spPr>
        <a:xfrm>
          <a:off x="4233050" y="3207771"/>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Check quality and analyze</a:t>
          </a:r>
          <a:endParaRPr lang="en-US" sz="1100" kern="1200" dirty="0">
            <a:solidFill>
              <a:schemeClr val="bg1"/>
            </a:solidFill>
          </a:endParaRPr>
        </a:p>
      </dsp:txBody>
      <dsp:txXfrm>
        <a:off x="4233050" y="3207771"/>
        <a:ext cx="956555" cy="956555"/>
      </dsp:txXfrm>
    </dsp:sp>
    <dsp:sp modelId="{B540CB87-5171-1E40-812A-01D68C251498}">
      <dsp:nvSpPr>
        <dsp:cNvPr id="0" name=""/>
        <dsp:cNvSpPr/>
      </dsp:nvSpPr>
      <dsp:spPr>
        <a:xfrm rot="9450000">
          <a:off x="3926669" y="3796880"/>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9450000">
        <a:off x="3926669" y="3796880"/>
        <a:ext cx="254777" cy="322837"/>
      </dsp:txXfrm>
    </dsp:sp>
    <dsp:sp modelId="{2624E6BE-1575-7A4B-BA87-26F521294C23}">
      <dsp:nvSpPr>
        <dsp:cNvPr id="0" name=""/>
        <dsp:cNvSpPr/>
      </dsp:nvSpPr>
      <dsp:spPr>
        <a:xfrm>
          <a:off x="2905187" y="3757790"/>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Draw </a:t>
          </a:r>
          <a:r>
            <a:rPr lang="en-US" sz="1050" kern="1200" dirty="0" smtClean="0">
              <a:solidFill>
                <a:schemeClr val="bg1"/>
              </a:solidFill>
            </a:rPr>
            <a:t>conclusions</a:t>
          </a:r>
          <a:endParaRPr lang="en-US" sz="1050" kern="1200" dirty="0">
            <a:solidFill>
              <a:schemeClr val="bg1"/>
            </a:solidFill>
          </a:endParaRPr>
        </a:p>
      </dsp:txBody>
      <dsp:txXfrm>
        <a:off x="2905187" y="3757790"/>
        <a:ext cx="956555" cy="956555"/>
      </dsp:txXfrm>
    </dsp:sp>
    <dsp:sp modelId="{1E957008-FDC9-E24C-A01B-C3AFF0EEAC63}">
      <dsp:nvSpPr>
        <dsp:cNvPr id="0" name=""/>
        <dsp:cNvSpPr/>
      </dsp:nvSpPr>
      <dsp:spPr>
        <a:xfrm rot="12150000">
          <a:off x="2598807" y="3802399"/>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2150000">
        <a:off x="2598807" y="3802399"/>
        <a:ext cx="254777" cy="322837"/>
      </dsp:txXfrm>
    </dsp:sp>
    <dsp:sp modelId="{079C0D0F-6296-864E-BB03-FB8FE40769F3}">
      <dsp:nvSpPr>
        <dsp:cNvPr id="0" name=""/>
        <dsp:cNvSpPr/>
      </dsp:nvSpPr>
      <dsp:spPr>
        <a:xfrm>
          <a:off x="1577324" y="3207771"/>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Seek for solutions in research evidence</a:t>
          </a:r>
          <a:endParaRPr lang="en-US" sz="1100" kern="1200" dirty="0">
            <a:solidFill>
              <a:schemeClr val="bg1"/>
            </a:solidFill>
          </a:endParaRPr>
        </a:p>
      </dsp:txBody>
      <dsp:txXfrm>
        <a:off x="1577324" y="3207771"/>
        <a:ext cx="956555" cy="956555"/>
      </dsp:txXfrm>
    </dsp:sp>
    <dsp:sp modelId="{EA2184C8-E535-0E4E-A396-C57638920A08}">
      <dsp:nvSpPr>
        <dsp:cNvPr id="0" name=""/>
        <dsp:cNvSpPr/>
      </dsp:nvSpPr>
      <dsp:spPr>
        <a:xfrm rot="14850000">
          <a:off x="1655963" y="2867360"/>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4850000">
        <a:off x="1655963" y="2867360"/>
        <a:ext cx="254777" cy="322837"/>
      </dsp:txXfrm>
    </dsp:sp>
    <dsp:sp modelId="{EBC0ECDA-C68D-4C48-8776-D9185225404F}">
      <dsp:nvSpPr>
        <dsp:cNvPr id="0" name=""/>
        <dsp:cNvSpPr/>
      </dsp:nvSpPr>
      <dsp:spPr>
        <a:xfrm>
          <a:off x="1027305" y="1879908"/>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Develop action plan</a:t>
          </a:r>
          <a:endParaRPr lang="en-US" sz="1100" kern="1200" dirty="0">
            <a:solidFill>
              <a:schemeClr val="bg1"/>
            </a:solidFill>
          </a:endParaRPr>
        </a:p>
      </dsp:txBody>
      <dsp:txXfrm>
        <a:off x="1027305" y="1879908"/>
        <a:ext cx="956555" cy="956555"/>
      </dsp:txXfrm>
    </dsp:sp>
    <dsp:sp modelId="{7E579A33-7657-1C49-8B55-7D58A3D809A7}">
      <dsp:nvSpPr>
        <dsp:cNvPr id="0" name=""/>
        <dsp:cNvSpPr/>
      </dsp:nvSpPr>
      <dsp:spPr>
        <a:xfrm rot="17550000">
          <a:off x="1650445" y="1539498"/>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7550000">
        <a:off x="1650445" y="1539498"/>
        <a:ext cx="254777" cy="322837"/>
      </dsp:txXfrm>
    </dsp:sp>
    <dsp:sp modelId="{095338D8-6439-0F48-AE57-BDC5C263B8F1}">
      <dsp:nvSpPr>
        <dsp:cNvPr id="0" name=""/>
        <dsp:cNvSpPr/>
      </dsp:nvSpPr>
      <dsp:spPr>
        <a:xfrm>
          <a:off x="1577324" y="552045"/>
          <a:ext cx="956555" cy="956555"/>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bg1"/>
              </a:solidFill>
            </a:rPr>
            <a:t>Analysis of impact </a:t>
          </a:r>
          <a:endParaRPr lang="en-US" sz="1100" kern="1200" dirty="0">
            <a:solidFill>
              <a:schemeClr val="bg1"/>
            </a:solidFill>
          </a:endParaRPr>
        </a:p>
      </dsp:txBody>
      <dsp:txXfrm>
        <a:off x="1577324" y="552045"/>
        <a:ext cx="956555" cy="956555"/>
      </dsp:txXfrm>
    </dsp:sp>
    <dsp:sp modelId="{792C8D37-27D7-6B45-AAEF-B3028AEA3251}">
      <dsp:nvSpPr>
        <dsp:cNvPr id="0" name=""/>
        <dsp:cNvSpPr/>
      </dsp:nvSpPr>
      <dsp:spPr>
        <a:xfrm rot="20250000">
          <a:off x="2585483" y="596654"/>
          <a:ext cx="254777" cy="322837"/>
        </a:xfrm>
        <a:prstGeom prst="rightArrow">
          <a:avLst>
            <a:gd name="adj1" fmla="val 60000"/>
            <a:gd name="adj2" fmla="val 50000"/>
          </a:avLst>
        </a:prstGeom>
        <a:solidFill>
          <a:schemeClr val="accent1">
            <a:lumMod val="60000"/>
            <a:lumOff val="40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20250000">
        <a:off x="2585483" y="596654"/>
        <a:ext cx="254777" cy="3228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8183BB3-64BA-444A-8ACA-5592C61FF22F}" type="datetimeFigureOut">
              <a:rPr lang="en-GB" altLang="en-US"/>
              <a:pPr>
                <a:defRPr/>
              </a:pPr>
              <a:t>6/10/16</a:t>
            </a:fld>
            <a:endParaRPr lang="en-GB" alt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3851E36-7ACB-40C4-8E25-7CA2FD9D659C}"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4198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smtClean="0"/>
            </a:lvl1pPr>
          </a:lstStyle>
          <a:p>
            <a:pPr>
              <a:defRPr/>
            </a:pPr>
            <a:fld id="{36BB1B00-A40E-4136-961F-57598ABD01F3}" type="datetimeFigureOut">
              <a:rPr lang="en-GB"/>
              <a:pPr>
                <a:defRPr/>
              </a:pPr>
              <a:t>6/10/16</a:t>
            </a:fld>
            <a:endParaRPr lang="en-GB"/>
          </a:p>
        </p:txBody>
      </p:sp>
      <p:sp>
        <p:nvSpPr>
          <p:cNvPr id="4" name="Slide Image Placeholder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smtClean="0"/>
            </a:lvl1pPr>
          </a:lstStyle>
          <a:p>
            <a:pPr>
              <a:defRPr/>
            </a:pPr>
            <a:fld id="{CC224118-1AF1-4C4D-B5C0-FF35F33CA4C3}" type="slidenum">
              <a:rPr lang="en-GB"/>
              <a:pPr>
                <a:defRPr/>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543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583007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29</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039858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a:p>
            <a:endParaRPr lang="en-US" dirty="0"/>
          </a:p>
        </p:txBody>
      </p:sp>
      <p:sp>
        <p:nvSpPr>
          <p:cNvPr id="47108" name="Slide Number Placeholder 3"/>
          <p:cNvSpPr>
            <a:spLocks noGrp="1"/>
          </p:cNvSpPr>
          <p:nvPr>
            <p:ph type="sldNum" sz="quarter" idx="5"/>
          </p:nvPr>
        </p:nvSpPr>
        <p:spPr>
          <a:noFill/>
        </p:spPr>
        <p:txBody>
          <a:bodyPr/>
          <a:lstStyle/>
          <a:p>
            <a:fld id="{23F39D4D-788C-F24E-988B-12C505BA3D24}" type="slidenum">
              <a:rPr lang="en-GB">
                <a:solidFill>
                  <a:srgbClr val="000000"/>
                </a:solidFill>
              </a:rPr>
              <a:pPr/>
              <a:t>30</a:t>
            </a:fld>
            <a:endParaRPr lang="en-GB">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563019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31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Specifically, whether an existing network will be efficient in circulating knowledge and materials and in using these to engage in effective problem solving will be tied to the strength of its ties that relate to the ‘frequency’ and ‘quality’ of the relationships one has with others in terms of seeking or being sought for expertise. For instance, </a:t>
            </a:r>
            <a:r>
              <a:rPr lang="en-US" sz="1200" i="1" kern="1200" dirty="0" smtClean="0">
                <a:solidFill>
                  <a:schemeClr val="tx1"/>
                </a:solidFill>
                <a:latin typeface="+mn-lt"/>
                <a:ea typeface="+mn-ea"/>
                <a:cs typeface="+mn-cs"/>
              </a:rPr>
              <a:t>[reference removed for peer review]</a:t>
            </a:r>
            <a:r>
              <a:rPr lang="en-US" sz="1200" kern="1200" dirty="0" smtClean="0">
                <a:solidFill>
                  <a:schemeClr val="tx1"/>
                </a:solidFill>
                <a:latin typeface="+mn-lt"/>
                <a:ea typeface="+mn-ea"/>
                <a:cs typeface="+mn-cs"/>
              </a:rPr>
              <a:t> argues that high quality, high frequency ties are important to the delivery of coordinated reform efforts, since such ties may support the transfer of tacit, non-routine, and complex knowledge, allow for joint problem solving and the implementation of school level solutions (also see: </a:t>
            </a:r>
            <a:r>
              <a:rPr lang="en-US" sz="1200" kern="1200" dirty="0" err="1" smtClean="0">
                <a:solidFill>
                  <a:schemeClr val="tx1"/>
                </a:solidFill>
                <a:latin typeface="+mn-lt"/>
                <a:ea typeface="+mn-ea"/>
                <a:cs typeface="+mn-cs"/>
              </a:rPr>
              <a:t>Uzzi</a:t>
            </a:r>
            <a:r>
              <a:rPr lang="en-US" sz="1200" kern="1200" dirty="0" smtClean="0">
                <a:solidFill>
                  <a:schemeClr val="tx1"/>
                </a:solidFill>
                <a:latin typeface="+mn-lt"/>
                <a:ea typeface="+mn-ea"/>
                <a:cs typeface="+mn-cs"/>
              </a:rPr>
              <a:t>, 1997; Hansen, 1999; and </a:t>
            </a:r>
            <a:r>
              <a:rPr lang="en-US" sz="1200" kern="1200" dirty="0" err="1" smtClean="0">
                <a:solidFill>
                  <a:schemeClr val="tx1"/>
                </a:solidFill>
                <a:latin typeface="+mn-lt"/>
                <a:ea typeface="+mn-ea"/>
                <a:cs typeface="+mn-cs"/>
              </a:rPr>
              <a:t>Reagans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McEvily</a:t>
            </a:r>
            <a:r>
              <a:rPr lang="en-US" sz="1200" kern="1200" dirty="0" smtClean="0">
                <a:solidFill>
                  <a:schemeClr val="tx1"/>
                </a:solidFill>
                <a:latin typeface="+mn-lt"/>
                <a:ea typeface="+mn-ea"/>
                <a:cs typeface="+mn-cs"/>
              </a:rPr>
              <a:t>, 2003). Network scholars often use the notion of ‘centrality’ as an index of relational activity. Actors (individuals) that are of higher degree centrality are those with greater number of in/out ties in general (i.e. those that both receive and share information with more other actors: </a:t>
            </a:r>
            <a:r>
              <a:rPr lang="en-US" sz="1200" kern="1200" dirty="0" err="1" smtClean="0">
                <a:solidFill>
                  <a:schemeClr val="tx1"/>
                </a:solidFill>
                <a:latin typeface="+mn-lt"/>
                <a:ea typeface="+mn-ea"/>
                <a:cs typeface="+mn-cs"/>
              </a:rPr>
              <a:t>Borgatti</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et al., </a:t>
            </a:r>
            <a:r>
              <a:rPr lang="en-US" sz="1200" kern="1200" dirty="0" smtClean="0">
                <a:solidFill>
                  <a:schemeClr val="tx1"/>
                </a:solidFill>
                <a:latin typeface="+mn-lt"/>
                <a:ea typeface="+mn-ea"/>
                <a:cs typeface="+mn-cs"/>
              </a:rPr>
              <a:t>2013). Correspondingly, the higher the degree centrality within a network, the more likely information (including research and evidence informed practice) will be moved efficiently and so flow to/from and reach individuals (</a:t>
            </a:r>
            <a:r>
              <a:rPr lang="en-US" sz="1200" i="1" kern="1200" dirty="0" smtClean="0">
                <a:solidFill>
                  <a:schemeClr val="tx1"/>
                </a:solidFill>
                <a:latin typeface="+mn-lt"/>
                <a:ea typeface="+mn-ea"/>
                <a:cs typeface="+mn-cs"/>
              </a:rPr>
              <a:t>[reference removed for peer review]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Moolenaar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Sleegers</a:t>
            </a:r>
            <a:r>
              <a:rPr lang="en-US" sz="1200" kern="1200" dirty="0" smtClean="0">
                <a:solidFill>
                  <a:schemeClr val="tx1"/>
                </a:solidFill>
                <a:latin typeface="+mn-lt"/>
                <a:ea typeface="+mn-ea"/>
                <a:cs typeface="+mn-cs"/>
              </a:rPr>
              <a:t>, 2010). </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32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general, teachers perceive the climates of their school as being driven by the use of research evidence, trusting, and learning oriented (mean ranging from 4.4 and 4.7). In terms of professional relationship, teachers are connected with an average of 56% of other colleagues for expertise around teaching and learning (mean = 55.9, SD = 31.5) on a weekly basis. In addition, of all the connections individual teachers have around teaching and learning, 45% of the ties are regarded as either useful or very useful (mean = 44.8, SD = 29.1). The correlations indicate that Trust and OL are both statistically significantly and positively correlated with RE Use Climate (</a:t>
            </a:r>
            <a:r>
              <a:rPr lang="en-US" sz="1200" kern="12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 = .31 and .15,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&lt; .01, respectively). This suggests that teachers who perceive their school climates as being trusting and learning oriented are thus more likely to also perceive a collective norm around the use of research evidence in practice across the school. Moreover, there is a statistically significant and positive, although weak, relationship between both TLE degree centralities and RE Use Climate (</a:t>
            </a:r>
            <a:r>
              <a:rPr lang="en-US" sz="1200" kern="12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 = .13 and .18,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&lt; .01), suggesting that teachers who are connected with more other colleagues around teaching and learning expertise (as determined by their response to the question “to whom do you turn as reliable sources of expertise in terms of teaching and learning”) and who have more useful connections around teaching and learning are more likely to perceive their school climate as being shaped by the use of research evidence. </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38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Table 4 provides the final models of our multilevel analysis. The first model, added significantly to the demographic-based model (χ</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change(2) = 76.18,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&lt; .01), examines the relationship between teachers’ perceptions of Trust and OL and their perceptions of School’s RE Use Climate, controlling for school’s staff size, teachers’ gender and years of working in their current position.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first model show that a statistically significant amount of variance in individual teachers’ RE Use Climate is attributed to the school level (</a:t>
            </a:r>
            <a:r>
              <a:rPr lang="en-US" sz="1200" kern="1200" dirty="0" err="1" smtClean="0">
                <a:solidFill>
                  <a:schemeClr val="tx1"/>
                </a:solidFill>
                <a:latin typeface="+mn-lt"/>
                <a:ea typeface="+mn-ea"/>
                <a:cs typeface="+mn-cs"/>
              </a:rPr>
              <a:t>intraclass</a:t>
            </a:r>
            <a:r>
              <a:rPr lang="en-US" sz="1200" kern="1200" dirty="0" smtClean="0">
                <a:solidFill>
                  <a:schemeClr val="tx1"/>
                </a:solidFill>
                <a:latin typeface="+mn-lt"/>
                <a:ea typeface="+mn-ea"/>
                <a:cs typeface="+mn-cs"/>
              </a:rPr>
              <a:t> correlation coefficient for RE Use Climate, ICC = .27), indicating that 27% of the variability in teachers’ RE Use Climate perception occur between schools even controlling for demographical variables. Confirming hypothesis 1 and 3, our findings indicate that teachers’ perceived climates of Trust and OL are statistically significantly and positively related to their perceived school’s RE Use Climate. That is, teachers who report their school to have high levels of trust and are learning oriented also tended to report that their school engaged in activities that are supportive of research/evidence informed practice. </a:t>
            </a:r>
          </a:p>
          <a:p>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the second and third models, we add degree of weekly interaction and degree of useful interaction, respectively, to examine the relationship between degree centralities and perceived RE Use Climate. Model 2a and 2b each added significantly to the first model (χ</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change (1) = 5.88,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&lt; .05, χ</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change (1) = 9.54,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&lt;.01, respectively), and shows a statistically significant amount of variance in individual teachers’ RE Use Climate that is attributed to the school level (ICC = .24 and .23, respectively), with the remaining large portion of variability attributed to the teacher level (76% and 77%, respectively). The findings, confirming hypothesis 2, indicate that in addition to the significant predictors of Climate of Trust and OL, both types of degree centralities are significantly and positively related to the perceived School’s RE Use Climate. In other words, teachers who have more weekly interactions with other colleagues for teaching and learning as well as a greater number of useful connections for teaching and learning tend to report higher levels of school-wide instructional activities that are research-based. For all models, no statistically significant difference is found in gender and years of experience.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also emerges from the analysis, however, is that of all the variables for RE Use Climate, perceptions of trust is by far and away the biggest driver of perceived research use: with a range of </a:t>
            </a:r>
            <a:r>
              <a:rPr lang="en-US" sz="1200" kern="1200" dirty="0" err="1" smtClean="0">
                <a:solidFill>
                  <a:schemeClr val="tx1"/>
                </a:solidFill>
                <a:latin typeface="+mn-lt"/>
                <a:ea typeface="+mn-ea"/>
                <a:cs typeface="+mn-cs"/>
              </a:rPr>
              <a:t>β</a:t>
            </a:r>
            <a:r>
              <a:rPr lang="en-US" sz="1200" kern="1200" dirty="0" smtClean="0">
                <a:solidFill>
                  <a:schemeClr val="tx1"/>
                </a:solidFill>
                <a:latin typeface="+mn-lt"/>
                <a:ea typeface="+mn-ea"/>
                <a:cs typeface="+mn-cs"/>
              </a:rPr>
              <a:t> sizes ranging from 0.28 to 0.25. The Trust variable has approximately three times more significant weight on the RE Use Climate perceptions than OL (</a:t>
            </a:r>
            <a:r>
              <a:rPr lang="en-US" sz="1200" kern="1200" dirty="0" err="1" smtClean="0">
                <a:solidFill>
                  <a:schemeClr val="tx1"/>
                </a:solidFill>
                <a:latin typeface="+mn-lt"/>
                <a:ea typeface="+mn-ea"/>
                <a:cs typeface="+mn-cs"/>
              </a:rPr>
              <a:t>β</a:t>
            </a:r>
            <a:r>
              <a:rPr lang="en-US" sz="1200" kern="1200" dirty="0" smtClean="0">
                <a:solidFill>
                  <a:schemeClr val="tx1"/>
                </a:solidFill>
                <a:latin typeface="+mn-lt"/>
                <a:ea typeface="+mn-ea"/>
                <a:cs typeface="+mn-cs"/>
              </a:rPr>
              <a:t> around 0.08). It can also be seen that while the frequency and the quality of interactions are important, it is the regularity of interactions that has more impact on perceptions of research use, as compared to the usefulness of interaction. This highlights the importance of school leaders attending to both the formal and informal aspects of evidence-informed practice/evidence informed school improvement EIP/EISI. Although OL does positively impact the degree to which teachers perceive the use of RE Use climate within their school, it is the level of trust, that is more strongly associated with how staff in engage in OL and how they respond and interact with each other informally. Trust appears to be main driver around teachers’ perceptions that they operate within an environment both employing and encouraging the employment of research and evidence.</a:t>
            </a:r>
            <a:endParaRPr lang="en-GB"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39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addition, we provide two network </a:t>
            </a:r>
            <a:r>
              <a:rPr lang="en-US" sz="1200" kern="1200" dirty="0" err="1" smtClean="0">
                <a:solidFill>
                  <a:schemeClr val="tx1"/>
                </a:solidFill>
                <a:latin typeface="+mn-lt"/>
                <a:ea typeface="+mn-ea"/>
                <a:cs typeface="+mn-cs"/>
              </a:rPr>
              <a:t>sociograms</a:t>
            </a:r>
            <a:r>
              <a:rPr lang="en-US" sz="1200" kern="1200" dirty="0" smtClean="0">
                <a:solidFill>
                  <a:schemeClr val="tx1"/>
                </a:solidFill>
                <a:latin typeface="+mn-lt"/>
                <a:ea typeface="+mn-ea"/>
                <a:cs typeface="+mn-cs"/>
              </a:rPr>
              <a:t> from two sample schools as an illustrative example of the study findings (see Table 5). We focus on the relationship between the outcome variable (RE Use Climate) and TLE degree centralities. The two </a:t>
            </a:r>
            <a:r>
              <a:rPr lang="en-US" sz="1200" kern="1200" dirty="0" err="1" smtClean="0">
                <a:solidFill>
                  <a:schemeClr val="tx1"/>
                </a:solidFill>
                <a:latin typeface="+mn-lt"/>
                <a:ea typeface="+mn-ea"/>
                <a:cs typeface="+mn-cs"/>
              </a:rPr>
              <a:t>sociograms</a:t>
            </a:r>
            <a:r>
              <a:rPr lang="en-US" sz="1200" kern="1200" dirty="0" smtClean="0">
                <a:solidFill>
                  <a:schemeClr val="tx1"/>
                </a:solidFill>
                <a:latin typeface="+mn-lt"/>
                <a:ea typeface="+mn-ea"/>
                <a:cs typeface="+mn-cs"/>
              </a:rPr>
              <a:t> indicate that the school with a higher RE Use climate (School A) also tends to exhibit professional connections regarding exchanging expertise in teaching and learning that are relatively more dense and of greater average degree of than the school with a lower RE Use climate (School B) (density = 0.23 vs. density = 0.13; while degree centrality = 10.28 vs. degree centrality = 5.87). Individual teachers at the school with a lower RE Use climate are either connected with fewer or no colleagues in terms of exchanging teaching and learning expertise, as compared with those at school with a higher RE Use climate.  This finding between teachers’ frequency of professional interaction and their perception of school’s RE use climate corroborates the statistical analysis displayed in Table 4. In other words, teachers who perceive their school’s climate as being more oriented to the use of research/evidence in practice tend to frequently exchange expertise regarding teaching and learning with more colleagues than teachers who perceive a lower level of RE Use Climate. Such pattern of relationships between outcome variable and the other study variables (Trust, OL, and usefulness of interaction) also are reflected in other </a:t>
            </a:r>
            <a:r>
              <a:rPr lang="en-US" sz="1200" kern="1200" dirty="0" err="1" smtClean="0">
                <a:solidFill>
                  <a:schemeClr val="tx1"/>
                </a:solidFill>
                <a:latin typeface="+mn-lt"/>
                <a:ea typeface="+mn-ea"/>
                <a:cs typeface="+mn-cs"/>
              </a:rPr>
              <a:t>sociograms</a:t>
            </a:r>
            <a:r>
              <a:rPr lang="en-US" sz="1200" kern="1200" dirty="0" smtClean="0">
                <a:solidFill>
                  <a:schemeClr val="tx1"/>
                </a:solidFill>
                <a:latin typeface="+mn-lt"/>
                <a:ea typeface="+mn-ea"/>
                <a:cs typeface="+mn-cs"/>
              </a:rPr>
              <a:t> we prepared for the study.</a:t>
            </a:r>
            <a:endParaRPr lang="en-GB" sz="1200" kern="1200" dirty="0" smtClean="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40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41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t>In part this is because some OL items (such as question 6: ‘in this school time is made available for education/training activities for school staff’) may be foundational to the capacity (ability) to engage in research, while others correspond to the structures required to effectively share information around an organization (e.g. question 7: ‘this school has forums for sharing information among staff’). </a:t>
            </a:r>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42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44</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582354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11</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714546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a:lstStyle/>
          <a:p>
            <a:pPr eaLnBrk="1" hangingPunct="1"/>
            <a:r>
              <a:rPr lang="en-GB">
                <a:ea typeface="ＭＳ Ｐゴシック" charset="-128"/>
              </a:rPr>
              <a:t> </a:t>
            </a:r>
          </a:p>
          <a:p>
            <a:pPr eaLnBrk="1" hangingPunct="1"/>
            <a:endParaRPr lang="en-GB">
              <a:ea typeface="ＭＳ Ｐゴシック" charset="-128"/>
            </a:endParaRPr>
          </a:p>
          <a:p>
            <a:pPr eaLnBrk="1" hangingPunct="1">
              <a:buFontTx/>
              <a:buChar char="•"/>
            </a:pPr>
            <a:r>
              <a:rPr lang="en-GB">
                <a:ea typeface="ＭＳ Ｐゴシック" charset="-128"/>
              </a:rPr>
              <a:t> </a:t>
            </a:r>
            <a:r>
              <a:rPr lang="en-GB" i="1">
                <a:solidFill>
                  <a:srgbClr val="000000"/>
                </a:solidFill>
                <a:ea typeface="ＭＳ Ｐゴシック" charset="-128"/>
              </a:rPr>
              <a:t>Establishing goals and expectations (effect size = 0.42) includes the setting communication and monitoring of learning goals, standards and expectations and the involvement of staff and others in the process so that there is clarity and concensus </a:t>
            </a:r>
          </a:p>
          <a:p>
            <a:pPr eaLnBrk="1" hangingPunct="1">
              <a:buFontTx/>
              <a:buChar char="•"/>
            </a:pPr>
            <a:r>
              <a:rPr lang="en-GB" i="1">
                <a:solidFill>
                  <a:srgbClr val="000000"/>
                </a:solidFill>
                <a:ea typeface="ＭＳ Ｐゴシック" charset="-128"/>
              </a:rPr>
              <a:t>Strategic resourcing (effect size = 0.31) the alignment of resource selection and alignment to priority teaching goals</a:t>
            </a:r>
          </a:p>
          <a:p>
            <a:pPr eaLnBrk="1" hangingPunct="1">
              <a:buFontTx/>
              <a:buChar char="•"/>
            </a:pPr>
            <a:r>
              <a:rPr lang="en-GB" i="1">
                <a:solidFill>
                  <a:srgbClr val="000000"/>
                </a:solidFill>
                <a:ea typeface="ＭＳ Ｐゴシック" charset="-128"/>
              </a:rPr>
              <a:t>Planning, coordinating and evaluating teaching and the curriculum (effect size = 0.42) direct involvement in teaching through regular classroom visits and the provision of feedback to teachers. Direct oversight of curriculum through schoolwide coordination across classes and grades and alignment to school goals</a:t>
            </a:r>
          </a:p>
          <a:p>
            <a:pPr eaLnBrk="1" hangingPunct="1">
              <a:buFontTx/>
              <a:buChar char="•"/>
            </a:pPr>
            <a:r>
              <a:rPr lang="en-GB" i="1">
                <a:solidFill>
                  <a:srgbClr val="000000"/>
                </a:solidFill>
                <a:ea typeface="ＭＳ Ｐゴシック" charset="-128"/>
              </a:rPr>
              <a:t>Ensuring an orderly and supportive environment (effect size = 0.27) protecting time for teaching and learning by reducing external pressures and interruptions and establishing an orderly and supportive environment both inside and outside of classrooms</a:t>
            </a:r>
          </a:p>
          <a:p>
            <a:pPr eaLnBrk="1" hangingPunct="1">
              <a:buFontTx/>
              <a:buChar char="•"/>
            </a:pPr>
            <a:r>
              <a:rPr lang="en-GB" i="1">
                <a:solidFill>
                  <a:srgbClr val="000000"/>
                </a:solidFill>
                <a:ea typeface="ＭＳ Ｐゴシック" charset="-128"/>
              </a:rPr>
              <a:t>Promoting and participating in teacher learning and development (effect size = 0.84) Leadership that not only promotes but directly participates  with teachers in formal and informal professional learning</a:t>
            </a:r>
          </a:p>
          <a:p>
            <a:pPr eaLnBrk="1" hangingPunct="1"/>
            <a:r>
              <a:rPr lang="en-GB" i="1">
                <a:solidFill>
                  <a:srgbClr val="000000"/>
                </a:solidFill>
                <a:ea typeface="ＭＳ Ｐゴシック" charset="-128"/>
              </a:rPr>
              <a:t>From Earl and Dack (2013)</a:t>
            </a:r>
          </a:p>
          <a:p>
            <a:pPr eaLnBrk="1" hangingPunct="1"/>
            <a:endParaRPr lang="en-GB">
              <a:ea typeface="ＭＳ Ｐゴシック" charset="-128"/>
            </a:endParaRPr>
          </a:p>
        </p:txBody>
      </p:sp>
      <p:sp>
        <p:nvSpPr>
          <p:cNvPr id="193540" name="Slide Number Placeholder 3"/>
          <p:cNvSpPr>
            <a:spLocks noGrp="1"/>
          </p:cNvSpPr>
          <p:nvPr>
            <p:ph type="sldNum" sz="quarter" idx="5"/>
          </p:nvPr>
        </p:nvSpPr>
        <p:spPr bwMode="auto">
          <a:noFill/>
          <a:ln>
            <a:miter lim="800000"/>
            <a:headEnd/>
            <a:tailEnd/>
          </a:ln>
        </p:spPr>
        <p:txBody>
          <a:bodyPr/>
          <a:lstStyle/>
          <a:p>
            <a:fld id="{BFD557BB-3A75-4B41-89DD-E6E5A66B375A}" type="slidenum">
              <a:rPr lang="en-GB">
                <a:solidFill>
                  <a:srgbClr val="000000"/>
                </a:solidFill>
                <a:latin typeface="Calibri" charset="0"/>
              </a:rPr>
              <a:pPr/>
              <a:t>51</a:t>
            </a:fld>
            <a:endParaRPr lang="en-GB">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kern="1200" dirty="0" smtClean="0">
                <a:solidFill>
                  <a:schemeClr val="tx1"/>
                </a:solidFill>
                <a:latin typeface="+mn-lt"/>
                <a:ea typeface="+mn-ea"/>
                <a:cs typeface="+mn-cs"/>
              </a:rPr>
              <a:t>They have a </a:t>
            </a:r>
            <a:r>
              <a:rPr lang="en-US" sz="1200" i="1" kern="1200" dirty="0" smtClean="0">
                <a:solidFill>
                  <a:schemeClr val="tx1"/>
                </a:solidFill>
                <a:latin typeface="+mn-lt"/>
                <a:ea typeface="+mn-ea"/>
                <a:cs typeface="+mn-cs"/>
              </a:rPr>
              <a:t>shared vision and sense of purpose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centred</a:t>
            </a:r>
            <a:r>
              <a:rPr lang="en-US" sz="1200" kern="1200" dirty="0" smtClean="0">
                <a:solidFill>
                  <a:schemeClr val="tx1"/>
                </a:solidFill>
                <a:latin typeface="+mn-lt"/>
                <a:ea typeface="+mn-ea"/>
                <a:cs typeface="+mn-cs"/>
              </a:rPr>
              <a:t> on improving outcomes for children (</a:t>
            </a:r>
            <a:r>
              <a:rPr lang="en-US" sz="1200" kern="1200" dirty="0" err="1" smtClean="0">
                <a:solidFill>
                  <a:schemeClr val="tx1"/>
                </a:solidFill>
                <a:latin typeface="+mn-lt"/>
                <a:ea typeface="+mn-ea"/>
                <a:cs typeface="+mn-cs"/>
              </a:rPr>
              <a:t>Hord</a:t>
            </a:r>
            <a:r>
              <a:rPr lang="en-US" sz="1200" kern="1200" dirty="0" smtClean="0">
                <a:solidFill>
                  <a:schemeClr val="tx1"/>
                </a:solidFill>
                <a:latin typeface="+mn-lt"/>
                <a:ea typeface="+mn-ea"/>
                <a:cs typeface="+mn-cs"/>
              </a:rPr>
              <a:t>, 2004; Andrews and Lewis, 2007). In addition, they also possess a </a:t>
            </a:r>
            <a:r>
              <a:rPr lang="en-US" sz="1200" i="1" kern="1200" dirty="0" smtClean="0">
                <a:solidFill>
                  <a:schemeClr val="tx1"/>
                </a:solidFill>
                <a:latin typeface="+mn-lt"/>
                <a:ea typeface="+mn-ea"/>
                <a:cs typeface="+mn-cs"/>
              </a:rPr>
              <a:t>shared value base</a:t>
            </a:r>
            <a:r>
              <a:rPr lang="en-US" sz="1200" kern="1200" dirty="0" smtClean="0">
                <a:solidFill>
                  <a:schemeClr val="tx1"/>
                </a:solidFill>
                <a:latin typeface="+mn-lt"/>
                <a:ea typeface="+mn-ea"/>
                <a:cs typeface="+mn-cs"/>
              </a:rPr>
              <a:t>, which provides a framework for decision making that is both collective and ethical (Louis </a:t>
            </a:r>
            <a:r>
              <a:rPr lang="en-US" sz="1200" i="1" kern="1200" dirty="0" smtClean="0">
                <a:solidFill>
                  <a:schemeClr val="tx1"/>
                </a:solidFill>
                <a:latin typeface="+mn-lt"/>
                <a:ea typeface="+mn-ea"/>
                <a:cs typeface="+mn-cs"/>
              </a:rPr>
              <a:t>et al.,</a:t>
            </a:r>
            <a:r>
              <a:rPr lang="en-US" sz="1200" kern="1200" dirty="0" smtClean="0">
                <a:solidFill>
                  <a:schemeClr val="tx1"/>
                </a:solidFill>
                <a:latin typeface="+mn-lt"/>
                <a:ea typeface="+mn-ea"/>
                <a:cs typeface="+mn-cs"/>
              </a:rPr>
              <a:t> 1995).</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Members of the PLC consistently take collective responsibility for student learning (King &amp; </a:t>
            </a:r>
            <a:r>
              <a:rPr lang="en-US" sz="1200" kern="1200" dirty="0" err="1" smtClean="0">
                <a:solidFill>
                  <a:schemeClr val="tx1"/>
                </a:solidFill>
                <a:latin typeface="+mn-lt"/>
                <a:ea typeface="+mn-ea"/>
                <a:cs typeface="+mn-cs"/>
              </a:rPr>
              <a:t>Newmann</a:t>
            </a:r>
            <a:r>
              <a:rPr lang="en-US" sz="1200" kern="1200" dirty="0" smtClean="0">
                <a:solidFill>
                  <a:schemeClr val="tx1"/>
                </a:solidFill>
                <a:latin typeface="+mn-lt"/>
                <a:ea typeface="+mn-ea"/>
                <a:cs typeface="+mn-cs"/>
              </a:rPr>
              <a:t>, 2001; Kruse </a:t>
            </a:r>
            <a:r>
              <a:rPr lang="en-US" sz="1200" i="1" kern="1200" dirty="0" smtClean="0">
                <a:solidFill>
                  <a:schemeClr val="tx1"/>
                </a:solidFill>
                <a:latin typeface="+mn-lt"/>
                <a:ea typeface="+mn-ea"/>
                <a:cs typeface="+mn-cs"/>
              </a:rPr>
              <a:t>et al.,</a:t>
            </a:r>
            <a:r>
              <a:rPr lang="en-US" sz="1200" kern="1200" dirty="0" smtClean="0">
                <a:solidFill>
                  <a:schemeClr val="tx1"/>
                </a:solidFill>
                <a:latin typeface="+mn-lt"/>
                <a:ea typeface="+mn-ea"/>
                <a:cs typeface="+mn-cs"/>
              </a:rPr>
              <a:t> 1995; </a:t>
            </a:r>
            <a:r>
              <a:rPr lang="en-US" sz="1200" kern="1200" dirty="0" err="1" smtClean="0">
                <a:solidFill>
                  <a:schemeClr val="tx1"/>
                </a:solidFill>
                <a:latin typeface="+mn-lt"/>
                <a:ea typeface="+mn-ea"/>
                <a:cs typeface="+mn-cs"/>
              </a:rPr>
              <a:t>Leithwood</a:t>
            </a:r>
            <a:r>
              <a:rPr lang="en-US" sz="1200" kern="1200" dirty="0" smtClean="0">
                <a:solidFill>
                  <a:schemeClr val="tx1"/>
                </a:solidFill>
                <a:latin typeface="+mn-lt"/>
                <a:ea typeface="+mn-ea"/>
                <a:cs typeface="+mn-cs"/>
              </a:rPr>
              <a:t> &amp; Louis, 1998). This helps to sustain commitment, eases isolation and also serves to exert peer pressure and accountability on those who do not do their fair share, and (</a:t>
            </a:r>
            <a:r>
              <a:rPr lang="en-US" sz="1200" kern="1200" dirty="0" err="1" smtClean="0">
                <a:solidFill>
                  <a:schemeClr val="tx1"/>
                </a:solidFill>
                <a:latin typeface="+mn-lt"/>
                <a:ea typeface="+mn-ea"/>
                <a:cs typeface="+mn-cs"/>
              </a:rPr>
              <a:t>Newmann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Wehlage</a:t>
            </a:r>
            <a:r>
              <a:rPr lang="en-US" sz="1200" kern="1200" dirty="0" smtClean="0">
                <a:solidFill>
                  <a:schemeClr val="tx1"/>
                </a:solidFill>
                <a:latin typeface="+mn-lt"/>
                <a:ea typeface="+mn-ea"/>
                <a:cs typeface="+mn-cs"/>
              </a:rPr>
              <a:t>, 1995; Cole and </a:t>
            </a:r>
            <a:r>
              <a:rPr lang="en-US" sz="1200" kern="1200" dirty="0" err="1" smtClean="0">
                <a:solidFill>
                  <a:schemeClr val="tx1"/>
                </a:solidFill>
                <a:latin typeface="+mn-lt"/>
                <a:ea typeface="+mn-ea"/>
                <a:cs typeface="+mn-cs"/>
              </a:rPr>
              <a:t>Weinbaum</a:t>
            </a:r>
            <a:r>
              <a:rPr lang="en-US" sz="1200" kern="1200" dirty="0" smtClean="0">
                <a:solidFill>
                  <a:schemeClr val="tx1"/>
                </a:solidFill>
                <a:latin typeface="+mn-lt"/>
                <a:ea typeface="+mn-ea"/>
                <a:cs typeface="+mn-cs"/>
              </a:rPr>
              <a:t>, 2010). </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Participants collaborate in ways that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go beyond mere superficial exchanges of help, support, or assistance (Louis et al., 1995). For example, they might engage in joint review and feedback (</a:t>
            </a:r>
            <a:r>
              <a:rPr lang="en-US" sz="1200" kern="1200" dirty="0" err="1" smtClean="0">
                <a:solidFill>
                  <a:schemeClr val="tx1"/>
                </a:solidFill>
                <a:latin typeface="+mn-lt"/>
                <a:ea typeface="+mn-ea"/>
                <a:cs typeface="+mn-cs"/>
              </a:rPr>
              <a:t>Hord</a:t>
            </a:r>
            <a:r>
              <a:rPr lang="en-US" sz="1200" kern="1200" dirty="0" smtClean="0">
                <a:solidFill>
                  <a:schemeClr val="tx1"/>
                </a:solidFill>
                <a:latin typeface="+mn-lt"/>
                <a:ea typeface="+mn-ea"/>
                <a:cs typeface="+mn-cs"/>
              </a:rPr>
              <a:t>, 2004). Collaboration helps to strengthen attachment to and the achievement of shared purpose (</a:t>
            </a:r>
            <a:r>
              <a:rPr lang="en-US" sz="1200" kern="1200" dirty="0" err="1" smtClean="0">
                <a:solidFill>
                  <a:schemeClr val="tx1"/>
                </a:solidFill>
                <a:latin typeface="+mn-lt"/>
                <a:ea typeface="+mn-ea"/>
                <a:cs typeface="+mn-cs"/>
              </a:rPr>
              <a:t>Newmann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Wehlage</a:t>
            </a:r>
            <a:r>
              <a:rPr lang="en-US" sz="1200" kern="1200" dirty="0" smtClean="0">
                <a:solidFill>
                  <a:schemeClr val="tx1"/>
                </a:solidFill>
                <a:latin typeface="+mn-lt"/>
                <a:ea typeface="+mn-ea"/>
                <a:cs typeface="+mn-cs"/>
              </a:rPr>
              <a:t>, 1995). Similarly, collaboration increases participants’ feelings of interdependence and collective responsibility: a goal of better teaching practices would be considered unachievable without collaboration, linking together activity and the achievement of shared purpose. </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Group, as well as individual, learning is promoted. All teachers are learners with their colleagues (Louis </a:t>
            </a:r>
            <a:r>
              <a:rPr lang="en-US" sz="1200" i="1" kern="1200" dirty="0" smtClean="0">
                <a:solidFill>
                  <a:schemeClr val="tx1"/>
                </a:solidFill>
                <a:latin typeface="+mn-lt"/>
                <a:ea typeface="+mn-ea"/>
                <a:cs typeface="+mn-cs"/>
              </a:rPr>
              <a:t>et al.,</a:t>
            </a:r>
            <a:r>
              <a:rPr lang="en-US" sz="1200" kern="1200" dirty="0" smtClean="0">
                <a:solidFill>
                  <a:schemeClr val="tx1"/>
                </a:solidFill>
                <a:latin typeface="+mn-lt"/>
                <a:ea typeface="+mn-ea"/>
                <a:cs typeface="+mn-cs"/>
              </a:rPr>
              <a:t> 1995). Collective learning is also evident when the school learning community interacts, engages in serious dialogue and deliberates about information and data, interpreting it communally and distributing it among colleagues.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Participants engage in reflective professional inquiry. This includes: ‘reflective dialogue’ (Louis et al., 1995), conversations about serious educational issues or problems involving the application of new knowledge in a sustained manner; ‘</a:t>
            </a:r>
            <a:r>
              <a:rPr lang="en-US" sz="1200" kern="1200" dirty="0" err="1" smtClean="0">
                <a:solidFill>
                  <a:schemeClr val="tx1"/>
                </a:solidFill>
                <a:latin typeface="+mn-lt"/>
                <a:ea typeface="+mn-ea"/>
                <a:cs typeface="+mn-cs"/>
              </a:rPr>
              <a:t>deprivatization</a:t>
            </a:r>
            <a:r>
              <a:rPr lang="en-US" sz="1200" kern="1200" dirty="0" smtClean="0">
                <a:solidFill>
                  <a:schemeClr val="tx1"/>
                </a:solidFill>
                <a:latin typeface="+mn-lt"/>
                <a:ea typeface="+mn-ea"/>
                <a:cs typeface="+mn-cs"/>
              </a:rPr>
              <a:t> of practice’ (Louis et al., 1995), frequent examining of teachers’ practice, through mutual observation and case analysis, joint planning and curriculum development (</a:t>
            </a:r>
            <a:r>
              <a:rPr lang="en-US" sz="1200" kern="1200" dirty="0" err="1" smtClean="0">
                <a:solidFill>
                  <a:schemeClr val="tx1"/>
                </a:solidFill>
                <a:latin typeface="+mn-lt"/>
                <a:ea typeface="+mn-ea"/>
                <a:cs typeface="+mn-cs"/>
              </a:rPr>
              <a:t>Newmann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Wehlage</a:t>
            </a:r>
            <a:r>
              <a:rPr lang="en-US" sz="1200" kern="1200" dirty="0" smtClean="0">
                <a:solidFill>
                  <a:schemeClr val="tx1"/>
                </a:solidFill>
                <a:latin typeface="+mn-lt"/>
                <a:ea typeface="+mn-ea"/>
                <a:cs typeface="+mn-cs"/>
              </a:rPr>
              <a:t>, 1995); seeking new knowledge (</a:t>
            </a:r>
            <a:r>
              <a:rPr lang="en-US" sz="1200" kern="1200" dirty="0" err="1" smtClean="0">
                <a:solidFill>
                  <a:schemeClr val="tx1"/>
                </a:solidFill>
                <a:latin typeface="+mn-lt"/>
                <a:ea typeface="+mn-ea"/>
                <a:cs typeface="+mn-cs"/>
              </a:rPr>
              <a:t>Hord</a:t>
            </a:r>
            <a:r>
              <a:rPr lang="en-US" sz="1200" kern="1200" dirty="0" smtClean="0">
                <a:solidFill>
                  <a:schemeClr val="tx1"/>
                </a:solidFill>
                <a:latin typeface="+mn-lt"/>
                <a:ea typeface="+mn-ea"/>
                <a:cs typeface="+mn-cs"/>
              </a:rPr>
              <a:t>, 2004); tacit knowledge constantly converted into shared knowledge through interaction (</a:t>
            </a:r>
            <a:r>
              <a:rPr lang="en-US" sz="1200" kern="1200" dirty="0" err="1" smtClean="0">
                <a:solidFill>
                  <a:schemeClr val="tx1"/>
                </a:solidFill>
                <a:latin typeface="+mn-lt"/>
                <a:ea typeface="+mn-ea"/>
                <a:cs typeface="+mn-cs"/>
              </a:rPr>
              <a:t>Fullan</a:t>
            </a:r>
            <a:r>
              <a:rPr lang="en-US" sz="1200" kern="1200" dirty="0" smtClean="0">
                <a:solidFill>
                  <a:schemeClr val="tx1"/>
                </a:solidFill>
                <a:latin typeface="+mn-lt"/>
                <a:ea typeface="+mn-ea"/>
                <a:cs typeface="+mn-cs"/>
              </a:rPr>
              <a:t>, 2001); and applying new ideas and information to problem solving and solutions addressing pupils’ needs. </a:t>
            </a:r>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18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a:solidFill>
                  <a:prstClr val="black"/>
                </a:solidFill>
              </a:rPr>
              <a:pPr>
                <a:defRPr/>
              </a:pPr>
              <a:t>20</a:t>
            </a:fld>
            <a:endParaRPr lang="en-GB">
              <a:solidFill>
                <a:prstClr val="black"/>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216607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22</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039858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23</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582668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25</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20881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27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C224118-1AF1-4C4D-B5C0-FF35F33CA4C3}" type="slidenum">
              <a:rPr lang="en-GB" smtClean="0"/>
              <a:pPr>
                <a:defRPr/>
              </a:pPr>
              <a:t>28</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582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058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15468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3261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0839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12564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267E9C7-EE44-46F1-BD16-CFC65B98221D}"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2DE4763-6D5B-4DF3-AAC8-50E933EB69B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5778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E28A035-0B94-4359-AEAB-7BBFBE5AF99D}"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80D40B7-26BC-4D49-A94B-229FBF356AC4}"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4600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A2A14B-D109-4545-BFD5-1897A06F7F5F}"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2219A76-8E4F-46B8-AA0F-4B3CF3666989}"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9161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9D80CA9-5FAC-4F92-AA27-FAE13972AE5A}"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06036E6-4F49-4D0A-AA72-55BD5D103DA3}"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3748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45266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323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05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1881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55868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4947EA7-83D4-43C1-81FC-29FDEF3DCDB9}"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3141A42A-D28F-424C-8ECF-774578B17F7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8327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5413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02525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8605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1DE53FC-331F-46CD-89E9-BA2D86C4781B}"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E339069-BF88-49F2-8DCE-504828A6DA86}"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5795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40A6106-8FC0-4823-87A5-5FC301B8183B}"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315AACA-94F6-47BA-AA55-33FEC1385561}"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6136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13622AB-4AAE-4AAC-95FD-D74D0E9A6D54}"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0E58193-3829-4942-8AE6-A7071D8E01F0}"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30199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B3DCB2E-F924-4A3C-9A24-6824DF145990}"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8D98817-338D-435B-A54A-1C5618F03779}"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9939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188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r>
              <a:rPr lang="en-US" noProof="0" smtClean="0"/>
              <a:t>Click icon to add SmartArt graphic</a:t>
            </a:r>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9330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13957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512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284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4AC286C-095F-481D-B93A-C35CC37205ED}"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AFA9A584-F73A-4CA9-9252-CFBB607EC7A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124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4333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379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3889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2C9E32D-43A7-41CB-B3BA-AC48B27307D9}"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194162D-FA3E-485F-9A19-D90B02CCEF91}"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211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34903BC-FAB4-4D08-8E6E-5DC1A6B1ACF0}"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12AA23-506C-4CAA-B651-23FE48ACE9DF}"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11044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0129E46-50C4-4D0E-AF90-A32414AA4B8C}"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0BB8A151-5AF6-4D17-9428-4A50230E0281}"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089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13E90A2-90AC-4048-BBCB-8D90C89F43B3}"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67EFFEA-3703-421B-A190-DAC30FA7C85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921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995E8FF-0DE1-4110-AD02-2D0B09088AA3}"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A3E476-1C7A-4B6B-9312-AE655C126F47}"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0370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0753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467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68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1972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6882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EF2B7D0-1297-4BC9-AAB0-11B12B0EBAA5}"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8EEFC813-CE80-4A98-A241-FF1CA36B6E99}"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275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174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630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9969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E67D9D6-3829-4C70-878F-1B4B7530D2E1}"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AA34031-80BE-4EA6-BBA1-73DFA8CDD891}"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2867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B48C052-E094-4789-80C6-CCC63F11A8AB}"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10CF15-70A3-47ED-9019-6D60E676FBA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1526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B25A331-E5C2-4E20-AE97-AEC09B97EAEB}"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5B9166D-2BC8-4A44-9461-E1CFF0E50401}"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718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7DADCA4-95AD-4F34-A77A-6ED99C6CD69B}"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E91EA3-E399-4ABE-9DB9-9FA319C384FE}"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9757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645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9460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8951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4108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650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60BD21-2296-4BBF-8425-EBC20182F4C6}"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8CCF2255-1127-40C3-91FC-59DC23C52988}"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24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US"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165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6295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0755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4B84A2-8D9D-4133-8474-45F94177E34B}"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7AE989A-C4D2-4342-9AD4-6B894D78843F}"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4583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6E0CAA-D2DD-4E65-9F9A-50471CA63241}"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BB9279D-77CC-48FB-A898-5D95F1DB2F00}"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0428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B8FFBA8-FA8F-4EB8-9D51-74DD86597F9A}"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512C8E0-17B9-4456-95DC-F0CA325D32D9}"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4970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E72F0DA-CE20-496D-91FB-1EE0E9B3F883}"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FC09FDC-24CE-4535-A2AB-D56CA8CED9CE}"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734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7683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4367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6136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068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1850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8144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7ABE8F2-12EE-4CA9-B87E-5BD571EE5F96}"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624A8A6E-7C28-4432-8384-4DB74025AB85}"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5335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4248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4065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7600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2188E74-B74E-40EA-88AE-DD1EAC18B90D}"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3732F47-641D-452B-BC3F-9BA2D308E979}"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1483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7EF0F2-D4EF-475F-A5A5-EC7A4822F104}"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D529D9A-3505-4381-9825-326CC9FE0845}"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0558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4B4F1C8-3CB4-45C3-874A-D5434AB9C35B}"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F317AB-45AA-48BF-B712-0133665790A3}"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903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F6B8BB-04D4-4835-B4BD-092B48AF2352}"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329CC93-5969-4AFA-AB18-20024F95ACB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4524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101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0FDDFB-3B39-4EC3-AA05-CCA173A4D0FA}"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8090D2F-9694-484D-A765-3BA5C7DDD568}"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5791684"/>
      </p:ext>
    </p:extLst>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6988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2139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6453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C1C0426-B95A-421C-955D-83940312008C}"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1D161A06-03A7-4BDA-A3F0-B3D6C427B98D}"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4444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9699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604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9791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9752D5C-8D1A-4C40-9C8E-21D159B9DC41}"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DA8C80-2B45-4748-9BA4-251E98C05BA5}"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2823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427F19E-7DCB-4160-8DB6-B9FB061CE8A8}"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D0D553E-F780-4D05-9EEC-96C5CBE3C622}"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410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3071F95-DE65-44F8-B038-C183CE16160E}"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87179D4-8CC1-4AAE-8CFB-80ED6181F5C5}"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97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21CC241-F1F2-40B8-92BD-E1732D5F11C4}"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76119C3-CB5A-4C42-BB83-FA85C3CA0046}"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3626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EAEFE0-83DE-4DF4-8B3E-6DF764CEC311}"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77D973-0AD2-46AD-8D58-84977756E46E}"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7605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3665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900835"/>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8348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5889068"/>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0D7DC20-B29E-4077-B332-8AF12517F385}"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2DAB1A5C-3B3D-4794-BB45-5A9A724CFD14}"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1280301"/>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9741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7043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8687110"/>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781A27-EDC0-40D4-92DB-1AC0342F9ADF}"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BC80324-4970-41F7-8283-0125C479E7B5}"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129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BE18C06-A3DA-451C-9675-7E0C33E7665A}"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B89A3B-6CF3-40FC-9217-645CD2F3E8B8}"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1371720"/>
      </p:ext>
    </p:extLst>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73432DF-BF21-411F-AAA6-2567F58F171A}"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593351C-6643-4D83-B84E-717076352FF3}"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790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637AD56-9A30-4097-86F4-35AD5FDE1A54}"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BE9B0FC-ABF8-4305-9FE5-DEBE13B8BF03}"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5939424"/>
      </p:ext>
    </p:extLst>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4407BD0-9951-4783-B71B-62963A814999}"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0B169BE-C561-4012-884E-F1FECD4F2313}"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5133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6820772"/>
      </p:ext>
    </p:extLst>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3604282"/>
      </p:ext>
    </p:extLst>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4544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1496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42BC692-87C9-4012-85B1-17FA77E324F4}"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3EEBCD95-C9FA-4EB9-9106-042D8D6E97A0}"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6180359"/>
      </p:ext>
    </p:extLst>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0449120"/>
      </p:ext>
    </p:extLst>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044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47337D-7E92-414B-9BFE-D79EE43B0C42}"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BED6F59-366D-495C-B128-35FF7D8BFB62}"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5367244"/>
      </p:ext>
    </p:extLst>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2724502"/>
      </p:ext>
    </p:extLst>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19DB64A-45C7-4B0B-AE69-EA71931D76D4}"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A24D7F3-EBC6-40DF-A9B3-E8CA95EFAE84}"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7538927"/>
      </p:ext>
    </p:extLst>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71AB45F-8FA0-4403-9651-63E4FD8040E1}" type="datetimeFigureOut">
              <a:rPr lang="en-GB" altLang="en-US"/>
              <a:pPr>
                <a:defRPr/>
              </a:pPr>
              <a:t>6/10/16</a:t>
            </a:fld>
            <a:endParaRPr lang="en-GB"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16FC061-14CD-438B-B660-FF7C12312344}"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3282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6EA6356-7A55-4DE2-9210-9C216232799E}"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0B6BAE2-03B5-474C-BB78-8EAE61E798A7}"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2893950"/>
      </p:ext>
    </p:extLst>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8B75C5-965A-417F-996C-C4A8A2388C03}"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4B347BB-F0DF-4FF4-968A-8A4C683E9BE8}"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7292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9315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544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5036282"/>
      </p:ext>
    </p:extLst>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4924776"/>
      </p:ext>
    </p:extLst>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5EAD145-A858-49C8-AEF4-7F91940E8B72}" type="datetimeFigureOut">
              <a:rPr lang="en-GB" altLang="en-US"/>
              <a:pPr>
                <a:defRPr/>
              </a:pPr>
              <a:t>6/10/16</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panose="020B0604020202020204" pitchFamily="34" charset="0"/>
              </a:defRPr>
            </a:lvl1pPr>
          </a:lstStyle>
          <a:p>
            <a:pPr>
              <a:defRPr/>
            </a:pPr>
            <a:fld id="{65E6C3B7-F9BA-45A7-853F-829941E913B4}" type="slidenum">
              <a:rPr lang="en-GB" altLang="en-US"/>
              <a:pPr>
                <a:defRPr/>
              </a:pPr>
              <a:t>‹#›</a:t>
            </a:fld>
            <a:endParaRPr lang="en-GB"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636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slideLayout" Target="../slideLayouts/slideLayout73.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slideLayout" Target="../slideLayouts/slideLayout85.xml"/><Relationship Id="rId13" Type="http://schemas.openxmlformats.org/officeDocument/2006/relationships/theme" Target="../theme/theme7.xml"/><Relationship Id="rId14" Type="http://schemas.openxmlformats.org/officeDocument/2006/relationships/image" Target="../media/image1.png"/><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theme" Target="../theme/theme8.xml"/><Relationship Id="rId14" Type="http://schemas.openxmlformats.org/officeDocument/2006/relationships/image" Target="../media/image1.png"/><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8.xml"/><Relationship Id="rId12" Type="http://schemas.openxmlformats.org/officeDocument/2006/relationships/slideLayout" Target="../slideLayouts/slideLayout109.xml"/><Relationship Id="rId13" Type="http://schemas.openxmlformats.org/officeDocument/2006/relationships/theme" Target="../theme/theme9.xml"/><Relationship Id="rId14" Type="http://schemas.openxmlformats.org/officeDocument/2006/relationships/image" Target="../media/image1.png"/><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9" Type="http://schemas.openxmlformats.org/officeDocument/2006/relationships/slideLayout" Target="../slideLayouts/slideLayout106.xml"/><Relationship Id="rId10"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5A8B7"/>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15" r:id="rId1"/>
    <p:sldLayoutId id="2147484586" r:id="rId2"/>
    <p:sldLayoutId id="2147484516" r:id="rId3"/>
    <p:sldLayoutId id="2147484517" r:id="rId4"/>
    <p:sldLayoutId id="2147484518" r:id="rId5"/>
    <p:sldLayoutId id="2147484587" r:id="rId6"/>
    <p:sldLayoutId id="2147484588" r:id="rId7"/>
    <p:sldLayoutId id="2147484589" r:id="rId8"/>
    <p:sldLayoutId id="2147484590" r:id="rId9"/>
    <p:sldLayoutId id="2147484519" r:id="rId10"/>
    <p:sldLayoutId id="2147484520" r:id="rId11"/>
    <p:sldLayoutId id="2147484521" r:id="rId12"/>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10242"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9" r:id="rId1"/>
    <p:sldLayoutId id="2147484631" r:id="rId2"/>
    <p:sldLayoutId id="2147484580" r:id="rId3"/>
    <p:sldLayoutId id="2147484581" r:id="rId4"/>
    <p:sldLayoutId id="2147484582" r:id="rId5"/>
    <p:sldLayoutId id="2147484632" r:id="rId6"/>
    <p:sldLayoutId id="2147484633" r:id="rId7"/>
    <p:sldLayoutId id="2147484634" r:id="rId8"/>
    <p:sldLayoutId id="2147484635" r:id="rId9"/>
    <p:sldLayoutId id="2147484583" r:id="rId10"/>
    <p:sldLayoutId id="2147484584" r:id="rId11"/>
    <p:sldLayoutId id="2147484585"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9FD4D7"/>
        </a:solidFill>
        <a:effectLst/>
      </p:bgPr>
    </p:bg>
    <p:spTree>
      <p:nvGrpSpPr>
        <p:cNvPr id="1" name=""/>
        <p:cNvGrpSpPr/>
        <p:nvPr/>
      </p:nvGrpSpPr>
      <p:grpSpPr>
        <a:xfrm>
          <a:off x="0" y="0"/>
          <a:ext cx="0" cy="0"/>
          <a:chOff x="0" y="0"/>
          <a:chExt cx="0" cy="0"/>
        </a:xfrm>
      </p:grpSpPr>
      <p:pic>
        <p:nvPicPr>
          <p:cNvPr id="2050" name="Picture 6" descr="IoE_286_landscape.png"/>
          <p:cNvPicPr>
            <a:picLocks noChangeAspect="1"/>
          </p:cNvPicPr>
          <p:nvPr/>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2" r:id="rId1"/>
    <p:sldLayoutId id="2147484591" r:id="rId2"/>
    <p:sldLayoutId id="2147484523" r:id="rId3"/>
    <p:sldLayoutId id="2147484524" r:id="rId4"/>
    <p:sldLayoutId id="2147484525" r:id="rId5"/>
    <p:sldLayoutId id="2147484592" r:id="rId6"/>
    <p:sldLayoutId id="2147484593" r:id="rId7"/>
    <p:sldLayoutId id="2147484594" r:id="rId8"/>
    <p:sldLayoutId id="2147484595" r:id="rId9"/>
    <p:sldLayoutId id="2147484526" r:id="rId10"/>
    <p:sldLayoutId id="2147484527" r:id="rId11"/>
    <p:sldLayoutId id="2147484528" r:id="rId12"/>
    <p:sldLayoutId id="2147484529"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3074"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0" r:id="rId1"/>
    <p:sldLayoutId id="2147484596" r:id="rId2"/>
    <p:sldLayoutId id="2147484531" r:id="rId3"/>
    <p:sldLayoutId id="2147484532" r:id="rId4"/>
    <p:sldLayoutId id="2147484597" r:id="rId5"/>
    <p:sldLayoutId id="2147484598" r:id="rId6"/>
    <p:sldLayoutId id="2147484599" r:id="rId7"/>
    <p:sldLayoutId id="2147484600" r:id="rId8"/>
    <p:sldLayoutId id="2147484533" r:id="rId9"/>
    <p:sldLayoutId id="2147484534" r:id="rId10"/>
    <p:sldLayoutId id="2147484535" r:id="rId11"/>
    <p:sldLayoutId id="2147484536"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4098"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7" r:id="rId1"/>
    <p:sldLayoutId id="2147484601" r:id="rId2"/>
    <p:sldLayoutId id="2147484538" r:id="rId3"/>
    <p:sldLayoutId id="2147484539" r:id="rId4"/>
    <p:sldLayoutId id="2147484602" r:id="rId5"/>
    <p:sldLayoutId id="2147484603" r:id="rId6"/>
    <p:sldLayoutId id="2147484604" r:id="rId7"/>
    <p:sldLayoutId id="2147484605" r:id="rId8"/>
    <p:sldLayoutId id="2147484540" r:id="rId9"/>
    <p:sldLayoutId id="2147484541" r:id="rId10"/>
    <p:sldLayoutId id="2147484542" r:id="rId11"/>
    <p:sldLayoutId id="2147484543"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5122"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4" r:id="rId1"/>
    <p:sldLayoutId id="2147484606" r:id="rId2"/>
    <p:sldLayoutId id="2147484545" r:id="rId3"/>
    <p:sldLayoutId id="2147484546" r:id="rId4"/>
    <p:sldLayoutId id="2147484547" r:id="rId5"/>
    <p:sldLayoutId id="2147484607" r:id="rId6"/>
    <p:sldLayoutId id="2147484608" r:id="rId7"/>
    <p:sldLayoutId id="2147484609" r:id="rId8"/>
    <p:sldLayoutId id="2147484610" r:id="rId9"/>
    <p:sldLayoutId id="2147484548" r:id="rId10"/>
    <p:sldLayoutId id="2147484549" r:id="rId11"/>
    <p:sldLayoutId id="214748455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6146"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611" r:id="rId2"/>
    <p:sldLayoutId id="2147484552" r:id="rId3"/>
    <p:sldLayoutId id="2147484553" r:id="rId4"/>
    <p:sldLayoutId id="2147484554" r:id="rId5"/>
    <p:sldLayoutId id="2147484612" r:id="rId6"/>
    <p:sldLayoutId id="2147484613" r:id="rId7"/>
    <p:sldLayoutId id="2147484614" r:id="rId8"/>
    <p:sldLayoutId id="2147484615" r:id="rId9"/>
    <p:sldLayoutId id="2147484555" r:id="rId10"/>
    <p:sldLayoutId id="2147484556" r:id="rId11"/>
    <p:sldLayoutId id="2147484557"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8" r:id="rId1"/>
    <p:sldLayoutId id="2147484616" r:id="rId2"/>
    <p:sldLayoutId id="2147484559" r:id="rId3"/>
    <p:sldLayoutId id="2147484560" r:id="rId4"/>
    <p:sldLayoutId id="2147484561" r:id="rId5"/>
    <p:sldLayoutId id="2147484617" r:id="rId6"/>
    <p:sldLayoutId id="2147484618" r:id="rId7"/>
    <p:sldLayoutId id="2147484619" r:id="rId8"/>
    <p:sldLayoutId id="2147484620" r:id="rId9"/>
    <p:sldLayoutId id="2147484562" r:id="rId10"/>
    <p:sldLayoutId id="2147484563" r:id="rId11"/>
    <p:sldLayoutId id="2147484564"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8194"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5" r:id="rId1"/>
    <p:sldLayoutId id="2147484621" r:id="rId2"/>
    <p:sldLayoutId id="2147484566" r:id="rId3"/>
    <p:sldLayoutId id="2147484567" r:id="rId4"/>
    <p:sldLayoutId id="2147484568" r:id="rId5"/>
    <p:sldLayoutId id="2147484622" r:id="rId6"/>
    <p:sldLayoutId id="2147484623" r:id="rId7"/>
    <p:sldLayoutId id="2147484624" r:id="rId8"/>
    <p:sldLayoutId id="2147484625" r:id="rId9"/>
    <p:sldLayoutId id="2147484569" r:id="rId10"/>
    <p:sldLayoutId id="2147484570" r:id="rId11"/>
    <p:sldLayoutId id="2147484571"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9218" name="Picture 6" descr="IoE_286_landscape.png"/>
          <p:cNvPicPr>
            <a:picLocks noChangeAspect="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2" r:id="rId1"/>
    <p:sldLayoutId id="2147484626" r:id="rId2"/>
    <p:sldLayoutId id="2147484573" r:id="rId3"/>
    <p:sldLayoutId id="2147484574" r:id="rId4"/>
    <p:sldLayoutId id="2147484575" r:id="rId5"/>
    <p:sldLayoutId id="2147484627" r:id="rId6"/>
    <p:sldLayoutId id="2147484628" r:id="rId7"/>
    <p:sldLayoutId id="2147484629" r:id="rId8"/>
    <p:sldLayoutId id="2147484630" r:id="rId9"/>
    <p:sldLayoutId id="2147484576" r:id="rId10"/>
    <p:sldLayoutId id="2147484577" r:id="rId11"/>
    <p:sldLayoutId id="2147484578"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gif"/><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gif"/><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9.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4.xml"/><Relationship Id="rId2"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 TargetMode="External"/><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3"/>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206"/>
          <a:stretch/>
        </p:blipFill>
        <p:spPr bwMode="auto">
          <a:xfrm>
            <a:off x="0" y="427182"/>
            <a:ext cx="9144000" cy="6430818"/>
          </a:xfrm>
          <a:prstGeom prst="rect">
            <a:avLst/>
          </a:prstGeom>
          <a:noFill/>
          <a:ln>
            <a:noFill/>
          </a:ln>
          <a:effectLst/>
          <a:scene3d>
            <a:camera prst="orthographicFront">
              <a:rot lat="0" lon="300000" rev="0"/>
            </a:camera>
            <a:lightRig rig="threePt" dir="t"/>
          </a:scene3d>
          <a:extLst>
            <a:ext uri="{909E8E84-426E-40dd-AFC4-6F175D3DCCD1}"/>
            <a:ext uri="{91240B29-F687-4f45-9708-019B960494DF}"/>
          </a:extLst>
        </p:spPr>
      </p:pic>
      <p:pic>
        <p:nvPicPr>
          <p:cNvPr id="64515" name="Picture 6" descr="IoE_286_landscape.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12271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4516" name="Rectangle 5"/>
          <p:cNvSpPr>
            <a:spLocks noChangeArrowheads="1"/>
          </p:cNvSpPr>
          <p:nvPr/>
        </p:nvSpPr>
        <p:spPr bwMode="auto">
          <a:xfrm>
            <a:off x="0" y="4416425"/>
            <a:ext cx="9144000" cy="2441575"/>
          </a:xfrm>
          <a:prstGeom prst="rect">
            <a:avLst/>
          </a:prstGeom>
          <a:gradFill rotWithShape="1">
            <a:gsLst>
              <a:gs pos="0">
                <a:srgbClr val="000000">
                  <a:alpha val="0"/>
                </a:srgbClr>
              </a:gs>
              <a:gs pos="100000">
                <a:srgbClr val="000000">
                  <a:alpha val="56000"/>
                </a:srgbClr>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tIns="91440" bIns="9144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64517" name="TextBox 3"/>
          <p:cNvSpPr txBox="1">
            <a:spLocks noChangeArrowheads="1"/>
          </p:cNvSpPr>
          <p:nvPr/>
        </p:nvSpPr>
        <p:spPr bwMode="auto">
          <a:xfrm>
            <a:off x="108487" y="4915302"/>
            <a:ext cx="8973519" cy="181588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3600" b="1" dirty="0" smtClean="0">
                <a:solidFill>
                  <a:schemeClr val="bg1"/>
                </a:solidFill>
              </a:rPr>
              <a:t>Using data and research to support school improvement</a:t>
            </a:r>
            <a:r>
              <a:rPr lang="en-GB" sz="4000" dirty="0" smtClean="0">
                <a:solidFill>
                  <a:srgbClr val="221729"/>
                </a:solidFill>
              </a:rPr>
              <a:t/>
            </a:r>
            <a:br>
              <a:rPr lang="en-GB" sz="4000" dirty="0" smtClean="0">
                <a:solidFill>
                  <a:srgbClr val="221729"/>
                </a:solidFill>
              </a:rPr>
            </a:br>
            <a:endParaRPr lang="en-GB" altLang="en-US" sz="4000" b="1" dirty="0">
              <a:solidFill>
                <a:srgbClr val="221729"/>
              </a:solidFill>
              <a:latin typeface="Helvetica" panose="020B0604020202020204" pitchFamily="34" charset="0"/>
            </a:endParaRPr>
          </a:p>
        </p:txBody>
      </p:sp>
      <p:sp>
        <p:nvSpPr>
          <p:cNvPr id="64518" name="TextBox 3"/>
          <p:cNvSpPr txBox="1">
            <a:spLocks noChangeArrowheads="1"/>
          </p:cNvSpPr>
          <p:nvPr/>
        </p:nvSpPr>
        <p:spPr bwMode="auto">
          <a:xfrm>
            <a:off x="294468" y="1406176"/>
            <a:ext cx="2363491" cy="11695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1400" dirty="0" smtClean="0">
                <a:solidFill>
                  <a:srgbClr val="FFFFFF"/>
                </a:solidFill>
                <a:latin typeface="Helvetica" panose="020B0604020202020204" pitchFamily="34" charset="0"/>
              </a:rPr>
              <a:t>Dr Chris Brown</a:t>
            </a:r>
          </a:p>
          <a:p>
            <a:pPr eaLnBrk="1" hangingPunct="1"/>
            <a:r>
              <a:rPr lang="en-GB" altLang="en-US" sz="1400" dirty="0" smtClean="0">
                <a:solidFill>
                  <a:srgbClr val="FFFFFF"/>
                </a:solidFill>
                <a:latin typeface="Helvetica" panose="020B0604020202020204" pitchFamily="34" charset="0"/>
              </a:rPr>
              <a:t>London </a:t>
            </a:r>
            <a:r>
              <a:rPr lang="en-GB" altLang="en-US" sz="1400" dirty="0">
                <a:solidFill>
                  <a:srgbClr val="FFFFFF"/>
                </a:solidFill>
                <a:latin typeface="Helvetica" panose="020B0604020202020204" pitchFamily="34" charset="0"/>
              </a:rPr>
              <a:t>Centre for Leadership in </a:t>
            </a:r>
            <a:r>
              <a:rPr lang="en-GB" altLang="en-US" sz="1400" dirty="0" smtClean="0">
                <a:solidFill>
                  <a:srgbClr val="FFFFFF"/>
                </a:solidFill>
                <a:latin typeface="Helvetica" panose="020B0604020202020204" pitchFamily="34" charset="0"/>
              </a:rPr>
              <a:t>Learning</a:t>
            </a:r>
          </a:p>
          <a:p>
            <a:pPr eaLnBrk="1" hangingPunct="1"/>
            <a:endParaRPr lang="en-GB" altLang="en-US" sz="1400" dirty="0" smtClean="0">
              <a:solidFill>
                <a:srgbClr val="FFFFFF"/>
              </a:solidFill>
              <a:latin typeface="Helvetica" panose="020B0604020202020204" pitchFamily="34" charset="0"/>
            </a:endParaRPr>
          </a:p>
          <a:p>
            <a:pPr eaLnBrk="1" hangingPunct="1"/>
            <a:r>
              <a:rPr lang="en-GB" altLang="en-US" sz="1400" dirty="0" smtClean="0">
                <a:solidFill>
                  <a:srgbClr val="FFFFFF"/>
                </a:solidFill>
                <a:latin typeface="Helvetica" panose="020B0604020202020204" pitchFamily="34" charset="0"/>
              </a:rPr>
              <a:t>University College London</a:t>
            </a:r>
            <a:endParaRPr lang="en-GB" altLang="en-US" sz="1400" dirty="0">
              <a:solidFill>
                <a:srgbClr val="FFFFFF"/>
              </a:solidFill>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Evidence use as part of SISS</a:t>
            </a:r>
            <a:endParaRPr lang="en-US" dirty="0"/>
          </a:p>
        </p:txBody>
      </p:sp>
      <p:sp>
        <p:nvSpPr>
          <p:cNvPr id="3" name="Content Placeholder 2"/>
          <p:cNvSpPr>
            <a:spLocks noGrp="1"/>
          </p:cNvSpPr>
          <p:nvPr>
            <p:ph idx="1"/>
          </p:nvPr>
        </p:nvSpPr>
        <p:spPr>
          <a:xfrm>
            <a:off x="457200" y="2031546"/>
            <a:ext cx="8229600" cy="4525963"/>
          </a:xfrm>
        </p:spPr>
        <p:txBody>
          <a:bodyPr>
            <a:normAutofit/>
          </a:bodyPr>
          <a:lstStyle/>
          <a:p>
            <a:pPr marL="0" indent="0">
              <a:buNone/>
            </a:pPr>
            <a:r>
              <a:rPr lang="en-US" sz="2000" dirty="0" smtClean="0"/>
              <a:t>Given </a:t>
            </a:r>
            <a:r>
              <a:rPr lang="en-US" sz="2000" dirty="0"/>
              <a:t>the current emphasis on self-improvement, it is not surprising that evidence, research and data use has also become an intentional feature of recent government education policy. </a:t>
            </a:r>
            <a:endParaRPr lang="en-US" sz="2000" dirty="0" smtClean="0"/>
          </a:p>
          <a:p>
            <a:endParaRPr lang="en-US" sz="2000" dirty="0"/>
          </a:p>
          <a:p>
            <a:pPr marL="0" indent="0">
              <a:buNone/>
            </a:pPr>
            <a:r>
              <a:rPr lang="en-US" sz="2000" dirty="0" smtClean="0"/>
              <a:t>Teaching schools are expected to : </a:t>
            </a:r>
            <a:endParaRPr lang="en-GB" sz="2000" dirty="0"/>
          </a:p>
          <a:p>
            <a:r>
              <a:rPr lang="en-US" sz="2000" dirty="0" smtClean="0"/>
              <a:t>build </a:t>
            </a:r>
            <a:r>
              <a:rPr lang="en-US" sz="2000" dirty="0"/>
              <a:t>on existing research as they contribute to alliance and wider priorities, </a:t>
            </a:r>
            <a:endParaRPr lang="en-GB" sz="2000" dirty="0"/>
          </a:p>
          <a:p>
            <a:pPr lvl="0"/>
            <a:r>
              <a:rPr lang="en-US" sz="2000" dirty="0"/>
              <a:t>base new initiatives on existing evidence and measure the impact of these initiatives, </a:t>
            </a:r>
            <a:endParaRPr lang="en-GB" sz="2000" dirty="0"/>
          </a:p>
          <a:p>
            <a:pPr lvl="0"/>
            <a:r>
              <a:rPr lang="en-US" sz="2000" dirty="0"/>
              <a:t>ensure that staff use existing evidence, and </a:t>
            </a:r>
            <a:endParaRPr lang="en-GB" sz="2000" dirty="0"/>
          </a:p>
          <a:p>
            <a:pPr lvl="0"/>
            <a:r>
              <a:rPr lang="en-US" sz="2000" dirty="0"/>
              <a:t>provide necessary time and support for staff to participate in R&amp;D activities.</a:t>
            </a:r>
            <a:endParaRPr lang="en-GB" sz="2000" dirty="0"/>
          </a:p>
          <a:p>
            <a:pPr marL="0" indent="0">
              <a:buNone/>
            </a:pPr>
            <a:endParaRPr lang="en-GB" sz="2000" dirty="0"/>
          </a:p>
          <a:p>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6347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Rectangle 2"/>
          <p:cNvSpPr/>
          <p:nvPr/>
        </p:nvSpPr>
        <p:spPr>
          <a:xfrm>
            <a:off x="361950" y="2987675"/>
            <a:ext cx="3441700" cy="3387725"/>
          </a:xfrm>
          <a:prstGeom prst="rect">
            <a:avLst/>
          </a:prstGeom>
          <a:solidFill>
            <a:srgbClr val="C00000">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GB" sz="2800" dirty="0" smtClean="0">
                <a:solidFill>
                  <a:schemeClr val="bg1"/>
                </a:solidFill>
                <a:latin typeface="Helvetica"/>
                <a:ea typeface="ＭＳ Ｐゴシック" charset="0"/>
                <a:cs typeface="Helvetica"/>
              </a:rPr>
              <a:t>Research Learning Communities</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112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1590105"/>
            <a:ext cx="8694549" cy="894717"/>
          </a:xfrm>
        </p:spPr>
        <p:txBody>
          <a:bodyPr/>
          <a:lstStyle/>
          <a:p>
            <a:r>
              <a:rPr lang="en-US" dirty="0" smtClean="0"/>
              <a:t>Effective ways to engage with research and evidence</a:t>
            </a:r>
            <a:endParaRPr lang="en-US" dirty="0"/>
          </a:p>
        </p:txBody>
      </p:sp>
      <p:sp>
        <p:nvSpPr>
          <p:cNvPr id="3" name="Content Placeholder 2"/>
          <p:cNvSpPr>
            <a:spLocks noGrp="1"/>
          </p:cNvSpPr>
          <p:nvPr>
            <p:ph idx="1"/>
          </p:nvPr>
        </p:nvSpPr>
        <p:spPr>
          <a:xfrm>
            <a:off x="457200" y="2489992"/>
            <a:ext cx="8229600" cy="4525963"/>
          </a:xfrm>
        </p:spPr>
        <p:txBody>
          <a:bodyPr>
            <a:normAutofit/>
          </a:bodyPr>
          <a:lstStyle/>
          <a:p>
            <a:pPr>
              <a:spcBef>
                <a:spcPts val="600"/>
              </a:spcBef>
              <a:spcAft>
                <a:spcPts val="600"/>
              </a:spcAft>
            </a:pPr>
            <a:endParaRPr lang="en-GB" dirty="0" smtClean="0"/>
          </a:p>
          <a:p>
            <a:r>
              <a:rPr lang="en-US" sz="2400" dirty="0" smtClean="0"/>
              <a:t>In 2014 Education Endowment Foundation put out a call for research projects to explore how to encourage the take up of research and evidence by teachers…</a:t>
            </a:r>
            <a:endParaRPr lang="en-GB" sz="2400" dirty="0"/>
          </a:p>
        </p:txBody>
      </p:sp>
      <p:pic>
        <p:nvPicPr>
          <p:cNvPr id="4" name="Picture 3"/>
          <p:cNvPicPr>
            <a:picLocks noChangeAspect="1"/>
          </p:cNvPicPr>
          <p:nvPr/>
        </p:nvPicPr>
        <p:blipFill>
          <a:blip r:embed="rId2"/>
          <a:stretch>
            <a:fillRect/>
          </a:stretch>
        </p:blipFill>
        <p:spPr>
          <a:xfrm>
            <a:off x="952067" y="4540438"/>
            <a:ext cx="3457575" cy="132397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8247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1590105"/>
            <a:ext cx="8601560" cy="894717"/>
          </a:xfrm>
        </p:spPr>
        <p:txBody>
          <a:bodyPr/>
          <a:lstStyle/>
          <a:p>
            <a:r>
              <a:rPr lang="en-US" dirty="0" smtClean="0"/>
              <a:t>Developing a practical understanding</a:t>
            </a:r>
            <a:endParaRPr lang="en-US" dirty="0"/>
          </a:p>
        </p:txBody>
      </p:sp>
      <p:sp>
        <p:nvSpPr>
          <p:cNvPr id="3" name="Content Placeholder 2"/>
          <p:cNvSpPr>
            <a:spLocks noGrp="1"/>
          </p:cNvSpPr>
          <p:nvPr>
            <p:ph idx="1"/>
          </p:nvPr>
        </p:nvSpPr>
        <p:spPr>
          <a:xfrm>
            <a:off x="457200" y="2067122"/>
            <a:ext cx="8229600" cy="4525963"/>
          </a:xfrm>
        </p:spPr>
        <p:txBody>
          <a:bodyPr>
            <a:normAutofit lnSpcReduction="10000"/>
          </a:bodyPr>
          <a:lstStyle/>
          <a:p>
            <a:pPr>
              <a:spcBef>
                <a:spcPts val="600"/>
              </a:spcBef>
              <a:spcAft>
                <a:spcPts val="600"/>
              </a:spcAft>
            </a:pPr>
            <a:endParaRPr lang="en-GB" dirty="0" smtClean="0"/>
          </a:p>
          <a:p>
            <a:r>
              <a:rPr lang="en-US" sz="2400" dirty="0" smtClean="0"/>
              <a:t>National College R&amp;D themes project</a:t>
            </a:r>
          </a:p>
          <a:p>
            <a:r>
              <a:rPr lang="en-US" sz="2400" dirty="0" smtClean="0"/>
              <a:t>Louise Stoll’s extensive work on Professional Learning Communities</a:t>
            </a:r>
          </a:p>
          <a:p>
            <a:r>
              <a:rPr lang="en-US" sz="2400" dirty="0" smtClean="0"/>
              <a:t>ESRC and Challenge Partners funded work on Middle Leaders as Catalysts for Change</a:t>
            </a:r>
          </a:p>
          <a:p>
            <a:r>
              <a:rPr lang="en-US" sz="2400" dirty="0" smtClean="0"/>
              <a:t>8 x London Schools Excellence Fund Studies</a:t>
            </a:r>
          </a:p>
          <a:p>
            <a:r>
              <a:rPr lang="en-US" sz="2400" dirty="0" smtClean="0"/>
              <a:t>Work with Teaching School Alliances up and down the country</a:t>
            </a:r>
          </a:p>
          <a:p>
            <a:r>
              <a:rPr lang="en-US" sz="2400" dirty="0" smtClean="0"/>
              <a:t>Research </a:t>
            </a:r>
            <a:r>
              <a:rPr lang="en-US" sz="2400" dirty="0" err="1" smtClean="0"/>
              <a:t>centred</a:t>
            </a:r>
            <a:r>
              <a:rPr lang="en-US" sz="2400" dirty="0" smtClean="0"/>
              <a:t> lesson study work for Camden schools and early years </a:t>
            </a:r>
            <a:r>
              <a:rPr lang="en-US" sz="2400" dirty="0" err="1" smtClean="0"/>
              <a:t>centres</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1036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2118" y="1295724"/>
            <a:ext cx="8229600" cy="894717"/>
          </a:xfrm>
        </p:spPr>
        <p:txBody>
          <a:bodyPr/>
          <a:lstStyle/>
          <a:p>
            <a:r>
              <a:rPr lang="en-US" dirty="0" smtClean="0"/>
              <a:t>Cycles of enquiry</a:t>
            </a:r>
            <a:endParaRPr lang="en-US" dirty="0"/>
          </a:p>
        </p:txBody>
      </p:sp>
      <p:graphicFrame>
        <p:nvGraphicFramePr>
          <p:cNvPr id="4" name="D 1"/>
          <p:cNvGraphicFramePr/>
          <p:nvPr>
            <p:extLst/>
          </p:nvPr>
        </p:nvGraphicFramePr>
        <p:xfrm>
          <a:off x="1354144" y="2273568"/>
          <a:ext cx="6165547" cy="427838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279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a:t>
            </a:r>
            <a:endParaRPr lang="en-US" dirty="0"/>
          </a:p>
        </p:txBody>
      </p:sp>
      <p:pic>
        <p:nvPicPr>
          <p:cNvPr id="6" name="Picture 5"/>
          <p:cNvPicPr>
            <a:picLocks noChangeAspect="1"/>
          </p:cNvPicPr>
          <p:nvPr/>
        </p:nvPicPr>
        <p:blipFill>
          <a:blip r:embed="rId2" cstate="print"/>
          <a:stretch>
            <a:fillRect/>
          </a:stretch>
        </p:blipFill>
        <p:spPr>
          <a:xfrm>
            <a:off x="2692400" y="2244436"/>
            <a:ext cx="5538275" cy="43317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4367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a:t>
            </a:r>
            <a:endParaRPr lang="en-US" dirty="0"/>
          </a:p>
        </p:txBody>
      </p:sp>
      <p:pic>
        <p:nvPicPr>
          <p:cNvPr id="4" name="Picture 3"/>
          <p:cNvPicPr/>
          <p:nvPr/>
        </p:nvPicPr>
        <p:blipFill>
          <a:blip r:embed="rId2" cstate="print"/>
          <a:srcRect/>
          <a:stretch>
            <a:fillRect/>
          </a:stretch>
        </p:blipFill>
        <p:spPr bwMode="auto">
          <a:xfrm>
            <a:off x="3152100" y="1730853"/>
            <a:ext cx="4544695" cy="4818087"/>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618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a:t>
            </a:r>
            <a:endParaRPr lang="en-US" dirty="0"/>
          </a:p>
        </p:txBody>
      </p:sp>
      <p:pic>
        <p:nvPicPr>
          <p:cNvPr id="6" name="Picture 5"/>
          <p:cNvPicPr>
            <a:picLocks noChangeAspect="1"/>
          </p:cNvPicPr>
          <p:nvPr/>
        </p:nvPicPr>
        <p:blipFill>
          <a:blip r:embed="rId2"/>
          <a:stretch>
            <a:fillRect/>
          </a:stretch>
        </p:blipFill>
        <p:spPr>
          <a:xfrm>
            <a:off x="2991706" y="1767324"/>
            <a:ext cx="3155734" cy="4810695"/>
          </a:xfrm>
          <a:prstGeom prst="rect">
            <a:avLst/>
          </a:prstGeom>
        </p:spPr>
      </p:pic>
      <p:pic>
        <p:nvPicPr>
          <p:cNvPr id="16" name="Picture 15"/>
          <p:cNvPicPr>
            <a:picLocks noChangeAspect="1"/>
          </p:cNvPicPr>
          <p:nvPr/>
        </p:nvPicPr>
        <p:blipFill>
          <a:blip r:embed="rId3"/>
          <a:stretch>
            <a:fillRect/>
          </a:stretch>
        </p:blipFill>
        <p:spPr>
          <a:xfrm>
            <a:off x="1176866" y="2484822"/>
            <a:ext cx="6604001" cy="3709895"/>
          </a:xfrm>
          <a:prstGeom prst="rect">
            <a:avLst/>
          </a:prstGeom>
        </p:spPr>
      </p:pic>
      <p:pic>
        <p:nvPicPr>
          <p:cNvPr id="17" name="Picture 16"/>
          <p:cNvPicPr>
            <a:picLocks noChangeAspect="1"/>
          </p:cNvPicPr>
          <p:nvPr/>
        </p:nvPicPr>
        <p:blipFill>
          <a:blip r:embed="rId4"/>
          <a:stretch>
            <a:fillRect/>
          </a:stretch>
        </p:blipFill>
        <p:spPr>
          <a:xfrm>
            <a:off x="3095828" y="1767324"/>
            <a:ext cx="3472188" cy="491162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117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8769"/>
            <a:ext cx="8229600" cy="894717"/>
          </a:xfrm>
        </p:spPr>
        <p:txBody>
          <a:bodyPr/>
          <a:lstStyle/>
          <a:p>
            <a:r>
              <a:rPr lang="en-US" dirty="0" smtClean="0"/>
              <a:t>Professional Learning Communities</a:t>
            </a:r>
            <a:endParaRPr lang="en-US" dirty="0"/>
          </a:p>
        </p:txBody>
      </p:sp>
      <p:pic>
        <p:nvPicPr>
          <p:cNvPr id="3" name="Picture 2"/>
          <p:cNvPicPr>
            <a:picLocks noChangeAspect="1"/>
          </p:cNvPicPr>
          <p:nvPr/>
        </p:nvPicPr>
        <p:blipFill>
          <a:blip r:embed="rId3"/>
          <a:stretch>
            <a:fillRect/>
          </a:stretch>
        </p:blipFill>
        <p:spPr>
          <a:xfrm>
            <a:off x="5245866" y="2803752"/>
            <a:ext cx="3251962" cy="2438972"/>
          </a:xfrm>
          <a:prstGeom prst="rect">
            <a:avLst/>
          </a:prstGeom>
        </p:spPr>
      </p:pic>
      <p:sp>
        <p:nvSpPr>
          <p:cNvPr id="5" name="Content Placeholder 2"/>
          <p:cNvSpPr>
            <a:spLocks noGrp="1"/>
          </p:cNvSpPr>
          <p:nvPr>
            <p:ph idx="1"/>
          </p:nvPr>
        </p:nvSpPr>
        <p:spPr>
          <a:xfrm>
            <a:off x="457200" y="1890334"/>
            <a:ext cx="4430429" cy="3890498"/>
          </a:xfrm>
        </p:spPr>
        <p:txBody>
          <a:bodyPr>
            <a:normAutofit fontScale="62500" lnSpcReduction="20000"/>
          </a:bodyPr>
          <a:lstStyle/>
          <a:p>
            <a:pPr>
              <a:spcBef>
                <a:spcPts val="600"/>
              </a:spcBef>
              <a:spcAft>
                <a:spcPts val="600"/>
              </a:spcAft>
            </a:pPr>
            <a:endParaRPr lang="en-GB" dirty="0" smtClean="0"/>
          </a:p>
          <a:p>
            <a:r>
              <a:rPr lang="en-US" sz="3097" dirty="0" smtClean="0"/>
              <a:t>They have a </a:t>
            </a:r>
            <a:r>
              <a:rPr lang="en-US" sz="3097" i="1" dirty="0" smtClean="0"/>
              <a:t>shared vision and sense of purpose</a:t>
            </a:r>
          </a:p>
          <a:p>
            <a:r>
              <a:rPr lang="en-US" sz="3097" dirty="0" smtClean="0"/>
              <a:t>Members of the PLC consistently take collective responsibility for student learning </a:t>
            </a:r>
          </a:p>
          <a:p>
            <a:r>
              <a:rPr lang="en-US" sz="3097" dirty="0" smtClean="0"/>
              <a:t>Participants collaborate in ways that</a:t>
            </a:r>
            <a:r>
              <a:rPr lang="en-US" sz="3097" b="1" dirty="0" smtClean="0"/>
              <a:t> </a:t>
            </a:r>
            <a:r>
              <a:rPr lang="en-US" sz="3097" dirty="0" smtClean="0"/>
              <a:t>go beyond mere superficial exchanges of help, support, or assistance</a:t>
            </a:r>
          </a:p>
          <a:p>
            <a:r>
              <a:rPr lang="en-US" sz="3097" dirty="0" smtClean="0"/>
              <a:t>Group, as well as individual, learning is promoted</a:t>
            </a:r>
          </a:p>
          <a:p>
            <a:r>
              <a:rPr lang="en-US" sz="3097" dirty="0" smtClean="0"/>
              <a:t>Participants engage in reflective professional inquiry</a:t>
            </a:r>
          </a:p>
          <a:p>
            <a:endParaRPr lang="en-US" sz="2400" dirty="0" smtClean="0"/>
          </a:p>
          <a:p>
            <a:endParaRPr lang="en-US" sz="2400" dirty="0" smtClean="0"/>
          </a:p>
          <a:p>
            <a:pPr>
              <a:buNone/>
            </a:pPr>
            <a:endParaRPr lang="en-GB" sz="2400" dirty="0"/>
          </a:p>
        </p:txBody>
      </p:sp>
      <p:sp>
        <p:nvSpPr>
          <p:cNvPr id="6" name="Rounded Rectangular Callout 5"/>
          <p:cNvSpPr/>
          <p:nvPr/>
        </p:nvSpPr>
        <p:spPr>
          <a:xfrm>
            <a:off x="5840010" y="5242724"/>
            <a:ext cx="1844946" cy="1431954"/>
          </a:xfrm>
          <a:prstGeom prst="wedgeRoundRectCallout">
            <a:avLst>
              <a:gd name="adj1" fmla="val -11911"/>
              <a:gd name="adj2" fmla="val -69804"/>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 culture of trust and enquiry</a:t>
            </a:r>
            <a:r>
              <a:rPr lang="en-GB" sz="1600" dirty="0" smtClean="0"/>
              <a:t> </a:t>
            </a:r>
            <a:endParaRPr lang="en-GB" sz="1600" b="1" dirty="0" smtClean="0">
              <a:solidFill>
                <a:srgbClr val="FFFFFF"/>
              </a:solidFill>
              <a:latin typeface="Calibri" pitchFamily="34" charset="0"/>
              <a:cs typeface="Arial" pitchFamily="34" charset="0"/>
            </a:endParaRPr>
          </a:p>
        </p:txBody>
      </p:sp>
      <p:sp>
        <p:nvSpPr>
          <p:cNvPr id="7" name="Rounded Rectangular Callout 6"/>
          <p:cNvSpPr/>
          <p:nvPr/>
        </p:nvSpPr>
        <p:spPr>
          <a:xfrm>
            <a:off x="7299054" y="1890334"/>
            <a:ext cx="1844946" cy="1431954"/>
          </a:xfrm>
          <a:prstGeom prst="wedgeRoundRectCallout">
            <a:avLst>
              <a:gd name="adj1" fmla="val -27118"/>
              <a:gd name="adj2" fmla="val 66332"/>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Diverse perspectives</a:t>
            </a:r>
            <a:endParaRPr lang="en-GB" sz="1600" b="1" dirty="0" smtClean="0">
              <a:solidFill>
                <a:srgbClr val="FFFFFF"/>
              </a:solidFill>
              <a:latin typeface="Calibri" pitchFamily="34" charset="0"/>
              <a:cs typeface="Arial" pitchFamily="34" charset="0"/>
            </a:endParaRPr>
          </a:p>
        </p:txBody>
      </p:sp>
      <p:sp>
        <p:nvSpPr>
          <p:cNvPr id="8" name="TextBox 7"/>
          <p:cNvSpPr txBox="1"/>
          <p:nvPr/>
        </p:nvSpPr>
        <p:spPr>
          <a:xfrm>
            <a:off x="856442" y="6187891"/>
            <a:ext cx="2465964" cy="369332"/>
          </a:xfrm>
          <a:prstGeom prst="rect">
            <a:avLst/>
          </a:prstGeom>
          <a:noFill/>
        </p:spPr>
        <p:txBody>
          <a:bodyPr wrap="square" rtlCol="0">
            <a:spAutoFit/>
          </a:bodyPr>
          <a:lstStyle/>
          <a:p>
            <a:r>
              <a:rPr lang="en-US" dirty="0" smtClean="0"/>
              <a:t>Stoll </a:t>
            </a:r>
            <a:r>
              <a:rPr lang="en-US" i="1" dirty="0" smtClean="0"/>
              <a:t>et al.</a:t>
            </a:r>
            <a:r>
              <a:rPr lang="en-US" dirty="0" smtClean="0"/>
              <a:t> (2006)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096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8769"/>
            <a:ext cx="8229600" cy="894717"/>
          </a:xfrm>
        </p:spPr>
        <p:txBody>
          <a:bodyPr/>
          <a:lstStyle/>
          <a:p>
            <a:r>
              <a:rPr lang="en-US" dirty="0" smtClean="0"/>
              <a:t>Professional Learning Communities</a:t>
            </a:r>
            <a:endParaRPr lang="en-US" dirty="0"/>
          </a:p>
        </p:txBody>
      </p:sp>
      <p:pic>
        <p:nvPicPr>
          <p:cNvPr id="3" name="Picture 2"/>
          <p:cNvPicPr>
            <a:picLocks noChangeAspect="1"/>
          </p:cNvPicPr>
          <p:nvPr/>
        </p:nvPicPr>
        <p:blipFill>
          <a:blip r:embed="rId2"/>
          <a:stretch>
            <a:fillRect/>
          </a:stretch>
        </p:blipFill>
        <p:spPr>
          <a:xfrm>
            <a:off x="817951" y="2358736"/>
            <a:ext cx="4876800" cy="3657600"/>
          </a:xfrm>
          <a:prstGeom prst="rect">
            <a:avLst/>
          </a:prstGeom>
        </p:spPr>
      </p:pic>
      <p:sp>
        <p:nvSpPr>
          <p:cNvPr id="6" name="Rounded Rectangular Callout 5"/>
          <p:cNvSpPr/>
          <p:nvPr/>
        </p:nvSpPr>
        <p:spPr>
          <a:xfrm>
            <a:off x="6098461" y="2358736"/>
            <a:ext cx="2591513" cy="3512127"/>
          </a:xfrm>
          <a:prstGeom prst="wedgeRoundRectCallout">
            <a:avLst>
              <a:gd name="adj1" fmla="val -44608"/>
              <a:gd name="adj2" fmla="val 56630"/>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When done well, professional learning in collaborative communities can lead to improvements in both teachers’ practice and student outcomes (Stoll </a:t>
            </a:r>
            <a:r>
              <a:rPr lang="en-US" sz="1600" i="1" dirty="0" smtClean="0"/>
              <a:t>et al,</a:t>
            </a:r>
            <a:r>
              <a:rPr lang="en-US" sz="1600" dirty="0" smtClean="0"/>
              <a:t> 2006; </a:t>
            </a:r>
            <a:r>
              <a:rPr lang="en-US" sz="1600" dirty="0" err="1" smtClean="0"/>
              <a:t>Veschio</a:t>
            </a:r>
            <a:r>
              <a:rPr lang="en-US" sz="1600" dirty="0" smtClean="0"/>
              <a:t> </a:t>
            </a:r>
            <a:r>
              <a:rPr lang="en-US" sz="1600" i="1" dirty="0" smtClean="0"/>
              <a:t>et al,</a:t>
            </a:r>
            <a:r>
              <a:rPr lang="en-US" sz="1600" dirty="0" smtClean="0"/>
              <a:t> 2008; Harris and Jones, 2012). </a:t>
            </a:r>
            <a:endParaRPr lang="en-GB" sz="1600" b="1" dirty="0" smtClean="0">
              <a:solidFill>
                <a:srgbClr val="FFFFFF"/>
              </a:solidFill>
              <a:latin typeface="Calibri" pitchFamily="34" charset="0"/>
              <a:cs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096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pic>
        <p:nvPicPr>
          <p:cNvPr id="4" name="Picture 3"/>
          <p:cNvPicPr>
            <a:picLocks noChangeAspect="1"/>
          </p:cNvPicPr>
          <p:nvPr/>
        </p:nvPicPr>
        <p:blipFill>
          <a:blip r:embed="rId2"/>
          <a:stretch>
            <a:fillRect/>
          </a:stretch>
        </p:blipFill>
        <p:spPr>
          <a:xfrm>
            <a:off x="6227958" y="2746893"/>
            <a:ext cx="2419348" cy="3625390"/>
          </a:xfrm>
          <a:prstGeom prst="rect">
            <a:avLst/>
          </a:prstGeom>
        </p:spPr>
      </p:pic>
      <p:pic>
        <p:nvPicPr>
          <p:cNvPr id="8" name="Picture 7"/>
          <p:cNvPicPr>
            <a:picLocks noChangeAspect="1"/>
          </p:cNvPicPr>
          <p:nvPr/>
        </p:nvPicPr>
        <p:blipFill>
          <a:blip r:embed="rId3"/>
          <a:stretch>
            <a:fillRect/>
          </a:stretch>
        </p:blipFill>
        <p:spPr>
          <a:xfrm>
            <a:off x="3548745" y="2746892"/>
            <a:ext cx="2306494" cy="3625390"/>
          </a:xfrm>
          <a:prstGeom prst="rect">
            <a:avLst/>
          </a:prstGeom>
        </p:spPr>
      </p:pic>
      <p:pic>
        <p:nvPicPr>
          <p:cNvPr id="9" name="Picture 8"/>
          <p:cNvPicPr>
            <a:picLocks noChangeAspect="1"/>
          </p:cNvPicPr>
          <p:nvPr/>
        </p:nvPicPr>
        <p:blipFill>
          <a:blip r:embed="rId4"/>
          <a:stretch>
            <a:fillRect/>
          </a:stretch>
        </p:blipFill>
        <p:spPr>
          <a:xfrm>
            <a:off x="597389" y="2746893"/>
            <a:ext cx="2557388" cy="362538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18350" y="3113296"/>
            <a:ext cx="5522777" cy="3077637"/>
          </a:xfrm>
          <a:prstGeom prst="rect">
            <a:avLst/>
          </a:prstGeom>
        </p:spPr>
      </p:pic>
      <p:sp>
        <p:nvSpPr>
          <p:cNvPr id="4" name="Rounded Rectangular Callout 3"/>
          <p:cNvSpPr/>
          <p:nvPr/>
        </p:nvSpPr>
        <p:spPr>
          <a:xfrm>
            <a:off x="5278892" y="1681342"/>
            <a:ext cx="1844946" cy="1431954"/>
          </a:xfrm>
          <a:prstGeom prst="wedgeRoundRectCallout">
            <a:avLst>
              <a:gd name="adj1" fmla="val -21516"/>
              <a:gd name="adj2" fmla="val 58081"/>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latin typeface="Calibri" pitchFamily="34" charset="0"/>
                <a:cs typeface="Arial" pitchFamily="34" charset="0"/>
              </a:rPr>
              <a:t>Talking about your knowledge on a given issue</a:t>
            </a:r>
          </a:p>
        </p:txBody>
      </p:sp>
      <p:sp>
        <p:nvSpPr>
          <p:cNvPr id="5" name="Rounded Rectangular Callout 4"/>
          <p:cNvSpPr/>
          <p:nvPr/>
        </p:nvSpPr>
        <p:spPr>
          <a:xfrm>
            <a:off x="6636327" y="3717924"/>
            <a:ext cx="2053647" cy="2152939"/>
          </a:xfrm>
          <a:prstGeom prst="wedgeRoundRectCallout">
            <a:avLst>
              <a:gd name="adj1" fmla="val -44608"/>
              <a:gd name="adj2" fmla="val 56630"/>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latin typeface="Calibri" pitchFamily="34" charset="0"/>
                <a:cs typeface="Arial" pitchFamily="34" charset="0"/>
              </a:rPr>
              <a:t>Looking at research on a given issue and then how this can be used to produce approaches to teaching and learning</a:t>
            </a:r>
          </a:p>
        </p:txBody>
      </p:sp>
      <p:sp>
        <p:nvSpPr>
          <p:cNvPr id="6" name="Rounded Rectangular Callout 5"/>
          <p:cNvSpPr/>
          <p:nvPr/>
        </p:nvSpPr>
        <p:spPr>
          <a:xfrm>
            <a:off x="148936" y="4675909"/>
            <a:ext cx="1731819" cy="1446920"/>
          </a:xfrm>
          <a:prstGeom prst="wedgeRoundRectCallout">
            <a:avLst>
              <a:gd name="adj1" fmla="val 61140"/>
              <a:gd name="adj2" fmla="val 23328"/>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latin typeface="Calibri" pitchFamily="34" charset="0"/>
                <a:cs typeface="Arial" pitchFamily="34" charset="0"/>
              </a:rPr>
              <a:t>Trialling and embedding these within your school </a:t>
            </a:r>
          </a:p>
        </p:txBody>
      </p:sp>
      <p:sp>
        <p:nvSpPr>
          <p:cNvPr id="7" name="Rounded Rectangular Callout 6"/>
          <p:cNvSpPr/>
          <p:nvPr/>
        </p:nvSpPr>
        <p:spPr>
          <a:xfrm>
            <a:off x="476673" y="1812216"/>
            <a:ext cx="1731819" cy="1446920"/>
          </a:xfrm>
          <a:prstGeom prst="wedgeRoundRectCallout">
            <a:avLst>
              <a:gd name="adj1" fmla="val 58140"/>
              <a:gd name="adj2" fmla="val 43436"/>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FFFF"/>
                </a:solidFill>
                <a:latin typeface="Calibri" pitchFamily="34" charset="0"/>
                <a:cs typeface="Arial" pitchFamily="34" charset="0"/>
              </a:rPr>
              <a:t>Making them a way of life</a:t>
            </a:r>
          </a:p>
        </p:txBody>
      </p:sp>
      <p:sp>
        <p:nvSpPr>
          <p:cNvPr id="8" name="Title 1"/>
          <p:cNvSpPr txBox="1">
            <a:spLocks/>
          </p:cNvSpPr>
          <p:nvPr/>
        </p:nvSpPr>
        <p:spPr>
          <a:xfrm>
            <a:off x="-852054" y="1131368"/>
            <a:ext cx="8229600" cy="89471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a:lstStyle>
          <a:p>
            <a:r>
              <a:rPr lang="en-US" smtClean="0"/>
              <a:t>Learning conversations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06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Networked Learning Communities</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marL="0" indent="0">
              <a:buNone/>
            </a:pPr>
            <a:r>
              <a:rPr lang="en-US" sz="2400" dirty="0" smtClean="0"/>
              <a:t>Networked Learning Communities (</a:t>
            </a:r>
            <a:r>
              <a:rPr lang="en-US" sz="2400" dirty="0" err="1" smtClean="0"/>
              <a:t>NLCs</a:t>
            </a:r>
            <a:r>
              <a:rPr lang="en-US" sz="2400" dirty="0" smtClean="0"/>
              <a:t>) have emerged as a means by which teachers, </a:t>
            </a:r>
            <a:r>
              <a:rPr lang="en-US" sz="2400" dirty="0" err="1" smtClean="0"/>
              <a:t>headteachers</a:t>
            </a:r>
            <a:r>
              <a:rPr lang="en-US" sz="2400" dirty="0" smtClean="0"/>
              <a:t> and others, who are located in individual schools, can move outside their day-to-day contexts to engage with a broader scope of ideas and possibilities as part of a cross-school or multi-school PLC </a:t>
            </a:r>
          </a:p>
          <a:p>
            <a:pPr marL="0" indent="0">
              <a:buNone/>
            </a:pPr>
            <a:r>
              <a:rPr lang="en-US" sz="2400" dirty="0" smtClean="0"/>
              <a:t>(e.g. Earl and Katz, 2006; Harris and Jones, 2012). </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915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txBox="1">
            <a:spLocks/>
          </p:cNvSpPr>
          <p:nvPr/>
        </p:nvSpPr>
        <p:spPr>
          <a:xfrm>
            <a:off x="160637" y="1381125"/>
            <a:ext cx="8218487" cy="4673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tabLst>
                <a:tab pos="263525" algn="l"/>
              </a:tabLst>
              <a:defRPr/>
            </a:pPr>
            <a:r>
              <a:rPr lang="en-US" sz="1800" b="1" dirty="0" smtClean="0">
                <a:latin typeface="Helvetica"/>
                <a:ea typeface="ＭＳ Ｐゴシック" charset="0"/>
                <a:cs typeface="Helvetica"/>
              </a:rPr>
              <a:t>It is leadership as influence that led us to the idea of opinion formers</a:t>
            </a:r>
          </a:p>
          <a:p>
            <a:pPr marL="0" indent="0" fontAlgn="auto">
              <a:spcAft>
                <a:spcPts val="0"/>
              </a:spcAft>
              <a:buNone/>
              <a:tabLst>
                <a:tab pos="263525" algn="l"/>
              </a:tabLst>
              <a:defRPr/>
            </a:pPr>
            <a:endParaRPr lang="en-US" sz="1800" b="1" dirty="0" smtClean="0">
              <a:latin typeface="Helvetica"/>
              <a:ea typeface="ＭＳ Ｐゴシック" charset="0"/>
              <a:cs typeface="Helvetica"/>
            </a:endParaRPr>
          </a:p>
          <a:p>
            <a:pPr marL="0" indent="0" fontAlgn="auto">
              <a:spcAft>
                <a:spcPts val="0"/>
              </a:spcAft>
              <a:buNone/>
              <a:tabLst>
                <a:tab pos="263525" algn="l"/>
              </a:tabLst>
              <a:defRPr/>
            </a:pPr>
            <a:endParaRPr lang="en-US" sz="1800" dirty="0" smtClean="0">
              <a:latin typeface="Helvetica"/>
              <a:ea typeface="ＭＳ Ｐゴシック" charset="0"/>
              <a:cs typeface="Helvetica"/>
            </a:endParaRPr>
          </a:p>
        </p:txBody>
      </p:sp>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0637" y="1966246"/>
            <a:ext cx="4371506" cy="3178330"/>
          </a:xfrm>
          <a:prstGeom prst="rect">
            <a:avLst/>
          </a:prstGeom>
        </p:spPr>
      </p:pic>
      <p:pic>
        <p:nvPicPr>
          <p:cNvPr id="4" name="Picture 3"/>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873084" y="2659124"/>
            <a:ext cx="3726040" cy="3730439"/>
          </a:xfrm>
          <a:prstGeom prst="rect">
            <a:avLst/>
          </a:prstGeom>
        </p:spPr>
      </p:pic>
      <p:sp>
        <p:nvSpPr>
          <p:cNvPr id="5" name="Oval 4"/>
          <p:cNvSpPr/>
          <p:nvPr/>
        </p:nvSpPr>
        <p:spPr>
          <a:xfrm>
            <a:off x="5876694" y="4460403"/>
            <a:ext cx="289932" cy="32338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591138" y="5326481"/>
            <a:ext cx="289932" cy="32338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58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txBox="1">
            <a:spLocks/>
          </p:cNvSpPr>
          <p:nvPr/>
        </p:nvSpPr>
        <p:spPr>
          <a:xfrm>
            <a:off x="471488" y="1646954"/>
            <a:ext cx="8218487" cy="4673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tabLst>
                <a:tab pos="263525" algn="l"/>
              </a:tabLst>
              <a:defRPr/>
            </a:pPr>
            <a:r>
              <a:rPr lang="en-US" sz="4000" dirty="0" smtClean="0">
                <a:latin typeface="Helvetica"/>
                <a:ea typeface="ＭＳ Ｐゴシック" charset="0"/>
                <a:cs typeface="Helvetica"/>
              </a:rPr>
              <a:t>What is an RLC?</a:t>
            </a:r>
          </a:p>
          <a:p>
            <a:pPr marL="0" indent="0" fontAlgn="auto">
              <a:spcAft>
                <a:spcPts val="0"/>
              </a:spcAft>
              <a:buNone/>
              <a:tabLst>
                <a:tab pos="263525" algn="l"/>
              </a:tabLst>
              <a:defRPr/>
            </a:pPr>
            <a:endParaRPr lang="en-US" sz="1800" b="1" dirty="0" smtClean="0">
              <a:latin typeface="Helvetica"/>
              <a:ea typeface="ＭＳ Ｐゴシック" charset="0"/>
              <a:cs typeface="Helvetica"/>
            </a:endParaRPr>
          </a:p>
          <a:p>
            <a:pPr marL="887412"/>
            <a:r>
              <a:rPr lang="en-GB" sz="2400" dirty="0" smtClean="0">
                <a:latin typeface="Helvetica"/>
                <a:cs typeface="Helvetica"/>
              </a:rPr>
              <a:t>Research Learning Communities are networked learning communities that focus on engaging with and in research in order to tackle issues of teaching and learning</a:t>
            </a:r>
          </a:p>
          <a:p>
            <a:pPr marL="887412"/>
            <a:endParaRPr lang="en-GB" sz="2400" dirty="0" smtClean="0">
              <a:latin typeface="Helvetica"/>
              <a:cs typeface="Helvetica"/>
            </a:endParaRPr>
          </a:p>
          <a:p>
            <a:pPr marL="887412"/>
            <a:r>
              <a:rPr lang="en-GB" sz="2400" dirty="0" err="1" smtClean="0">
                <a:latin typeface="Helvetica"/>
                <a:cs typeface="Helvetica"/>
              </a:rPr>
              <a:t>RLCs</a:t>
            </a:r>
            <a:r>
              <a:rPr lang="en-GB" sz="2400" dirty="0" smtClean="0">
                <a:latin typeface="Helvetica"/>
                <a:cs typeface="Helvetica"/>
              </a:rPr>
              <a:t> operate in cycles of enquiry</a:t>
            </a:r>
          </a:p>
          <a:p>
            <a:pPr marL="887412">
              <a:buNone/>
            </a:pPr>
            <a:endParaRPr lang="en-GB" sz="2400" dirty="0" smtClean="0">
              <a:latin typeface="Helvetica"/>
              <a:cs typeface="Helvetica"/>
            </a:endParaRPr>
          </a:p>
          <a:p>
            <a:pPr marL="887412"/>
            <a:r>
              <a:rPr lang="en-GB" sz="2400" dirty="0" err="1" smtClean="0">
                <a:latin typeface="Helvetica"/>
                <a:cs typeface="Helvetica"/>
              </a:rPr>
              <a:t>RLCs</a:t>
            </a:r>
            <a:r>
              <a:rPr lang="en-GB" sz="2400" dirty="0" smtClean="0">
                <a:latin typeface="Helvetica"/>
                <a:cs typeface="Helvetica"/>
              </a:rPr>
              <a:t> facilitate capacity building, inter school support and intra school development</a:t>
            </a:r>
            <a:endParaRPr lang="en-US" sz="2400" dirty="0" smtClean="0">
              <a:latin typeface="Helvetica"/>
              <a:ea typeface="ＭＳ Ｐゴシック" charset="0"/>
              <a:cs typeface="Helvetic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8221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EEF project</a:t>
            </a:r>
            <a:endParaRPr lang="en-US" dirty="0"/>
          </a:p>
        </p:txBody>
      </p:sp>
      <p:sp>
        <p:nvSpPr>
          <p:cNvPr id="3" name="Content Placeholder 2"/>
          <p:cNvSpPr>
            <a:spLocks noGrp="1"/>
          </p:cNvSpPr>
          <p:nvPr>
            <p:ph idx="1"/>
          </p:nvPr>
        </p:nvSpPr>
        <p:spPr>
          <a:xfrm>
            <a:off x="342900" y="1590105"/>
            <a:ext cx="8229600" cy="4525963"/>
          </a:xfrm>
        </p:spPr>
        <p:txBody>
          <a:bodyPr>
            <a:normAutofit lnSpcReduction="10000"/>
          </a:bodyPr>
          <a:lstStyle/>
          <a:p>
            <a:pPr>
              <a:buNone/>
            </a:pPr>
            <a:endParaRPr lang="en-US" dirty="0" smtClean="0"/>
          </a:p>
          <a:p>
            <a:pPr>
              <a:buNone/>
            </a:pPr>
            <a:r>
              <a:rPr lang="en-US" sz="1800" dirty="0" smtClean="0"/>
              <a:t> </a:t>
            </a:r>
          </a:p>
          <a:p>
            <a:pPr marL="723900" indent="-179388"/>
            <a:r>
              <a:rPr lang="en-GB" sz="2400" dirty="0" smtClean="0"/>
              <a:t>Recruited 110 primary schools across England and set up ten Research Learning Communities (RLCs) with some 55 primary schools. </a:t>
            </a:r>
          </a:p>
          <a:p>
            <a:pPr marL="723900" indent="-179388"/>
            <a:endParaRPr lang="en-GB" sz="2400" dirty="0" smtClean="0"/>
          </a:p>
          <a:p>
            <a:pPr marL="723900" indent="-179388"/>
            <a:r>
              <a:rPr lang="en-GB" sz="2400" dirty="0" smtClean="0"/>
              <a:t>Membership of RLC includes at least one opinion-leader and one Senior Leader from each school. </a:t>
            </a:r>
          </a:p>
          <a:p>
            <a:pPr marL="723900" indent="-179388"/>
            <a:endParaRPr lang="en-GB" sz="2400" dirty="0" smtClean="0"/>
          </a:p>
          <a:p>
            <a:pPr marL="723900" indent="-179388"/>
            <a:r>
              <a:rPr lang="en-GB" sz="2400" dirty="0" smtClean="0"/>
              <a:t>The 10 </a:t>
            </a:r>
            <a:r>
              <a:rPr lang="en-GB" sz="2400" dirty="0" err="1" smtClean="0"/>
              <a:t>RLCs</a:t>
            </a:r>
            <a:r>
              <a:rPr lang="en-GB" sz="2400" dirty="0" smtClean="0"/>
              <a:t> meet four times a year for a whole-day workshop, supported by LCLL research-facilitators.</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7604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txBox="1">
            <a:spLocks/>
          </p:cNvSpPr>
          <p:nvPr/>
        </p:nvSpPr>
        <p:spPr>
          <a:xfrm>
            <a:off x="471488" y="1289916"/>
            <a:ext cx="8218487" cy="4996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tabLst>
                <a:tab pos="263525" algn="l"/>
              </a:tabLst>
              <a:defRPr/>
            </a:pPr>
            <a:r>
              <a:rPr lang="en-US" sz="1800" b="1" dirty="0" smtClean="0">
                <a:latin typeface="Helvetica"/>
                <a:ea typeface="ＭＳ Ｐゴシック" charset="0"/>
                <a:cs typeface="Helvetica"/>
              </a:rPr>
              <a:t>Outline of activity</a:t>
            </a:r>
          </a:p>
          <a:p>
            <a:pPr marL="0" indent="0" fontAlgn="auto">
              <a:spcAft>
                <a:spcPts val="0"/>
              </a:spcAft>
              <a:buNone/>
              <a:tabLst>
                <a:tab pos="263525" algn="l"/>
              </a:tabLst>
              <a:defRPr/>
            </a:pPr>
            <a:endParaRPr lang="en-US" sz="1800" b="1" dirty="0" smtClean="0">
              <a:latin typeface="Helvetica"/>
              <a:ea typeface="ＭＳ Ｐゴシック" charset="0"/>
              <a:cs typeface="Helvetica"/>
            </a:endParaRPr>
          </a:p>
        </p:txBody>
      </p:sp>
      <p:grpSp>
        <p:nvGrpSpPr>
          <p:cNvPr id="3" name="Group 3"/>
          <p:cNvGrpSpPr>
            <a:grpSpLocks/>
          </p:cNvGrpSpPr>
          <p:nvPr/>
        </p:nvGrpSpPr>
        <p:grpSpPr bwMode="auto">
          <a:xfrm>
            <a:off x="1007918" y="1795895"/>
            <a:ext cx="6022975" cy="4729163"/>
            <a:chOff x="685800" y="446861"/>
            <a:chExt cx="6023368" cy="4729004"/>
          </a:xfrm>
        </p:grpSpPr>
        <p:sp>
          <p:nvSpPr>
            <p:cNvPr id="4" name="TextBox 3"/>
            <p:cNvSpPr txBox="1"/>
            <p:nvPr/>
          </p:nvSpPr>
          <p:spPr>
            <a:xfrm>
              <a:off x="685800" y="446861"/>
              <a:ext cx="1798755" cy="646091"/>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Workshop 1: Understand</a:t>
              </a:r>
            </a:p>
          </p:txBody>
        </p:sp>
        <p:sp>
          <p:nvSpPr>
            <p:cNvPr id="5" name="TextBox 4"/>
            <p:cNvSpPr txBox="1"/>
            <p:nvPr/>
          </p:nvSpPr>
          <p:spPr>
            <a:xfrm>
              <a:off x="4910414" y="838961"/>
              <a:ext cx="1798754" cy="646090"/>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Int. sess. 1: </a:t>
              </a:r>
            </a:p>
            <a:p>
              <a:pPr algn="ctr" defTabSz="457200" eaLnBrk="1" fontAlgn="auto" hangingPunct="1">
                <a:spcBef>
                  <a:spcPts val="0"/>
                </a:spcBef>
                <a:spcAft>
                  <a:spcPts val="0"/>
                </a:spcAft>
                <a:defRPr/>
              </a:pPr>
              <a:r>
                <a:rPr lang="en-US" kern="0" dirty="0">
                  <a:solidFill>
                    <a:prstClr val="black"/>
                  </a:solidFill>
                  <a:latin typeface="Calibri"/>
                  <a:ea typeface="+mn-ea"/>
                </a:rPr>
                <a:t>Share</a:t>
              </a:r>
            </a:p>
          </p:txBody>
        </p:sp>
        <p:sp>
          <p:nvSpPr>
            <p:cNvPr id="6" name="TextBox 5"/>
            <p:cNvSpPr txBox="1"/>
            <p:nvPr/>
          </p:nvSpPr>
          <p:spPr>
            <a:xfrm>
              <a:off x="685800" y="2058120"/>
              <a:ext cx="1798755" cy="646090"/>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Int. sess. 2:  </a:t>
              </a:r>
            </a:p>
            <a:p>
              <a:pPr algn="ctr" defTabSz="457200" eaLnBrk="1" fontAlgn="auto" hangingPunct="1">
                <a:spcBef>
                  <a:spcPts val="0"/>
                </a:spcBef>
                <a:spcAft>
                  <a:spcPts val="0"/>
                </a:spcAft>
                <a:defRPr/>
              </a:pPr>
              <a:r>
                <a:rPr lang="en-US" kern="0" dirty="0">
                  <a:solidFill>
                    <a:prstClr val="black"/>
                  </a:solidFill>
                  <a:latin typeface="Calibri"/>
                  <a:ea typeface="+mn-ea"/>
                </a:rPr>
                <a:t>Trial</a:t>
              </a:r>
            </a:p>
          </p:txBody>
        </p:sp>
        <p:sp>
          <p:nvSpPr>
            <p:cNvPr id="7" name="TextBox 6"/>
            <p:cNvSpPr txBox="1"/>
            <p:nvPr/>
          </p:nvSpPr>
          <p:spPr>
            <a:xfrm>
              <a:off x="4910414" y="1810478"/>
              <a:ext cx="1798754" cy="646090"/>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Workshop 2: Develop</a:t>
              </a:r>
            </a:p>
          </p:txBody>
        </p:sp>
        <p:sp>
          <p:nvSpPr>
            <p:cNvPr id="8" name="TextBox 7"/>
            <p:cNvSpPr txBox="1"/>
            <p:nvPr/>
          </p:nvSpPr>
          <p:spPr>
            <a:xfrm>
              <a:off x="685800" y="3005825"/>
              <a:ext cx="1798755" cy="646091"/>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Workshop 3: </a:t>
              </a:r>
            </a:p>
            <a:p>
              <a:pPr algn="ctr" defTabSz="457200" eaLnBrk="1" fontAlgn="auto" hangingPunct="1">
                <a:spcBef>
                  <a:spcPts val="0"/>
                </a:spcBef>
                <a:spcAft>
                  <a:spcPts val="0"/>
                </a:spcAft>
                <a:defRPr/>
              </a:pPr>
              <a:r>
                <a:rPr lang="en-US" kern="0" dirty="0">
                  <a:solidFill>
                    <a:prstClr val="black"/>
                  </a:solidFill>
                  <a:latin typeface="Calibri"/>
                  <a:ea typeface="+mn-ea"/>
                </a:rPr>
                <a:t>Refine</a:t>
              </a:r>
            </a:p>
          </p:txBody>
        </p:sp>
        <p:sp>
          <p:nvSpPr>
            <p:cNvPr id="9" name="TextBox 8"/>
            <p:cNvSpPr txBox="1"/>
            <p:nvPr/>
          </p:nvSpPr>
          <p:spPr>
            <a:xfrm>
              <a:off x="4910414" y="3247117"/>
              <a:ext cx="1798754" cy="646091"/>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Int. sess. 3:  Embed</a:t>
              </a:r>
            </a:p>
          </p:txBody>
        </p:sp>
        <p:sp>
          <p:nvSpPr>
            <p:cNvPr id="10" name="TextBox 9"/>
            <p:cNvSpPr txBox="1"/>
            <p:nvPr/>
          </p:nvSpPr>
          <p:spPr>
            <a:xfrm>
              <a:off x="685800" y="4529774"/>
              <a:ext cx="1798755" cy="646091"/>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Int. sess. 4:  Share impact</a:t>
              </a:r>
            </a:p>
          </p:txBody>
        </p:sp>
        <p:sp>
          <p:nvSpPr>
            <p:cNvPr id="11" name="TextBox 10"/>
            <p:cNvSpPr txBox="1"/>
            <p:nvPr/>
          </p:nvSpPr>
          <p:spPr>
            <a:xfrm>
              <a:off x="4910414" y="4245621"/>
              <a:ext cx="1798754" cy="646090"/>
            </a:xfrm>
            <a:prstGeom prst="rect">
              <a:avLst/>
            </a:prstGeom>
            <a:solidFill>
              <a:sysClr val="window" lastClr="FFFFFF"/>
            </a:solidFill>
            <a:ln w="31750">
              <a:solidFill>
                <a:sysClr val="windowText" lastClr="000000"/>
              </a:solidFill>
            </a:ln>
            <a:effectLst/>
          </p:spPr>
          <p:txBody>
            <a:bodyPr>
              <a:spAutoFit/>
            </a:bodyPr>
            <a:lstStyle/>
            <a:p>
              <a:pPr algn="ctr" defTabSz="457200" eaLnBrk="1" fontAlgn="auto" hangingPunct="1">
                <a:spcBef>
                  <a:spcPts val="0"/>
                </a:spcBef>
                <a:spcAft>
                  <a:spcPts val="0"/>
                </a:spcAft>
                <a:defRPr/>
              </a:pPr>
              <a:r>
                <a:rPr lang="en-US" kern="0" dirty="0">
                  <a:solidFill>
                    <a:prstClr val="black"/>
                  </a:solidFill>
                  <a:latin typeface="Calibri"/>
                  <a:ea typeface="+mn-ea"/>
                </a:rPr>
                <a:t>Workshop 4: Take </a:t>
              </a:r>
              <a:r>
                <a:rPr lang="en-US" kern="0" dirty="0" smtClean="0">
                  <a:solidFill>
                    <a:prstClr val="black"/>
                  </a:solidFill>
                  <a:latin typeface="Calibri"/>
                  <a:ea typeface="+mn-ea"/>
                </a:rPr>
                <a:t>stock</a:t>
              </a:r>
              <a:endParaRPr lang="en-US" kern="0" dirty="0">
                <a:solidFill>
                  <a:prstClr val="black"/>
                </a:solidFill>
                <a:latin typeface="Calibri"/>
                <a:ea typeface="+mn-ea"/>
              </a:endParaRPr>
            </a:p>
          </p:txBody>
        </p:sp>
        <p:cxnSp>
          <p:nvCxnSpPr>
            <p:cNvPr id="12" name="Straight Arrow Connector 11"/>
            <p:cNvCxnSpPr>
              <a:stCxn id="4" idx="3"/>
              <a:endCxn id="5" idx="1"/>
            </p:cNvCxnSpPr>
            <p:nvPr/>
          </p:nvCxnSpPr>
          <p:spPr>
            <a:xfrm>
              <a:off x="2484555" y="770700"/>
              <a:ext cx="2425858" cy="390512"/>
            </a:xfrm>
            <a:prstGeom prst="straightConnector1">
              <a:avLst/>
            </a:prstGeom>
            <a:noFill/>
            <a:ln w="25400" cap="flat" cmpd="sng" algn="ctr">
              <a:solidFill>
                <a:sysClr val="windowText" lastClr="000000"/>
              </a:solidFill>
              <a:prstDash val="solid"/>
              <a:tailEnd type="arrow" w="lg" len="med"/>
            </a:ln>
            <a:effectLst>
              <a:outerShdw blurRad="40000" dist="20000" dir="5400000" rotWithShape="0">
                <a:srgbClr val="000000">
                  <a:alpha val="38000"/>
                </a:srgbClr>
              </a:outerShdw>
            </a:effectLst>
          </p:spPr>
        </p:cxnSp>
        <p:cxnSp>
          <p:nvCxnSpPr>
            <p:cNvPr id="13" name="Straight Arrow Connector 12"/>
            <p:cNvCxnSpPr>
              <a:stCxn id="7" idx="1"/>
              <a:endCxn id="6" idx="3"/>
            </p:cNvCxnSpPr>
            <p:nvPr/>
          </p:nvCxnSpPr>
          <p:spPr>
            <a:xfrm rot="10800000" flipV="1">
              <a:off x="2484555" y="2134317"/>
              <a:ext cx="2425858" cy="246054"/>
            </a:xfrm>
            <a:prstGeom prst="straightConnector1">
              <a:avLst/>
            </a:prstGeom>
            <a:noFill/>
            <a:ln w="25400" cap="flat" cmpd="sng" algn="ctr">
              <a:solidFill>
                <a:sysClr val="windowText" lastClr="000000"/>
              </a:solidFill>
              <a:prstDash val="solid"/>
              <a:tailEnd type="arrow" w="lg" len="med"/>
            </a:ln>
            <a:effectLst>
              <a:outerShdw blurRad="40000" dist="20000" dir="5400000" rotWithShape="0">
                <a:srgbClr val="000000">
                  <a:alpha val="38000"/>
                </a:srgbClr>
              </a:outerShdw>
            </a:effectLst>
          </p:spPr>
        </p:cxnSp>
        <p:cxnSp>
          <p:nvCxnSpPr>
            <p:cNvPr id="14" name="Straight Arrow Connector 13"/>
            <p:cNvCxnSpPr>
              <a:stCxn id="11" idx="1"/>
              <a:endCxn id="10" idx="3"/>
            </p:cNvCxnSpPr>
            <p:nvPr/>
          </p:nvCxnSpPr>
          <p:spPr>
            <a:xfrm rot="10800000" flipV="1">
              <a:off x="2484555" y="4569460"/>
              <a:ext cx="2425858" cy="282565"/>
            </a:xfrm>
            <a:prstGeom prst="straightConnector1">
              <a:avLst/>
            </a:prstGeom>
            <a:noFill/>
            <a:ln w="25400" cap="flat" cmpd="sng" algn="ctr">
              <a:solidFill>
                <a:sysClr val="windowText" lastClr="000000"/>
              </a:solidFill>
              <a:prstDash val="solid"/>
              <a:tailEnd type="arrow" w="lg" len="med"/>
            </a:ln>
            <a:effectLst>
              <a:outerShdw blurRad="40000" dist="20000" dir="5400000" rotWithShape="0">
                <a:srgbClr val="000000">
                  <a:alpha val="38000"/>
                </a:srgbClr>
              </a:outerShdw>
            </a:effectLst>
          </p:spPr>
        </p:cxnSp>
        <p:cxnSp>
          <p:nvCxnSpPr>
            <p:cNvPr id="15" name="Straight Arrow Connector 14"/>
            <p:cNvCxnSpPr>
              <a:stCxn id="5" idx="2"/>
              <a:endCxn id="7" idx="0"/>
            </p:cNvCxnSpPr>
            <p:nvPr/>
          </p:nvCxnSpPr>
          <p:spPr>
            <a:xfrm rot="16200000" flipH="1">
              <a:off x="5646284" y="1647765"/>
              <a:ext cx="325427" cy="0"/>
            </a:xfrm>
            <a:prstGeom prst="straightConnector1">
              <a:avLst/>
            </a:prstGeom>
            <a:noFill/>
            <a:ln w="25400" cap="flat" cmpd="sng" algn="ctr">
              <a:solidFill>
                <a:sysClr val="windowText" lastClr="000000"/>
              </a:solidFill>
              <a:prstDash val="solid"/>
              <a:tailEnd type="arrow" w="lg" len="med"/>
            </a:ln>
            <a:effectLst>
              <a:outerShdw blurRad="40000" dist="20000" dir="5400000" rotWithShape="0">
                <a:srgbClr val="000000">
                  <a:alpha val="38000"/>
                </a:srgbClr>
              </a:outerShdw>
            </a:effectLst>
          </p:spPr>
        </p:cxnSp>
        <p:cxnSp>
          <p:nvCxnSpPr>
            <p:cNvPr id="16" name="Straight Arrow Connector 15"/>
            <p:cNvCxnSpPr>
              <a:stCxn id="6" idx="2"/>
              <a:endCxn id="8" idx="0"/>
            </p:cNvCxnSpPr>
            <p:nvPr/>
          </p:nvCxnSpPr>
          <p:spPr>
            <a:xfrm rot="5400000">
              <a:off x="1434370" y="2854224"/>
              <a:ext cx="301615" cy="1588"/>
            </a:xfrm>
            <a:prstGeom prst="straightConnector1">
              <a:avLst/>
            </a:prstGeom>
            <a:noFill/>
            <a:ln w="25400" cap="flat" cmpd="sng" algn="ctr">
              <a:solidFill>
                <a:sysClr val="windowText" lastClr="000000"/>
              </a:solidFill>
              <a:prstDash val="solid"/>
              <a:tailEnd type="arrow" w="lg" len="med"/>
            </a:ln>
            <a:effectLst>
              <a:outerShdw blurRad="40000" dist="20000" dir="5400000" rotWithShape="0">
                <a:srgbClr val="000000">
                  <a:alpha val="38000"/>
                </a:srgbClr>
              </a:outerShdw>
            </a:effectLst>
          </p:spPr>
        </p:cxnSp>
        <p:cxnSp>
          <p:nvCxnSpPr>
            <p:cNvPr id="17" name="Straight Arrow Connector 16"/>
            <p:cNvCxnSpPr>
              <a:stCxn id="9" idx="1"/>
              <a:endCxn id="8" idx="3"/>
            </p:cNvCxnSpPr>
            <p:nvPr/>
          </p:nvCxnSpPr>
          <p:spPr>
            <a:xfrm rot="10800000">
              <a:off x="2484555" y="3329664"/>
              <a:ext cx="2425858" cy="241292"/>
            </a:xfrm>
            <a:prstGeom prst="straightConnector1">
              <a:avLst/>
            </a:prstGeom>
            <a:noFill/>
            <a:ln w="25400" cap="flat" cmpd="sng" algn="ctr">
              <a:solidFill>
                <a:sysClr val="windowText" lastClr="000000"/>
              </a:solidFill>
              <a:prstDash val="solid"/>
              <a:headEnd type="arrow" w="lg" len="med"/>
              <a:tailEnd type="none" w="lg" len="med"/>
            </a:ln>
            <a:effectLst>
              <a:outerShdw blurRad="40000" dist="20000" dir="5400000" rotWithShape="0">
                <a:srgbClr val="000000">
                  <a:alpha val="38000"/>
                </a:srgbClr>
              </a:outerShdw>
            </a:effectLst>
          </p:spPr>
        </p:cxnSp>
        <p:cxnSp>
          <p:nvCxnSpPr>
            <p:cNvPr id="18" name="Straight Arrow Connector 17"/>
            <p:cNvCxnSpPr>
              <a:stCxn id="9" idx="2"/>
              <a:endCxn id="11" idx="0"/>
            </p:cNvCxnSpPr>
            <p:nvPr/>
          </p:nvCxnSpPr>
          <p:spPr>
            <a:xfrm rot="5400000">
              <a:off x="5633584" y="4070208"/>
              <a:ext cx="352413" cy="1587"/>
            </a:xfrm>
            <a:prstGeom prst="straightConnector1">
              <a:avLst/>
            </a:prstGeom>
            <a:noFill/>
            <a:ln w="25400" cap="flat" cmpd="sng" algn="ctr">
              <a:solidFill>
                <a:sysClr val="windowText" lastClr="000000"/>
              </a:solidFill>
              <a:prstDash val="solid"/>
              <a:tailEnd type="arrow" w="lg" len="med"/>
            </a:ln>
            <a:effectLst>
              <a:outerShdw blurRad="40000" dist="20000" dir="5400000" rotWithShape="0">
                <a:srgbClr val="000000">
                  <a:alpha val="38000"/>
                </a:srgbClr>
              </a:outerShdw>
            </a:effectLst>
          </p:spPr>
        </p:cxnSp>
        <p:cxnSp>
          <p:nvCxnSpPr>
            <p:cNvPr id="19" name="Shape 38"/>
            <p:cNvCxnSpPr>
              <a:stCxn id="5" idx="2"/>
              <a:endCxn id="6" idx="0"/>
            </p:cNvCxnSpPr>
            <p:nvPr/>
          </p:nvCxnSpPr>
          <p:spPr>
            <a:xfrm rot="5400000">
              <a:off x="3410950" y="-339927"/>
              <a:ext cx="573069" cy="4223026"/>
            </a:xfrm>
            <a:prstGeom prst="curvedConnector3">
              <a:avLst>
                <a:gd name="adj1" fmla="val 50000"/>
              </a:avLst>
            </a:prstGeom>
            <a:noFill/>
            <a:ln w="25400" cap="flat" cmpd="sng" algn="ctr">
              <a:solidFill>
                <a:sysClr val="windowText" lastClr="000000"/>
              </a:solidFill>
              <a:prstDash val="dashDot"/>
              <a:tailEnd type="none" w="lg" len="med"/>
            </a:ln>
            <a:effectLst>
              <a:outerShdw blurRad="40000" dist="20000" dir="5400000" rotWithShape="0">
                <a:srgbClr val="000000">
                  <a:alpha val="38000"/>
                </a:srgbClr>
              </a:outerShdw>
            </a:effectLst>
          </p:spPr>
        </p:cxnSp>
        <p:cxnSp>
          <p:nvCxnSpPr>
            <p:cNvPr id="20" name="Shape 41"/>
            <p:cNvCxnSpPr>
              <a:stCxn id="9" idx="2"/>
              <a:endCxn id="10" idx="0"/>
            </p:cNvCxnSpPr>
            <p:nvPr/>
          </p:nvCxnSpPr>
          <p:spPr>
            <a:xfrm rot="5400000">
              <a:off x="3379201" y="2099979"/>
              <a:ext cx="636566" cy="4223026"/>
            </a:xfrm>
            <a:prstGeom prst="curvedConnector3">
              <a:avLst>
                <a:gd name="adj1" fmla="val 50000"/>
              </a:avLst>
            </a:prstGeom>
            <a:noFill/>
            <a:ln w="25400" cap="flat" cmpd="sng" algn="ctr">
              <a:solidFill>
                <a:sysClr val="windowText" lastClr="000000"/>
              </a:solidFill>
              <a:prstDash val="dashDot"/>
              <a:tailEnd type="none" w="lg" len="med"/>
            </a:ln>
            <a:effectLst>
              <a:outerShdw blurRad="40000" dist="20000" dir="5400000" rotWithShape="0">
                <a:srgbClr val="000000">
                  <a:alpha val="38000"/>
                </a:srgbClr>
              </a:outerShdw>
            </a:effectLst>
          </p:spPr>
        </p:cxnSp>
        <p:cxnSp>
          <p:nvCxnSpPr>
            <p:cNvPr id="21" name="Curved Connector 20"/>
            <p:cNvCxnSpPr>
              <a:stCxn id="6" idx="2"/>
              <a:endCxn id="9" idx="0"/>
            </p:cNvCxnSpPr>
            <p:nvPr/>
          </p:nvCxnSpPr>
          <p:spPr>
            <a:xfrm rot="16200000" flipH="1">
              <a:off x="3426031" y="864151"/>
              <a:ext cx="542907" cy="4223026"/>
            </a:xfrm>
            <a:prstGeom prst="curvedConnector3">
              <a:avLst>
                <a:gd name="adj1" fmla="val 50000"/>
              </a:avLst>
            </a:prstGeom>
            <a:noFill/>
            <a:ln w="25400" cap="flat" cmpd="sng" algn="ctr">
              <a:solidFill>
                <a:sysClr val="windowText" lastClr="000000"/>
              </a:solidFill>
              <a:prstDash val="dashDot"/>
              <a:tailEnd type="none" w="lg" len="med"/>
            </a:ln>
            <a:effectLst>
              <a:outerShdw blurRad="40000" dist="20000" dir="5400000" rotWithShape="0">
                <a:srgbClr val="000000">
                  <a:alpha val="38000"/>
                </a:srgbClr>
              </a:outerShdw>
            </a:effectLst>
          </p:spPr>
        </p:cxn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228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033"/>
            <a:ext cx="8229600" cy="894717"/>
          </a:xfrm>
        </p:spPr>
        <p:txBody>
          <a:bodyPr/>
          <a:lstStyle/>
          <a:p>
            <a:r>
              <a:rPr lang="en-US" dirty="0" smtClean="0"/>
              <a:t>The project (2)</a:t>
            </a:r>
            <a:endParaRPr lang="en-US" dirty="0"/>
          </a:p>
        </p:txBody>
      </p:sp>
      <p:sp>
        <p:nvSpPr>
          <p:cNvPr id="3" name="Content Placeholder 2"/>
          <p:cNvSpPr>
            <a:spLocks noGrp="1"/>
          </p:cNvSpPr>
          <p:nvPr>
            <p:ph idx="1"/>
          </p:nvPr>
        </p:nvSpPr>
        <p:spPr>
          <a:xfrm>
            <a:off x="290946" y="2004002"/>
            <a:ext cx="8229600" cy="4525963"/>
          </a:xfrm>
        </p:spPr>
        <p:txBody>
          <a:bodyPr>
            <a:normAutofit fontScale="92500" lnSpcReduction="10000"/>
          </a:bodyPr>
          <a:lstStyle/>
          <a:p>
            <a:pPr>
              <a:buNone/>
            </a:pPr>
            <a:r>
              <a:rPr lang="en-US" sz="1800" dirty="0" smtClean="0"/>
              <a:t> </a:t>
            </a:r>
          </a:p>
          <a:p>
            <a:pPr marL="723900" indent="-179388"/>
            <a:r>
              <a:rPr lang="en-GB" sz="2400" dirty="0" smtClean="0"/>
              <a:t>Workshops focus on specific issues agreed on in advance (i.e. to look at issues of importance identified by schools) and introduce research evidence that investigates ‘what works’ in relation to these issues.</a:t>
            </a:r>
          </a:p>
          <a:p>
            <a:pPr marL="723900" indent="-179388"/>
            <a:endParaRPr lang="en-GB" sz="2400" dirty="0" smtClean="0"/>
          </a:p>
          <a:p>
            <a:pPr marL="723900" indent="-179388"/>
            <a:r>
              <a:rPr lang="en-GB" sz="2400" dirty="0" smtClean="0"/>
              <a:t>Within the RLC workshop, facilitators use evidence-informed approaches/exercises to enable participants to engage interactively with both research and their own and colleagues’ tacit practice-based knowledge.</a:t>
            </a:r>
          </a:p>
          <a:p>
            <a:pPr marL="723900" indent="-179388"/>
            <a:endParaRPr lang="en-GB" sz="2400" dirty="0" smtClean="0"/>
          </a:p>
          <a:p>
            <a:pPr marL="723900" indent="-179388"/>
            <a:r>
              <a:rPr lang="en-GB" sz="2400" dirty="0" smtClean="0"/>
              <a:t>Following workshops participants go back to their schools and share and build on what happened in the workshops</a:t>
            </a:r>
          </a:p>
          <a:p>
            <a:pPr marL="723900" indent="-179388"/>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6646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596"/>
            <a:ext cx="8229600" cy="894717"/>
          </a:xfrm>
        </p:spPr>
        <p:txBody>
          <a:bodyPr/>
          <a:lstStyle/>
          <a:p>
            <a:r>
              <a:rPr lang="en-US" dirty="0" smtClean="0"/>
              <a:t>The project (3)</a:t>
            </a:r>
            <a:endParaRPr lang="en-US" dirty="0"/>
          </a:p>
        </p:txBody>
      </p:sp>
      <p:sp>
        <p:nvSpPr>
          <p:cNvPr id="3" name="Content Placeholder 2"/>
          <p:cNvSpPr>
            <a:spLocks noGrp="1"/>
          </p:cNvSpPr>
          <p:nvPr>
            <p:ph idx="1"/>
          </p:nvPr>
        </p:nvSpPr>
        <p:spPr>
          <a:xfrm>
            <a:off x="457200" y="2061874"/>
            <a:ext cx="8229600" cy="4525963"/>
          </a:xfrm>
        </p:spPr>
        <p:txBody>
          <a:bodyPr>
            <a:normAutofit/>
          </a:bodyPr>
          <a:lstStyle/>
          <a:p>
            <a:r>
              <a:rPr lang="en-GB" sz="2400" dirty="0" smtClean="0"/>
              <a:t>During year two we are trying to ensure RLC members begin to source their own evidence and begin to run the workshops so as to ensure a sustainable approach. </a:t>
            </a:r>
          </a:p>
          <a:p>
            <a:endParaRPr lang="en-GB" sz="2400" dirty="0" smtClean="0"/>
          </a:p>
          <a:p>
            <a:r>
              <a:rPr lang="en-GB" sz="2400" dirty="0" smtClean="0"/>
              <a:t>By the end of the project each school will have two experienced evidence champions, experience of engaging in an evidence use enquiry cycle and so the capacity to build evidence use within their schools and also across others in their alliance</a:t>
            </a:r>
          </a:p>
          <a:p>
            <a:endParaRPr lang="en-GB" sz="2400" dirty="0" smtClean="0"/>
          </a:p>
          <a:p>
            <a:r>
              <a:rPr lang="en-GB" sz="2400" dirty="0" smtClean="0"/>
              <a:t>We will also provide a toolkit to schools to help with this.</a:t>
            </a:r>
          </a:p>
          <a:p>
            <a:pPr marL="723900" indent="-179388"/>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133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Rectangle 2"/>
          <p:cNvSpPr/>
          <p:nvPr/>
        </p:nvSpPr>
        <p:spPr>
          <a:xfrm>
            <a:off x="361950" y="2987675"/>
            <a:ext cx="3441700" cy="3387725"/>
          </a:xfrm>
          <a:prstGeom prst="rect">
            <a:avLst/>
          </a:prstGeom>
          <a:solidFill>
            <a:srgbClr val="C00000">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GB" sz="2800" dirty="0" smtClean="0">
                <a:solidFill>
                  <a:schemeClr val="bg1"/>
                </a:solidFill>
                <a:latin typeface="Helvetica"/>
                <a:ea typeface="ＭＳ Ｐゴシック" charset="0"/>
                <a:cs typeface="Helvetica"/>
              </a:rPr>
              <a:t>What</a:t>
            </a:r>
            <a:r>
              <a:rPr lang="en-GB" sz="2800" dirty="0" smtClean="0">
                <a:solidFill>
                  <a:schemeClr val="bg1"/>
                </a:solidFill>
                <a:latin typeface="Helvetica"/>
                <a:ea typeface="ＭＳ Ｐゴシック" charset="0"/>
                <a:cs typeface="Helvetica"/>
              </a:rPr>
              <a:t> is </a:t>
            </a:r>
            <a:r>
              <a:rPr lang="en-GB" sz="2800" dirty="0" smtClean="0">
                <a:solidFill>
                  <a:schemeClr val="bg1"/>
                </a:solidFill>
                <a:latin typeface="Helvetica"/>
                <a:ea typeface="ＭＳ Ｐゴシック" charset="0"/>
                <a:cs typeface="Helvetica"/>
              </a:rPr>
              <a:t>the project telling us?</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4846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txBox="1">
            <a:spLocks/>
          </p:cNvSpPr>
          <p:nvPr/>
        </p:nvSpPr>
        <p:spPr>
          <a:xfrm>
            <a:off x="160637" y="1381125"/>
            <a:ext cx="8218487" cy="4673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tabLst>
                <a:tab pos="263525" algn="l"/>
              </a:tabLst>
              <a:defRPr/>
            </a:pPr>
            <a:r>
              <a:rPr lang="en-US" sz="1800" b="1" dirty="0" smtClean="0">
                <a:latin typeface="Helvetica"/>
                <a:ea typeface="ＭＳ Ｐゴシック" charset="0"/>
                <a:cs typeface="Helvetica"/>
              </a:rPr>
              <a:t>It is leadership as influence that led us to the idea of opinion formers</a:t>
            </a:r>
          </a:p>
          <a:p>
            <a:pPr marL="0" indent="0" fontAlgn="auto">
              <a:spcAft>
                <a:spcPts val="0"/>
              </a:spcAft>
              <a:buNone/>
              <a:tabLst>
                <a:tab pos="263525" algn="l"/>
              </a:tabLst>
              <a:defRPr/>
            </a:pPr>
            <a:endParaRPr lang="en-US" sz="1800" b="1" dirty="0" smtClean="0">
              <a:latin typeface="Helvetica"/>
              <a:ea typeface="ＭＳ Ｐゴシック" charset="0"/>
              <a:cs typeface="Helvetica"/>
            </a:endParaRPr>
          </a:p>
          <a:p>
            <a:pPr marL="0" indent="0" fontAlgn="auto">
              <a:spcAft>
                <a:spcPts val="0"/>
              </a:spcAft>
              <a:buNone/>
              <a:tabLst>
                <a:tab pos="263525" algn="l"/>
              </a:tabLst>
              <a:defRPr/>
            </a:pPr>
            <a:endParaRPr lang="en-US" sz="1800" dirty="0" smtClean="0">
              <a:latin typeface="Helvetica"/>
              <a:ea typeface="ＭＳ Ｐゴシック" charset="0"/>
              <a:cs typeface="Helvetica"/>
            </a:endParaRPr>
          </a:p>
        </p:txBody>
      </p:sp>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0637" y="1966246"/>
            <a:ext cx="4371506" cy="3178330"/>
          </a:xfrm>
          <a:prstGeom prst="rect">
            <a:avLst/>
          </a:prstGeom>
        </p:spPr>
      </p:pic>
      <p:pic>
        <p:nvPicPr>
          <p:cNvPr id="4" name="Picture 3"/>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873084" y="2659124"/>
            <a:ext cx="3726040" cy="3730439"/>
          </a:xfrm>
          <a:prstGeom prst="rect">
            <a:avLst/>
          </a:prstGeom>
        </p:spPr>
      </p:pic>
      <p:sp>
        <p:nvSpPr>
          <p:cNvPr id="5" name="Oval 4"/>
          <p:cNvSpPr/>
          <p:nvPr/>
        </p:nvSpPr>
        <p:spPr>
          <a:xfrm>
            <a:off x="5876694" y="4460403"/>
            <a:ext cx="289932" cy="32338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591138" y="5326481"/>
            <a:ext cx="289932" cy="32338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58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areas of focus</a:t>
            </a:r>
            <a:endParaRPr lang="en-US" dirty="0"/>
          </a:p>
        </p:txBody>
      </p:sp>
      <p:sp>
        <p:nvSpPr>
          <p:cNvPr id="3" name="Content Placeholder 2"/>
          <p:cNvSpPr>
            <a:spLocks noGrp="1"/>
          </p:cNvSpPr>
          <p:nvPr>
            <p:ph idx="1"/>
          </p:nvPr>
        </p:nvSpPr>
        <p:spPr>
          <a:xfrm>
            <a:off x="457200" y="2037463"/>
            <a:ext cx="8229600" cy="4525963"/>
          </a:xfrm>
        </p:spPr>
        <p:txBody>
          <a:bodyPr>
            <a:normAutofit/>
          </a:bodyPr>
          <a:lstStyle/>
          <a:p>
            <a:pPr>
              <a:spcBef>
                <a:spcPts val="600"/>
              </a:spcBef>
              <a:spcAft>
                <a:spcPts val="600"/>
              </a:spcAft>
            </a:pPr>
            <a:endParaRPr lang="en-GB" dirty="0" smtClean="0"/>
          </a:p>
          <a:p>
            <a:pPr marL="457200" indent="-457200">
              <a:spcBef>
                <a:spcPts val="600"/>
              </a:spcBef>
              <a:spcAft>
                <a:spcPts val="600"/>
              </a:spcAft>
              <a:buFont typeface="+mj-lt"/>
              <a:buAutoNum type="arabicPeriod"/>
            </a:pPr>
            <a:r>
              <a:rPr lang="en-US" sz="2000" dirty="0" smtClean="0"/>
              <a:t>Why do educational leaders decide to embark on various forms of school improvement. What decisions are open to them and how do they select from these? What role does research play?</a:t>
            </a:r>
            <a:endParaRPr lang="en-GB" sz="2000" dirty="0" smtClean="0"/>
          </a:p>
          <a:p>
            <a:pPr marL="457200" indent="-457200">
              <a:spcBef>
                <a:spcPts val="600"/>
              </a:spcBef>
              <a:spcAft>
                <a:spcPts val="600"/>
              </a:spcAft>
              <a:buFont typeface="+mj-lt"/>
              <a:buAutoNum type="arabicPeriod"/>
            </a:pPr>
            <a:r>
              <a:rPr lang="en-US" sz="2000" dirty="0" smtClean="0"/>
              <a:t>If school leaders decide that they want to lead research informed schools, what factors facilitate evidence use or research engagement? Likewise for policy makers.</a:t>
            </a:r>
            <a:endParaRPr lang="en-GB" sz="2000" dirty="0" smtClean="0"/>
          </a:p>
          <a:p>
            <a:pPr marL="457200" indent="-457200">
              <a:spcBef>
                <a:spcPts val="600"/>
              </a:spcBef>
              <a:spcAft>
                <a:spcPts val="600"/>
              </a:spcAft>
              <a:buFont typeface="+mj-lt"/>
              <a:buAutoNum type="arabicPeriod"/>
            </a:pPr>
            <a:r>
              <a:rPr lang="en-US" sz="2000" dirty="0" smtClean="0"/>
              <a:t>How can educational practitioners most effectively engage with research?</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46895" y="3429000"/>
            <a:ext cx="3492500" cy="2324100"/>
          </a:xfrm>
          <a:prstGeom prst="rect">
            <a:avLst/>
          </a:prstGeom>
        </p:spPr>
      </p:pic>
      <p:sp>
        <p:nvSpPr>
          <p:cNvPr id="46082" name="Title 1"/>
          <p:cNvSpPr>
            <a:spLocks noGrp="1"/>
          </p:cNvSpPr>
          <p:nvPr>
            <p:ph type="title"/>
          </p:nvPr>
        </p:nvSpPr>
        <p:spPr>
          <a:xfrm>
            <a:off x="312738" y="1484629"/>
            <a:ext cx="8229600" cy="894717"/>
          </a:xfrm>
        </p:spPr>
        <p:txBody>
          <a:bodyPr/>
          <a:lstStyle/>
          <a:p>
            <a:r>
              <a:rPr lang="en-GB" sz="3200" dirty="0" smtClean="0">
                <a:ea typeface="ＭＳ Ｐゴシック" charset="-128"/>
              </a:rPr>
              <a:t>The need to identify opinion formers also presented the opportunity to engage is some in-depth analysis as to what drives research use. </a:t>
            </a:r>
            <a:br>
              <a:rPr lang="en-GB" sz="3200" dirty="0" smtClean="0">
                <a:ea typeface="ＭＳ Ｐゴシック" charset="-128"/>
              </a:rPr>
            </a:br>
            <a:r>
              <a:rPr lang="en-GB" sz="3200" dirty="0" smtClean="0">
                <a:ea typeface="ＭＳ Ｐゴシック" charset="-128"/>
              </a:rPr>
              <a:t/>
            </a:r>
            <a:br>
              <a:rPr lang="en-GB" sz="3200" dirty="0" smtClean="0">
                <a:ea typeface="ＭＳ Ｐゴシック" charset="-128"/>
              </a:rPr>
            </a:br>
            <a:endParaRPr lang="en-GB" sz="3200" dirty="0">
              <a:ea typeface="ＭＳ Ｐゴシック" charset="-128"/>
            </a:endParaRPr>
          </a:p>
        </p:txBody>
      </p:sp>
      <p:sp>
        <p:nvSpPr>
          <p:cNvPr id="5" name="Rounded Rectangular Callout 4"/>
          <p:cNvSpPr/>
          <p:nvPr/>
        </p:nvSpPr>
        <p:spPr>
          <a:xfrm>
            <a:off x="5817902" y="3429000"/>
            <a:ext cx="3019761" cy="1970439"/>
          </a:xfrm>
          <a:prstGeom prst="wedgeRoundRectCallout">
            <a:avLst>
              <a:gd name="adj1" fmla="val -57260"/>
              <a:gd name="adj2" fmla="val 15268"/>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Thinking about the last 12 months, have you turned to any of the colleagues listed below as reliable sources of expertise in terms of teaching and learning?</a:t>
            </a:r>
            <a:endParaRPr lang="en-GB" sz="1600" b="1" dirty="0" smtClean="0">
              <a:solidFill>
                <a:srgbClr val="FFFFFF"/>
              </a:solidFill>
              <a:latin typeface="Calibri" pitchFamily="34" charset="0"/>
              <a:cs typeface="Arial" pitchFamily="34" charset="0"/>
            </a:endParaRPr>
          </a:p>
        </p:txBody>
      </p:sp>
      <p:sp>
        <p:nvSpPr>
          <p:cNvPr id="6" name="Rounded Rectangular Callout 5"/>
          <p:cNvSpPr/>
          <p:nvPr/>
        </p:nvSpPr>
        <p:spPr>
          <a:xfrm>
            <a:off x="1225599" y="3429000"/>
            <a:ext cx="1875313" cy="1518647"/>
          </a:xfrm>
          <a:prstGeom prst="wedgeRoundRectCallout">
            <a:avLst>
              <a:gd name="adj1" fmla="val 61161"/>
              <a:gd name="adj2" fmla="val 11403"/>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How frequently do you interact with this person?</a:t>
            </a:r>
            <a:endParaRPr lang="en-GB" sz="1600" b="1" dirty="0" smtClean="0">
              <a:solidFill>
                <a:srgbClr val="FFFFFF"/>
              </a:solidFill>
              <a:latin typeface="Calibri" pitchFamily="34" charset="0"/>
              <a:cs typeface="Arial" pitchFamily="34" charset="0"/>
            </a:endParaRPr>
          </a:p>
        </p:txBody>
      </p:sp>
      <p:sp>
        <p:nvSpPr>
          <p:cNvPr id="7" name="Rounded Rectangular Callout 6"/>
          <p:cNvSpPr/>
          <p:nvPr/>
        </p:nvSpPr>
        <p:spPr>
          <a:xfrm>
            <a:off x="3292874" y="5189915"/>
            <a:ext cx="1875313" cy="1518647"/>
          </a:xfrm>
          <a:prstGeom prst="wedgeRoundRectCallout">
            <a:avLst>
              <a:gd name="adj1" fmla="val -13642"/>
              <a:gd name="adj2" fmla="val -64449"/>
              <a:gd name="adj3" fmla="val 16667"/>
            </a:avLst>
          </a:prstGeom>
          <a:solidFill>
            <a:srgbClr val="000066"/>
          </a:solidFill>
          <a:ln w="12700" cap="rnd">
            <a:solidFill>
              <a:schemeClr val="accent3">
                <a:lumMod val="50000"/>
              </a:schemeClr>
            </a:solidFill>
          </a:ln>
          <a:effectLst>
            <a:outerShdw blurRad="50800" dist="50800" dir="5400000" algn="ctr" rotWithShape="0">
              <a:schemeClr val="bg1">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How do you rate the quality of this interaction?</a:t>
            </a:r>
            <a:endParaRPr lang="en-GB" sz="1600" b="1" dirty="0" smtClean="0">
              <a:solidFill>
                <a:srgbClr val="FFFFFF"/>
              </a:solidFill>
              <a:latin typeface="Calibri" pitchFamily="34" charset="0"/>
              <a:cs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53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sz="2400" dirty="0" smtClean="0"/>
              <a:t>Centrality</a:t>
            </a:r>
          </a:p>
        </p:txBody>
      </p:sp>
      <p:sp>
        <p:nvSpPr>
          <p:cNvPr id="3" name="Content Placeholder 2"/>
          <p:cNvSpPr>
            <a:spLocks noGrp="1"/>
          </p:cNvSpPr>
          <p:nvPr>
            <p:ph idx="1"/>
          </p:nvPr>
        </p:nvSpPr>
        <p:spPr>
          <a:xfrm>
            <a:off x="231047" y="1965641"/>
            <a:ext cx="4705670" cy="4525963"/>
          </a:xfrm>
        </p:spPr>
        <p:txBody>
          <a:bodyPr>
            <a:normAutofit fontScale="92500" lnSpcReduction="20000"/>
          </a:bodyPr>
          <a:lstStyle/>
          <a:p>
            <a:r>
              <a:rPr lang="en-US" sz="2000" dirty="0" smtClean="0"/>
              <a:t>Network scholars often use the notion of ‘centrality’ as an index of relational activity. </a:t>
            </a:r>
          </a:p>
          <a:p>
            <a:endParaRPr lang="en-US" sz="2000" dirty="0" smtClean="0"/>
          </a:p>
          <a:p>
            <a:r>
              <a:rPr lang="en-US" sz="2000" dirty="0" smtClean="0"/>
              <a:t>Individuals that are of higher degree centrality are those with greater number of in/out ties in general (i.e. those that both receive and share information with more other actors:. </a:t>
            </a:r>
          </a:p>
          <a:p>
            <a:endParaRPr lang="en-US" sz="2000" dirty="0" smtClean="0"/>
          </a:p>
          <a:p>
            <a:r>
              <a:rPr lang="en-US" sz="2000" dirty="0" smtClean="0"/>
              <a:t>Correspondingly, the higher the degree centrality within a network, the more likely information (including research and evidence informed practice) will be moved efficiently and so flow to/from and reach individuals (</a:t>
            </a:r>
            <a:r>
              <a:rPr lang="en-US" sz="2000" dirty="0" err="1" smtClean="0"/>
              <a:t>Moolenaar</a:t>
            </a:r>
            <a:r>
              <a:rPr lang="en-US" sz="2000" dirty="0" smtClean="0"/>
              <a:t> and </a:t>
            </a:r>
            <a:r>
              <a:rPr lang="en-US" sz="2000" dirty="0" err="1" smtClean="0"/>
              <a:t>Sleegers</a:t>
            </a:r>
            <a:r>
              <a:rPr lang="en-US" sz="2000" dirty="0" smtClean="0"/>
              <a:t>, 2010). </a:t>
            </a:r>
            <a:endParaRPr lang="en-GB" sz="2000" dirty="0"/>
          </a:p>
        </p:txBody>
      </p:sp>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60760" y="1965641"/>
            <a:ext cx="3726040" cy="373043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sz="2400" dirty="0" smtClean="0"/>
              <a:t>The efficiency of a network in circulating knowledge and materials and in using these solving will be related to:</a:t>
            </a:r>
          </a:p>
        </p:txBody>
      </p:sp>
      <p:sp>
        <p:nvSpPr>
          <p:cNvPr id="3" name="Content Placeholder 2"/>
          <p:cNvSpPr>
            <a:spLocks noGrp="1"/>
          </p:cNvSpPr>
          <p:nvPr>
            <p:ph idx="1"/>
          </p:nvPr>
        </p:nvSpPr>
        <p:spPr>
          <a:xfrm>
            <a:off x="457200" y="2332037"/>
            <a:ext cx="8653022" cy="4525963"/>
          </a:xfrm>
        </p:spPr>
        <p:txBody>
          <a:bodyPr>
            <a:normAutofit/>
          </a:bodyPr>
          <a:lstStyle/>
          <a:p>
            <a:r>
              <a:rPr lang="en-GB" sz="2000" dirty="0" smtClean="0"/>
              <a:t>Strength of ties = frequency and quality of relationship</a:t>
            </a:r>
          </a:p>
          <a:p>
            <a:pPr>
              <a:buNone/>
            </a:pPr>
            <a:r>
              <a:rPr lang="en-US" sz="2000" dirty="0" smtClean="0"/>
              <a:t> </a:t>
            </a:r>
          </a:p>
          <a:p>
            <a:pPr lvl="1"/>
            <a:r>
              <a:rPr lang="en-US" sz="1600" dirty="0" smtClean="0"/>
              <a:t>high quality, high frequency ties are important to the delivery of coordinated reform efforts, and support the transfer of tacit, non-routine, and complex knowledge, </a:t>
            </a:r>
          </a:p>
          <a:p>
            <a:endParaRPr lang="en-US" sz="2000" dirty="0" smtClean="0"/>
          </a:p>
          <a:p>
            <a:pPr lvl="1"/>
            <a:r>
              <a:rPr lang="en-US" sz="1600" dirty="0" smtClean="0"/>
              <a:t>high quality, high frequency ties allow for joint problem solving and the implementation of school level solutions</a:t>
            </a:r>
          </a:p>
          <a:p>
            <a:endParaRPr lang="en-US" sz="2000" dirty="0" smtClean="0"/>
          </a:p>
          <a:p>
            <a:pPr>
              <a:buNone/>
            </a:pPr>
            <a:r>
              <a:rPr lang="en-US" sz="2000" dirty="0" smtClean="0"/>
              <a:t> 	(</a:t>
            </a:r>
            <a:r>
              <a:rPr lang="en-US" sz="2000" dirty="0" err="1" smtClean="0"/>
              <a:t>Reagans</a:t>
            </a:r>
            <a:r>
              <a:rPr lang="en-US" sz="2000" dirty="0" smtClean="0"/>
              <a:t> and </a:t>
            </a:r>
            <a:r>
              <a:rPr lang="en-US" sz="2000" dirty="0" err="1" smtClean="0"/>
              <a:t>McEvily</a:t>
            </a:r>
            <a:r>
              <a:rPr lang="en-US" sz="2000" dirty="0" smtClean="0"/>
              <a:t>, 2003) </a:t>
            </a:r>
            <a:endParaRPr lang="en-GB"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074"/>
            <a:ext cx="8229600" cy="894717"/>
          </a:xfrm>
        </p:spPr>
        <p:txBody>
          <a:bodyPr/>
          <a:lstStyle/>
          <a:p>
            <a:r>
              <a:rPr lang="en-US" sz="2800" dirty="0" smtClean="0"/>
              <a:t>‘transformational’ and ‘learning centered’ aspects of leadership should be focused on</a:t>
            </a:r>
            <a:r>
              <a:rPr lang="en-US" sz="2800" dirty="0" smtClean="0"/>
              <a:t> </a:t>
            </a:r>
            <a:r>
              <a:rPr lang="en-US" sz="2800" dirty="0" err="1" smtClean="0"/>
              <a:t>organisational</a:t>
            </a:r>
            <a:r>
              <a:rPr lang="en-US" sz="2800" dirty="0" smtClean="0"/>
              <a:t> learning</a:t>
            </a:r>
            <a:endParaRPr lang="en-US" sz="2800" dirty="0"/>
          </a:p>
        </p:txBody>
      </p:sp>
      <p:graphicFrame>
        <p:nvGraphicFramePr>
          <p:cNvPr id="4" name="Diagram 3"/>
          <p:cNvGraphicFramePr/>
          <p:nvPr/>
        </p:nvGraphicFramePr>
        <p:xfrm>
          <a:off x="1030620" y="2042791"/>
          <a:ext cx="7194181" cy="438790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Trust</a:t>
            </a:r>
            <a:endParaRPr lang="en-US" dirty="0"/>
          </a:p>
        </p:txBody>
      </p:sp>
      <p:sp>
        <p:nvSpPr>
          <p:cNvPr id="3" name="Content Placeholder 2"/>
          <p:cNvSpPr>
            <a:spLocks noGrp="1"/>
          </p:cNvSpPr>
          <p:nvPr>
            <p:ph idx="1"/>
          </p:nvPr>
        </p:nvSpPr>
        <p:spPr>
          <a:xfrm>
            <a:off x="221494" y="3722542"/>
            <a:ext cx="5206193" cy="4525963"/>
          </a:xfrm>
        </p:spPr>
        <p:txBody>
          <a:bodyPr>
            <a:normAutofit/>
          </a:bodyPr>
          <a:lstStyle/>
          <a:p>
            <a:r>
              <a:rPr lang="en-US" sz="2000" dirty="0" smtClean="0"/>
              <a:t>In part, this is because the strength of ties amongst teachers determines whether an individual can access resources and correspondingly whether they are able to maximize their pedagogic effectiveness, and it is trust that improves the strength of these ties.</a:t>
            </a:r>
            <a:endParaRPr lang="en-US" sz="2000" i="1" dirty="0" smtClean="0"/>
          </a:p>
        </p:txBody>
      </p:sp>
      <p:pic>
        <p:nvPicPr>
          <p:cNvPr id="4" name="Picture 3"/>
          <p:cNvPicPr>
            <a:picLocks noChangeAspect="1"/>
          </p:cNvPicPr>
          <p:nvPr/>
        </p:nvPicPr>
        <p:blipFill>
          <a:blip r:embed="rId2"/>
          <a:stretch>
            <a:fillRect/>
          </a:stretch>
        </p:blipFill>
        <p:spPr>
          <a:xfrm>
            <a:off x="5427687" y="4180406"/>
            <a:ext cx="3492500" cy="2324100"/>
          </a:xfrm>
          <a:prstGeom prst="rect">
            <a:avLst/>
          </a:prstGeom>
        </p:spPr>
      </p:pic>
      <p:sp>
        <p:nvSpPr>
          <p:cNvPr id="5" name="Content Placeholder 2"/>
          <p:cNvSpPr txBox="1">
            <a:spLocks/>
          </p:cNvSpPr>
          <p:nvPr/>
        </p:nvSpPr>
        <p:spPr>
          <a:xfrm>
            <a:off x="223813" y="2332037"/>
            <a:ext cx="8462987" cy="4525963"/>
          </a:xfrm>
          <a:prstGeom prst="rect">
            <a:avLst/>
          </a:prstGeom>
        </p:spPr>
        <p:txBody>
          <a:bodyPr>
            <a:normAutofit/>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Helvetica"/>
                <a:ea typeface="MS PGothic" panose="020B0600070205080204" pitchFamily="34" charset="-128"/>
                <a:cs typeface="Helvetica"/>
              </a:rPr>
              <a:t>Where social relations are steeped in high levels of trust, they are likely to improve outcomes for pupils (</a:t>
            </a:r>
            <a:r>
              <a:rPr kumimoji="0" lang="en-US" sz="2000" b="0" i="0" u="none" strike="noStrike" kern="1200" cap="none" spc="0" normalizeH="0" baseline="0" noProof="0" dirty="0" err="1" smtClean="0">
                <a:ln>
                  <a:noFill/>
                </a:ln>
                <a:solidFill>
                  <a:schemeClr val="tx1"/>
                </a:solidFill>
                <a:effectLst/>
                <a:uLnTx/>
                <a:uFillTx/>
                <a:latin typeface="Helvetica"/>
                <a:ea typeface="MS PGothic" panose="020B0600070205080204" pitchFamily="34" charset="-128"/>
                <a:cs typeface="Helvetica"/>
              </a:rPr>
              <a:t>Mintrop</a:t>
            </a:r>
            <a:r>
              <a:rPr kumimoji="0" lang="en-US" sz="2000" b="0" i="0" u="none" strike="noStrike" kern="1200" cap="none" spc="0" normalizeH="0" baseline="0" noProof="0" dirty="0" smtClean="0">
                <a:ln>
                  <a:noFill/>
                </a:ln>
                <a:solidFill>
                  <a:schemeClr val="tx1"/>
                </a:solidFill>
                <a:effectLst/>
                <a:uLnTx/>
                <a:uFillTx/>
                <a:latin typeface="Helvetica"/>
                <a:ea typeface="MS PGothic" panose="020B0600070205080204" pitchFamily="34" charset="-128"/>
                <a:cs typeface="Helvetica"/>
              </a:rPr>
              <a:t> and Trujillo, 2007).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Helvetica"/>
              <a:ea typeface="MS PGothic" panose="020B0600070205080204" pitchFamily="34" charset="-128"/>
              <a:cs typeface="Helvetic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Trust</a:t>
            </a:r>
            <a:endParaRPr lang="en-US" dirty="0"/>
          </a:p>
        </p:txBody>
      </p:sp>
      <p:sp>
        <p:nvSpPr>
          <p:cNvPr id="3" name="Content Placeholder 2"/>
          <p:cNvSpPr>
            <a:spLocks noGrp="1"/>
          </p:cNvSpPr>
          <p:nvPr>
            <p:ph idx="1"/>
          </p:nvPr>
        </p:nvSpPr>
        <p:spPr>
          <a:xfrm>
            <a:off x="221494" y="2225049"/>
            <a:ext cx="8653022" cy="4525963"/>
          </a:xfrm>
        </p:spPr>
        <p:txBody>
          <a:bodyPr>
            <a:normAutofit/>
          </a:bodyPr>
          <a:lstStyle/>
          <a:p>
            <a:r>
              <a:rPr lang="en-US" sz="2400" dirty="0" smtClean="0"/>
              <a:t>High levels of trust are associated with a variety of reciprocal efforts, including where collaboration, learning, complex information sharing and problem solving, shared decision making, and coordinated action are required (</a:t>
            </a:r>
            <a:r>
              <a:rPr lang="en-US" sz="2400" dirty="0" err="1" smtClean="0"/>
              <a:t>Tschannen</a:t>
            </a:r>
            <a:r>
              <a:rPr lang="en-US" sz="2400" dirty="0" smtClean="0"/>
              <a:t>-Moran, 2004). </a:t>
            </a:r>
            <a:endParaRPr lang="en-GB" sz="2400" dirty="0"/>
          </a:p>
        </p:txBody>
      </p:sp>
      <p:pic>
        <p:nvPicPr>
          <p:cNvPr id="4" name="Picture 3"/>
          <p:cNvPicPr>
            <a:picLocks noChangeAspect="1"/>
          </p:cNvPicPr>
          <p:nvPr/>
        </p:nvPicPr>
        <p:blipFill>
          <a:blip r:embed="rId2"/>
          <a:stretch>
            <a:fillRect/>
          </a:stretch>
        </p:blipFill>
        <p:spPr>
          <a:xfrm>
            <a:off x="5496316" y="4338012"/>
            <a:ext cx="3378200" cy="2413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Method and sample</a:t>
            </a:r>
            <a:endParaRPr lang="en-US" dirty="0"/>
          </a:p>
        </p:txBody>
      </p:sp>
      <p:sp>
        <p:nvSpPr>
          <p:cNvPr id="3" name="Content Placeholder 2"/>
          <p:cNvSpPr>
            <a:spLocks noGrp="1"/>
          </p:cNvSpPr>
          <p:nvPr>
            <p:ph idx="1"/>
          </p:nvPr>
        </p:nvSpPr>
        <p:spPr>
          <a:xfrm>
            <a:off x="221494" y="2225049"/>
            <a:ext cx="8653022" cy="4525963"/>
          </a:xfrm>
        </p:spPr>
        <p:txBody>
          <a:bodyPr>
            <a:normAutofit lnSpcReduction="10000"/>
          </a:bodyPr>
          <a:lstStyle/>
          <a:p>
            <a:r>
              <a:rPr lang="en-US" sz="2000" dirty="0" smtClean="0"/>
              <a:t>A social network survey was administered to all teaching staff within schools, including school leaders, classroom teachers, instructional support staff, etc. </a:t>
            </a:r>
          </a:p>
          <a:p>
            <a:endParaRPr lang="en-US" sz="2000" dirty="0" smtClean="0"/>
          </a:p>
          <a:p>
            <a:r>
              <a:rPr lang="en-US" sz="2000" dirty="0" smtClean="0"/>
              <a:t>The survey gathered data to measure </a:t>
            </a:r>
            <a:r>
              <a:rPr lang="en-US" sz="2000" dirty="0" err="1" smtClean="0"/>
              <a:t>Organisational</a:t>
            </a:r>
            <a:r>
              <a:rPr lang="en-US" sz="2000" dirty="0" smtClean="0"/>
              <a:t> Learning, trust, and research/evidence use (‘RE Use’) climate from 828 teachers of 43 schools. </a:t>
            </a:r>
          </a:p>
          <a:p>
            <a:endParaRPr lang="en-US" sz="2000" dirty="0" smtClean="0"/>
          </a:p>
          <a:p>
            <a:r>
              <a:rPr lang="en-US" sz="2000" dirty="0" smtClean="0"/>
              <a:t>In addition social network data and analysis was gathered to quantify teachers’ professional relationships in relation to expertise seeking behaviors. </a:t>
            </a:r>
          </a:p>
          <a:p>
            <a:endParaRPr lang="en-US" sz="2000" dirty="0" smtClean="0"/>
          </a:p>
          <a:p>
            <a:r>
              <a:rPr lang="en-US" sz="2000" dirty="0" smtClean="0"/>
              <a:t>A total of 828 teachers from 43 schools participated in the survey, resulting in an average response rate of 75%. </a:t>
            </a:r>
            <a:endParaRPr lang="en-GB" sz="20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Research Questions</a:t>
            </a:r>
            <a:endParaRPr lang="en-US" dirty="0"/>
          </a:p>
        </p:txBody>
      </p:sp>
      <p:sp>
        <p:nvSpPr>
          <p:cNvPr id="3" name="Content Placeholder 2"/>
          <p:cNvSpPr>
            <a:spLocks noGrp="1"/>
          </p:cNvSpPr>
          <p:nvPr>
            <p:ph idx="1"/>
          </p:nvPr>
        </p:nvSpPr>
        <p:spPr>
          <a:xfrm>
            <a:off x="221494" y="2225049"/>
            <a:ext cx="8653022" cy="4525963"/>
          </a:xfrm>
        </p:spPr>
        <p:txBody>
          <a:bodyPr>
            <a:normAutofit/>
          </a:bodyPr>
          <a:lstStyle/>
          <a:p>
            <a:pPr lvl="0"/>
            <a:r>
              <a:rPr lang="en-US" sz="2000" b="1" dirty="0" smtClean="0"/>
              <a:t>Research question 1:</a:t>
            </a:r>
            <a:r>
              <a:rPr lang="en-US" sz="2000" dirty="0" smtClean="0"/>
              <a:t> to what extent do teachers’ perceptions of the presence of </a:t>
            </a:r>
            <a:r>
              <a:rPr lang="en-US" sz="2000" i="1" dirty="0" smtClean="0"/>
              <a:t>organizational learning</a:t>
            </a:r>
            <a:r>
              <a:rPr lang="en-US" sz="2000" dirty="0" smtClean="0"/>
              <a:t> factors within their school affect their perceptions of the school’s research/evidence use climate?</a:t>
            </a:r>
            <a:endParaRPr lang="en-GB" sz="2000" dirty="0" smtClean="0"/>
          </a:p>
          <a:p>
            <a:pPr lvl="0"/>
            <a:r>
              <a:rPr lang="en-US" sz="2000" b="1" dirty="0" smtClean="0"/>
              <a:t>Research question 2:</a:t>
            </a:r>
            <a:r>
              <a:rPr lang="en-US" sz="2000" dirty="0" smtClean="0"/>
              <a:t> to what extent are perceptions of the research use climate positively related to the </a:t>
            </a:r>
            <a:r>
              <a:rPr lang="en-US" sz="2000" i="1" dirty="0" smtClean="0"/>
              <a:t>frequency and quality of the expertise seeking interactions</a:t>
            </a:r>
            <a:r>
              <a:rPr lang="en-US" sz="2000" dirty="0" smtClean="0"/>
              <a:t> reported by teachers? </a:t>
            </a:r>
            <a:endParaRPr lang="en-GB" sz="2000" dirty="0" smtClean="0"/>
          </a:p>
          <a:p>
            <a:pPr lvl="0"/>
            <a:r>
              <a:rPr lang="en-US" sz="2000" b="1" dirty="0" smtClean="0"/>
              <a:t>Research question 3: </a:t>
            </a:r>
            <a:r>
              <a:rPr lang="en-US" sz="2000" dirty="0" smtClean="0"/>
              <a:t>what impact do perceptions that they are working in a </a:t>
            </a:r>
            <a:r>
              <a:rPr lang="en-US" sz="2000" i="1" dirty="0" smtClean="0"/>
              <a:t>high trust environment</a:t>
            </a:r>
            <a:r>
              <a:rPr lang="en-US" sz="2000" dirty="0" smtClean="0"/>
              <a:t> have on teachers’ perceptions of the research/evidence use climate within their school?</a:t>
            </a:r>
            <a:endParaRPr lang="en-GB"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2677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4209"/>
            <a:ext cx="8229600" cy="894717"/>
          </a:xfrm>
        </p:spPr>
        <p:txBody>
          <a:bodyPr/>
          <a:lstStyle/>
          <a:p>
            <a:r>
              <a:rPr lang="en-US" sz="3200" dirty="0" smtClean="0"/>
              <a:t>Descriptive statistics and correlation matrix of the study variables</a:t>
            </a:r>
            <a:r>
              <a:rPr lang="en-GB" sz="3200" dirty="0" smtClean="0"/>
              <a:t> </a:t>
            </a:r>
            <a:endParaRPr lang="en-US" sz="3200" dirty="0"/>
          </a:p>
        </p:txBody>
      </p:sp>
      <p:graphicFrame>
        <p:nvGraphicFramePr>
          <p:cNvPr id="221186" name="Object 2"/>
          <p:cNvGraphicFramePr>
            <a:graphicFrameLocks noChangeAspect="1"/>
          </p:cNvGraphicFramePr>
          <p:nvPr/>
        </p:nvGraphicFramePr>
        <p:xfrm>
          <a:off x="457201" y="3044133"/>
          <a:ext cx="8119406" cy="2633321"/>
        </p:xfrm>
        <a:graphic>
          <a:graphicData uri="http://schemas.openxmlformats.org/presentationml/2006/ole">
            <p:oleObj spid="_x0000_s256002" name="Document" r:id="rId4" imgW="5638800" imgH="1828800" progId="Word.Document.12">
              <p:link updateAutomatic="1"/>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459"/>
            <a:ext cx="8229600" cy="894717"/>
          </a:xfrm>
        </p:spPr>
        <p:txBody>
          <a:bodyPr/>
          <a:lstStyle/>
          <a:p>
            <a:r>
              <a:rPr lang="en-US" sz="3200" dirty="0" smtClean="0"/>
              <a:t>Relationships between RE Climate and OL, Trust, and TLE Degree Centralities</a:t>
            </a:r>
            <a:r>
              <a:rPr lang="en-GB" sz="3200" dirty="0" smtClean="0"/>
              <a:t> </a:t>
            </a:r>
            <a:endParaRPr lang="en-US" sz="3200" dirty="0"/>
          </a:p>
        </p:txBody>
      </p:sp>
      <p:graphicFrame>
        <p:nvGraphicFramePr>
          <p:cNvPr id="223235" name="Object 3"/>
          <p:cNvGraphicFramePr>
            <a:graphicFrameLocks noChangeAspect="1"/>
          </p:cNvGraphicFramePr>
          <p:nvPr/>
        </p:nvGraphicFramePr>
        <p:xfrm>
          <a:off x="565150" y="2268926"/>
          <a:ext cx="8013700" cy="4457700"/>
        </p:xfrm>
        <a:graphic>
          <a:graphicData uri="http://schemas.openxmlformats.org/presentationml/2006/ole">
            <p:oleObj spid="_x0000_s258050" name="Document" r:id="rId4" imgW="8013700" imgH="4457700"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Rectangle 2"/>
          <p:cNvSpPr/>
          <p:nvPr/>
        </p:nvSpPr>
        <p:spPr>
          <a:xfrm>
            <a:off x="361950" y="2987675"/>
            <a:ext cx="3441700" cy="3387725"/>
          </a:xfrm>
          <a:prstGeom prst="rect">
            <a:avLst/>
          </a:prstGeom>
          <a:solidFill>
            <a:srgbClr val="C00000">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GB" sz="2800" dirty="0" smtClean="0">
                <a:solidFill>
                  <a:schemeClr val="bg1"/>
                </a:solidFill>
                <a:latin typeface="Helvetica"/>
                <a:ea typeface="ＭＳ Ｐゴシック" charset="0"/>
                <a:cs typeface="Helvetica"/>
              </a:rPr>
              <a:t>Evidence informed practice</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7217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459"/>
            <a:ext cx="8229600" cy="894717"/>
          </a:xfrm>
        </p:spPr>
        <p:txBody>
          <a:bodyPr/>
          <a:lstStyle/>
          <a:p>
            <a:r>
              <a:rPr lang="en-GB" sz="3200" dirty="0" smtClean="0"/>
              <a:t>Network </a:t>
            </a:r>
            <a:r>
              <a:rPr lang="en-GB" sz="3200" dirty="0" err="1" smtClean="0"/>
              <a:t>sociograms</a:t>
            </a:r>
            <a:endParaRPr lang="en-US" sz="3200" dirty="0"/>
          </a:p>
        </p:txBody>
      </p:sp>
      <p:graphicFrame>
        <p:nvGraphicFramePr>
          <p:cNvPr id="225283" name="Object 3"/>
          <p:cNvGraphicFramePr>
            <a:graphicFrameLocks noChangeAspect="1"/>
          </p:cNvGraphicFramePr>
          <p:nvPr/>
        </p:nvGraphicFramePr>
        <p:xfrm>
          <a:off x="782611" y="2076176"/>
          <a:ext cx="7699062" cy="4283037"/>
        </p:xfrm>
        <a:graphic>
          <a:graphicData uri="http://schemas.openxmlformats.org/presentationml/2006/ole">
            <p:oleObj spid="_x0000_s260098" name="Document" r:id="rId4" imgW="5638800" imgH="3136900" progId="Word.Document.12">
              <p:link updateAutomatic="1"/>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The importance of learning and trust in facilitating the types of relations needed to provide teachers with access to the research/evidence centered social capital that resides within a school. </a:t>
            </a:r>
          </a:p>
          <a:p>
            <a:pPr marL="514350" indent="-514350">
              <a:buFont typeface="+mj-lt"/>
              <a:buAutoNum type="arabicPeriod"/>
            </a:pPr>
            <a:r>
              <a:rPr lang="en-US" sz="2400" dirty="0" smtClean="0"/>
              <a:t>The work expands our notions of what is necessary to support the use of research/evidence in schools by placing more relational elements of the improvement equation front and center </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a:xfrm>
            <a:off x="457200" y="2303845"/>
            <a:ext cx="8229600" cy="3500887"/>
          </a:xfrm>
        </p:spPr>
        <p:txBody>
          <a:bodyPr/>
          <a:lstStyle/>
          <a:p>
            <a:pPr marL="457200" indent="-457200">
              <a:buFont typeface="+mj-lt"/>
              <a:buAutoNum type="arabicPeriod" startAt="3"/>
            </a:pPr>
            <a:r>
              <a:rPr lang="en-US" sz="2400" dirty="0" smtClean="0"/>
              <a:t>Our data confirms suggestions that organizational learning is positively associated with research/evidence use.</a:t>
            </a:r>
          </a:p>
          <a:p>
            <a:pPr marL="457200" indent="-457200">
              <a:buFont typeface="+mj-lt"/>
              <a:buAutoNum type="arabicPeriod" startAt="3"/>
            </a:pPr>
            <a:r>
              <a:rPr lang="en-US" sz="2400" dirty="0" smtClean="0"/>
              <a:t>High levels of trust may also facilitate teachers acting upon the OL messages they receive from school leaders </a:t>
            </a:r>
            <a:endParaRPr lang="en-GB"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01858" y="2185261"/>
            <a:ext cx="5749871" cy="1107996"/>
          </a:xfrm>
          <a:prstGeom prst="rect">
            <a:avLst/>
          </a:prstGeom>
          <a:noFill/>
        </p:spPr>
        <p:txBody>
          <a:bodyPr wrap="square" rtlCol="0">
            <a:spAutoFit/>
          </a:bodyPr>
          <a:lstStyle/>
          <a:p>
            <a:r>
              <a:rPr lang="en-GB" sz="6600" dirty="0" smtClean="0"/>
              <a:t>Questions?</a:t>
            </a:r>
            <a:endParaRPr lang="en-GB" sz="6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9383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Rectangle 2"/>
          <p:cNvSpPr/>
          <p:nvPr/>
        </p:nvSpPr>
        <p:spPr>
          <a:xfrm>
            <a:off x="361950" y="2987675"/>
            <a:ext cx="3441700" cy="3387725"/>
          </a:xfrm>
          <a:prstGeom prst="rect">
            <a:avLst/>
          </a:prstGeom>
          <a:solidFill>
            <a:srgbClr val="C00000">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GB" sz="2800" dirty="0" smtClean="0">
                <a:solidFill>
                  <a:schemeClr val="bg1"/>
                </a:solidFill>
                <a:latin typeface="Helvetica"/>
                <a:ea typeface="ＭＳ Ｐゴシック" charset="0"/>
                <a:cs typeface="Helvetica"/>
              </a:rPr>
              <a:t>Moving forward</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4846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areas to consider</a:t>
            </a:r>
            <a:endParaRPr lang="en-US" dirty="0"/>
          </a:p>
        </p:txBody>
      </p:sp>
      <p:sp>
        <p:nvSpPr>
          <p:cNvPr id="3" name="Content Placeholder 2"/>
          <p:cNvSpPr>
            <a:spLocks noGrp="1"/>
          </p:cNvSpPr>
          <p:nvPr>
            <p:ph idx="1"/>
          </p:nvPr>
        </p:nvSpPr>
        <p:spPr>
          <a:xfrm>
            <a:off x="457200" y="2037463"/>
            <a:ext cx="8229600" cy="4525963"/>
          </a:xfrm>
        </p:spPr>
        <p:txBody>
          <a:bodyPr>
            <a:normAutofit/>
          </a:bodyPr>
          <a:lstStyle/>
          <a:p>
            <a:pPr>
              <a:spcBef>
                <a:spcPts val="600"/>
              </a:spcBef>
              <a:spcAft>
                <a:spcPts val="600"/>
              </a:spcAft>
            </a:pPr>
            <a:endParaRPr lang="en-GB" dirty="0" smtClean="0"/>
          </a:p>
          <a:p>
            <a:pPr>
              <a:spcBef>
                <a:spcPts val="600"/>
              </a:spcBef>
              <a:spcAft>
                <a:spcPts val="600"/>
              </a:spcAft>
            </a:pPr>
            <a:r>
              <a:rPr lang="en-GB" sz="2000" dirty="0" smtClean="0"/>
              <a:t>Ensuring </a:t>
            </a:r>
            <a:r>
              <a:rPr lang="en-GB" sz="2000" dirty="0" smtClean="0"/>
              <a:t>we base our approach on the needs of the school rather than ‘hot topics’</a:t>
            </a:r>
          </a:p>
          <a:p>
            <a:pPr>
              <a:spcBef>
                <a:spcPts val="600"/>
              </a:spcBef>
              <a:spcAft>
                <a:spcPts val="600"/>
              </a:spcAft>
            </a:pPr>
            <a:r>
              <a:rPr lang="en-GB" sz="2000" dirty="0" smtClean="0"/>
              <a:t>Coaching</a:t>
            </a:r>
          </a:p>
          <a:p>
            <a:pPr>
              <a:spcBef>
                <a:spcPts val="600"/>
              </a:spcBef>
              <a:spcAft>
                <a:spcPts val="600"/>
              </a:spcAft>
            </a:pPr>
            <a:r>
              <a:rPr lang="en-GB" sz="2000" dirty="0" smtClean="0"/>
              <a:t>Domains of evidence use</a:t>
            </a:r>
          </a:p>
          <a:p>
            <a:pPr>
              <a:spcBef>
                <a:spcPts val="600"/>
              </a:spcBef>
              <a:spcAft>
                <a:spcPts val="600"/>
              </a:spcAft>
            </a:pP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059"/>
            <a:ext cx="8229600" cy="973138"/>
          </a:xfrm>
        </p:spPr>
        <p:txBody>
          <a:bodyPr/>
          <a:lstStyle/>
          <a:p>
            <a:r>
              <a:rPr lang="en-US" dirty="0" smtClean="0"/>
              <a:t>Combine </a:t>
            </a:r>
            <a:r>
              <a:rPr lang="en-US" dirty="0"/>
              <a:t>the strengths of</a:t>
            </a:r>
            <a:r>
              <a:rPr lang="en-US" dirty="0" smtClean="0"/>
              <a:t> data use and EIP</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5304231"/>
              </p:ext>
            </p:extLst>
          </p:nvPr>
        </p:nvGraphicFramePr>
        <p:xfrm>
          <a:off x="457200" y="2442202"/>
          <a:ext cx="8229600" cy="402843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DBDM</a:t>
                      </a:r>
                      <a:endParaRPr lang="en-US" dirty="0"/>
                    </a:p>
                  </a:txBody>
                  <a:tcPr/>
                </a:tc>
                <a:tc>
                  <a:txBody>
                    <a:bodyPr/>
                    <a:lstStyle/>
                    <a:p>
                      <a:r>
                        <a:rPr lang="en-US" dirty="0" smtClean="0"/>
                        <a:t>EIP</a:t>
                      </a:r>
                      <a:endParaRPr lang="en-US" dirty="0"/>
                    </a:p>
                  </a:txBody>
                  <a:tcPr/>
                </a:tc>
              </a:tr>
              <a:tr h="370840">
                <a:tc>
                  <a:txBody>
                    <a:bodyPr/>
                    <a:lstStyle/>
                    <a:p>
                      <a:r>
                        <a:rPr lang="en-US" dirty="0" smtClean="0"/>
                        <a:t>+ Starts with vision and goals of a school, focusing on a context specific problem</a:t>
                      </a:r>
                      <a:endParaRPr lang="en-US" dirty="0"/>
                    </a:p>
                  </a:txBody>
                  <a:tcPr/>
                </a:tc>
                <a:tc>
                  <a:txBody>
                    <a:bodyPr/>
                    <a:lstStyle/>
                    <a:p>
                      <a:r>
                        <a:rPr lang="en-US" dirty="0" smtClean="0"/>
                        <a:t>- Is it definitively based on a real need in the field </a:t>
                      </a:r>
                      <a:endParaRPr lang="en-US" dirty="0"/>
                    </a:p>
                  </a:txBody>
                  <a:tcPr/>
                </a:tc>
              </a:tr>
              <a:tr h="370840">
                <a:tc>
                  <a:txBody>
                    <a:bodyPr/>
                    <a:lstStyle/>
                    <a:p>
                      <a:r>
                        <a:rPr lang="en-US" dirty="0" smtClean="0"/>
                        <a:t>- Data:</a:t>
                      </a:r>
                      <a:r>
                        <a:rPr lang="en-US" baseline="0" dirty="0" smtClean="0"/>
                        <a:t> </a:t>
                      </a:r>
                      <a:r>
                        <a:rPr lang="en-US" dirty="0" smtClean="0"/>
                        <a:t>inform educators about problems in their school, but what causes this problem?</a:t>
                      </a:r>
                      <a:endParaRPr lang="en-US" dirty="0"/>
                    </a:p>
                  </a:txBody>
                  <a:tcPr/>
                </a:tc>
                <a:tc>
                  <a:txBody>
                    <a:bodyPr/>
                    <a:lstStyle/>
                    <a:p>
                      <a:r>
                        <a:rPr lang="en-US" dirty="0" smtClean="0"/>
                        <a:t>+ Educators can draw upon a variety of effective approaches to school improvement </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Schools develop a context specific solution </a:t>
                      </a:r>
                    </a:p>
                  </a:txBody>
                  <a:tcPr/>
                </a:tc>
                <a:tc>
                  <a:txBody>
                    <a:bodyPr/>
                    <a:lstStyle/>
                    <a:p>
                      <a:r>
                        <a:rPr lang="en-US" dirty="0" smtClean="0"/>
                        <a:t>- One size does not fit all</a:t>
                      </a:r>
                      <a:endParaRPr lang="en-US" dirty="0"/>
                    </a:p>
                  </a:txBody>
                  <a:tcPr/>
                </a:tc>
              </a:tr>
              <a:tr h="370840">
                <a:tc>
                  <a:txBody>
                    <a:bodyPr/>
                    <a:lstStyle/>
                    <a:p>
                      <a:r>
                        <a:rPr lang="en-US" dirty="0" smtClean="0"/>
                        <a:t>- Data:</a:t>
                      </a:r>
                      <a:r>
                        <a:rPr lang="en-US" baseline="0" dirty="0" smtClean="0"/>
                        <a:t> </a:t>
                      </a:r>
                      <a:r>
                        <a:rPr lang="en-US" dirty="0" smtClean="0"/>
                        <a:t>pinpoint possible causes of a problem, but educators may not know the best available course for school improvement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Picking a promising solution, based on an existing evidence base. </a:t>
                      </a:r>
                    </a:p>
                    <a:p>
                      <a:endParaRPr lang="en-US"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2157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1992536"/>
              </p:ext>
            </p:extLst>
          </p:nvPr>
        </p:nvGraphicFramePr>
        <p:xfrm>
          <a:off x="2042656" y="1535897"/>
          <a:ext cx="6766931" cy="47163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Content Placeholder 2"/>
          <p:cNvSpPr txBox="1">
            <a:spLocks/>
          </p:cNvSpPr>
          <p:nvPr/>
        </p:nvSpPr>
        <p:spPr>
          <a:xfrm>
            <a:off x="457200" y="2094466"/>
            <a:ext cx="5242572" cy="4359254"/>
          </a:xfrm>
          <a:prstGeom prst="rect">
            <a:avLst/>
          </a:prstGeom>
        </p:spPr>
        <p:txBody>
          <a:bodyPr vert="horz" lIns="91440" tIns="45720" rIns="91440" bIns="45720" rtlCol="0">
            <a:normAutofit fontScale="92500" lnSpcReduction="1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n-GB" sz="2595" b="1" noProof="0" dirty="0" smtClean="0"/>
              <a:t>Eight-stage </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n-GB" sz="2595" b="1" noProof="0" dirty="0" smtClean="0"/>
              <a:t>cycle inquiry</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GB" sz="2400" i="0" u="none" strike="noStrike" kern="1200" cap="none" spc="0" normalizeH="0" baseline="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en-GB" sz="2400" dirty="0" smtClean="0">
              <a:latin typeface="+mn-lt"/>
              <a:ea typeface="+mn-ea"/>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GB" sz="2400" i="0" u="none" strike="noStrike" kern="1200" cap="none" spc="0" normalizeH="0" baseline="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GB" sz="1600" i="0" u="none" strike="noStrike" kern="1200" cap="none" spc="0" normalizeH="0" baseline="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en-GB" sz="1600" dirty="0" smtClean="0">
              <a:latin typeface="+mn-lt"/>
              <a:ea typeface="+mn-ea"/>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GB" sz="1600" i="0" u="none" strike="noStrike" kern="1200" cap="none" spc="0" normalizeH="0" baseline="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en-GB" sz="1600" dirty="0" smtClean="0">
              <a:latin typeface="+mn-lt"/>
              <a:ea typeface="+mn-ea"/>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GB" sz="1600" i="0" u="none" strike="noStrike" kern="1200" cap="none" spc="0" normalizeH="0" baseline="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lang="en-GB" sz="1600" dirty="0" smtClean="0">
              <a:latin typeface="+mn-lt"/>
              <a:ea typeface="+mn-ea"/>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GB" sz="1600" i="0" u="none" strike="noStrike" kern="1200" cap="none" spc="0" normalizeH="0" baseline="0" dirty="0" smtClean="0">
              <a:ln>
                <a:noFill/>
              </a:ln>
              <a:solidFill>
                <a:schemeClr val="tx1"/>
              </a:solidFill>
              <a:effectLst/>
              <a:uLnTx/>
              <a:uFillTx/>
              <a:latin typeface="+mn-lt"/>
              <a:ea typeface="+mn-ea"/>
              <a:cs typeface="+mn-cs"/>
            </a:endParaRP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GB" sz="1600" i="0" u="none" strike="noStrike" kern="1200" cap="none" spc="0" normalizeH="0" baseline="0" dirty="0" smtClean="0">
                <a:ln>
                  <a:noFill/>
                </a:ln>
                <a:solidFill>
                  <a:schemeClr val="tx1"/>
                </a:solidFill>
                <a:effectLst/>
                <a:uLnTx/>
                <a:uFillTx/>
                <a:latin typeface="+mn-lt"/>
                <a:ea typeface="+mn-ea"/>
                <a:cs typeface="+mn-cs"/>
              </a:rPr>
              <a:t>Brown</a:t>
            </a:r>
            <a:r>
              <a:rPr kumimoji="0" lang="en-GB" sz="1600" i="0" u="none" strike="noStrike" kern="1200" cap="none" spc="0" normalizeH="0" dirty="0" smtClean="0">
                <a:ln>
                  <a:noFill/>
                </a:ln>
                <a:solidFill>
                  <a:schemeClr val="tx1"/>
                </a:solidFill>
                <a:effectLst/>
                <a:uLnTx/>
                <a:uFillTx/>
                <a:latin typeface="+mn-lt"/>
                <a:ea typeface="+mn-ea"/>
                <a:cs typeface="+mn-cs"/>
              </a:rPr>
              <a:t> </a:t>
            </a:r>
            <a:r>
              <a:rPr kumimoji="0" lang="en-GB" sz="1600" i="1" u="none" strike="noStrike" kern="1200" cap="none" spc="0" normalizeH="0" dirty="0" smtClean="0">
                <a:ln>
                  <a:noFill/>
                </a:ln>
                <a:solidFill>
                  <a:schemeClr val="tx1"/>
                </a:solidFill>
                <a:effectLst/>
                <a:uLnTx/>
                <a:uFillTx/>
                <a:latin typeface="+mn-lt"/>
                <a:ea typeface="+mn-ea"/>
                <a:cs typeface="+mn-cs"/>
              </a:rPr>
              <a:t>et al </a:t>
            </a:r>
            <a:r>
              <a:rPr kumimoji="0" lang="en-GB" sz="1600" i="0" u="none" strike="noStrike" kern="1200" cap="none" spc="0" normalizeH="0" dirty="0" smtClean="0">
                <a:ln>
                  <a:noFill/>
                </a:ln>
                <a:solidFill>
                  <a:schemeClr val="tx1"/>
                </a:solidFill>
                <a:effectLst/>
                <a:uLnTx/>
                <a:uFillTx/>
                <a:latin typeface="+mn-lt"/>
                <a:ea typeface="+mn-ea"/>
                <a:cs typeface="+mn-cs"/>
              </a:rPr>
              <a:t>(2016b)</a:t>
            </a:r>
            <a:endParaRPr kumimoji="0" lang="en-GB" sz="1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Content Placeholder 2"/>
          <p:cNvSpPr>
            <a:spLocks noGrp="1"/>
          </p:cNvSpPr>
          <p:nvPr>
            <p:ph idx="1"/>
          </p:nvPr>
        </p:nvSpPr>
        <p:spPr>
          <a:xfrm>
            <a:off x="457200" y="2037463"/>
            <a:ext cx="8229600" cy="4525963"/>
          </a:xfrm>
        </p:spPr>
        <p:txBody>
          <a:bodyPr>
            <a:normAutofit/>
          </a:bodyPr>
          <a:lstStyle/>
          <a:p>
            <a:pPr>
              <a:spcBef>
                <a:spcPts val="600"/>
              </a:spcBef>
              <a:spcAft>
                <a:spcPts val="600"/>
              </a:spcAft>
            </a:pPr>
            <a:endParaRPr lang="en-GB" dirty="0" smtClean="0"/>
          </a:p>
          <a:p>
            <a:pPr>
              <a:spcBef>
                <a:spcPts val="600"/>
              </a:spcBef>
              <a:spcAft>
                <a:spcPts val="600"/>
              </a:spcAft>
            </a:pPr>
            <a:r>
              <a:rPr lang="en-GB" sz="2000" dirty="0" smtClean="0"/>
              <a:t>Do educational leaders always know what creating a research engaged school entails?</a:t>
            </a:r>
            <a:r>
              <a:rPr lang="en-US" sz="2000" dirty="0" smtClean="0"/>
              <a:t> </a:t>
            </a:r>
          </a:p>
          <a:p>
            <a:pPr>
              <a:spcBef>
                <a:spcPts val="600"/>
              </a:spcBef>
              <a:spcAft>
                <a:spcPts val="600"/>
              </a:spcAft>
            </a:pPr>
            <a:r>
              <a:rPr lang="en-US" sz="2000" dirty="0" smtClean="0"/>
              <a:t>Leadership coaching has been shown to be effective in helping school leaders enhance their skills and develop new habits, as well apply theoretical learning to workplace practice. </a:t>
            </a:r>
            <a:r>
              <a:rPr lang="en-US" sz="2000" dirty="0" err="1" smtClean="0"/>
              <a:t>RCTs</a:t>
            </a:r>
            <a:r>
              <a:rPr lang="en-US" sz="2000" dirty="0" smtClean="0"/>
              <a:t> examining the effectiveness of leadership coaching (e.g. Goff </a:t>
            </a:r>
            <a:r>
              <a:rPr lang="en-US" sz="2000" i="1" dirty="0" smtClean="0"/>
              <a:t>et al.,</a:t>
            </a:r>
            <a:r>
              <a:rPr lang="en-US" sz="2000" dirty="0" smtClean="0"/>
              <a:t> 2015) show that coaching can serve to positively improve leadership practice in relation to both the transformative and pedagogic-type aspects of leadership</a:t>
            </a:r>
            <a:r>
              <a:rPr lang="en-GB" sz="2000" dirty="0" smtClean="0"/>
              <a:t> </a:t>
            </a:r>
          </a:p>
          <a:p>
            <a:pPr>
              <a:spcBef>
                <a:spcPts val="600"/>
              </a:spcBef>
              <a:spcAft>
                <a:spcPts val="600"/>
              </a:spcAft>
            </a:pP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Content Placeholder 2"/>
          <p:cNvSpPr>
            <a:spLocks noGrp="1"/>
          </p:cNvSpPr>
          <p:nvPr>
            <p:ph idx="1"/>
          </p:nvPr>
        </p:nvSpPr>
        <p:spPr>
          <a:xfrm>
            <a:off x="457200" y="2037463"/>
            <a:ext cx="8229600" cy="4525963"/>
          </a:xfrm>
        </p:spPr>
        <p:txBody>
          <a:bodyPr>
            <a:normAutofit fontScale="92500" lnSpcReduction="10000"/>
          </a:bodyPr>
          <a:lstStyle/>
          <a:p>
            <a:pPr>
              <a:spcBef>
                <a:spcPts val="600"/>
              </a:spcBef>
              <a:spcAft>
                <a:spcPts val="600"/>
              </a:spcAft>
            </a:pPr>
            <a:endParaRPr lang="en-GB" dirty="0" smtClean="0"/>
          </a:p>
          <a:p>
            <a:pPr marL="457200" lvl="0" indent="-457200">
              <a:buFont typeface="+mj-lt"/>
              <a:buAutoNum type="arabicPeriod"/>
            </a:pPr>
            <a:r>
              <a:rPr lang="en-US" sz="2000" dirty="0" smtClean="0"/>
              <a:t>Providing schools with initial audit of their baseline level of EIP and a diagnostic of potential improvements</a:t>
            </a:r>
            <a:endParaRPr lang="en-GB" sz="2000" dirty="0" smtClean="0"/>
          </a:p>
          <a:p>
            <a:pPr marL="457200" lvl="0" indent="-457200">
              <a:buFont typeface="+mj-lt"/>
              <a:buAutoNum type="arabicPeriod"/>
            </a:pPr>
            <a:r>
              <a:rPr lang="en-US" sz="2000" dirty="0" smtClean="0"/>
              <a:t>Offering a workshop to all school leader participants which explores: what it required for a school to be research engaged; case studies of the kinds of activities needed to deliver research engagement; and an overview of effective leadership in relation to EIP.</a:t>
            </a:r>
            <a:endParaRPr lang="en-GB" sz="2000" dirty="0" smtClean="0"/>
          </a:p>
          <a:p>
            <a:pPr marL="457200" indent="-457200">
              <a:buFont typeface="+mj-lt"/>
              <a:buAutoNum type="arabicPeriod"/>
            </a:pPr>
            <a:r>
              <a:rPr lang="en-US" sz="2000" dirty="0" smtClean="0"/>
              <a:t>Allocating participating school leaders two coaches (a general coach and a specialist coach) who will work with them over a twelve month period, meeting both by face to face and/or telephone. The role of the generalist coach is to help school leaders: </a:t>
            </a:r>
            <a:r>
              <a:rPr lang="en-US" sz="2000" dirty="0" err="1" smtClean="0"/>
              <a:t>i</a:t>
            </a:r>
            <a:r>
              <a:rPr lang="en-US" sz="2000" dirty="0" smtClean="0"/>
              <a:t>) establish an EIP vision for their school that moves them towards specific EIP goals; and ii) focus/plan how these goals might be achieved. The specialist coach augments this general support by providing hands-on expertise</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Evidence informed practice</a:t>
            </a:r>
            <a:endParaRPr lang="en-US" dirty="0"/>
          </a:p>
        </p:txBody>
      </p:sp>
      <p:sp>
        <p:nvSpPr>
          <p:cNvPr id="3" name="Content Placeholder 2"/>
          <p:cNvSpPr>
            <a:spLocks noGrp="1"/>
          </p:cNvSpPr>
          <p:nvPr>
            <p:ph idx="1"/>
          </p:nvPr>
        </p:nvSpPr>
        <p:spPr>
          <a:xfrm>
            <a:off x="457200" y="2031546"/>
            <a:ext cx="8229600" cy="4525963"/>
          </a:xfrm>
        </p:spPr>
        <p:txBody>
          <a:bodyPr>
            <a:normAutofit/>
          </a:bodyPr>
          <a:lstStyle/>
          <a:p>
            <a:pPr marL="0" indent="0">
              <a:buNone/>
            </a:pPr>
            <a:endParaRPr lang="en-US" sz="2000" dirty="0"/>
          </a:p>
          <a:p>
            <a:pPr marL="0" indent="0">
              <a:buNone/>
            </a:pPr>
            <a:r>
              <a:rPr lang="en-US" sz="2000" dirty="0" smtClean="0"/>
              <a:t>The Department </a:t>
            </a:r>
            <a:r>
              <a:rPr lang="en-US" sz="2000" dirty="0"/>
              <a:t>for Education, </a:t>
            </a:r>
            <a:r>
              <a:rPr lang="en-US" sz="2000" dirty="0" smtClean="0"/>
              <a:t>define EIP as: </a:t>
            </a:r>
            <a:r>
              <a:rPr lang="en-US" sz="2000" dirty="0"/>
              <a:t>“a combination of practitioner expertise and knowledge of the best external research, and evaluation based evidence” (www.education.gov.uk, 2014).</a:t>
            </a:r>
            <a:endParaRPr lang="en-GB" sz="2000" dirty="0"/>
          </a:p>
          <a:p>
            <a:endParaRPr lang="en-GB" sz="2400" dirty="0"/>
          </a:p>
        </p:txBody>
      </p:sp>
      <p:pic>
        <p:nvPicPr>
          <p:cNvPr id="4" name="Picture 3"/>
          <p:cNvPicPr>
            <a:picLocks noChangeAspect="1"/>
          </p:cNvPicPr>
          <p:nvPr/>
        </p:nvPicPr>
        <p:blipFill>
          <a:blip r:embed="rId2"/>
          <a:stretch>
            <a:fillRect/>
          </a:stretch>
        </p:blipFill>
        <p:spPr>
          <a:xfrm>
            <a:off x="568036" y="3847234"/>
            <a:ext cx="3810000" cy="2571750"/>
          </a:xfrm>
          <a:prstGeom prst="rect">
            <a:avLst/>
          </a:prstGeom>
        </p:spPr>
      </p:pic>
      <p:sp>
        <p:nvSpPr>
          <p:cNvPr id="6" name="Right Arrow 5"/>
          <p:cNvSpPr/>
          <p:nvPr/>
        </p:nvSpPr>
        <p:spPr>
          <a:xfrm rot="17832472">
            <a:off x="5411599" y="3043468"/>
            <a:ext cx="1540327" cy="580929"/>
          </a:xfrm>
          <a:prstGeom prst="rightArrow">
            <a:avLst/>
          </a:prstGeom>
          <a:solidFill>
            <a:srgbClr val="000090"/>
          </a:solidFill>
          <a:ln>
            <a:solidFill>
              <a:schemeClr val="bg1"/>
            </a:solidFill>
          </a:ln>
          <a:effectLst>
            <a:outerShdw blurRad="40000" dist="23000" dir="5400000" rotWithShape="0">
              <a:schemeClr val="bg1">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17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decision making and research use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800" dirty="0" smtClean="0"/>
              <a:t>(</a:t>
            </a:r>
            <a:r>
              <a:rPr lang="en-US" sz="1800" dirty="0" err="1" smtClean="0"/>
              <a:t>Neeleman</a:t>
            </a:r>
            <a:r>
              <a:rPr lang="en-US" sz="1800" dirty="0" smtClean="0"/>
              <a:t>, 2016)</a:t>
            </a:r>
            <a:br>
              <a:rPr lang="en-US" sz="1800" dirty="0" smtClean="0"/>
            </a:br>
            <a:r>
              <a:rPr lang="en-US" sz="1800" dirty="0" smtClean="0"/>
              <a:t/>
            </a:r>
            <a:br>
              <a:rPr lang="en-US" sz="1800" dirty="0" smtClean="0"/>
            </a:br>
            <a:endParaRPr lang="en-US" sz="1800" dirty="0"/>
          </a:p>
        </p:txBody>
      </p:sp>
      <p:graphicFrame>
        <p:nvGraphicFramePr>
          <p:cNvPr id="5" name="Table 4"/>
          <p:cNvGraphicFramePr>
            <a:graphicFrameLocks noGrp="1"/>
          </p:cNvGraphicFramePr>
          <p:nvPr/>
        </p:nvGraphicFramePr>
        <p:xfrm>
          <a:off x="921648" y="2904974"/>
          <a:ext cx="7469412" cy="3535680"/>
        </p:xfrm>
        <a:graphic>
          <a:graphicData uri="http://schemas.openxmlformats.org/drawingml/2006/table">
            <a:tbl>
              <a:tblPr firstRow="1" bandRow="1">
                <a:tableStyleId>{5C22544A-7EE6-4342-B048-85BDC9FD1C3A}</a:tableStyleId>
              </a:tblPr>
              <a:tblGrid>
                <a:gridCol w="1867353"/>
                <a:gridCol w="1867353"/>
                <a:gridCol w="1867353"/>
                <a:gridCol w="1867353"/>
              </a:tblGrid>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Pedagogical</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approaches</a:t>
                      </a:r>
                      <a:endParaRPr lang="nl-NL" sz="1600" b="0" dirty="0" smtClean="0">
                        <a:solidFill>
                          <a:srgbClr val="000000"/>
                        </a:solidFill>
                        <a:latin typeface="Helvetica"/>
                        <a:cs typeface="Helvetica"/>
                      </a:endParaRPr>
                    </a:p>
                    <a:p>
                      <a:pPr algn="ctr"/>
                      <a:endParaRPr lang="en-US" sz="1600" b="0" dirty="0">
                        <a:solidFill>
                          <a:srgbClr val="000000"/>
                        </a:solidFill>
                        <a:latin typeface="Helvetica"/>
                        <a:cs typeface="Helvetica"/>
                      </a:endParaRPr>
                    </a:p>
                  </a:txBody>
                  <a:tcPr>
                    <a:solidFill>
                      <a:schemeClr val="bg1">
                        <a:lumMod val="85000"/>
                      </a:schemeClr>
                    </a:solidFill>
                  </a:tcPr>
                </a:tc>
                <a:tc>
                  <a:txBody>
                    <a:bodyPr/>
                    <a:lstStyle/>
                    <a:p>
                      <a:pPr algn="ctr"/>
                      <a:r>
                        <a:rPr lang="nl-NL" sz="1600" b="0" dirty="0" err="1" smtClean="0">
                          <a:solidFill>
                            <a:srgbClr val="000000"/>
                          </a:solidFill>
                          <a:latin typeface="Helvetica"/>
                          <a:cs typeface="Helvetica"/>
                        </a:rPr>
                        <a:t>Educational</a:t>
                      </a:r>
                      <a:r>
                        <a:rPr lang="nl-NL" sz="1600" b="0" dirty="0" smtClean="0">
                          <a:solidFill>
                            <a:srgbClr val="000000"/>
                          </a:solidFill>
                          <a:latin typeface="Helvetica"/>
                          <a:cs typeface="Helvetica"/>
                        </a:rPr>
                        <a:t> programmes</a:t>
                      </a:r>
                      <a:endParaRPr lang="en-US" sz="1600" b="0" dirty="0">
                        <a:solidFill>
                          <a:srgbClr val="000000"/>
                        </a:solidFill>
                        <a:latin typeface="Helvetica"/>
                        <a:cs typeface="Helvetica"/>
                      </a:endParaRP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Helvetica"/>
                          <a:cs typeface="Helvetica"/>
                        </a:rPr>
                        <a:t>Methods for teaching, learning &amp; assessment</a:t>
                      </a:r>
                      <a:endParaRPr lang="nl-NL" sz="1600" b="0" dirty="0" smtClean="0">
                        <a:solidFill>
                          <a:srgbClr val="000000"/>
                        </a:solidFill>
                        <a:latin typeface="Helvetica"/>
                        <a:cs typeface="Helvetica"/>
                      </a:endParaRP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rgbClr val="000000"/>
                          </a:solidFill>
                          <a:effectLst/>
                          <a:latin typeface="Helvetica"/>
                          <a:cs typeface="Helvetica"/>
                        </a:rPr>
                        <a:t>Educational pathways</a:t>
                      </a:r>
                      <a:endParaRPr lang="nl-NL" sz="1600" b="0" dirty="0" smtClean="0">
                        <a:solidFill>
                          <a:srgbClr val="000000"/>
                        </a:solidFill>
                        <a:latin typeface="Helvetica"/>
                        <a:cs typeface="Helvetica"/>
                      </a:endParaRPr>
                    </a:p>
                    <a:p>
                      <a:pPr algn="ctr"/>
                      <a:endParaRPr lang="en-US" sz="1600" b="0" dirty="0">
                        <a:solidFill>
                          <a:srgbClr val="000000"/>
                        </a:solidFill>
                        <a:latin typeface="Helvetica"/>
                        <a:cs typeface="Helvetica"/>
                      </a:endParaRPr>
                    </a:p>
                  </a:txBody>
                  <a:tcPr>
                    <a:solidFill>
                      <a:schemeClr val="bg1">
                        <a:lumMod val="85000"/>
                      </a:schemeClr>
                    </a:solidFill>
                  </a:tcPr>
                </a:tc>
              </a:tr>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Helvetica"/>
                          <a:cs typeface="Helvetica"/>
                        </a:rPr>
                        <a:t>Quality assurance</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rgbClr val="000000"/>
                          </a:solidFill>
                          <a:effectLst/>
                          <a:latin typeface="Helvetica"/>
                          <a:cs typeface="Helvetica"/>
                        </a:rPr>
                        <a:t>Organisation of education</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Organizational</a:t>
                      </a:r>
                      <a:r>
                        <a:rPr lang="nl-NL" sz="1600" b="0" dirty="0" smtClean="0">
                          <a:solidFill>
                            <a:srgbClr val="000000"/>
                          </a:solidFill>
                          <a:latin typeface="Helvetica"/>
                          <a:cs typeface="Helvetica"/>
                        </a:rPr>
                        <a:t> </a:t>
                      </a:r>
                      <a:r>
                        <a:rPr lang="nl-NL" sz="1600" b="0" kern="1200" dirty="0" err="1" smtClean="0">
                          <a:solidFill>
                            <a:srgbClr val="000000"/>
                          </a:solidFill>
                          <a:latin typeface="Helvetica"/>
                          <a:ea typeface="+mn-ea"/>
                          <a:cs typeface="Helvetica"/>
                        </a:rPr>
                        <a:t>structures</a:t>
                      </a:r>
                      <a:endParaRPr lang="nl-NL" sz="1600" b="0" kern="1200" dirty="0" smtClean="0">
                        <a:solidFill>
                          <a:srgbClr val="000000"/>
                        </a:solidFill>
                        <a:latin typeface="Helvetica"/>
                        <a:ea typeface="+mn-e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l-NL" sz="1600" b="0" kern="1200" dirty="0" smtClean="0">
                        <a:solidFill>
                          <a:srgbClr val="000000"/>
                        </a:solidFill>
                        <a:latin typeface="Helvetica"/>
                        <a:ea typeface="+mn-e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l-NL" sz="1600" b="0" kern="1200" dirty="0" smtClean="0">
                        <a:solidFill>
                          <a:srgbClr val="000000"/>
                        </a:solidFill>
                        <a:latin typeface="Helvetica"/>
                        <a:ea typeface="+mn-e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Mission</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vision</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identity</a:t>
                      </a:r>
                      <a:r>
                        <a:rPr lang="nl-NL" sz="1600" b="0" dirty="0" smtClean="0">
                          <a:solidFill>
                            <a:srgbClr val="000000"/>
                          </a:solidFill>
                          <a:latin typeface="Helvetica"/>
                          <a:cs typeface="Helvetica"/>
                        </a:rPr>
                        <a:t>, culture, and image</a:t>
                      </a:r>
                    </a:p>
                  </a:txBody>
                  <a:tcPr/>
                </a:tc>
              </a:tr>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smtClean="0">
                          <a:solidFill>
                            <a:srgbClr val="000000"/>
                          </a:solidFill>
                          <a:latin typeface="Helvetica"/>
                          <a:cs typeface="Helvetica"/>
                        </a:rPr>
                        <a:t>Student care and support</a:t>
                      </a:r>
                    </a:p>
                    <a:p>
                      <a:pPr algn="ctr"/>
                      <a:endParaRPr lang="en-US" sz="1600" b="0" dirty="0">
                        <a:solidFill>
                          <a:srgbClr val="000000"/>
                        </a:solidFill>
                        <a:latin typeface="Helvetica"/>
                        <a:cs typeface="Helvetica"/>
                      </a:endParaRPr>
                    </a:p>
                  </a:txBody>
                  <a:tcPr>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Stakeholder</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relationships</a:t>
                      </a:r>
                      <a:endParaRPr lang="nl-NL" sz="1600" b="0" dirty="0" smtClean="0">
                        <a:solidFill>
                          <a:srgbClr val="000000"/>
                        </a:solidFill>
                        <a:latin typeface="Helvetica"/>
                        <a:cs typeface="Helvetica"/>
                      </a:endParaRPr>
                    </a:p>
                  </a:txBody>
                  <a:tcPr>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smtClean="0">
                          <a:solidFill>
                            <a:srgbClr val="000000"/>
                          </a:solidFill>
                          <a:latin typeface="Helvetica"/>
                          <a:cs typeface="Helvetica"/>
                        </a:rPr>
                        <a:t>Financial resources</a:t>
                      </a:r>
                    </a:p>
                  </a:txBody>
                  <a:tcPr>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Facilities</a:t>
                      </a:r>
                      <a:r>
                        <a:rPr lang="nl-NL" sz="1600" b="0" dirty="0" smtClean="0">
                          <a:solidFill>
                            <a:srgbClr val="000000"/>
                          </a:solidFill>
                          <a:latin typeface="Helvetica"/>
                          <a:cs typeface="Helvetica"/>
                        </a:rPr>
                        <a:t> and </a:t>
                      </a:r>
                      <a:r>
                        <a:rPr lang="nl-NL" sz="1600" b="0" dirty="0" err="1" smtClean="0">
                          <a:solidFill>
                            <a:srgbClr val="000000"/>
                          </a:solidFill>
                          <a:latin typeface="Helvetica"/>
                          <a:cs typeface="Helvetica"/>
                        </a:rPr>
                        <a:t>accommodation</a:t>
                      </a:r>
                      <a:endParaRPr lang="nl-NL" sz="1600" b="0" dirty="0" smtClean="0">
                        <a:solidFill>
                          <a:srgbClr val="000000"/>
                        </a:solidFill>
                        <a:latin typeface="Helvetica"/>
                        <a:cs typeface="Helvetica"/>
                      </a:endParaRPr>
                    </a:p>
                  </a:txBody>
                  <a:tcPr>
                    <a:solidFill>
                      <a:schemeClr val="accent4">
                        <a:lumMod val="20000"/>
                        <a:lumOff val="80000"/>
                      </a:schemeClr>
                    </a:solidFill>
                  </a:tcPr>
                </a:tc>
              </a:tr>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smtClean="0">
                          <a:solidFill>
                            <a:srgbClr val="000000"/>
                          </a:solidFill>
                          <a:latin typeface="Helvetica"/>
                          <a:cs typeface="Helvetica"/>
                        </a:rPr>
                        <a:t>Professional </a:t>
                      </a:r>
                      <a:r>
                        <a:rPr lang="nl-NL" sz="1600" b="0" dirty="0" err="1" smtClean="0">
                          <a:solidFill>
                            <a:srgbClr val="000000"/>
                          </a:solidFill>
                          <a:latin typeface="Helvetica"/>
                          <a:cs typeface="Helvetica"/>
                        </a:rPr>
                        <a:t>autonomy</a:t>
                      </a:r>
                      <a:r>
                        <a:rPr lang="nl-NL" sz="1600" b="0" dirty="0" smtClean="0">
                          <a:solidFill>
                            <a:srgbClr val="000000"/>
                          </a:solidFill>
                          <a:latin typeface="Helvetica"/>
                          <a:cs typeface="Helvetica"/>
                        </a:rPr>
                        <a:t> and culture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Helvetica"/>
                          <a:cs typeface="Helvetica"/>
                        </a:rPr>
                        <a:t>Teaching and school related assignments</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Staffing</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policy</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assessment</a:t>
                      </a:r>
                      <a:r>
                        <a:rPr lang="nl-NL" sz="1600" b="0" dirty="0" smtClean="0">
                          <a:solidFill>
                            <a:srgbClr val="000000"/>
                          </a:solidFill>
                          <a:latin typeface="Helvetica"/>
                          <a:cs typeface="Helvetica"/>
                        </a:rPr>
                        <a:t> &amp; </a:t>
                      </a:r>
                      <a:r>
                        <a:rPr lang="nl-NL" sz="1600" b="0" dirty="0" err="1" smtClean="0">
                          <a:solidFill>
                            <a:srgbClr val="000000"/>
                          </a:solidFill>
                          <a:latin typeface="Helvetica"/>
                          <a:cs typeface="Helvetica"/>
                        </a:rPr>
                        <a:t>payment</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Recruitment</a:t>
                      </a:r>
                      <a:r>
                        <a:rPr lang="nl-NL" sz="1600" b="0" dirty="0" smtClean="0">
                          <a:solidFill>
                            <a:srgbClr val="000000"/>
                          </a:solidFill>
                          <a:latin typeface="Helvetica"/>
                          <a:cs typeface="Helvetica"/>
                        </a:rPr>
                        <a:t> &amp; </a:t>
                      </a:r>
                      <a:r>
                        <a:rPr lang="nl-NL" sz="1600" b="0" dirty="0" err="1" smtClean="0">
                          <a:solidFill>
                            <a:srgbClr val="000000"/>
                          </a:solidFill>
                          <a:latin typeface="Helvetica"/>
                          <a:cs typeface="Helvetica"/>
                        </a:rPr>
                        <a:t>employment</a:t>
                      </a:r>
                      <a:endParaRPr lang="nl-NL" sz="1600" b="0" dirty="0" smtClean="0">
                        <a:solidFill>
                          <a:srgbClr val="000000"/>
                        </a:solidFill>
                        <a:latin typeface="Helvetica"/>
                        <a:cs typeface="Helvetica"/>
                      </a:endParaRPr>
                    </a:p>
                  </a:txBody>
                  <a:tcPr/>
                </a:tc>
              </a:tr>
            </a:tbl>
          </a:graphicData>
        </a:graphic>
      </p:graphicFrame>
      <p:sp>
        <p:nvSpPr>
          <p:cNvPr id="6" name="Oval 5"/>
          <p:cNvSpPr/>
          <p:nvPr/>
        </p:nvSpPr>
        <p:spPr>
          <a:xfrm>
            <a:off x="1197053" y="2696233"/>
            <a:ext cx="1481998" cy="106124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3054303" y="2696233"/>
            <a:ext cx="1481998" cy="1061247"/>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1"/>
          <p:cNvSpPr>
            <a:spLocks noChangeArrowheads="1"/>
          </p:cNvSpPr>
          <p:nvPr/>
        </p:nvSpPr>
        <p:spPr bwMode="auto">
          <a:xfrm>
            <a:off x="304800" y="0"/>
            <a:ext cx="8497888" cy="5663089"/>
          </a:xfrm>
          <a:prstGeom prst="rect">
            <a:avLst/>
          </a:prstGeom>
          <a:noFill/>
          <a:ln w="9525">
            <a:noFill/>
            <a:miter lim="800000"/>
            <a:headEnd/>
            <a:tailEnd/>
          </a:ln>
        </p:spPr>
        <p:txBody>
          <a:bodyPr>
            <a:prstTxWarp prst="textNoShape">
              <a:avLst/>
            </a:prstTxWarp>
            <a:spAutoFit/>
          </a:bodyPr>
          <a:lstStyle/>
          <a:p>
            <a:pPr eaLnBrk="1" hangingPunct="1"/>
            <a:r>
              <a:rPr lang="en-GB" sz="1800" dirty="0">
                <a:solidFill>
                  <a:srgbClr val="000000"/>
                </a:solidFill>
              </a:rPr>
              <a:t>  </a:t>
            </a:r>
          </a:p>
          <a:p>
            <a:pPr eaLnBrk="1" hangingPunct="1"/>
            <a:r>
              <a:rPr lang="en-GB" sz="1800" dirty="0">
                <a:solidFill>
                  <a:srgbClr val="000000"/>
                </a:solidFill>
              </a:rPr>
              <a:t> </a:t>
            </a:r>
          </a:p>
          <a:p>
            <a:pPr eaLnBrk="1" hangingPunct="1"/>
            <a:endParaRPr lang="en-GB" sz="1800" dirty="0">
              <a:solidFill>
                <a:srgbClr val="000000"/>
              </a:solidFill>
            </a:endParaRPr>
          </a:p>
          <a:p>
            <a:pPr eaLnBrk="1" hangingPunct="1"/>
            <a:endParaRPr lang="en-GB" sz="1800" dirty="0">
              <a:solidFill>
                <a:srgbClr val="000000"/>
              </a:solidFill>
            </a:endParaRPr>
          </a:p>
          <a:p>
            <a:pPr eaLnBrk="1" hangingPunct="1"/>
            <a:endParaRPr lang="en-GB" sz="1800" dirty="0">
              <a:solidFill>
                <a:srgbClr val="000000"/>
              </a:solidFill>
            </a:endParaRPr>
          </a:p>
          <a:p>
            <a:pPr eaLnBrk="1" hangingPunct="1"/>
            <a:r>
              <a:rPr lang="en-GB" sz="2400" b="1" dirty="0">
                <a:solidFill>
                  <a:srgbClr val="000000"/>
                </a:solidFill>
              </a:rPr>
              <a:t>The impacts of leadership on student </a:t>
            </a:r>
            <a:r>
              <a:rPr lang="en-GB" sz="2400" b="1" dirty="0" smtClean="0">
                <a:solidFill>
                  <a:srgbClr val="000000"/>
                </a:solidFill>
              </a:rPr>
              <a:t>achievement</a:t>
            </a:r>
          </a:p>
          <a:p>
            <a:pPr eaLnBrk="1" hangingPunct="1"/>
            <a:endParaRPr lang="en-GB" b="1" dirty="0">
              <a:solidFill>
                <a:srgbClr val="000000"/>
              </a:solidFill>
            </a:endParaRPr>
          </a:p>
          <a:p>
            <a:pPr eaLnBrk="1" hangingPunct="1"/>
            <a:r>
              <a:rPr lang="en-GB" b="1" dirty="0">
                <a:solidFill>
                  <a:srgbClr val="000000"/>
                </a:solidFill>
              </a:rPr>
              <a:t>Robinson </a:t>
            </a:r>
            <a:r>
              <a:rPr lang="en-GB" b="1" i="1" dirty="0">
                <a:solidFill>
                  <a:srgbClr val="000000"/>
                </a:solidFill>
              </a:rPr>
              <a:t>et al., </a:t>
            </a:r>
            <a:r>
              <a:rPr lang="en-GB" b="1" dirty="0">
                <a:solidFill>
                  <a:srgbClr val="000000"/>
                </a:solidFill>
              </a:rPr>
              <a:t>2009 conducted a comprehensive literature review on the impacts of leadership on student </a:t>
            </a:r>
            <a:r>
              <a:rPr lang="en-GB" b="1" dirty="0" smtClean="0">
                <a:solidFill>
                  <a:srgbClr val="000000"/>
                </a:solidFill>
              </a:rPr>
              <a:t>achievement</a:t>
            </a:r>
          </a:p>
          <a:p>
            <a:pPr eaLnBrk="1" hangingPunct="1"/>
            <a:endParaRPr lang="en-GB" b="1" dirty="0" smtClean="0">
              <a:solidFill>
                <a:srgbClr val="000000"/>
              </a:solidFill>
            </a:endParaRPr>
          </a:p>
          <a:p>
            <a:pPr marL="342900" indent="-342900" eaLnBrk="1" hangingPunct="1">
              <a:buFont typeface="+mj-lt"/>
              <a:buAutoNum type="arabicPeriod"/>
            </a:pPr>
            <a:r>
              <a:rPr lang="en-GB" sz="2000" dirty="0">
                <a:solidFill>
                  <a:srgbClr val="000000"/>
                </a:solidFill>
              </a:rPr>
              <a:t>Establishing goals and expectations (effect size = 0.42</a:t>
            </a:r>
            <a:r>
              <a:rPr lang="en-GB" sz="2000" dirty="0" smtClean="0">
                <a:solidFill>
                  <a:srgbClr val="000000"/>
                </a:solidFill>
              </a:rPr>
              <a:t>)</a:t>
            </a:r>
          </a:p>
          <a:p>
            <a:pPr marL="342900" indent="-342900" eaLnBrk="1" hangingPunct="1">
              <a:buFont typeface="+mj-lt"/>
              <a:buAutoNum type="arabicPeriod"/>
            </a:pPr>
            <a:r>
              <a:rPr lang="en-GB" sz="2000" dirty="0" smtClean="0">
                <a:solidFill>
                  <a:srgbClr val="000000"/>
                </a:solidFill>
              </a:rPr>
              <a:t>Strategic </a:t>
            </a:r>
            <a:r>
              <a:rPr lang="en-GB" sz="2000" dirty="0">
                <a:solidFill>
                  <a:srgbClr val="000000"/>
                </a:solidFill>
              </a:rPr>
              <a:t>resourcing (effect size = 0.31</a:t>
            </a:r>
            <a:r>
              <a:rPr lang="en-GB" sz="2000" dirty="0" smtClean="0">
                <a:solidFill>
                  <a:srgbClr val="000000"/>
                </a:solidFill>
              </a:rPr>
              <a:t>)</a:t>
            </a:r>
          </a:p>
          <a:p>
            <a:pPr marL="342900" indent="-342900" eaLnBrk="1" hangingPunct="1">
              <a:buFont typeface="+mj-lt"/>
              <a:buAutoNum type="arabicPeriod"/>
            </a:pPr>
            <a:r>
              <a:rPr lang="en-GB" sz="2000" dirty="0" smtClean="0">
                <a:solidFill>
                  <a:srgbClr val="000000"/>
                </a:solidFill>
              </a:rPr>
              <a:t>Planning</a:t>
            </a:r>
            <a:r>
              <a:rPr lang="en-GB" sz="2000" dirty="0">
                <a:solidFill>
                  <a:srgbClr val="000000"/>
                </a:solidFill>
              </a:rPr>
              <a:t>, coordinating and evaluating teaching and the curriculum (effect size = 0.42</a:t>
            </a:r>
            <a:r>
              <a:rPr lang="en-GB" sz="2000" dirty="0" smtClean="0">
                <a:solidFill>
                  <a:srgbClr val="000000"/>
                </a:solidFill>
              </a:rPr>
              <a:t>)</a:t>
            </a:r>
          </a:p>
          <a:p>
            <a:pPr marL="342900" indent="-342900" eaLnBrk="1" hangingPunct="1">
              <a:buFont typeface="+mj-lt"/>
              <a:buAutoNum type="arabicPeriod"/>
            </a:pPr>
            <a:r>
              <a:rPr lang="en-GB" sz="2000" dirty="0" smtClean="0">
                <a:solidFill>
                  <a:srgbClr val="000000"/>
                </a:solidFill>
              </a:rPr>
              <a:t>Ensuring </a:t>
            </a:r>
            <a:r>
              <a:rPr lang="en-GB" sz="2000" dirty="0">
                <a:solidFill>
                  <a:srgbClr val="000000"/>
                </a:solidFill>
              </a:rPr>
              <a:t>an orderly and supportive environment (effect size = 0.27</a:t>
            </a:r>
            <a:r>
              <a:rPr lang="en-GB" sz="2000" dirty="0" smtClean="0">
                <a:solidFill>
                  <a:srgbClr val="000000"/>
                </a:solidFill>
              </a:rPr>
              <a:t>)</a:t>
            </a:r>
          </a:p>
          <a:p>
            <a:pPr marL="342900" indent="-342900" eaLnBrk="1" hangingPunct="1">
              <a:buFont typeface="+mj-lt"/>
              <a:buAutoNum type="arabicPeriod"/>
            </a:pPr>
            <a:r>
              <a:rPr lang="en-GB" sz="2000" dirty="0" smtClean="0">
                <a:solidFill>
                  <a:srgbClr val="000000"/>
                </a:solidFill>
              </a:rPr>
              <a:t>Promoting </a:t>
            </a:r>
            <a:r>
              <a:rPr lang="en-GB" sz="2000" dirty="0">
                <a:solidFill>
                  <a:srgbClr val="000000"/>
                </a:solidFill>
              </a:rPr>
              <a:t>and participating in teacher learning and development (effect size = 0.84)</a:t>
            </a:r>
          </a:p>
          <a:p>
            <a:pPr eaLnBrk="1" hangingPunct="1">
              <a:buFont typeface="Arial" charset="0"/>
              <a:buChar char="•"/>
            </a:pPr>
            <a:endParaRPr lang="en-GB" i="1" dirty="0">
              <a:solidFill>
                <a:srgbClr val="000000"/>
              </a:solidFill>
            </a:endParaRPr>
          </a:p>
          <a:p>
            <a:pPr eaLnBrk="1" hangingPunct="1">
              <a:buFont typeface="Arial" charset="0"/>
              <a:buChar char="•"/>
            </a:pPr>
            <a:endParaRPr lang="en-GB" dirty="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decision making and research use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800" dirty="0" smtClean="0"/>
              <a:t>(</a:t>
            </a:r>
            <a:r>
              <a:rPr lang="en-US" sz="1800" dirty="0" err="1" smtClean="0"/>
              <a:t>Neeleman</a:t>
            </a:r>
            <a:r>
              <a:rPr lang="en-US" sz="1800" dirty="0" smtClean="0"/>
              <a:t>, 2016)</a:t>
            </a:r>
            <a:br>
              <a:rPr lang="en-US" sz="1800" dirty="0" smtClean="0"/>
            </a:br>
            <a:r>
              <a:rPr lang="en-US" sz="1800" dirty="0" smtClean="0"/>
              <a:t/>
            </a:r>
            <a:br>
              <a:rPr lang="en-US" sz="1800" dirty="0" smtClean="0"/>
            </a:br>
            <a:endParaRPr lang="en-US" sz="1800" dirty="0"/>
          </a:p>
        </p:txBody>
      </p:sp>
      <p:graphicFrame>
        <p:nvGraphicFramePr>
          <p:cNvPr id="5" name="Table 4"/>
          <p:cNvGraphicFramePr>
            <a:graphicFrameLocks noGrp="1"/>
          </p:cNvGraphicFramePr>
          <p:nvPr/>
        </p:nvGraphicFramePr>
        <p:xfrm>
          <a:off x="921648" y="2904974"/>
          <a:ext cx="7469412" cy="3535680"/>
        </p:xfrm>
        <a:graphic>
          <a:graphicData uri="http://schemas.openxmlformats.org/drawingml/2006/table">
            <a:tbl>
              <a:tblPr firstRow="1" bandRow="1">
                <a:tableStyleId>{5C22544A-7EE6-4342-B048-85BDC9FD1C3A}</a:tableStyleId>
              </a:tblPr>
              <a:tblGrid>
                <a:gridCol w="1867353"/>
                <a:gridCol w="1867353"/>
                <a:gridCol w="1867353"/>
                <a:gridCol w="1867353"/>
              </a:tblGrid>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Pedagogical</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approaches</a:t>
                      </a:r>
                      <a:endParaRPr lang="nl-NL" sz="1600" b="0" dirty="0" smtClean="0">
                        <a:solidFill>
                          <a:srgbClr val="000000"/>
                        </a:solidFill>
                        <a:latin typeface="Helvetica"/>
                        <a:cs typeface="Helvetica"/>
                      </a:endParaRPr>
                    </a:p>
                    <a:p>
                      <a:pPr algn="ctr"/>
                      <a:endParaRPr lang="en-US" sz="1600" b="0" dirty="0">
                        <a:solidFill>
                          <a:srgbClr val="000000"/>
                        </a:solidFill>
                        <a:latin typeface="Helvetica"/>
                        <a:cs typeface="Helvetica"/>
                      </a:endParaRPr>
                    </a:p>
                  </a:txBody>
                  <a:tcPr>
                    <a:solidFill>
                      <a:schemeClr val="bg1">
                        <a:lumMod val="85000"/>
                      </a:schemeClr>
                    </a:solidFill>
                  </a:tcPr>
                </a:tc>
                <a:tc>
                  <a:txBody>
                    <a:bodyPr/>
                    <a:lstStyle/>
                    <a:p>
                      <a:pPr algn="ctr"/>
                      <a:r>
                        <a:rPr lang="nl-NL" sz="1600" b="0" dirty="0" err="1" smtClean="0">
                          <a:solidFill>
                            <a:srgbClr val="000000"/>
                          </a:solidFill>
                          <a:latin typeface="Helvetica"/>
                          <a:cs typeface="Helvetica"/>
                        </a:rPr>
                        <a:t>Educational</a:t>
                      </a:r>
                      <a:r>
                        <a:rPr lang="nl-NL" sz="1600" b="0" dirty="0" smtClean="0">
                          <a:solidFill>
                            <a:srgbClr val="000000"/>
                          </a:solidFill>
                          <a:latin typeface="Helvetica"/>
                          <a:cs typeface="Helvetica"/>
                        </a:rPr>
                        <a:t> programmes</a:t>
                      </a:r>
                      <a:endParaRPr lang="en-US" sz="1600" b="0" dirty="0">
                        <a:solidFill>
                          <a:srgbClr val="000000"/>
                        </a:solidFill>
                        <a:latin typeface="Helvetica"/>
                        <a:cs typeface="Helvetica"/>
                      </a:endParaRP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Helvetica"/>
                          <a:cs typeface="Helvetica"/>
                        </a:rPr>
                        <a:t>Methods for teaching, learning &amp; assessment</a:t>
                      </a:r>
                      <a:endParaRPr lang="nl-NL" sz="1600" b="0" dirty="0" smtClean="0">
                        <a:solidFill>
                          <a:srgbClr val="000000"/>
                        </a:solidFill>
                        <a:latin typeface="Helvetica"/>
                        <a:cs typeface="Helvetica"/>
                      </a:endParaRPr>
                    </a:p>
                  </a:txBody>
                  <a:tcP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rgbClr val="000000"/>
                          </a:solidFill>
                          <a:effectLst/>
                          <a:latin typeface="Helvetica"/>
                          <a:cs typeface="Helvetica"/>
                        </a:rPr>
                        <a:t>Educational pathways</a:t>
                      </a:r>
                      <a:endParaRPr lang="nl-NL" sz="1600" b="0" dirty="0" smtClean="0">
                        <a:solidFill>
                          <a:srgbClr val="000000"/>
                        </a:solidFill>
                        <a:latin typeface="Helvetica"/>
                        <a:cs typeface="Helvetica"/>
                      </a:endParaRPr>
                    </a:p>
                    <a:p>
                      <a:pPr algn="ctr"/>
                      <a:endParaRPr lang="en-US" sz="1600" b="0" dirty="0">
                        <a:solidFill>
                          <a:srgbClr val="000000"/>
                        </a:solidFill>
                        <a:latin typeface="Helvetica"/>
                        <a:cs typeface="Helvetica"/>
                      </a:endParaRPr>
                    </a:p>
                  </a:txBody>
                  <a:tcPr>
                    <a:solidFill>
                      <a:schemeClr val="bg1">
                        <a:lumMod val="85000"/>
                      </a:schemeClr>
                    </a:solidFill>
                  </a:tcPr>
                </a:tc>
              </a:tr>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Helvetica"/>
                          <a:cs typeface="Helvetica"/>
                        </a:rPr>
                        <a:t>Quality assurance</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rgbClr val="000000"/>
                          </a:solidFill>
                          <a:effectLst/>
                          <a:latin typeface="Helvetica"/>
                          <a:cs typeface="Helvetica"/>
                        </a:rPr>
                        <a:t>Organisation of education</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Organizational</a:t>
                      </a:r>
                      <a:r>
                        <a:rPr lang="nl-NL" sz="1600" b="0" dirty="0" smtClean="0">
                          <a:solidFill>
                            <a:srgbClr val="000000"/>
                          </a:solidFill>
                          <a:latin typeface="Helvetica"/>
                          <a:cs typeface="Helvetica"/>
                        </a:rPr>
                        <a:t> </a:t>
                      </a:r>
                      <a:r>
                        <a:rPr lang="nl-NL" sz="1600" b="0" kern="1200" dirty="0" err="1" smtClean="0">
                          <a:solidFill>
                            <a:srgbClr val="000000"/>
                          </a:solidFill>
                          <a:latin typeface="Helvetica"/>
                          <a:ea typeface="+mn-ea"/>
                          <a:cs typeface="Helvetica"/>
                        </a:rPr>
                        <a:t>structures</a:t>
                      </a:r>
                      <a:endParaRPr lang="nl-NL" sz="1600" b="0" kern="1200" dirty="0" smtClean="0">
                        <a:solidFill>
                          <a:srgbClr val="000000"/>
                        </a:solidFill>
                        <a:latin typeface="Helvetica"/>
                        <a:ea typeface="+mn-e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l-NL" sz="1600" b="0" kern="1200" dirty="0" smtClean="0">
                        <a:solidFill>
                          <a:srgbClr val="000000"/>
                        </a:solidFill>
                        <a:latin typeface="Helvetica"/>
                        <a:ea typeface="+mn-ea"/>
                        <a:cs typeface="Helvetica"/>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nl-NL" sz="1600" b="0" kern="1200" dirty="0" smtClean="0">
                        <a:solidFill>
                          <a:srgbClr val="000000"/>
                        </a:solidFill>
                        <a:latin typeface="Helvetica"/>
                        <a:ea typeface="+mn-e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Mission</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vision</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identity</a:t>
                      </a:r>
                      <a:r>
                        <a:rPr lang="nl-NL" sz="1600" b="0" dirty="0" smtClean="0">
                          <a:solidFill>
                            <a:srgbClr val="000000"/>
                          </a:solidFill>
                          <a:latin typeface="Helvetica"/>
                          <a:cs typeface="Helvetica"/>
                        </a:rPr>
                        <a:t>, culture, and image</a:t>
                      </a:r>
                    </a:p>
                  </a:txBody>
                  <a:tcPr/>
                </a:tc>
              </a:tr>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smtClean="0">
                          <a:solidFill>
                            <a:srgbClr val="000000"/>
                          </a:solidFill>
                          <a:latin typeface="Helvetica"/>
                          <a:cs typeface="Helvetica"/>
                        </a:rPr>
                        <a:t>Student care and support</a:t>
                      </a:r>
                    </a:p>
                    <a:p>
                      <a:pPr algn="ctr"/>
                      <a:endParaRPr lang="en-US" sz="1600" b="0" dirty="0">
                        <a:solidFill>
                          <a:srgbClr val="000000"/>
                        </a:solidFill>
                        <a:latin typeface="Helvetica"/>
                        <a:cs typeface="Helvetica"/>
                      </a:endParaRPr>
                    </a:p>
                  </a:txBody>
                  <a:tcPr>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Stakeholder</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relationships</a:t>
                      </a:r>
                      <a:endParaRPr lang="nl-NL" sz="1600" b="0" dirty="0" smtClean="0">
                        <a:solidFill>
                          <a:srgbClr val="000000"/>
                        </a:solidFill>
                        <a:latin typeface="Helvetica"/>
                        <a:cs typeface="Helvetica"/>
                      </a:endParaRPr>
                    </a:p>
                  </a:txBody>
                  <a:tcPr>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smtClean="0">
                          <a:solidFill>
                            <a:srgbClr val="000000"/>
                          </a:solidFill>
                          <a:latin typeface="Helvetica"/>
                          <a:cs typeface="Helvetica"/>
                        </a:rPr>
                        <a:t>Financial resources</a:t>
                      </a:r>
                    </a:p>
                  </a:txBody>
                  <a:tcPr>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Facilities</a:t>
                      </a:r>
                      <a:r>
                        <a:rPr lang="nl-NL" sz="1600" b="0" dirty="0" smtClean="0">
                          <a:solidFill>
                            <a:srgbClr val="000000"/>
                          </a:solidFill>
                          <a:latin typeface="Helvetica"/>
                          <a:cs typeface="Helvetica"/>
                        </a:rPr>
                        <a:t> and </a:t>
                      </a:r>
                      <a:r>
                        <a:rPr lang="nl-NL" sz="1600" b="0" dirty="0" err="1" smtClean="0">
                          <a:solidFill>
                            <a:srgbClr val="000000"/>
                          </a:solidFill>
                          <a:latin typeface="Helvetica"/>
                          <a:cs typeface="Helvetica"/>
                        </a:rPr>
                        <a:t>accommodation</a:t>
                      </a:r>
                      <a:endParaRPr lang="nl-NL" sz="1600" b="0" dirty="0" smtClean="0">
                        <a:solidFill>
                          <a:srgbClr val="000000"/>
                        </a:solidFill>
                        <a:latin typeface="Helvetica"/>
                        <a:cs typeface="Helvetica"/>
                      </a:endParaRPr>
                    </a:p>
                  </a:txBody>
                  <a:tcPr>
                    <a:solidFill>
                      <a:schemeClr val="accent4">
                        <a:lumMod val="20000"/>
                        <a:lumOff val="80000"/>
                      </a:schemeClr>
                    </a:solidFill>
                  </a:tcPr>
                </a:tc>
              </a:tr>
              <a:tr h="8150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smtClean="0">
                          <a:solidFill>
                            <a:srgbClr val="000000"/>
                          </a:solidFill>
                          <a:latin typeface="Helvetica"/>
                          <a:cs typeface="Helvetica"/>
                        </a:rPr>
                        <a:t>Professional </a:t>
                      </a:r>
                      <a:r>
                        <a:rPr lang="nl-NL" sz="1600" b="0" dirty="0" err="1" smtClean="0">
                          <a:solidFill>
                            <a:srgbClr val="000000"/>
                          </a:solidFill>
                          <a:latin typeface="Helvetica"/>
                          <a:cs typeface="Helvetica"/>
                        </a:rPr>
                        <a:t>autonomy</a:t>
                      </a:r>
                      <a:r>
                        <a:rPr lang="nl-NL" sz="1600" b="0" dirty="0" smtClean="0">
                          <a:solidFill>
                            <a:srgbClr val="000000"/>
                          </a:solidFill>
                          <a:latin typeface="Helvetica"/>
                          <a:cs typeface="Helvetica"/>
                        </a:rPr>
                        <a:t> and culture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Helvetica"/>
                          <a:cs typeface="Helvetica"/>
                        </a:rPr>
                        <a:t>Teaching and school related assignments</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Staffing</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policy</a:t>
                      </a:r>
                      <a:r>
                        <a:rPr lang="nl-NL" sz="1600" b="0" dirty="0" smtClean="0">
                          <a:solidFill>
                            <a:srgbClr val="000000"/>
                          </a:solidFill>
                          <a:latin typeface="Helvetica"/>
                          <a:cs typeface="Helvetica"/>
                        </a:rPr>
                        <a:t>: </a:t>
                      </a:r>
                      <a:r>
                        <a:rPr lang="nl-NL" sz="1600" b="0" dirty="0" err="1" smtClean="0">
                          <a:solidFill>
                            <a:srgbClr val="000000"/>
                          </a:solidFill>
                          <a:latin typeface="Helvetica"/>
                          <a:cs typeface="Helvetica"/>
                        </a:rPr>
                        <a:t>assessment</a:t>
                      </a:r>
                      <a:r>
                        <a:rPr lang="nl-NL" sz="1600" b="0" dirty="0" smtClean="0">
                          <a:solidFill>
                            <a:srgbClr val="000000"/>
                          </a:solidFill>
                          <a:latin typeface="Helvetica"/>
                          <a:cs typeface="Helvetica"/>
                        </a:rPr>
                        <a:t> &amp; </a:t>
                      </a:r>
                      <a:r>
                        <a:rPr lang="nl-NL" sz="1600" b="0" dirty="0" err="1" smtClean="0">
                          <a:solidFill>
                            <a:srgbClr val="000000"/>
                          </a:solidFill>
                          <a:latin typeface="Helvetica"/>
                          <a:cs typeface="Helvetica"/>
                        </a:rPr>
                        <a:t>payment</a:t>
                      </a:r>
                      <a:endParaRPr lang="nl-NL" sz="1600" b="0" dirty="0" smtClean="0">
                        <a:solidFill>
                          <a:srgbClr val="000000"/>
                        </a:solidFill>
                        <a:latin typeface="Helvetica"/>
                        <a:cs typeface="Helvetic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1600" b="0" dirty="0" err="1" smtClean="0">
                          <a:solidFill>
                            <a:srgbClr val="000000"/>
                          </a:solidFill>
                          <a:latin typeface="Helvetica"/>
                          <a:cs typeface="Helvetica"/>
                        </a:rPr>
                        <a:t>Recruitment</a:t>
                      </a:r>
                      <a:r>
                        <a:rPr lang="nl-NL" sz="1600" b="0" dirty="0" smtClean="0">
                          <a:solidFill>
                            <a:srgbClr val="000000"/>
                          </a:solidFill>
                          <a:latin typeface="Helvetica"/>
                          <a:cs typeface="Helvetica"/>
                        </a:rPr>
                        <a:t> &amp; </a:t>
                      </a:r>
                      <a:r>
                        <a:rPr lang="nl-NL" sz="1600" b="0" dirty="0" err="1" smtClean="0">
                          <a:solidFill>
                            <a:srgbClr val="000000"/>
                          </a:solidFill>
                          <a:latin typeface="Helvetica"/>
                          <a:cs typeface="Helvetica"/>
                        </a:rPr>
                        <a:t>employment</a:t>
                      </a:r>
                      <a:endParaRPr lang="nl-NL" sz="1600" b="0" dirty="0" smtClean="0">
                        <a:solidFill>
                          <a:srgbClr val="000000"/>
                        </a:solidFill>
                        <a:latin typeface="Helvetica"/>
                        <a:cs typeface="Helvetica"/>
                      </a:endParaRPr>
                    </a:p>
                  </a:txBody>
                  <a:tcPr/>
                </a:tc>
              </a:tr>
            </a:tbl>
          </a:graphicData>
        </a:graphic>
      </p:graphicFrame>
      <p:sp>
        <p:nvSpPr>
          <p:cNvPr id="6" name="Oval 5"/>
          <p:cNvSpPr/>
          <p:nvPr/>
        </p:nvSpPr>
        <p:spPr>
          <a:xfrm>
            <a:off x="1197052" y="2696233"/>
            <a:ext cx="6510929" cy="3744421"/>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838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01858" y="2185261"/>
            <a:ext cx="5749871" cy="1107996"/>
          </a:xfrm>
          <a:prstGeom prst="rect">
            <a:avLst/>
          </a:prstGeom>
          <a:noFill/>
        </p:spPr>
        <p:txBody>
          <a:bodyPr wrap="square" rtlCol="0">
            <a:spAutoFit/>
          </a:bodyPr>
          <a:lstStyle/>
          <a:p>
            <a:r>
              <a:rPr lang="en-GB" sz="6600" dirty="0" smtClean="0"/>
              <a:t>Questions?</a:t>
            </a:r>
            <a:endParaRPr lang="en-GB" sz="6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938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Benefits to evidence use</a:t>
            </a:r>
            <a:endParaRPr lang="en-US" dirty="0"/>
          </a:p>
        </p:txBody>
      </p:sp>
      <p:sp>
        <p:nvSpPr>
          <p:cNvPr id="3" name="Content Placeholder 2"/>
          <p:cNvSpPr>
            <a:spLocks noGrp="1"/>
          </p:cNvSpPr>
          <p:nvPr>
            <p:ph idx="1"/>
          </p:nvPr>
        </p:nvSpPr>
        <p:spPr>
          <a:xfrm>
            <a:off x="457200" y="2031546"/>
            <a:ext cx="6057900" cy="4525963"/>
          </a:xfrm>
        </p:spPr>
        <p:txBody>
          <a:bodyPr>
            <a:normAutofit lnSpcReduction="10000"/>
          </a:bodyPr>
          <a:lstStyle/>
          <a:p>
            <a:r>
              <a:rPr lang="en-US" sz="2000" dirty="0" smtClean="0"/>
              <a:t>Supovitz </a:t>
            </a:r>
            <a:r>
              <a:rPr lang="en-US" sz="2000" dirty="0"/>
              <a:t>(</a:t>
            </a:r>
            <a:r>
              <a:rPr lang="en-US" sz="2000" dirty="0" smtClean="0"/>
              <a:t>2015): a </a:t>
            </a:r>
            <a:r>
              <a:rPr lang="en-US" sz="2000" dirty="0"/>
              <a:t>common characteristic of high performing school systems is that they facilitate the collaborative examination of research and data evidence in order to identify both likely problem areas (in relation to teaching and learning) and potential solutions to these problems. </a:t>
            </a:r>
            <a:endParaRPr lang="en-US" sz="2000" dirty="0" smtClean="0"/>
          </a:p>
          <a:p>
            <a:endParaRPr lang="en-US" sz="2000" dirty="0"/>
          </a:p>
          <a:p>
            <a:r>
              <a:rPr lang="en-US" sz="2000" dirty="0" err="1" smtClean="0"/>
              <a:t>Mincu</a:t>
            </a:r>
            <a:r>
              <a:rPr lang="en-US" sz="2000" dirty="0" smtClean="0"/>
              <a:t> </a:t>
            </a:r>
            <a:r>
              <a:rPr lang="en-US" sz="2000" dirty="0"/>
              <a:t>(2013) and </a:t>
            </a:r>
            <a:r>
              <a:rPr lang="en-US" sz="2000" dirty="0" err="1"/>
              <a:t>Cordingley</a:t>
            </a:r>
            <a:r>
              <a:rPr lang="en-US" sz="2000" dirty="0"/>
              <a:t> (2013) report correlational evidence </a:t>
            </a:r>
            <a:r>
              <a:rPr lang="en-US" sz="2000" dirty="0" smtClean="0"/>
              <a:t>- where </a:t>
            </a:r>
            <a:r>
              <a:rPr lang="en-US" sz="2000" dirty="0"/>
              <a:t>research and data are used as part of high quality initial teacher education and ongoing professional development, they make a positive difference in terms of teacher, school and system </a:t>
            </a:r>
            <a:r>
              <a:rPr lang="en-US" sz="2000" dirty="0" smtClean="0"/>
              <a:t>performance</a:t>
            </a:r>
            <a:endParaRPr lang="en-GB" sz="2400" dirty="0"/>
          </a:p>
        </p:txBody>
      </p:sp>
      <p:pic>
        <p:nvPicPr>
          <p:cNvPr id="4" name="Picture 3"/>
          <p:cNvPicPr>
            <a:picLocks noChangeAspect="1"/>
          </p:cNvPicPr>
          <p:nvPr/>
        </p:nvPicPr>
        <p:blipFill>
          <a:blip r:embed="rId2"/>
          <a:stretch>
            <a:fillRect/>
          </a:stretch>
        </p:blipFill>
        <p:spPr>
          <a:xfrm>
            <a:off x="6252048" y="2552191"/>
            <a:ext cx="2697804" cy="211584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719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Benefits to evidence use</a:t>
            </a:r>
            <a:endParaRPr lang="en-US" dirty="0"/>
          </a:p>
        </p:txBody>
      </p:sp>
      <p:sp>
        <p:nvSpPr>
          <p:cNvPr id="3" name="Content Placeholder 2"/>
          <p:cNvSpPr>
            <a:spLocks noGrp="1"/>
          </p:cNvSpPr>
          <p:nvPr>
            <p:ph idx="1"/>
          </p:nvPr>
        </p:nvSpPr>
        <p:spPr>
          <a:xfrm>
            <a:off x="457200" y="2337356"/>
            <a:ext cx="4883727" cy="4525963"/>
          </a:xfrm>
        </p:spPr>
        <p:txBody>
          <a:bodyPr>
            <a:normAutofit/>
          </a:bodyPr>
          <a:lstStyle/>
          <a:p>
            <a:r>
              <a:rPr lang="en-US" sz="2000" dirty="0" smtClean="0"/>
              <a:t>‘</a:t>
            </a:r>
            <a:r>
              <a:rPr lang="en-US" sz="2000" dirty="0"/>
              <a:t>research-engaged’ schools that take a strategic and concerted approach in this area </a:t>
            </a:r>
            <a:r>
              <a:rPr lang="en-US" sz="2000" dirty="0" smtClean="0"/>
              <a:t>show a </a:t>
            </a:r>
            <a:r>
              <a:rPr lang="en-US" sz="2000" dirty="0"/>
              <a:t>shift </a:t>
            </a:r>
            <a:r>
              <a:rPr lang="en-US" sz="2000" dirty="0" smtClean="0"/>
              <a:t>from </a:t>
            </a:r>
            <a:r>
              <a:rPr lang="en-US" sz="2000" dirty="0"/>
              <a:t>an instrumental ‘top tips’ model of improvement to a learning culture </a:t>
            </a:r>
            <a:endParaRPr lang="en-US" sz="2000" dirty="0" smtClean="0"/>
          </a:p>
          <a:p>
            <a:endParaRPr lang="en-US" sz="2000" dirty="0" smtClean="0"/>
          </a:p>
          <a:p>
            <a:r>
              <a:rPr lang="en-US" sz="2000" dirty="0" smtClean="0"/>
              <a:t>here </a:t>
            </a:r>
            <a:r>
              <a:rPr lang="en-US" sz="2000" dirty="0"/>
              <a:t>staff work together to understand what appears to work, when and why (</a:t>
            </a:r>
            <a:r>
              <a:rPr lang="en-US" sz="2000" dirty="0" err="1"/>
              <a:t>Handscomb</a:t>
            </a:r>
            <a:r>
              <a:rPr lang="en-US" sz="2000" dirty="0"/>
              <a:t> and </a:t>
            </a:r>
            <a:r>
              <a:rPr lang="en-US" sz="2000" dirty="0" err="1"/>
              <a:t>MacBeath</a:t>
            </a:r>
            <a:r>
              <a:rPr lang="en-US" sz="2000" dirty="0"/>
              <a:t>, 2003;</a:t>
            </a:r>
            <a:r>
              <a:rPr lang="en-US" sz="2000" dirty="0" smtClean="0"/>
              <a:t> Godfrey</a:t>
            </a:r>
            <a:r>
              <a:rPr lang="en-US" sz="2000" dirty="0"/>
              <a:t>, </a:t>
            </a:r>
            <a:r>
              <a:rPr lang="en-US" sz="2000" dirty="0" smtClean="0"/>
              <a:t>2014; </a:t>
            </a:r>
            <a:r>
              <a:rPr lang="en-US" sz="2000" dirty="0"/>
              <a:t>Greany, 2015). </a:t>
            </a:r>
            <a:endParaRPr lang="en-GB" sz="2000" dirty="0"/>
          </a:p>
          <a:p>
            <a:endParaRPr lang="en-GB" sz="2400" dirty="0"/>
          </a:p>
        </p:txBody>
      </p:sp>
      <p:pic>
        <p:nvPicPr>
          <p:cNvPr id="4" name="Picture 3"/>
          <p:cNvPicPr>
            <a:picLocks noChangeAspect="1"/>
          </p:cNvPicPr>
          <p:nvPr/>
        </p:nvPicPr>
        <p:blipFill>
          <a:blip r:embed="rId2"/>
          <a:stretch>
            <a:fillRect/>
          </a:stretch>
        </p:blipFill>
        <p:spPr>
          <a:xfrm>
            <a:off x="5725391" y="2337356"/>
            <a:ext cx="2961409" cy="345497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8787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The self improving school system</a:t>
            </a:r>
            <a:endParaRPr lang="en-US" dirty="0"/>
          </a:p>
        </p:txBody>
      </p:sp>
      <p:sp>
        <p:nvSpPr>
          <p:cNvPr id="3" name="Content Placeholder 2"/>
          <p:cNvSpPr>
            <a:spLocks noGrp="1"/>
          </p:cNvSpPr>
          <p:nvPr>
            <p:ph idx="1"/>
          </p:nvPr>
        </p:nvSpPr>
        <p:spPr>
          <a:xfrm>
            <a:off x="457200" y="2031546"/>
            <a:ext cx="8229600" cy="4525963"/>
          </a:xfrm>
        </p:spPr>
        <p:txBody>
          <a:bodyPr>
            <a:normAutofit lnSpcReduction="10000"/>
          </a:bodyPr>
          <a:lstStyle/>
          <a:p>
            <a:r>
              <a:rPr lang="en-US" sz="2000" dirty="0" smtClean="0"/>
              <a:t>The </a:t>
            </a:r>
            <a:r>
              <a:rPr lang="en-US" sz="2000" dirty="0"/>
              <a:t>development, seeking out, use and sharing of effective pedagogic practice is something now viewed as vital to school improvement and as a necessary response to the structural changes facing many school systems </a:t>
            </a:r>
            <a:r>
              <a:rPr lang="en-US" sz="2000" dirty="0" smtClean="0"/>
              <a:t>worldwide. </a:t>
            </a:r>
          </a:p>
          <a:p>
            <a:endParaRPr lang="en-US" sz="2000" dirty="0" smtClean="0"/>
          </a:p>
          <a:p>
            <a:r>
              <a:rPr lang="en-US" sz="2000" dirty="0" smtClean="0"/>
              <a:t>In England, recent </a:t>
            </a:r>
            <a:r>
              <a:rPr lang="en-US" sz="2000" dirty="0"/>
              <a:t>(2010-2015) Conservative/Liberal Democrat Coalition and newly elected Conservative governments have </a:t>
            </a:r>
            <a:r>
              <a:rPr lang="en-US" sz="2000" dirty="0" smtClean="0"/>
              <a:t>pursued a </a:t>
            </a:r>
            <a:r>
              <a:rPr lang="en-US" sz="2000" dirty="0"/>
              <a:t>‘self-improving school-led school system’. </a:t>
            </a:r>
            <a:endParaRPr lang="en-US" sz="2000" dirty="0" smtClean="0"/>
          </a:p>
          <a:p>
            <a:endParaRPr lang="en-US" sz="2000" dirty="0"/>
          </a:p>
          <a:p>
            <a:r>
              <a:rPr lang="en-US" sz="2000" dirty="0" smtClean="0"/>
              <a:t>In </a:t>
            </a:r>
            <a:r>
              <a:rPr lang="en-US" sz="2000" dirty="0"/>
              <a:t>this system, schools are positioned as autonomous and accountable, with increased diversity and choice for parents through ‘free schools’ (akin to US Charter Schools), and with a radical reduction in central and local oversight (Greany, 2015: 16; Godfrey, 2014a).  </a:t>
            </a:r>
            <a:endParaRPr lang="en-GB"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5708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332"/>
            <a:ext cx="8229600" cy="894717"/>
          </a:xfrm>
        </p:spPr>
        <p:txBody>
          <a:bodyPr/>
          <a:lstStyle/>
          <a:p>
            <a:r>
              <a:rPr lang="en-US" dirty="0" smtClean="0"/>
              <a:t>The self improving school system</a:t>
            </a:r>
            <a:endParaRPr lang="en-US" dirty="0"/>
          </a:p>
        </p:txBody>
      </p:sp>
      <p:sp>
        <p:nvSpPr>
          <p:cNvPr id="3" name="Content Placeholder 2"/>
          <p:cNvSpPr>
            <a:spLocks noGrp="1"/>
          </p:cNvSpPr>
          <p:nvPr>
            <p:ph idx="1"/>
          </p:nvPr>
        </p:nvSpPr>
        <p:spPr>
          <a:xfrm>
            <a:off x="457200" y="2031546"/>
            <a:ext cx="8229600" cy="4525963"/>
          </a:xfrm>
        </p:spPr>
        <p:txBody>
          <a:bodyPr>
            <a:normAutofit/>
          </a:bodyPr>
          <a:lstStyle/>
          <a:p>
            <a:pPr>
              <a:spcBef>
                <a:spcPts val="600"/>
              </a:spcBef>
              <a:spcAft>
                <a:spcPts val="600"/>
              </a:spcAft>
            </a:pPr>
            <a:endParaRPr lang="en-GB" dirty="0" smtClean="0"/>
          </a:p>
          <a:p>
            <a:pPr marL="0" indent="0">
              <a:buNone/>
            </a:pPr>
            <a:r>
              <a:rPr lang="en-US" sz="2000" dirty="0" smtClean="0"/>
              <a:t>Greany </a:t>
            </a:r>
            <a:r>
              <a:rPr lang="en-US" sz="2000" dirty="0"/>
              <a:t>(2014), suggests that there exist four core criteria for self-improvement. </a:t>
            </a:r>
            <a:endParaRPr lang="en-US" sz="2000" dirty="0" smtClean="0"/>
          </a:p>
          <a:p>
            <a:pPr marL="457200" indent="-457200">
              <a:buFont typeface="+mj-lt"/>
              <a:buAutoNum type="arabicPeriod"/>
            </a:pPr>
            <a:r>
              <a:rPr lang="en-US" sz="2000" dirty="0" smtClean="0"/>
              <a:t>teachers </a:t>
            </a:r>
            <a:r>
              <a:rPr lang="en-US" sz="2000" dirty="0"/>
              <a:t>and schools being responsible for their own improvement; </a:t>
            </a:r>
          </a:p>
          <a:p>
            <a:pPr marL="457200" indent="-457200">
              <a:buFont typeface="+mj-lt"/>
              <a:buAutoNum type="arabicPeriod"/>
            </a:pPr>
            <a:r>
              <a:rPr lang="en-US" sz="2000" dirty="0" smtClean="0"/>
              <a:t>teachers </a:t>
            </a:r>
            <a:r>
              <a:rPr lang="en-US" sz="2000" dirty="0"/>
              <a:t>and schools learning from each other and from research so that effective practice spreads; </a:t>
            </a:r>
          </a:p>
          <a:p>
            <a:pPr marL="457200" indent="-457200">
              <a:buFont typeface="+mj-lt"/>
              <a:buAutoNum type="arabicPeriod"/>
            </a:pPr>
            <a:r>
              <a:rPr lang="en-US" sz="2000" dirty="0" smtClean="0"/>
              <a:t>the </a:t>
            </a:r>
            <a:r>
              <a:rPr lang="en-US" sz="2000" dirty="0"/>
              <a:t>best schools and leaders extending their reach across other schools so that all schools improve; </a:t>
            </a:r>
            <a:r>
              <a:rPr lang="en-US" sz="2000" dirty="0" smtClean="0"/>
              <a:t>and</a:t>
            </a:r>
          </a:p>
          <a:p>
            <a:pPr marL="457200" indent="-457200">
              <a:buFont typeface="+mj-lt"/>
              <a:buAutoNum type="arabicPeriod"/>
            </a:pPr>
            <a:r>
              <a:rPr lang="en-US" sz="2000" dirty="0" smtClean="0"/>
              <a:t>government </a:t>
            </a:r>
            <a:r>
              <a:rPr lang="en-US" sz="2000" dirty="0"/>
              <a:t>support and intervention is continuously </a:t>
            </a:r>
            <a:r>
              <a:rPr lang="en-US" sz="2000" dirty="0" err="1"/>
              <a:t>minimised</a:t>
            </a:r>
            <a:r>
              <a:rPr lang="en-US" sz="2000" dirty="0"/>
              <a:t>. </a:t>
            </a:r>
            <a:endParaRPr lang="en-US" sz="2000" dirty="0" smtClean="0"/>
          </a:p>
          <a:p>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9153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8BCCC7F4-EAAA-4752-BC33-EE8CEEFF6F91}"/>
    </a:ext>
  </a:ext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704CAE9F-7FE6-4F03-A191-697CAA99F31C}"/>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7A20B4D9-A5AD-4C7A-A3B5-3955734DD0C0}"/>
    </a:ext>
  </a:ext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59B35033-1767-4C88-8C04-DBA4EB7B9DEC}"/>
    </a:ext>
  </a:ext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F62612ED-C247-44AD-BC28-C8025B0E3C77}"/>
    </a:ext>
  </a:ext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C72F1F84-6423-4853-AE84-EC20D28C7DA9}"/>
    </a:ext>
  </a:ext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361B5646-3C70-4AAA-9C41-9555FC87E63D}"/>
    </a:ext>
  </a:ext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5DD4A98D-D73D-4CBE-86FC-83847D3C8BA5}"/>
    </a:ext>
  </a:ext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F781BAD7-DFDA-43AB-BDB0-3FB234D6A2B1}"/>
    </a:ext>
  </a:ext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a="http://schemas.openxmlformats.org/drawingml/2006/main" xmlns:thm15="http://schemas.microsoft.com/office/thememl/2012/main" name="RES_Presentation_LEPL_6_Feb_2014.pot [Compatibility Mode]" id="{6C3B949A-1EAB-441E-ABA9-FD0068F73113}" vid="{BB121059-E1D8-4372-93DB-B2082B01A7D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OENetDocumentType xmlns="1f70c37c-c3dd-452e-8808-84ca52e5f108">Presentation</IOENetDocumentType>
    <ol_Department xmlns="http://schemas.microsoft.com/sharepoint/v3">External Relations</ol_Department>
  </documentManagement>
</p:properties>
</file>

<file path=customXml/itemProps1.xml><?xml version="1.0" encoding="utf-8"?>
<ds:datastoreItem xmlns:ds="http://schemas.openxmlformats.org/officeDocument/2006/customXml" ds:itemID="{3194C293-62A5-490D-83AD-D57271ED98B4}">
  <ds:schemaRefs>
    <ds:schemaRef ds:uri="http://schemas.microsoft.com/office/2006/metadata/longProperties"/>
  </ds:schemaRefs>
</ds:datastoreItem>
</file>

<file path=customXml/itemProps2.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16525B-D253-4DCD-ABB1-095D86DCEADE}">
  <ds:schemaRefs>
    <ds:schemaRef ds:uri="http://schemas.openxmlformats.org/package/2006/metadata/core-properties"/>
    <ds:schemaRef ds:uri="http://purl.org/dc/elements/1.1/"/>
    <ds:schemaRef ds:uri="1f70c37c-c3dd-452e-8808-84ca52e5f108"/>
    <ds:schemaRef ds:uri="http://purl.org/dc/dcmitype/"/>
    <ds:schemaRef ds:uri="http://schemas.microsoft.com/office/infopath/2007/PartnerControls"/>
    <ds:schemaRef ds:uri="http://purl.org/dc/terms/"/>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RES_Presentation_LEPL_6_Feb_2014</Template>
  <TotalTime>1698</TotalTime>
  <Words>5003</Words>
  <Application>Microsoft Macintosh PowerPoint</Application>
  <PresentationFormat>On-screen Show (4:3)</PresentationFormat>
  <Paragraphs>326</Paragraphs>
  <Slides>53</Slides>
  <Notes>20</Notes>
  <HiddenSlides>0</HiddenSlides>
  <MMClips>0</MMClips>
  <ScaleCrop>false</ScaleCrop>
  <HeadingPairs>
    <vt:vector size="6" baseType="variant">
      <vt:variant>
        <vt:lpstr>Design Template</vt:lpstr>
      </vt:variant>
      <vt:variant>
        <vt:i4>10</vt:i4>
      </vt:variant>
      <vt:variant>
        <vt:lpstr>Links</vt:lpstr>
      </vt:variant>
      <vt:variant>
        <vt:i4>3</vt:i4>
      </vt:variant>
      <vt:variant>
        <vt:lpstr>Slide Titles</vt:lpstr>
      </vt:variant>
      <vt:variant>
        <vt:i4>53</vt:i4>
      </vt:variant>
    </vt:vector>
  </HeadingPairs>
  <TitlesOfParts>
    <vt:vector size="66" baseType="lpstr">
      <vt:lpstr>Light Blue</vt:lpstr>
      <vt:lpstr>Blue Celeste</vt:lpstr>
      <vt:lpstr>Bright Blue</vt:lpstr>
      <vt:lpstr>Sky Blue</vt:lpstr>
      <vt:lpstr>Yellow</vt:lpstr>
      <vt:lpstr>Orange</vt:lpstr>
      <vt:lpstr>Pink</vt:lpstr>
      <vt:lpstr>Purple</vt:lpstr>
      <vt:lpstr>Stone</vt:lpstr>
      <vt:lpstr>Light Green</vt:lpstr>
      <vt:lpstr>???</vt:lpstr>
      <vt:lpstr>???</vt:lpstr>
      <vt:lpstr>???</vt:lpstr>
      <vt:lpstr>Slide 1</vt:lpstr>
      <vt:lpstr>About me</vt:lpstr>
      <vt:lpstr>Current areas of focus</vt:lpstr>
      <vt:lpstr>Slide 4</vt:lpstr>
      <vt:lpstr>Evidence informed practice</vt:lpstr>
      <vt:lpstr>Benefits to evidence use</vt:lpstr>
      <vt:lpstr>Benefits to evidence use</vt:lpstr>
      <vt:lpstr>The self improving school system</vt:lpstr>
      <vt:lpstr>The self improving school system</vt:lpstr>
      <vt:lpstr>Evidence use as part of SISS</vt:lpstr>
      <vt:lpstr>Slide 11</vt:lpstr>
      <vt:lpstr>Effective ways to engage with research and evidence</vt:lpstr>
      <vt:lpstr>Developing a practical understanding</vt:lpstr>
      <vt:lpstr>Cycles of enquiry</vt:lpstr>
      <vt:lpstr>Expertise</vt:lpstr>
      <vt:lpstr>Expertise</vt:lpstr>
      <vt:lpstr>Expertise</vt:lpstr>
      <vt:lpstr>Professional Learning Communities</vt:lpstr>
      <vt:lpstr>Professional Learning Communities</vt:lpstr>
      <vt:lpstr>Slide 20</vt:lpstr>
      <vt:lpstr>Networked Learning Communities</vt:lpstr>
      <vt:lpstr>Slide 22</vt:lpstr>
      <vt:lpstr>Slide 23</vt:lpstr>
      <vt:lpstr>The EEF project</vt:lpstr>
      <vt:lpstr>Slide 25</vt:lpstr>
      <vt:lpstr>The project (2)</vt:lpstr>
      <vt:lpstr>The project (3)</vt:lpstr>
      <vt:lpstr>Slide 28</vt:lpstr>
      <vt:lpstr>Slide 29</vt:lpstr>
      <vt:lpstr>The need to identify opinion formers also presented the opportunity to engage is some in-depth analysis as to what drives research use.   </vt:lpstr>
      <vt:lpstr>Centrality</vt:lpstr>
      <vt:lpstr>The efficiency of a network in circulating knowledge and materials and in using these solving will be related to:</vt:lpstr>
      <vt:lpstr>‘transformational’ and ‘learning centered’ aspects of leadership should be focused on organisational learning</vt:lpstr>
      <vt:lpstr>Trust</vt:lpstr>
      <vt:lpstr>Trust</vt:lpstr>
      <vt:lpstr>Method and sample</vt:lpstr>
      <vt:lpstr>Research Questions</vt:lpstr>
      <vt:lpstr>Descriptive statistics and correlation matrix of the study variables </vt:lpstr>
      <vt:lpstr>Relationships between RE Climate and OL, Trust, and TLE Degree Centralities </vt:lpstr>
      <vt:lpstr>Network sociograms</vt:lpstr>
      <vt:lpstr>Significance</vt:lpstr>
      <vt:lpstr>Significance</vt:lpstr>
      <vt:lpstr>Slide 43</vt:lpstr>
      <vt:lpstr>Slide 44</vt:lpstr>
      <vt:lpstr>Further areas to consider</vt:lpstr>
      <vt:lpstr>Combine the strengths of data use and EIP</vt:lpstr>
      <vt:lpstr>Slide 47</vt:lpstr>
      <vt:lpstr>Coaching</vt:lpstr>
      <vt:lpstr>Coaching</vt:lpstr>
      <vt:lpstr>Domains of decision making and research use        (Neeleman, 2016)  </vt:lpstr>
      <vt:lpstr>Slide 51</vt:lpstr>
      <vt:lpstr>Domains of decision making and research use        (Neeleman, 2016)  </vt:lpstr>
      <vt:lpstr>Slide 53</vt:lpstr>
    </vt:vector>
  </TitlesOfParts>
  <Company>Institute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Godfrey</dc:creator>
  <cp:lastModifiedBy>Chris Brown</cp:lastModifiedBy>
  <cp:revision>136</cp:revision>
  <cp:lastPrinted>2015-05-09T11:03:36Z</cp:lastPrinted>
  <dcterms:created xsi:type="dcterms:W3CDTF">2016-06-10T08:16:57Z</dcterms:created>
  <dcterms:modified xsi:type="dcterms:W3CDTF">2016-06-10T09:06:57Z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l_Department">
    <vt:lpwstr>External Relations</vt:lpwstr>
  </property>
  <property fmtid="{D5CDD505-2E9C-101B-9397-08002B2CF9AE}" pid="3" name="IOENetDocumentType">
    <vt:lpwstr>Presentation</vt:lpwstr>
  </property>
</Properties>
</file>