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05" r:id="rId3"/>
    <p:sldId id="299" r:id="rId4"/>
    <p:sldId id="313" r:id="rId5"/>
    <p:sldId id="314" r:id="rId6"/>
    <p:sldId id="310" r:id="rId7"/>
    <p:sldId id="311" r:id="rId8"/>
    <p:sldId id="312" r:id="rId9"/>
    <p:sldId id="307" r:id="rId10"/>
    <p:sldId id="309" r:id="rId11"/>
    <p:sldId id="316" r:id="rId12"/>
    <p:sldId id="303" r:id="rId13"/>
    <p:sldId id="317" r:id="rId14"/>
    <p:sldId id="315" r:id="rId15"/>
    <p:sldId id="306" r:id="rId16"/>
    <p:sldId id="304" r:id="rId17"/>
    <p:sldId id="318" r:id="rId18"/>
  </p:sldIdLst>
  <p:sldSz cx="9144000" cy="6858000" type="screen4x3"/>
  <p:notesSz cx="685800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87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4E72-53D3-468D-AD6F-0A6FC76E79ED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E359-7875-4BF0-81A2-34AB3213C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55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659B-91BB-4AE5-A674-582B9A1C8F2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E67C-1FDE-4A01-9EB5-DF8F577AC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Film clip produced by my Media Studies staff</a:t>
            </a:r>
            <a:r>
              <a:rPr lang="en-GB" baseline="0" dirty="0" smtClean="0"/>
              <a:t> and students at the school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 can take no credit for the production of this, just for choice of the old fashioned music, a song which I actually happen to like!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I</a:t>
            </a:r>
            <a:r>
              <a:rPr lang="en-GB" baseline="0" dirty="0" smtClean="0"/>
              <a:t> will try anything, recently won some funding to pay for horse therapy, (which pleases me as a horse owner)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And gets a year 9 student into school regularly for the first time for two years!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Already booked for next year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Links with parents starts at KS2, way before they come to Whitefield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Work closely with partner primary</a:t>
            </a:r>
            <a:r>
              <a:rPr lang="en-GB" baseline="0" dirty="0" smtClean="0"/>
              <a:t> schools, all 52 of them!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Encourage parents and families to come in at every opportunity – Welcome Evenings, workshops, PTA, shows and concerts, exhibitions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Send right things home in an accessible format, target those who don’t come in, expectation that parents do come 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0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Lots of strategies that I could have talked about, but time is short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Finish with my</a:t>
            </a:r>
            <a:r>
              <a:rPr lang="en-GB" baseline="0" dirty="0" smtClean="0"/>
              <a:t> final</a:t>
            </a:r>
            <a:r>
              <a:rPr lang="en-GB" dirty="0" smtClean="0"/>
              <a:t> animal image – things are tough at times, especially</a:t>
            </a:r>
            <a:r>
              <a:rPr lang="en-GB" baseline="0" dirty="0" smtClean="0"/>
              <a:t> for some of the students at Whitefield School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But we always strive to be the best that we can be…..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I welcome visits</a:t>
            </a:r>
            <a:r>
              <a:rPr lang="en-GB" baseline="0" dirty="0" smtClean="0"/>
              <a:t> to the school.</a:t>
            </a:r>
          </a:p>
          <a:p>
            <a:endParaRPr lang="en-GB" baseline="0" dirty="0" smtClean="0"/>
          </a:p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Delighted to be here today, delivering a brief starter</a:t>
            </a:r>
            <a:r>
              <a:rPr lang="en-GB" baseline="0" dirty="0" smtClean="0"/>
              <a:t> activity to </a:t>
            </a:r>
            <a:r>
              <a:rPr lang="en-GB" dirty="0" smtClean="0"/>
              <a:t>a class of students…..</a:t>
            </a:r>
          </a:p>
          <a:p>
            <a:endParaRPr lang="en-GB" dirty="0" smtClean="0"/>
          </a:p>
          <a:p>
            <a:r>
              <a:rPr lang="en-GB" dirty="0" smtClean="0"/>
              <a:t>Hope you will all behave and be attentive!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3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First,</a:t>
            </a:r>
            <a:r>
              <a:rPr lang="en-GB" baseline="0" dirty="0" smtClean="0"/>
              <a:t> I w</a:t>
            </a:r>
            <a:r>
              <a:rPr lang="en-GB" dirty="0" smtClean="0"/>
              <a:t>ant</a:t>
            </a:r>
            <a:r>
              <a:rPr lang="en-GB" baseline="0" dirty="0" smtClean="0"/>
              <a:t> to start by returning to a few of the statistics you saw, briefly, in the film clip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Last year’s data on my 2015 year 11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Successfully achieved some credible results, especially with our low ability students. And in a school with 41% low ability student, we have to be good at this!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 also in a school with 88% EAL students, we achieved 72% A* to C in English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Got us some positive publicity, (Schools Week alternative league tables) which is the only reason I am standing here today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Lots of school</a:t>
            </a:r>
            <a:r>
              <a:rPr lang="en-GB" baseline="0" dirty="0" smtClean="0"/>
              <a:t> improvement strategies we have used, many of which we have heard or will hear about today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Just picked out a few I am particularly keen on, and have led us, I believe, to be named as a school where low ability students are not being left behind….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 am very proud of this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 a panda…..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was our h</a:t>
            </a:r>
            <a:r>
              <a:rPr lang="en-GB" dirty="0" smtClean="0"/>
              <a:t>eadline from Schools Week, January 2015</a:t>
            </a:r>
          </a:p>
          <a:p>
            <a:endParaRPr lang="en-GB" dirty="0" smtClean="0"/>
          </a:p>
          <a:p>
            <a:r>
              <a:rPr lang="en-GB" dirty="0" smtClean="0"/>
              <a:t>Heard</a:t>
            </a:r>
            <a:r>
              <a:rPr lang="en-GB" baseline="0" dirty="0" smtClean="0"/>
              <a:t> a consultant called </a:t>
            </a:r>
            <a:r>
              <a:rPr lang="en-GB" dirty="0" smtClean="0"/>
              <a:t>David </a:t>
            </a:r>
            <a:r>
              <a:rPr lang="en-GB" dirty="0" err="1" smtClean="0"/>
              <a:t>Moorer</a:t>
            </a:r>
            <a:r>
              <a:rPr lang="en-GB" dirty="0" smtClean="0"/>
              <a:t> speak back in</a:t>
            </a:r>
            <a:r>
              <a:rPr lang="en-GB" baseline="0" dirty="0" smtClean="0"/>
              <a:t> about </a:t>
            </a:r>
            <a:r>
              <a:rPr lang="en-GB" dirty="0" smtClean="0"/>
              <a:t>1990 – 1 in 4 students in secondary school don’t</a:t>
            </a:r>
            <a:r>
              <a:rPr lang="en-GB" baseline="0" dirty="0" smtClean="0"/>
              <a:t> speak to a member of staff during an average school day, really stuck in my mind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Together with books such as Toxic Childhood, by Sue Palmer, makes me want to talk to as many of my students as I can as often as I can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Rhinos, lost students, grey students - whatever you call them, I don’t want them in my school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 these are some of the things we do to prevent this….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Have to know every student in every subject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Use RAP model, where the data of every student in every subject is analysed at</a:t>
            </a:r>
            <a:r>
              <a:rPr lang="en-GB" baseline="0" dirty="0" smtClean="0"/>
              <a:t> a variety of levels – class teacher through pen portraits, ML through their M&amp;E roles, SLT through LM meetings with fixed agendas that focus on progress, to regular discussions with me and my very strong Governing Body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 also want to engage with students as individuals – offer lots of trips, many of which my students would never experience for themselves – 350 annually to the pantomime to experience live theatre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Teaching students about holding doors open for each other and single file queuing in the canteen encourages staff to talk to more students on duty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Must ensure that what</a:t>
            </a:r>
            <a:r>
              <a:rPr lang="en-GB" baseline="0" dirty="0" smtClean="0"/>
              <a:t> we are offering and the way we are offering it suits our students. We have to get them to want to come to school, or we can’t help them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Currently</a:t>
            </a:r>
            <a:r>
              <a:rPr lang="en-GB" baseline="0" dirty="0" smtClean="0"/>
              <a:t> about to start our third year with a vertical curriculum, in fact changing our timetable on Monday</a:t>
            </a:r>
            <a:endParaRPr lang="en-GB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Struggling to carry on with this model with the new GCSE specifications,</a:t>
            </a:r>
            <a:r>
              <a:rPr lang="en-GB" baseline="0" dirty="0" smtClean="0"/>
              <a:t> but we will carry on somehow with this.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It suits our students, especially in a school with such high mobility figures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 smtClean="0"/>
              <a:t>But we can’t get away from the fact that many of our</a:t>
            </a:r>
            <a:r>
              <a:rPr lang="en-GB" baseline="0" dirty="0" smtClean="0"/>
              <a:t> students come from troubled backgrounds, many refugees, many troubled families, many In Year Fair (unfair) Access students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We have to get these students into school, and we have to support them, through thick and thin, when they do arrive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And arrive they do (96%+ attendance)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Support them in every way we can….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4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4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728788"/>
            <a:ext cx="762000" cy="0"/>
          </a:xfrm>
          <a:prstGeom prst="line">
            <a:avLst/>
          </a:prstGeom>
          <a:noFill/>
          <a:ln w="19050">
            <a:solidFill>
              <a:srgbClr val="F7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628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3628" y="2587625"/>
            <a:ext cx="7788519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94611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45558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19807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163" y="1989138"/>
            <a:ext cx="381586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1" y="1989138"/>
            <a:ext cx="3815861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8065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1638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4593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94199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9" y="273052"/>
            <a:ext cx="51112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1779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8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517457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43151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462" y="347665"/>
            <a:ext cx="1943100" cy="552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163" y="347665"/>
            <a:ext cx="5688623" cy="552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34371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61" y="3476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161" y="1989138"/>
            <a:ext cx="77724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161" y="4008438"/>
            <a:ext cx="77724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42250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61" y="3476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161" y="1989138"/>
            <a:ext cx="77724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60322299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61" y="3476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163" y="1989138"/>
            <a:ext cx="3815861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1" y="1989138"/>
            <a:ext cx="3815861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04508290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61" y="3476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163" y="1989138"/>
            <a:ext cx="3815861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1" y="1989138"/>
            <a:ext cx="3815861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6216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61" y="3476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82163" y="1989138"/>
            <a:ext cx="3815861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8701" y="1989138"/>
            <a:ext cx="3815861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690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0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0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9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8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6C5D-9ED3-4EC7-887C-C487FA2A179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5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A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161" y="3476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161" y="1989138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0" y="762000"/>
            <a:ext cx="762000" cy="0"/>
          </a:xfrm>
          <a:prstGeom prst="line">
            <a:avLst/>
          </a:prstGeom>
          <a:noFill/>
          <a:ln w="19050">
            <a:solidFill>
              <a:srgbClr val="F7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2085975"/>
            <a:ext cx="762000" cy="0"/>
          </a:xfrm>
          <a:prstGeom prst="line">
            <a:avLst/>
          </a:prstGeom>
          <a:noFill/>
          <a:ln w="19050">
            <a:solidFill>
              <a:srgbClr val="F7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13" Type="http://schemas.openxmlformats.org/officeDocument/2006/relationships/hyperlink" Target="http://www.google.co.uk/url?sa=i&amp;rct=j&amp;q=&amp;esrc=s&amp;source=images&amp;cd=&amp;cad=rja&amp;uact=8&amp;ved=0ahUKEwi_ouK3hbrNAhUkI8AKHVZzDfIQjRwIBw&amp;url=http://cliparts.co/theatre-masks&amp;bvm=bv.125221236,d.ZGg&amp;psig=AFQjCNG0a3XnWwtCguk1iOmuZ-MnxkC_Hw&amp;ust=1466630198536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hyperlink" Target="http://www.google.co.uk/url?sa=i&amp;rct=j&amp;q=&amp;esrc=s&amp;source=images&amp;cd=&amp;cad=rja&amp;uact=8&amp;ved=0ahUKEwisksejhbrNAhUHKMAKHVR_BNAQjRwIBw&amp;url=http://www.parikiaki.com/2015/12/cyprus-film-days-open-call/&amp;bvm=bv.125221236,d.ZGg&amp;psig=AFQjCNE7KBgCRVGFPHQ5rRFoTTFiO1tLFA&amp;ust=1466630117828672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3.tiff"/><Relationship Id="rId5" Type="http://schemas.openxmlformats.org/officeDocument/2006/relationships/hyperlink" Target="#!i=3156325947&amp;k=9TSnLvZ&amp;lb=1&amp;s=A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hyperlink" Target="https://www.google.co.uk/url?sa=i&amp;rct=j&amp;q=&amp;esrc=s&amp;source=images&amp;cd=&amp;cad=rja&amp;uact=8&amp;ved=0ahUKEwiFy7apkrrNAhUFIMAKHbcUA74QjRwIBw&amp;url=https://www.pinterest.com/explore/equine-quotes/&amp;bvm=bv.125221236,d.ZGg&amp;psig=AFQjCNHytAdTEzGP3esvWvrE4VVT-t0enw&amp;ust=14666336447592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10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hyperlink" Target="mailto:ery@whitefield.barnet.sch.u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hyperlink" Target="http://www.google.co.uk/url?sa=i&amp;rct=j&amp;q=&amp;esrc=s&amp;source=images&amp;cd=&amp;cad=rja&amp;uact=8&amp;ved=0ahUKEwidyL3gh7rNAhUkKMAKHbfqDwkQjRwIBw&amp;url=http://worldartsme.com/scratching-head-clipart.html&amp;bvm=bv.125221236,d.ZGg&amp;psig=AFQjCNHLe4zb20PtoUVkkPjCTG7S7ysWhg&amp;ust=1466630813856886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hyperlink" Target="http://www.google.co.uk/url?sa=i&amp;rct=j&amp;q=&amp;esrc=s&amp;source=images&amp;cd=&amp;cad=rja&amp;uact=8&amp;ved=0ahUKEwizv8-ikLrNAhUiKcAKHaP3DvoQjRwIBw&amp;url=http://animalia-life.com/rhino.html&amp;bvm=bv.125221236,d.ZGg&amp;psig=AFQjCNH-MzBuuT0zpTKI_G_aYD6DWOEOZw&amp;ust=1466633111524577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hyperlink" Target="#!i=3156325947&amp;k=9TSnLvZ&amp;lb=1&amp;s=A"/><Relationship Id="rId10" Type="http://schemas.openxmlformats.org/officeDocument/2006/relationships/hyperlink" Target="http://www.google.co.uk/url?sa=i&amp;rct=j&amp;q=&amp;esrc=s&amp;source=images&amp;cd=&amp;cad=rja&amp;uact=8&amp;ved=0ahUKEwjz6_WUnbrNAhWCChoKHVLvBW4QjRwIBw&amp;url=http://fairdivorce.co.za/divorce-makes-a-toxic-childhood/&amp;psig=AFQjCNEa89Y9OOxZWpEzEqnu9KXmMrJjyQ&amp;ust=146663657055072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15616" y="1458917"/>
            <a:ext cx="5760640" cy="11381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Introducing </a:t>
            </a:r>
            <a:br>
              <a:rPr lang="en-GB" b="1" dirty="0" smtClean="0"/>
            </a:br>
            <a:r>
              <a:rPr lang="en-GB" b="1" dirty="0" smtClean="0"/>
              <a:t>Whitefield School….</a:t>
            </a:r>
            <a:endParaRPr lang="en-GB" b="1" dirty="0"/>
          </a:p>
        </p:txBody>
      </p:sp>
      <p:pic>
        <p:nvPicPr>
          <p:cNvPr id="4098" name="Picture 2" descr="http://www.parikiaki.com/wp-content/uploads/film-clip-boar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4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iparts.co/cliparts/8Tx/ra5/8Txra59a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9"/>
            <a:ext cx="3010106" cy="22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8437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 descr="https://s-media-cache-ak0.pinimg.com/236x/97/aa/38/97aa38d1addbfa6e06128c983e85ddbb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84" y="3264281"/>
            <a:ext cx="2475196" cy="24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32" y="1142556"/>
            <a:ext cx="5692729" cy="1688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16884" r="21251" b="14344"/>
          <a:stretch/>
        </p:blipFill>
        <p:spPr>
          <a:xfrm>
            <a:off x="373126" y="3258521"/>
            <a:ext cx="4618234" cy="239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6721" y="717640"/>
            <a:ext cx="8229600" cy="762471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Effective partnerships with parents</a:t>
            </a:r>
            <a:endParaRPr lang="en-GB" sz="4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0458" y="1346319"/>
            <a:ext cx="7267886" cy="527745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Unique KS2 Primary Liaison and Transition</a:t>
            </a:r>
          </a:p>
          <a:p>
            <a:r>
              <a:rPr lang="en-GB" dirty="0" smtClean="0"/>
              <a:t>Welcome Evenings</a:t>
            </a:r>
          </a:p>
          <a:p>
            <a:r>
              <a:rPr lang="en-GB" dirty="0" smtClean="0"/>
              <a:t>Shows, concerts, exhibitions</a:t>
            </a:r>
          </a:p>
          <a:p>
            <a:r>
              <a:rPr lang="en-GB" dirty="0" smtClean="0"/>
              <a:t>Guidance leaflets for parents</a:t>
            </a:r>
          </a:p>
          <a:p>
            <a:r>
              <a:rPr lang="en-GB" dirty="0"/>
              <a:t>Use of </a:t>
            </a:r>
            <a:r>
              <a:rPr lang="en-GB" dirty="0" smtClean="0"/>
              <a:t>translators</a:t>
            </a:r>
          </a:p>
          <a:p>
            <a:r>
              <a:rPr lang="en-GB" dirty="0" smtClean="0"/>
              <a:t>Parent workshops</a:t>
            </a:r>
          </a:p>
          <a:p>
            <a:r>
              <a:rPr lang="en-GB" dirty="0"/>
              <a:t>PTA</a:t>
            </a:r>
          </a:p>
          <a:p>
            <a:r>
              <a:rPr lang="en-GB" dirty="0" smtClean="0"/>
              <a:t>Emails not post</a:t>
            </a:r>
          </a:p>
          <a:p>
            <a:r>
              <a:rPr lang="en-GB" dirty="0" smtClean="0"/>
              <a:t>MCAS</a:t>
            </a:r>
          </a:p>
          <a:p>
            <a:r>
              <a:rPr lang="en-GB" dirty="0"/>
              <a:t>90%+ turn out </a:t>
            </a:r>
            <a:r>
              <a:rPr lang="en-GB" dirty="0" smtClean="0"/>
              <a:t>@ Parents </a:t>
            </a:r>
            <a:r>
              <a:rPr lang="en-GB" dirty="0"/>
              <a:t>Evenings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8996" y="890012"/>
            <a:ext cx="6073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Lots of other strategies I could </a:t>
            </a:r>
          </a:p>
          <a:p>
            <a:r>
              <a:rPr lang="en-GB" sz="3600" b="1" dirty="0" smtClean="0"/>
              <a:t>have talked about…..</a:t>
            </a:r>
            <a:endParaRPr lang="en-GB" sz="3600" b="1" dirty="0"/>
          </a:p>
        </p:txBody>
      </p:sp>
      <p:sp>
        <p:nvSpPr>
          <p:cNvPr id="3" name="5-Point Star 2"/>
          <p:cNvSpPr/>
          <p:nvPr/>
        </p:nvSpPr>
        <p:spPr>
          <a:xfrm>
            <a:off x="35496" y="2322807"/>
            <a:ext cx="2304256" cy="2172458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QFT</a:t>
            </a:r>
            <a:endParaRPr lang="en-GB" sz="3200" b="1" dirty="0"/>
          </a:p>
        </p:txBody>
      </p:sp>
      <p:sp>
        <p:nvSpPr>
          <p:cNvPr id="16" name="5-Point Star 15"/>
          <p:cNvSpPr/>
          <p:nvPr/>
        </p:nvSpPr>
        <p:spPr>
          <a:xfrm>
            <a:off x="4301520" y="1386163"/>
            <a:ext cx="2304256" cy="2172458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AfL</a:t>
            </a:r>
            <a:endParaRPr lang="en-GB" sz="3200" b="1" dirty="0"/>
          </a:p>
        </p:txBody>
      </p:sp>
      <p:sp>
        <p:nvSpPr>
          <p:cNvPr id="21" name="5-Point Star 20"/>
          <p:cNvSpPr/>
          <p:nvPr/>
        </p:nvSpPr>
        <p:spPr>
          <a:xfrm>
            <a:off x="6012160" y="936125"/>
            <a:ext cx="1935832" cy="1916767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B4L</a:t>
            </a:r>
            <a:endParaRPr lang="en-GB" sz="3200" b="1" dirty="0"/>
          </a:p>
        </p:txBody>
      </p:sp>
      <p:sp>
        <p:nvSpPr>
          <p:cNvPr id="22" name="5-Point Star 21"/>
          <p:cNvSpPr/>
          <p:nvPr/>
        </p:nvSpPr>
        <p:spPr>
          <a:xfrm>
            <a:off x="2608344" y="3650920"/>
            <a:ext cx="2304256" cy="2172458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M&amp;E</a:t>
            </a:r>
            <a:endParaRPr lang="en-GB" sz="2800" b="1" dirty="0"/>
          </a:p>
        </p:txBody>
      </p:sp>
      <p:sp>
        <p:nvSpPr>
          <p:cNvPr id="4" name="Oval 3"/>
          <p:cNvSpPr/>
          <p:nvPr/>
        </p:nvSpPr>
        <p:spPr>
          <a:xfrm>
            <a:off x="1891263" y="2034383"/>
            <a:ext cx="2789308" cy="16370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Interventions</a:t>
            </a:r>
            <a:endParaRPr lang="en-GB" sz="2400" b="1" dirty="0"/>
          </a:p>
        </p:txBody>
      </p:sp>
      <p:sp>
        <p:nvSpPr>
          <p:cNvPr id="28" name="Oval 27"/>
          <p:cNvSpPr/>
          <p:nvPr/>
        </p:nvSpPr>
        <p:spPr>
          <a:xfrm>
            <a:off x="323564" y="4538742"/>
            <a:ext cx="2789308" cy="16370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Unifrog</a:t>
            </a:r>
            <a:endParaRPr lang="en-GB" sz="3200" b="1" dirty="0"/>
          </a:p>
        </p:txBody>
      </p:sp>
      <p:sp>
        <p:nvSpPr>
          <p:cNvPr id="29" name="5-Point Star 28"/>
          <p:cNvSpPr/>
          <p:nvPr/>
        </p:nvSpPr>
        <p:spPr>
          <a:xfrm>
            <a:off x="4290765" y="4538742"/>
            <a:ext cx="1935832" cy="1916767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CPL</a:t>
            </a:r>
            <a:endParaRPr lang="en-GB" sz="3200" b="1" dirty="0"/>
          </a:p>
        </p:txBody>
      </p:sp>
      <p:sp>
        <p:nvSpPr>
          <p:cNvPr id="30" name="Oval 29"/>
          <p:cNvSpPr/>
          <p:nvPr/>
        </p:nvSpPr>
        <p:spPr>
          <a:xfrm>
            <a:off x="5150525" y="3221157"/>
            <a:ext cx="2789308" cy="16370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Coaching</a:t>
            </a:r>
            <a:endParaRPr lang="en-GB" sz="3200" b="1" dirty="0"/>
          </a:p>
        </p:txBody>
      </p:sp>
      <p:sp>
        <p:nvSpPr>
          <p:cNvPr id="31" name="5-Point Star 30"/>
          <p:cNvSpPr/>
          <p:nvPr/>
        </p:nvSpPr>
        <p:spPr>
          <a:xfrm>
            <a:off x="6074878" y="4538742"/>
            <a:ext cx="2304256" cy="2172458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L&amp;M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669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7614"/>
            <a:ext cx="5932535" cy="39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764" y="5375996"/>
            <a:ext cx="6242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Sometimes, things are tough…..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01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Culture of no limits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Aim to be ‘the best that we can be’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9" y="2348880"/>
            <a:ext cx="6830915" cy="36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6635080" cy="3544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4360" y="866329"/>
            <a:ext cx="8435280" cy="1143000"/>
          </a:xfrm>
        </p:spPr>
        <p:txBody>
          <a:bodyPr/>
          <a:lstStyle/>
          <a:p>
            <a:pPr algn="l"/>
            <a:r>
              <a:rPr lang="en-GB" b="1" dirty="0" smtClean="0"/>
              <a:t>Come and see for yourselves…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0458" y="1942676"/>
            <a:ext cx="6987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Liz Rymer, Headteacher</a:t>
            </a:r>
          </a:p>
          <a:p>
            <a:r>
              <a:rPr lang="en-GB" sz="4400" dirty="0" smtClean="0">
                <a:hlinkClick r:id="rId9"/>
              </a:rPr>
              <a:t>ery@whitefield.barnet.sch.uk</a:t>
            </a:r>
            <a:endParaRPr lang="en-GB" sz="4400" dirty="0" smtClean="0"/>
          </a:p>
          <a:p>
            <a:endParaRPr lang="en-GB" sz="44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12" y="3529069"/>
            <a:ext cx="2592437" cy="25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47812" y="1684338"/>
            <a:ext cx="6315075" cy="3886200"/>
          </a:xfrm>
        </p:spPr>
        <p:txBody>
          <a:bodyPr/>
          <a:lstStyle/>
          <a:p>
            <a:pPr marL="0" indent="0">
              <a:buNone/>
            </a:pPr>
            <a:endParaRPr lang="en-GB" altLang="en-US" smtClean="0"/>
          </a:p>
          <a:p>
            <a:pPr marL="0" indent="0" algn="ctr">
              <a:buNone/>
            </a:pPr>
            <a:r>
              <a:rPr lang="en-GB" altLang="en-US" sz="3200" b="1"/>
              <a:t>Headteachers’ Panel Session 1</a:t>
            </a:r>
          </a:p>
          <a:p>
            <a:pPr marL="0" indent="0" algn="ctr">
              <a:buNone/>
            </a:pPr>
            <a:endParaRPr lang="en-GB" altLang="en-US" sz="3200" b="1"/>
          </a:p>
          <a:p>
            <a:pPr marL="0" indent="0" algn="ctr">
              <a:buNone/>
            </a:pPr>
            <a:r>
              <a:rPr lang="en-GB" altLang="en-US" sz="3200" b="1"/>
              <a:t>What Works in School Improvement?</a:t>
            </a:r>
          </a:p>
        </p:txBody>
      </p:sp>
    </p:spTree>
    <p:extLst>
      <p:ext uri="{BB962C8B-B14F-4D97-AF65-F5344CB8AC3E}">
        <p14:creationId xmlns:p14="http://schemas.microsoft.com/office/powerpoint/2010/main" val="1164932420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458" y="2835845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The improvement journey at Whitefield School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56" y="3501008"/>
            <a:ext cx="1108075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31" y="1264902"/>
            <a:ext cx="1109662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06" y="1264902"/>
            <a:ext cx="11112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4" name="Picture 20" descr="Whitefield0084-M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11487" r="26176" b="25230"/>
          <a:stretch>
            <a:fillRect/>
          </a:stretch>
        </p:blipFill>
        <p:spPr bwMode="auto">
          <a:xfrm>
            <a:off x="6847681" y="1264902"/>
            <a:ext cx="1101725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1" y="148889"/>
            <a:ext cx="11017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6" name="Picture 22" descr="Whitefield0006-M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3214" r="39021" b="26369"/>
          <a:stretch>
            <a:fillRect/>
          </a:stretch>
        </p:blipFill>
        <p:spPr bwMode="auto">
          <a:xfrm>
            <a:off x="5701506" y="148889"/>
            <a:ext cx="111125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7" name="Picture 23" descr="Whitefield0104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4466" r="35745" b="14114"/>
          <a:stretch>
            <a:fillRect/>
          </a:stretch>
        </p:blipFill>
        <p:spPr bwMode="auto">
          <a:xfrm>
            <a:off x="7985918" y="150477"/>
            <a:ext cx="11080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8" name="Picture 24" descr="Whitefield0076-M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4551963" y="139364"/>
            <a:ext cx="1112838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1" name="Picture 27" descr="Whitefield0010-M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r="16179" b="10312"/>
          <a:stretch>
            <a:fillRect/>
          </a:stretch>
        </p:blipFill>
        <p:spPr bwMode="auto">
          <a:xfrm>
            <a:off x="7981156" y="2384089"/>
            <a:ext cx="1109662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2" name="Picture 28" descr="Whitefield0024-M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6839743" y="2387264"/>
            <a:ext cx="11096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687218" y="4654214"/>
            <a:ext cx="22209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95230072" y="97471448"/>
            <a:ext cx="10841038" cy="4254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96310192" y="97385723"/>
            <a:ext cx="7291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1" u="none" strike="noStrike" cap="none" normalizeH="0" baseline="0" dirty="0" smtClean="0">
                <a:ln>
                  <a:noFill/>
                </a:ln>
                <a:solidFill>
                  <a:srgbClr val="600060"/>
                </a:solidFill>
                <a:effectLst/>
                <a:latin typeface="Calibri" pitchFamily="34" charset="0"/>
                <a:cs typeface="Arial" pitchFamily="34" charset="0"/>
              </a:rPr>
              <a:t>Live, Learn, Aspire, Achieve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338195" y="4654214"/>
            <a:ext cx="6400800" cy="127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/>
              <a:t>Liz Rymer, Headteacher</a:t>
            </a:r>
          </a:p>
          <a:p>
            <a:pPr algn="l"/>
            <a:r>
              <a:rPr lang="en-GB" dirty="0" smtClean="0"/>
              <a:t>June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332" y="828438"/>
            <a:ext cx="6912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Class of 2015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KS2 APS 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47% FSM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10 /136 HA (L5+)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41% LA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19% of these LA students got    5+ A* to C </a:t>
            </a:r>
            <a:r>
              <a:rPr lang="en-GB" sz="3600" dirty="0" err="1" smtClean="0"/>
              <a:t>inc</a:t>
            </a:r>
            <a:r>
              <a:rPr lang="en-GB" sz="3600" dirty="0" smtClean="0"/>
              <a:t> English and maths</a:t>
            </a:r>
            <a:r>
              <a:rPr lang="en-GB" sz="3600" dirty="0"/>
              <a:t> </a:t>
            </a:r>
            <a:r>
              <a:rPr lang="en-GB" sz="3600" dirty="0" smtClean="0"/>
              <a:t>(versus only 6.7</a:t>
            </a:r>
            <a:r>
              <a:rPr lang="en-GB" sz="3600" dirty="0"/>
              <a:t>% national) </a:t>
            </a:r>
            <a:r>
              <a:rPr lang="en-GB" sz="3600" dirty="0" smtClean="0"/>
              <a:t>, 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in UK and top in London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70%+ </a:t>
            </a:r>
            <a:r>
              <a:rPr lang="en-GB" sz="3600" dirty="0"/>
              <a:t>achieved A* to C in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92" y="348903"/>
            <a:ext cx="3000376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3349"/>
            <a:ext cx="2017052" cy="2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429" y="1761676"/>
            <a:ext cx="445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 why am I here?</a:t>
            </a:r>
          </a:p>
        </p:txBody>
      </p:sp>
      <p:pic>
        <p:nvPicPr>
          <p:cNvPr id="5122" name="Picture 2" descr="http://images.clipartpanda.com/infighting-clipart-MB90007871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94" y="2737915"/>
            <a:ext cx="2980928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http://animalia-life.com/data_images/rhino/rhino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1" y="1188843"/>
            <a:ext cx="6769299" cy="45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6350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R</a:t>
            </a:r>
            <a:r>
              <a:rPr lang="en-GB" sz="4000" dirty="0" smtClean="0"/>
              <a:t> = Really</a:t>
            </a:r>
          </a:p>
          <a:p>
            <a:pPr marL="0" indent="0">
              <a:buNone/>
            </a:pPr>
            <a:r>
              <a:rPr lang="en-GB" sz="4000" b="1" dirty="0" smtClean="0"/>
              <a:t>H</a:t>
            </a:r>
            <a:r>
              <a:rPr lang="en-GB" sz="4000" dirty="0" smtClean="0"/>
              <a:t> = Hear</a:t>
            </a:r>
          </a:p>
          <a:p>
            <a:pPr marL="0" indent="0">
              <a:buNone/>
            </a:pPr>
            <a:r>
              <a:rPr lang="en-GB" sz="4000" b="1" dirty="0" smtClean="0"/>
              <a:t>I</a:t>
            </a:r>
            <a:r>
              <a:rPr lang="en-GB" sz="4000" dirty="0" smtClean="0"/>
              <a:t> = In</a:t>
            </a:r>
          </a:p>
          <a:p>
            <a:pPr marL="0" indent="0">
              <a:buNone/>
            </a:pPr>
            <a:r>
              <a:rPr lang="en-GB" sz="4000" b="1" dirty="0" smtClean="0"/>
              <a:t>N</a:t>
            </a:r>
            <a:r>
              <a:rPr lang="en-GB" sz="4000" dirty="0" smtClean="0"/>
              <a:t> = Name</a:t>
            </a:r>
          </a:p>
          <a:p>
            <a:pPr marL="0" indent="0">
              <a:buNone/>
            </a:pPr>
            <a:r>
              <a:rPr lang="en-GB" sz="4000" b="1" dirty="0" smtClean="0"/>
              <a:t>O</a:t>
            </a:r>
            <a:r>
              <a:rPr lang="en-GB" sz="4000" dirty="0" smtClean="0"/>
              <a:t> = Only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6330" y="7630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   </a:t>
            </a:r>
            <a:r>
              <a:rPr lang="en-GB" sz="4000" b="1" dirty="0" smtClean="0">
                <a:solidFill>
                  <a:srgbClr val="FF0000"/>
                </a:solidFill>
              </a:rPr>
              <a:t>‘WE DON’T WANT ANY RHINOS’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37" y="1948436"/>
            <a:ext cx="4072614" cy="22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51920" y="1658431"/>
            <a:ext cx="2582232" cy="294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51920" y="1700808"/>
            <a:ext cx="2664296" cy="2901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fairdivorce.co.za/wp-content/uploads/2015/03/Toxic-Childhoo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2" y="4421214"/>
            <a:ext cx="1215168" cy="1860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512" y="866329"/>
            <a:ext cx="8027687" cy="99412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Knowing students as individuals</a:t>
            </a:r>
            <a:endParaRPr lang="en-GB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139136" cy="45893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Forensic analysis of data by all</a:t>
            </a:r>
          </a:p>
          <a:p>
            <a:r>
              <a:rPr lang="en-GB" sz="2800" dirty="0" smtClean="0"/>
              <a:t>RAP meetings where progress of all is discussed</a:t>
            </a:r>
          </a:p>
          <a:p>
            <a:r>
              <a:rPr lang="en-GB" sz="2800" dirty="0" smtClean="0"/>
              <a:t>Structured Line Management meetings</a:t>
            </a:r>
          </a:p>
          <a:p>
            <a:r>
              <a:rPr lang="en-GB" sz="2800" dirty="0"/>
              <a:t>Pen Portraits </a:t>
            </a:r>
            <a:r>
              <a:rPr lang="en-GB" sz="2800" dirty="0" smtClean="0"/>
              <a:t>on every class so </a:t>
            </a:r>
            <a:r>
              <a:rPr lang="en-GB" sz="2800" dirty="0"/>
              <a:t>staff must know their students</a:t>
            </a:r>
          </a:p>
          <a:p>
            <a:r>
              <a:rPr lang="en-GB" sz="2800" dirty="0" smtClean="0"/>
              <a:t>Trips and events</a:t>
            </a:r>
          </a:p>
          <a:p>
            <a:r>
              <a:rPr lang="en-GB" sz="2800" dirty="0"/>
              <a:t>Talk to the students at every </a:t>
            </a:r>
            <a:r>
              <a:rPr lang="en-GB" sz="2800" dirty="0" smtClean="0"/>
              <a:t>opportunity</a:t>
            </a:r>
          </a:p>
          <a:p>
            <a:r>
              <a:rPr lang="en-GB" sz="2800" dirty="0" smtClean="0"/>
              <a:t>Corridor etiquette, single file queuing…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6510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Fit for purpose curriculum 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556792"/>
            <a:ext cx="7195878" cy="4805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Two year KS3, three year KS4</a:t>
            </a:r>
          </a:p>
          <a:p>
            <a:r>
              <a:rPr lang="en-GB" dirty="0" smtClean="0"/>
              <a:t>Vertical GCSEs @ KS4 (</a:t>
            </a:r>
            <a:r>
              <a:rPr lang="en-GB" dirty="0" err="1" smtClean="0"/>
              <a:t>Yrs</a:t>
            </a:r>
            <a:r>
              <a:rPr lang="en-GB" dirty="0" smtClean="0"/>
              <a:t> 9, 10 and 11)</a:t>
            </a:r>
          </a:p>
          <a:p>
            <a:r>
              <a:rPr lang="en-GB" dirty="0"/>
              <a:t>One year GCSEs</a:t>
            </a:r>
          </a:p>
          <a:p>
            <a:r>
              <a:rPr lang="en-GB" dirty="0" smtClean="0"/>
              <a:t>Linear </a:t>
            </a:r>
            <a:r>
              <a:rPr lang="en-GB" dirty="0"/>
              <a:t>A </a:t>
            </a:r>
            <a:r>
              <a:rPr lang="en-GB" dirty="0" smtClean="0"/>
              <a:t>levels</a:t>
            </a:r>
          </a:p>
          <a:p>
            <a:r>
              <a:rPr lang="en-GB" dirty="0" smtClean="0"/>
              <a:t>Three year sixth form</a:t>
            </a:r>
            <a:endParaRPr lang="en-GB" dirty="0"/>
          </a:p>
          <a:p>
            <a:r>
              <a:rPr lang="en-GB" dirty="0" smtClean="0"/>
              <a:t>Rich extra-curricular programme</a:t>
            </a:r>
          </a:p>
          <a:p>
            <a:r>
              <a:rPr lang="en-GB" dirty="0" smtClean="0"/>
              <a:t>Structured form time programme</a:t>
            </a:r>
          </a:p>
          <a:p>
            <a:r>
              <a:rPr lang="en-GB" dirty="0" smtClean="0"/>
              <a:t>Doing </a:t>
            </a:r>
            <a:r>
              <a:rPr lang="en-GB" dirty="0"/>
              <a:t>what is best for our students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3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6635080" cy="3544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47631" y="716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‘Wrap around’ support 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Two form tutors per form class</a:t>
            </a:r>
          </a:p>
          <a:p>
            <a:r>
              <a:rPr lang="en-GB" dirty="0" smtClean="0"/>
              <a:t>AM and PM registration</a:t>
            </a:r>
          </a:p>
          <a:p>
            <a:r>
              <a:rPr lang="en-GB" dirty="0" smtClean="0"/>
              <a:t>Non teaching Pastoral Support Officer and teaching Director of Progress per year group</a:t>
            </a:r>
          </a:p>
          <a:p>
            <a:r>
              <a:rPr lang="en-GB" dirty="0" smtClean="0"/>
              <a:t>Mentoring schemes</a:t>
            </a:r>
          </a:p>
          <a:p>
            <a:r>
              <a:rPr lang="en-GB" dirty="0" smtClean="0"/>
              <a:t>Alternative Education Programmes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CEIAG Quality Mark, Healthy Schools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/>
              <a:t>96%+ attendance, top 5% in UK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1324</Words>
  <Application>Microsoft Office PowerPoint</Application>
  <PresentationFormat>On-screen Show (4:3)</PresentationFormat>
  <Paragraphs>201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3_Blank Presentation</vt:lpstr>
      <vt:lpstr>Introducing  Whitefield School….</vt:lpstr>
      <vt:lpstr>PowerPoint Presentation</vt:lpstr>
      <vt:lpstr>PowerPoint Presentation</vt:lpstr>
      <vt:lpstr>PowerPoint Presentation</vt:lpstr>
      <vt:lpstr>PowerPoint Presentation</vt:lpstr>
      <vt:lpstr>   ‘WE DON’T WANT ANY RHINOS’</vt:lpstr>
      <vt:lpstr>Knowing students as individuals</vt:lpstr>
      <vt:lpstr>PowerPoint Presentation</vt:lpstr>
      <vt:lpstr>PowerPoint Presentation</vt:lpstr>
      <vt:lpstr>PowerPoint Presentation</vt:lpstr>
      <vt:lpstr>Effective partnerships with parents</vt:lpstr>
      <vt:lpstr>PowerPoint Presentation</vt:lpstr>
      <vt:lpstr>PowerPoint Presentation</vt:lpstr>
      <vt:lpstr>PowerPoint Presentation</vt:lpstr>
      <vt:lpstr>Come and see for yourselves…</vt:lpstr>
      <vt:lpstr>PowerPoint Presentation</vt:lpstr>
    </vt:vector>
  </TitlesOfParts>
  <Company>Whitefield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Chelmer Valley High School</dc:title>
  <dc:creator>Elizabeth Rymer</dc:creator>
  <cp:lastModifiedBy>Conference 1</cp:lastModifiedBy>
  <cp:revision>142</cp:revision>
  <cp:lastPrinted>2014-03-19T06:48:46Z</cp:lastPrinted>
  <dcterms:created xsi:type="dcterms:W3CDTF">2014-02-01T14:11:41Z</dcterms:created>
  <dcterms:modified xsi:type="dcterms:W3CDTF">2016-06-22T07:52:56Z</dcterms:modified>
</cp:coreProperties>
</file>