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70" r:id="rId9"/>
    <p:sldId id="260" r:id="rId10"/>
    <p:sldId id="261" r:id="rId11"/>
    <p:sldId id="271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C94F4-78B7-4BB8-B42A-41213AC4CA34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D9B2D-36DD-42F9-98F9-1BB576B8F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7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791E-2B58-49B4-851D-6206C2C11204}" type="datetimeFigureOut">
              <a:rPr lang="en-US" smtClean="0"/>
              <a:t>6/22/2016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977B-4924-41B5-A3B2-4DC5771A595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use of assessment data to drive school improvement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unraven bann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" y="5929330"/>
            <a:ext cx="9151505" cy="928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6000768"/>
            <a:ext cx="314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/>
                </a:solidFill>
              </a:rPr>
              <a:t>J. West </a:t>
            </a:r>
          </a:p>
          <a:p>
            <a:pPr algn="r"/>
            <a:r>
              <a:rPr lang="en-US" i="1" dirty="0" err="1" smtClean="0">
                <a:solidFill>
                  <a:schemeClr val="tx2"/>
                </a:solidFill>
              </a:rPr>
              <a:t>Lambeth</a:t>
            </a:r>
            <a:r>
              <a:rPr lang="en-US" i="1" dirty="0" smtClean="0">
                <a:solidFill>
                  <a:schemeClr val="tx2"/>
                </a:solidFill>
              </a:rPr>
              <a:t> Conference</a:t>
            </a:r>
          </a:p>
          <a:p>
            <a:pPr algn="r"/>
            <a:r>
              <a:rPr lang="en-US" i="1" dirty="0" smtClean="0">
                <a:solidFill>
                  <a:schemeClr val="tx2"/>
                </a:solidFill>
              </a:rPr>
              <a:t>June 22 2016</a:t>
            </a:r>
            <a:endParaRPr lang="en-GB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to ‘</a:t>
            </a:r>
            <a:r>
              <a:rPr lang="en-US" b="1" dirty="0" smtClean="0">
                <a:solidFill>
                  <a:schemeClr val="bg1"/>
                </a:solidFill>
              </a:rPr>
              <a:t>they</a:t>
            </a:r>
            <a:r>
              <a:rPr lang="en-US" dirty="0" smtClean="0">
                <a:solidFill>
                  <a:schemeClr val="bg1"/>
                </a:solidFill>
              </a:rPr>
              <a:t>’ need to understand to validate school improvement?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Your data – starting points, in-year progress, mapping to nationally comparable benchmarks (GCSE, 1-9, </a:t>
            </a:r>
            <a:r>
              <a:rPr lang="en-US" sz="2600" dirty="0" err="1" smtClean="0"/>
              <a:t>Standardised</a:t>
            </a:r>
            <a:r>
              <a:rPr lang="en-US" sz="2600" dirty="0" smtClean="0"/>
              <a:t> testing). </a:t>
            </a:r>
            <a:endParaRPr lang="en-US" sz="2600" dirty="0" smtClean="0"/>
          </a:p>
          <a:p>
            <a:r>
              <a:rPr lang="en-US" sz="2600" dirty="0" smtClean="0"/>
              <a:t>Your </a:t>
            </a:r>
            <a:r>
              <a:rPr lang="en-US" sz="2600" dirty="0" smtClean="0"/>
              <a:t>timetable for </a:t>
            </a:r>
            <a:r>
              <a:rPr lang="en-US" sz="2600" b="1" dirty="0" smtClean="0"/>
              <a:t>transition</a:t>
            </a:r>
            <a:r>
              <a:rPr lang="en-US" sz="2600" dirty="0" smtClean="0"/>
              <a:t> of assessment mapping – what’s the journey for your cohort mapping and targeting? </a:t>
            </a:r>
          </a:p>
          <a:p>
            <a:r>
              <a:rPr lang="en-US" sz="2600" dirty="0" smtClean="0"/>
              <a:t>In house QA processes – new work to old, school-to-school comparison (intelligent partnerships), drawing down from next phase for benchmarking.</a:t>
            </a:r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3074" name="Picture 2" descr="http://www.woodcoteprimary.croydon.sch.uk/wp-content/uploads/2015/05/Outstan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1266900" cy="12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5445224"/>
            <a:ext cx="62646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‘They’ need to receive all of your data (with analysis), and a one-page summary of all the context and decisions you’ve made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Questions, comments, queries, next steps…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Shape 133"/>
          <p:cNvGraphicFramePr/>
          <p:nvPr>
            <p:extLst>
              <p:ext uri="{D42A27DB-BD31-4B8C-83A1-F6EECF244321}">
                <p14:modId xmlns:p14="http://schemas.microsoft.com/office/powerpoint/2010/main" val="2560061571"/>
              </p:ext>
            </p:extLst>
          </p:nvPr>
        </p:nvGraphicFramePr>
        <p:xfrm>
          <a:off x="0" y="0"/>
          <a:ext cx="9144000" cy="9807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44000"/>
              </a:tblGrid>
              <a:tr h="9807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4400" b="1" u="sng" dirty="0" smtClean="0">
                          <a:solidFill>
                            <a:schemeClr val="bg1"/>
                          </a:solidFill>
                        </a:rPr>
                        <a:t>Summary for feeding back</a:t>
                      </a:r>
                      <a:r>
                        <a:rPr lang="en-GB" sz="4400" b="1" u="sng" baseline="0" dirty="0" smtClean="0">
                          <a:solidFill>
                            <a:schemeClr val="bg1"/>
                          </a:solidFill>
                        </a:rPr>
                        <a:t> to students</a:t>
                      </a:r>
                      <a:endParaRPr lang="en-GB" sz="44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4" name="Shape 134"/>
          <p:cNvSpPr/>
          <p:nvPr/>
        </p:nvSpPr>
        <p:spPr>
          <a:xfrm>
            <a:off x="0" y="1117187"/>
            <a:ext cx="9144000" cy="51706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four major levels of feedback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feedback and </a:t>
            </a: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way it is given 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be differentially effective.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Feedback on the </a:t>
            </a: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(strategies to correct errors) is preferable to feedback on the</a:t>
            </a: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task 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(right or wrong)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Char char="•"/>
            </a:pP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Least effective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feedback will focus on the </a:t>
            </a: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doesn’t relate to the task performance.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Char char="•"/>
            </a:pP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Most effective 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encourage </a:t>
            </a:r>
            <a:r>
              <a:rPr lang="en-GB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self- regulation (efficacy and assessment) </a:t>
            </a: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pupils seek and deal with feedback information to improve future learning.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4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042" y="0"/>
            <a:ext cx="919004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19412" t="25406" r="17876" b="38919"/>
          <a:stretch/>
        </p:blipFill>
        <p:spPr>
          <a:xfrm>
            <a:off x="1690155" y="865054"/>
            <a:ext cx="5854799" cy="26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l="18625" t="22869" r="24180" b="54233"/>
          <a:stretch/>
        </p:blipFill>
        <p:spPr>
          <a:xfrm>
            <a:off x="900153" y="3717450"/>
            <a:ext cx="6969300" cy="22322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547664" y="286050"/>
            <a:ext cx="5616624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bg2"/>
                </a:solidFill>
              </a:rPr>
              <a:t>Sample assessment Model </a:t>
            </a:r>
            <a:r>
              <a:rPr lang="en-GB" sz="1800" b="1" dirty="0">
                <a:solidFill>
                  <a:schemeClr val="bg2"/>
                </a:solidFill>
              </a:rPr>
              <a:t>1 - Linear Approach</a:t>
            </a:r>
          </a:p>
        </p:txBody>
      </p:sp>
    </p:spTree>
    <p:extLst>
      <p:ext uri="{BB962C8B-B14F-4D97-AF65-F5344CB8AC3E}">
        <p14:creationId xmlns:p14="http://schemas.microsoft.com/office/powerpoint/2010/main" val="2551103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Shape 104"/>
          <p:cNvGraphicFramePr/>
          <p:nvPr>
            <p:extLst>
              <p:ext uri="{D42A27DB-BD31-4B8C-83A1-F6EECF244321}">
                <p14:modId xmlns:p14="http://schemas.microsoft.com/office/powerpoint/2010/main" val="3967466857"/>
              </p:ext>
            </p:extLst>
          </p:nvPr>
        </p:nvGraphicFramePr>
        <p:xfrm>
          <a:off x="1415200" y="1281362"/>
          <a:ext cx="5965112" cy="3875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9991"/>
                <a:gridCol w="1664144"/>
                <a:gridCol w="1517861"/>
                <a:gridCol w="2023116"/>
              </a:tblGrid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GB"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7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8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9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Beginning (Y7)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(Y7)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Secure (Y7)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Beginning (Y8)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Extending (Y7)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(Y8)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Excelling (Y7)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Secure (Y8)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Beginning (Y9)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Extending (Y8)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(Y9)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Excelling (Y8)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Secure (Y9)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Extending (Y9)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Excelling (Y9)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" name="Shape 105"/>
          <p:cNvSpPr txBox="1"/>
          <p:nvPr/>
        </p:nvSpPr>
        <p:spPr>
          <a:xfrm>
            <a:off x="395536" y="390825"/>
            <a:ext cx="7992888" cy="4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chemeClr val="bg2"/>
                </a:solidFill>
              </a:rPr>
              <a:t>Sample assessment Model </a:t>
            </a:r>
            <a:r>
              <a:rPr lang="en-GB" sz="2000" b="1" dirty="0">
                <a:solidFill>
                  <a:schemeClr val="bg2"/>
                </a:solidFill>
              </a:rPr>
              <a:t>2 - Minimum level for ALL approach</a:t>
            </a:r>
          </a:p>
        </p:txBody>
      </p:sp>
    </p:spTree>
    <p:extLst>
      <p:ext uri="{BB962C8B-B14F-4D97-AF65-F5344CB8AC3E}">
        <p14:creationId xmlns:p14="http://schemas.microsoft.com/office/powerpoint/2010/main" val="37728585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did we even HAVE levels?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magic idea of MEASURING in a way that everybody understood!</a:t>
            </a:r>
          </a:p>
          <a:p>
            <a:r>
              <a:rPr lang="en-US" dirty="0" smtClean="0"/>
              <a:t>Who are the stakeholders involved in this ‘improvement’ process? </a:t>
            </a:r>
          </a:p>
          <a:p>
            <a:pPr lvl="1"/>
            <a:r>
              <a:rPr lang="en-US" b="1" dirty="0" smtClean="0"/>
              <a:t>Students</a:t>
            </a:r>
          </a:p>
          <a:p>
            <a:pPr lvl="1"/>
            <a:r>
              <a:rPr lang="en-US" b="1" dirty="0" smtClean="0"/>
              <a:t>Families</a:t>
            </a:r>
          </a:p>
          <a:p>
            <a:pPr lvl="1"/>
            <a:r>
              <a:rPr lang="en-US" b="1" dirty="0" smtClean="0"/>
              <a:t>Us </a:t>
            </a:r>
            <a:r>
              <a:rPr lang="en-US" dirty="0" smtClean="0"/>
              <a:t>– the school institution</a:t>
            </a:r>
          </a:p>
          <a:p>
            <a:pPr lvl="1"/>
            <a:r>
              <a:rPr lang="en-US" b="1" dirty="0" smtClean="0"/>
              <a:t>Them </a:t>
            </a:r>
            <a:r>
              <a:rPr lang="en-US" dirty="0" smtClean="0"/>
              <a:t>– external verification processes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 smtClean="0">
                <a:solidFill>
                  <a:schemeClr val="bg1"/>
                </a:solidFill>
              </a:rPr>
              <a:t>data do </a:t>
            </a:r>
            <a:r>
              <a:rPr lang="en-US" b="1" dirty="0" smtClean="0">
                <a:solidFill>
                  <a:schemeClr val="bg1"/>
                </a:solidFill>
              </a:rPr>
              <a:t>students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need to understand to </a:t>
            </a:r>
            <a:r>
              <a:rPr lang="en-US" dirty="0" smtClean="0">
                <a:solidFill>
                  <a:schemeClr val="bg1"/>
                </a:solidFill>
              </a:rPr>
              <a:t>make improvement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Formative assessment </a:t>
            </a:r>
            <a:r>
              <a:rPr lang="en-US" dirty="0" smtClean="0"/>
              <a:t>– grades and levels can impede students’ ability to engage with targets. </a:t>
            </a:r>
          </a:p>
          <a:p>
            <a:r>
              <a:rPr lang="en-US" dirty="0" smtClean="0"/>
              <a:t>Progress </a:t>
            </a:r>
            <a:r>
              <a:rPr lang="en-US" dirty="0" smtClean="0"/>
              <a:t>over attainment </a:t>
            </a:r>
            <a:endParaRPr lang="en-US" dirty="0" smtClean="0"/>
          </a:p>
          <a:p>
            <a:r>
              <a:rPr lang="en-US" dirty="0" smtClean="0"/>
              <a:t>Staff expertise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marking stic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17318"/>
          <a:stretch/>
        </p:blipFill>
        <p:spPr bwMode="auto">
          <a:xfrm>
            <a:off x="107504" y="116632"/>
            <a:ext cx="8964613" cy="49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26418" r="6748" b="28202"/>
          <a:stretch/>
        </p:blipFill>
        <p:spPr bwMode="auto">
          <a:xfrm>
            <a:off x="4499992" y="4149080"/>
            <a:ext cx="4438835" cy="23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373216"/>
            <a:ext cx="4968552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The only ‘data’ that students therefore engage with shows their rates of </a:t>
            </a:r>
            <a:r>
              <a:rPr lang="en-GB" sz="2800" dirty="0" smtClean="0">
                <a:solidFill>
                  <a:schemeClr val="bg1"/>
                </a:solidFill>
              </a:rPr>
              <a:t>progression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86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Shape 108"/>
          <p:cNvGraphicFramePr/>
          <p:nvPr/>
        </p:nvGraphicFramePr>
        <p:xfrm>
          <a:off x="0" y="0"/>
          <a:ext cx="9144000" cy="14325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6000"/>
                <a:gridCol w="2286000"/>
                <a:gridCol w="2286000"/>
                <a:gridCol w="2286000"/>
              </a:tblGrid>
              <a:tr h="14127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4000" b="1" u="sng"/>
                        <a:t>Task level (FT)</a:t>
                      </a:r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4000" b="1" u="sng"/>
                        <a:t>Process level  (FP)</a:t>
                      </a:r>
                    </a:p>
                  </a:txBody>
                  <a:tcPr marL="91450" marR="91450" marT="45725" marB="45725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800" b="1" u="sng"/>
                        <a:t>Self-regulation level (FR)</a:t>
                      </a: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4400" b="1" u="sng"/>
                        <a:t>Self level (FS) </a:t>
                      </a:r>
                    </a:p>
                  </a:txBody>
                  <a:tcPr marL="91450" marR="91450" marT="45725" marB="45725"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cxnSp>
        <p:nvCxnSpPr>
          <p:cNvPr id="109" name="Shape 109"/>
          <p:cNvCxnSpPr/>
          <p:nvPr/>
        </p:nvCxnSpPr>
        <p:spPr>
          <a:xfrm>
            <a:off x="2296522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0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6876256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/>
          <p:nvPr/>
        </p:nvSpPr>
        <p:spPr>
          <a:xfrm>
            <a:off x="2296522" y="1427588"/>
            <a:ext cx="2286000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Feedback about the 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process </a:t>
            </a: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requires understanding.</a:t>
            </a:r>
          </a:p>
        </p:txBody>
      </p:sp>
      <p:sp>
        <p:nvSpPr>
          <p:cNvPr id="113" name="Shape 113"/>
          <p:cNvSpPr/>
          <p:nvPr/>
        </p:nvSpPr>
        <p:spPr>
          <a:xfrm>
            <a:off x="4582523" y="1442195"/>
            <a:ext cx="2286000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Feedback to students is focused at the self-regulation level, including greater skill in 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self-evaluation or confidence to engage further on task.</a:t>
            </a:r>
          </a:p>
        </p:txBody>
      </p:sp>
      <p:sp>
        <p:nvSpPr>
          <p:cNvPr id="114" name="Shape 114"/>
          <p:cNvSpPr/>
          <p:nvPr/>
        </p:nvSpPr>
        <p:spPr>
          <a:xfrm>
            <a:off x="6858000" y="1427588"/>
            <a:ext cx="2286000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Feedback that is 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sense that it is directed to the 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‘self’. </a:t>
            </a: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Often this is unrelated to performance on the task.</a:t>
            </a:r>
          </a:p>
        </p:txBody>
      </p:sp>
      <p:sp>
        <p:nvSpPr>
          <p:cNvPr id="115" name="Shape 115"/>
          <p:cNvSpPr/>
          <p:nvPr/>
        </p:nvSpPr>
        <p:spPr>
          <a:xfrm>
            <a:off x="0" y="1427588"/>
            <a:ext cx="2286000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Feedback about a task or a product – directions to acquire more, different or correct 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graphicFrame>
        <p:nvGraphicFramePr>
          <p:cNvPr id="116" name="Shape 116"/>
          <p:cNvGraphicFramePr/>
          <p:nvPr/>
        </p:nvGraphicFramePr>
        <p:xfrm>
          <a:off x="0" y="5661248"/>
          <a:ext cx="9144000" cy="1196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44000"/>
              </a:tblGrid>
              <a:tr h="11967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4800" b="1" u="sng"/>
                        <a:t>Which is the most/least effective?</a:t>
                      </a:r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Shape 121"/>
          <p:cNvGraphicFramePr/>
          <p:nvPr/>
        </p:nvGraphicFramePr>
        <p:xfrm>
          <a:off x="0" y="0"/>
          <a:ext cx="9144000" cy="11887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6000"/>
                <a:gridCol w="2286000"/>
                <a:gridCol w="2286000"/>
                <a:gridCol w="2286000"/>
              </a:tblGrid>
              <a:tr h="9807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3200" b="1" u="sng"/>
                        <a:t>Task level (FT)</a:t>
                      </a:r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3200" b="1" u="sng"/>
                        <a:t>Process level  (FP)</a:t>
                      </a:r>
                    </a:p>
                  </a:txBody>
                  <a:tcPr marL="91450" marR="91450" marT="45725" marB="45725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2600" b="1" u="sng"/>
                        <a:t>Self-regulation level (FR)</a:t>
                      </a: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3600" b="1" u="sng"/>
                        <a:t>Self level (FS) </a:t>
                      </a:r>
                    </a:p>
                  </a:txBody>
                  <a:tcPr marL="91450" marR="91450" marT="45725" marB="45725"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cxnSp>
        <p:nvCxnSpPr>
          <p:cNvPr id="122" name="Shape 122"/>
          <p:cNvCxnSpPr/>
          <p:nvPr/>
        </p:nvCxnSpPr>
        <p:spPr>
          <a:xfrm>
            <a:off x="2296522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>
            <a:off x="6876256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6877565" y="1174207"/>
            <a:ext cx="2286000" cy="5262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Least effective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“Good girl” is a personal evaluation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Links with TTA’s Growth Mindset and types of praise</a:t>
            </a:r>
          </a:p>
        </p:txBody>
      </p:sp>
      <p:sp>
        <p:nvSpPr>
          <p:cNvPr id="126" name="Shape 126"/>
          <p:cNvSpPr/>
          <p:nvPr/>
        </p:nvSpPr>
        <p:spPr>
          <a:xfrm>
            <a:off x="0" y="1170778"/>
            <a:ext cx="2286000" cy="54784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Most common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Relates to correctness, neatness, behaviour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90% of question in classrooms are aimed at task level (correctness)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5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Too much FT is negative  </a:t>
            </a:r>
          </a:p>
        </p:txBody>
      </p:sp>
      <p:sp>
        <p:nvSpPr>
          <p:cNvPr id="127" name="Shape 127"/>
          <p:cNvSpPr/>
          <p:nvPr/>
        </p:nvSpPr>
        <p:spPr>
          <a:xfrm>
            <a:off x="2286000" y="1170778"/>
            <a:ext cx="2286000" cy="5401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More effective than FT for enhancing deeper learning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Relates to cognitive processes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Strategies for error detection (green penning) and subsequent action</a:t>
            </a:r>
          </a:p>
        </p:txBody>
      </p:sp>
      <p:sp>
        <p:nvSpPr>
          <p:cNvPr id="128" name="Shape 128"/>
          <p:cNvSpPr/>
          <p:nvPr/>
        </p:nvSpPr>
        <p:spPr>
          <a:xfrm>
            <a:off x="4572000" y="1184195"/>
            <a:ext cx="2286000" cy="5755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Most important and effective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Encourages self-assessment and regulation to improve future learning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0000FF"/>
              </a:buClr>
              <a:buSzPct val="100000"/>
              <a:buFont typeface="Calibri"/>
              <a:buChar char="•"/>
            </a:pPr>
            <a:r>
              <a:rPr lang="en-GB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Less effective learners depend on external factors for feedback</a:t>
            </a:r>
          </a:p>
        </p:txBody>
      </p:sp>
    </p:spTree>
    <p:extLst>
      <p:ext uri="{BB962C8B-B14F-4D97-AF65-F5344CB8AC3E}">
        <p14:creationId xmlns:p14="http://schemas.microsoft.com/office/powerpoint/2010/main" val="224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 smtClean="0">
                <a:solidFill>
                  <a:schemeClr val="bg1"/>
                </a:solidFill>
              </a:rPr>
              <a:t>do </a:t>
            </a:r>
            <a:r>
              <a:rPr lang="en-US" b="1" dirty="0" smtClean="0">
                <a:solidFill>
                  <a:schemeClr val="bg1"/>
                </a:solidFill>
              </a:rPr>
              <a:t>families</a:t>
            </a:r>
            <a:r>
              <a:rPr lang="en-US" dirty="0" smtClean="0">
                <a:solidFill>
                  <a:schemeClr val="bg1"/>
                </a:solidFill>
              </a:rPr>
              <a:t> need to understand to support </a:t>
            </a:r>
            <a:r>
              <a:rPr lang="en-US" dirty="0" smtClean="0">
                <a:solidFill>
                  <a:schemeClr val="bg1"/>
                </a:solidFill>
              </a:rPr>
              <a:t>improvement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YOU know what you’re doing</a:t>
            </a:r>
            <a:r>
              <a:rPr lang="en-US" dirty="0" smtClean="0"/>
              <a:t>!! Managing transition</a:t>
            </a:r>
            <a:endParaRPr lang="en-US" dirty="0" smtClean="0"/>
          </a:p>
          <a:p>
            <a:r>
              <a:rPr lang="en-US" dirty="0" smtClean="0"/>
              <a:t>What your system is based on, how reporting will work, and how they can expect that to map to next steps/outcomes. </a:t>
            </a:r>
            <a:endParaRPr lang="en-US" dirty="0"/>
          </a:p>
          <a:p>
            <a:r>
              <a:rPr lang="en-US" dirty="0" smtClean="0"/>
              <a:t>That your system enables them to see concerns and achievements so they are empowered to intervene.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99" y="5877272"/>
            <a:ext cx="8021501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The framework should help families manage expectation, but they’re working with data relating to rates of student progress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Shape 110"/>
          <p:cNvGraphicFramePr/>
          <p:nvPr>
            <p:extLst>
              <p:ext uri="{D42A27DB-BD31-4B8C-83A1-F6EECF244321}">
                <p14:modId xmlns:p14="http://schemas.microsoft.com/office/powerpoint/2010/main" val="2988939524"/>
              </p:ext>
            </p:extLst>
          </p:nvPr>
        </p:nvGraphicFramePr>
        <p:xfrm>
          <a:off x="836558" y="1113442"/>
          <a:ext cx="7191826" cy="40437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8583"/>
                <a:gridCol w="1829034"/>
                <a:gridCol w="2710244"/>
                <a:gridCol w="1993965"/>
              </a:tblGrid>
              <a:tr h="45981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7 Maths - HT1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92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u="none" strike="noStrike" cap="none" dirty="0"/>
                        <a:t/>
                      </a:r>
                      <a:br>
                        <a:rPr lang="en-GB" sz="1800" u="none" strike="noStrike" cap="none" dirty="0"/>
                      </a:br>
                      <a:endParaRPr lang="en-GB" sz="1800" u="none" strike="noStrike" cap="none" dirty="0"/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1" i="1" u="none" strike="noStrike" cap="none" dirty="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Some 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1" i="1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Expected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1" i="1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Above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should able to…….</a:t>
                      </a:r>
                    </a:p>
                  </a:txBody>
                  <a:tcPr marL="66675" marR="66675" marT="66675" marB="666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196751"/>
            <a:ext cx="317238" cy="367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2195736" y="357999"/>
            <a:ext cx="5235900" cy="550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chemeClr val="bg2"/>
                </a:solidFill>
              </a:rPr>
              <a:t>The </a:t>
            </a:r>
            <a:r>
              <a:rPr lang="en-GB" sz="2000" b="1" dirty="0" err="1" smtClean="0">
                <a:solidFill>
                  <a:schemeClr val="bg2"/>
                </a:solidFill>
              </a:rPr>
              <a:t>Dunraven</a:t>
            </a:r>
            <a:r>
              <a:rPr lang="en-GB" sz="2000" b="1" dirty="0" smtClean="0">
                <a:solidFill>
                  <a:schemeClr val="bg2"/>
                </a:solidFill>
              </a:rPr>
              <a:t> Strategy</a:t>
            </a:r>
            <a:endParaRPr lang="en-GB" sz="2000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17"/>
            <a:ext cx="648072" cy="75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5517232"/>
            <a:ext cx="568863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Benefits – no sense of ‘labelling’, promotes growth </a:t>
            </a:r>
            <a:r>
              <a:rPr lang="en-GB" dirty="0" err="1" smtClean="0">
                <a:solidFill>
                  <a:schemeClr val="bg1"/>
                </a:solidFill>
              </a:rPr>
              <a:t>mindset</a:t>
            </a:r>
            <a:r>
              <a:rPr lang="en-GB" dirty="0" smtClean="0">
                <a:solidFill>
                  <a:schemeClr val="bg1"/>
                </a:solidFill>
              </a:rPr>
              <a:t> based on effort and perseverance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Challenges – need to be clear this is based on prior attainment and manage expectations for KS4 attainment. </a:t>
            </a:r>
          </a:p>
        </p:txBody>
      </p:sp>
    </p:spTree>
    <p:extLst>
      <p:ext uri="{BB962C8B-B14F-4D97-AF65-F5344CB8AC3E}">
        <p14:creationId xmlns:p14="http://schemas.microsoft.com/office/powerpoint/2010/main" val="1193768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do </a:t>
            </a:r>
            <a:r>
              <a:rPr lang="en-US" b="1" u="sng" dirty="0" smtClean="0">
                <a:solidFill>
                  <a:schemeClr val="bg1"/>
                </a:solidFill>
              </a:rPr>
              <a:t>we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need to understand to drive school improvement?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what is your tracking anchored? What is your benchmark? </a:t>
            </a:r>
            <a:r>
              <a:rPr lang="en-US" sz="2400" dirty="0" smtClean="0"/>
              <a:t>Banding, baseline testing, Teacher Assessment – your own or from feeder institutions? Can </a:t>
            </a:r>
            <a:r>
              <a:rPr lang="en-US" sz="2400" dirty="0" smtClean="0"/>
              <a:t>you get forensic with what you’re producing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 The mechanics of your data – staff? Data sets </a:t>
            </a:r>
            <a:r>
              <a:rPr lang="en-US" sz="2400" dirty="0" smtClean="0"/>
              <a:t>entered? Software? </a:t>
            </a:r>
            <a:endParaRPr lang="en-US" sz="2400" dirty="0" smtClean="0"/>
          </a:p>
          <a:p>
            <a:r>
              <a:rPr lang="en-US" sz="2400" dirty="0" smtClean="0"/>
              <a:t>Do </a:t>
            </a:r>
            <a:r>
              <a:rPr lang="en-US" sz="2400" dirty="0" smtClean="0"/>
              <a:t>your subject leaders know how to use and manipulate what you’re now producing? Are they literate enough to be empowered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Leadership – does your data help you anticipate and understand what’s going to be on your RAISE report? </a:t>
            </a:r>
            <a:endParaRPr lang="en-US" sz="24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373216"/>
            <a:ext cx="62646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Schools need much more knowledge of this data – enough to know whether the rates of progress are acceptable, and to defend/act in response.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949</Words>
  <Application>Microsoft Office PowerPoint</Application>
  <PresentationFormat>On-screen Show (4:3)</PresentationFormat>
  <Paragraphs>134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Making use of assessment data to drive school improvement</vt:lpstr>
      <vt:lpstr>Why did we even HAVE levels? </vt:lpstr>
      <vt:lpstr>What data do students need to understand to make improvement?</vt:lpstr>
      <vt:lpstr>PowerPoint Presentation</vt:lpstr>
      <vt:lpstr>PowerPoint Presentation</vt:lpstr>
      <vt:lpstr>PowerPoint Presentation</vt:lpstr>
      <vt:lpstr>What do families need to understand to support improvement?</vt:lpstr>
      <vt:lpstr>PowerPoint Presentation</vt:lpstr>
      <vt:lpstr>What do we need to understand to drive school improvement?</vt:lpstr>
      <vt:lpstr>What to ‘they’ need to understand to validate school improvement?</vt:lpstr>
      <vt:lpstr>Questions, comments, queries, next steps…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about assessment and data to drive school improvement</dc:title>
  <dc:creator>West</dc:creator>
  <cp:lastModifiedBy>Jessica West</cp:lastModifiedBy>
  <cp:revision>14</cp:revision>
  <dcterms:created xsi:type="dcterms:W3CDTF">2016-06-21T20:10:40Z</dcterms:created>
  <dcterms:modified xsi:type="dcterms:W3CDTF">2016-06-22T11:11:19Z</dcterms:modified>
</cp:coreProperties>
</file>