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F2F2"/>
          </a:solidFill>
        </a:fill>
      </a:tcStyle>
    </a:wholeTbl>
    <a:band2H>
      <a:tcTxStyle/>
      <a:tcStyle>
        <a:tcBdr/>
        <a:fill>
          <a:solidFill>
            <a:srgbClr val="F9F9F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45391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We think the EEF is part of the picture – we’re not the solution, but we aim to work with others to get there.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2pPr marL="800100" indent="-342900"/>
            <a:lvl3pPr marL="1188719" indent="-274319"/>
            <a:lvl4pPr marL="1676400" indent="-304800"/>
            <a:lvl5pPr marL="2133600" indent="-304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926304"/>
            <a:ext cx="8229600" cy="113109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5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3943352"/>
          </a:xfrm>
          <a:prstGeom prst="rect">
            <a:avLst/>
          </a:prstGeom>
        </p:spPr>
        <p:txBody>
          <a:bodyPr lIns="0" tIns="0" rIns="0" bIns="0"/>
          <a:lstStyle>
            <a:lvl1pPr marL="450056" indent="-450056">
              <a:spcBef>
                <a:spcPts val="700"/>
              </a:spcBef>
              <a:defRPr sz="4200">
                <a:latin typeface="Calibri"/>
                <a:ea typeface="Calibri"/>
                <a:cs typeface="Calibri"/>
                <a:sym typeface="Calibri"/>
              </a:defRPr>
            </a:lvl1pPr>
            <a:lvl2pPr marL="885825" indent="-428625">
              <a:spcBef>
                <a:spcPts val="700"/>
              </a:spcBef>
              <a:defRPr sz="4200">
                <a:latin typeface="Calibri"/>
                <a:ea typeface="Calibri"/>
                <a:cs typeface="Calibri"/>
                <a:sym typeface="Calibri"/>
              </a:defRPr>
            </a:lvl2pPr>
            <a:lvl3pPr marL="1314450" indent="-400050">
              <a:spcBef>
                <a:spcPts val="700"/>
              </a:spcBef>
              <a:defRPr sz="4200">
                <a:latin typeface="Calibri"/>
                <a:ea typeface="Calibri"/>
                <a:cs typeface="Calibri"/>
                <a:sym typeface="Calibri"/>
              </a:defRPr>
            </a:lvl3pPr>
            <a:lvl4pPr marL="1851660" indent="-480060">
              <a:spcBef>
                <a:spcPts val="700"/>
              </a:spcBef>
              <a:defRPr sz="4200">
                <a:latin typeface="Calibri"/>
                <a:ea typeface="Calibri"/>
                <a:cs typeface="Calibri"/>
                <a:sym typeface="Calibri"/>
              </a:defRPr>
            </a:lvl4pPr>
            <a:lvl5pPr marL="2308860" indent="-480060">
              <a:spcBef>
                <a:spcPts val="700"/>
              </a:spcBef>
              <a:defRPr sz="42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xfrm>
            <a:off x="8460978" y="5640784"/>
            <a:ext cx="225822" cy="241301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68312" y="1484312"/>
            <a:ext cx="8496301" cy="1"/>
          </a:xfrm>
          <a:prstGeom prst="line">
            <a:avLst/>
          </a:prstGeom>
          <a:ln w="25400">
            <a:solidFill>
              <a:srgbClr val="F15D2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5"/>
            <a:ext cx="5843588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8413146" y="6406786"/>
            <a:ext cx="273654" cy="26425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45920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ucationendowmentfoundation.org.uk/apply-for-fund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ducationendowmentfoundation.org.uk/evaluation/diy-evaluation-guide/" TargetMode="External"/><Relationship Id="rId4" Type="http://schemas.openxmlformats.org/officeDocument/2006/relationships/hyperlink" Target="http://educationendowmentfoundation.org.uk/projects/how-can-i-get-involv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421216" y="1141496"/>
            <a:ext cx="7988301" cy="4769886"/>
          </a:xfrm>
          <a:prstGeom prst="rect">
            <a:avLst/>
          </a:prstGeom>
        </p:spPr>
        <p:txBody>
          <a:bodyPr lIns="0" tIns="0" rIns="0" bIns="0"/>
          <a:lstStyle/>
          <a:p>
            <a:pPr algn="ctr" defTabSz="877822">
              <a:defRPr sz="3400"/>
            </a:pPr>
            <a:r>
              <a:rPr sz="2600" b="1" dirty="0"/>
              <a:t>Kevan Collins</a:t>
            </a:r>
            <a:br>
              <a:rPr sz="2600" b="1" dirty="0"/>
            </a:br>
            <a:r>
              <a:rPr sz="2600" b="1" dirty="0" smtClean="0"/>
              <a:t>2</a:t>
            </a:r>
            <a:r>
              <a:rPr lang="en-GB" sz="2600" b="1" dirty="0" smtClean="0"/>
              <a:t>2n</a:t>
            </a:r>
            <a:r>
              <a:rPr sz="2600" b="1" dirty="0" smtClean="0"/>
              <a:t>d </a:t>
            </a:r>
            <a:r>
              <a:rPr sz="2600" b="1" dirty="0"/>
              <a:t>June 2016</a:t>
            </a:r>
            <a:br>
              <a:rPr sz="2600" b="1" dirty="0"/>
            </a:br>
            <a:r>
              <a:rPr sz="2600" b="1" dirty="0"/>
              <a:t/>
            </a:r>
            <a:br>
              <a:rPr sz="2600" b="1" dirty="0"/>
            </a:br>
            <a:r>
              <a:rPr sz="1900" dirty="0">
                <a:solidFill>
                  <a:srgbClr val="F07803"/>
                </a:solidFill>
              </a:rPr>
              <a:t>info@eefoundation.org.uk </a:t>
            </a:r>
            <a:br>
              <a:rPr sz="1900" dirty="0">
                <a:solidFill>
                  <a:srgbClr val="F07803"/>
                </a:solidFill>
              </a:rPr>
            </a:br>
            <a:r>
              <a:rPr sz="1900" dirty="0">
                <a:solidFill>
                  <a:srgbClr val="F07803"/>
                </a:solidFill>
              </a:rPr>
              <a:t>www.educationendowmentfoundation.org.uk</a:t>
            </a:r>
            <a:br>
              <a:rPr sz="1900" dirty="0">
                <a:solidFill>
                  <a:srgbClr val="F07803"/>
                </a:solidFill>
              </a:rPr>
            </a:br>
            <a:r>
              <a:rPr sz="1900" dirty="0">
                <a:solidFill>
                  <a:srgbClr val="F07803"/>
                </a:solidFill>
              </a:rPr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What next…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813816">
              <a:spcBef>
                <a:spcPts val="400"/>
              </a:spcBef>
              <a:buSzTx/>
              <a:buFontTx/>
              <a:buNone/>
              <a:defRPr sz="2136" b="1"/>
            </a:pPr>
            <a:r>
              <a:t>Taken as read:</a:t>
            </a:r>
          </a:p>
          <a:p>
            <a:pPr marL="305180" indent="-305180" defTabSz="813816">
              <a:spcBef>
                <a:spcPts val="400"/>
              </a:spcBef>
              <a:defRPr sz="2136"/>
            </a:pPr>
            <a:r>
              <a:t>Structures and systems matter but are not an end in themselves</a:t>
            </a:r>
            <a:br/>
            <a:endParaRPr/>
          </a:p>
          <a:p>
            <a:pPr marL="305180" indent="-305180" defTabSz="813816">
              <a:spcBef>
                <a:spcPts val="400"/>
              </a:spcBef>
              <a:defRPr sz="2136"/>
            </a:pPr>
            <a:r>
              <a:t>Evidence about what we do is more accessible and readily available and we have a professional obligation to make use of what to know to inform our work</a:t>
            </a:r>
            <a:br/>
            <a:endParaRPr/>
          </a:p>
          <a:p>
            <a:pPr marL="305180" indent="-305180" defTabSz="813816">
              <a:spcBef>
                <a:spcPts val="400"/>
              </a:spcBef>
              <a:defRPr sz="2136"/>
            </a:pPr>
            <a:r>
              <a:t>Nothing matters more than recruiting, nurturing and developing our teachers</a:t>
            </a:r>
            <a:br/>
            <a:endParaRPr/>
          </a:p>
          <a:p>
            <a:pPr marL="305180" indent="-305180" defTabSz="813816">
              <a:spcBef>
                <a:spcPts val="400"/>
              </a:spcBef>
              <a:defRPr sz="2136"/>
            </a:pPr>
            <a:r>
              <a:t>Budgets will tighten - we need to appreciate the value of what we spend and become savvy about education returns</a:t>
            </a:r>
            <a:br/>
            <a:endParaRPr/>
          </a:p>
          <a:p>
            <a:pPr marL="305180" indent="-305180" defTabSz="813816">
              <a:spcBef>
                <a:spcPts val="400"/>
              </a:spcBef>
              <a:defRPr sz="2136"/>
            </a:pPr>
            <a:r>
              <a:t>We are at the foothills of a technological revolution that has the potential to transform education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384594" y="620687"/>
            <a:ext cx="5843592" cy="79695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International context</a:t>
            </a:r>
          </a:p>
        </p:txBody>
      </p:sp>
      <p:pic>
        <p:nvPicPr>
          <p:cNvPr id="81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543" y="1595239"/>
            <a:ext cx="6970210" cy="4454645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473602" y="736113"/>
            <a:ext cx="7888836" cy="603784"/>
          </a:xfrm>
          <a:prstGeom prst="rect">
            <a:avLst/>
          </a:prstGeom>
          <a:solidFill>
            <a:srgbClr val="D5F0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“In England the impact of pupils’ socio-economic background is </a:t>
            </a:r>
            <a:r>
              <a:rPr b="1"/>
              <a:t>significantly higher </a:t>
            </a:r>
            <a:r>
              <a:t>than the OECD average. ... England’s slope is steeper than the OECD average, with weakest performance in the bottom half of the ESCS range despite pupils not being as disadvantaged.”</a:t>
            </a:r>
          </a:p>
        </p:txBody>
      </p:sp>
      <p:sp>
        <p:nvSpPr>
          <p:cNvPr id="83" name="Shape 83"/>
          <p:cNvSpPr/>
          <p:nvPr/>
        </p:nvSpPr>
        <p:spPr>
          <a:xfrm>
            <a:off x="526809" y="6147990"/>
            <a:ext cx="7250397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9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Source: ‘PISA 2009: How does the social attainment gap in England compare with countries internationally?’ (DfE, 2012)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Outstanding business…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progress made by our most disadvantage children </a:t>
            </a:r>
            <a:br/>
            <a:endParaRPr/>
          </a:p>
          <a:p>
            <a:r>
              <a:t>Our professional responsibility to teach beyond narrow attainment outcomes</a:t>
            </a:r>
            <a:br/>
            <a:endParaRPr/>
          </a:p>
          <a:p>
            <a:r>
              <a:t>Getting serious about supporting and developing the ‘life-cycle’ of a teacher’s career </a:t>
            </a:r>
          </a:p>
          <a:p>
            <a:endParaRPr/>
          </a:p>
          <a:p>
            <a:r>
              <a:t>Investing in quality to reap the benefits of the early years offer</a:t>
            </a:r>
            <a:br/>
            <a:endParaRPr/>
          </a:p>
          <a:p>
            <a:r>
              <a:t>Acknowledging our collective and systemic failure to address the post 16 offer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Signs of promise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pupil premium has encouraged us to face and address the issue of education disadvantage</a:t>
            </a:r>
            <a:br/>
            <a:endParaRPr/>
          </a:p>
          <a:p>
            <a:r>
              <a:t>New partnerships are building genuine science to support our work beyond academic outcomes</a:t>
            </a:r>
            <a:br/>
            <a:endParaRPr/>
          </a:p>
          <a:p>
            <a:r>
              <a:t>Emerging school led structures are creating new opportunities for collaboration and shared learning</a:t>
            </a:r>
            <a:br/>
            <a:endParaRPr/>
          </a:p>
          <a:p>
            <a:r>
              <a:t>Growing appetite to support rigorous research and evaluation to determine what works and inform disciplined innovation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questions we will be asked…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253066"/>
            <a:ext cx="8229600" cy="525780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/>
          </a:p>
          <a:p>
            <a:r>
              <a:t>Are more teachers engaged in collaborative learning and enquiry?</a:t>
            </a:r>
            <a:br/>
            <a:endParaRPr/>
          </a:p>
          <a:p>
            <a:r>
              <a:t>Have the gaps between children from different backgrounds closed?</a:t>
            </a:r>
            <a:br/>
            <a:endParaRPr/>
          </a:p>
          <a:p>
            <a:r>
              <a:t>Has the level of variation between schools narrowed?</a:t>
            </a:r>
            <a:br/>
            <a:endParaRPr/>
          </a:p>
          <a:p>
            <a:r>
              <a:t>Are children more engaged and motivated to learn and work hard?</a:t>
            </a:r>
            <a:br/>
            <a:endParaRPr/>
          </a:p>
          <a:p>
            <a:r>
              <a:t>Is there more competition to join the teaching profession?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460325" y="620687"/>
            <a:ext cx="6419060" cy="89044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How to get involved</a:t>
            </a:r>
          </a:p>
        </p:txBody>
      </p:sp>
      <p:sp>
        <p:nvSpPr>
          <p:cNvPr id="95" name="Shape 95"/>
          <p:cNvSpPr/>
          <p:nvPr/>
        </p:nvSpPr>
        <p:spPr>
          <a:xfrm>
            <a:off x="395535" y="1772816"/>
            <a:ext cx="8568954" cy="3893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>
                <a:solidFill>
                  <a:srgbClr val="72CCD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Apply for funding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Our new general funding round opens this month.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Visit: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http://educationendowmentfoundation.org.uk/apply-for-funding/</a:t>
            </a:r>
            <a:r>
              <a:t>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2000" b="1">
                <a:solidFill>
                  <a:srgbClr val="72CCD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Volunteer to take part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We are always looking for schools to volunteer to take part in EEF-funded projects.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Visit: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/>
              </a:rPr>
              <a:t>http://educationendowmentfoundation.org.uk/projects/how-can-i-get-involved/</a:t>
            </a:r>
            <a:r>
              <a:t>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2000" b="1">
                <a:solidFill>
                  <a:srgbClr val="72CCD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it yourself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Our DIY Evaluation Guide, developed with Durham University, is a resource intended to help teachers and schools understand whether a particular intervention is effective within your own school context.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Visit: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/>
              </a:rPr>
              <a:t>http://educationendowmentfoundation.org.uk/evaluation/diy-evaluation-guide/</a:t>
            </a:r>
            <a:r>
              <a:t>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252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Kevan Collins 22nd June 2016  info@eefoundation.org.uk  www.educationendowmentfoundation.org.uk      </vt:lpstr>
      <vt:lpstr>What next…</vt:lpstr>
      <vt:lpstr>International context</vt:lpstr>
      <vt:lpstr>Outstanding business…</vt:lpstr>
      <vt:lpstr>Signs of promise</vt:lpstr>
      <vt:lpstr>The questions we will be asked…</vt:lpstr>
      <vt:lpstr>How to get involved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Kevan Collins 22nd June 2016  info@eefoundation.org.uk  www.educationendowmentfoundation.org.uk      </dc:title>
  <cp:lastModifiedBy>Conference 1</cp:lastModifiedBy>
  <cp:revision>1</cp:revision>
  <dcterms:modified xsi:type="dcterms:W3CDTF">2016-06-22T07:49:11Z</dcterms:modified>
</cp:coreProperties>
</file>