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442" r:id="rId2"/>
    <p:sldId id="467" r:id="rId3"/>
    <p:sldId id="444" r:id="rId4"/>
    <p:sldId id="445" r:id="rId5"/>
    <p:sldId id="446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62" r:id="rId15"/>
    <p:sldId id="456" r:id="rId16"/>
    <p:sldId id="458" r:id="rId17"/>
    <p:sldId id="459" r:id="rId18"/>
    <p:sldId id="468" r:id="rId19"/>
    <p:sldId id="465" r:id="rId20"/>
    <p:sldId id="466" r:id="rId21"/>
    <p:sldId id="460" r:id="rId22"/>
    <p:sldId id="470" r:id="rId23"/>
    <p:sldId id="469" r:id="rId24"/>
    <p:sldId id="464" r:id="rId25"/>
    <p:sldId id="471" r:id="rId26"/>
  </p:sldIdLst>
  <p:sldSz cx="9144000" cy="6858000" type="screen4x3"/>
  <p:notesSz cx="6858000" cy="99456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66"/>
    <a:srgbClr val="FFCC66"/>
    <a:srgbClr val="CCFF66"/>
    <a:srgbClr val="003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6" autoAdjust="0"/>
    <p:restoredTop sz="81850" autoAdjust="0"/>
  </p:normalViewPr>
  <p:slideViewPr>
    <p:cSldViewPr snapToGrid="0">
      <p:cViewPr>
        <p:scale>
          <a:sx n="90" d="100"/>
          <a:sy n="90" d="100"/>
        </p:scale>
        <p:origin x="3000" y="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73" cy="49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36" y="2"/>
            <a:ext cx="2971873" cy="49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1"/>
            <a:ext cx="2971873" cy="49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36" y="9446671"/>
            <a:ext cx="2971873" cy="49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0A86D3-2B02-42F7-830C-6F68A0CD95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71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73" cy="49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036" y="2"/>
            <a:ext cx="2971873" cy="49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237" y="4724493"/>
            <a:ext cx="5485527" cy="447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1"/>
            <a:ext cx="2971873" cy="49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036" y="9446671"/>
            <a:ext cx="2971873" cy="49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D887C9-1618-4895-AA21-56DFE0FA60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767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suttontrust.com/researcharchive/great-teaching/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www.suttontrust.com/researcharchive/great-teaching/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www.metproject.org/resources.php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7123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6368" indent="-287064" defTabSz="97123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8258" indent="-229652" defTabSz="97123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7561" indent="-229652" defTabSz="97123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66864" indent="-229652" defTabSz="971235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26167" indent="-229652" defTabSz="971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85470" indent="-229652" defTabSz="971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44773" indent="-229652" defTabSz="971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904077" indent="-229652" defTabSz="97123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fld id="{71DBB4A3-201D-4925-A692-121D9E154EC2}" type="slidenum">
              <a:rPr lang="en-US" sz="1300">
                <a:latin typeface="Arial" pitchFamily="34" charset="0"/>
              </a:rPr>
              <a:pPr>
                <a:defRPr/>
              </a:pPr>
              <a:t>1</a:t>
            </a:fld>
            <a:endParaRPr lang="en-US" sz="13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4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606">
              <a:defRPr/>
            </a:pPr>
            <a:r>
              <a:rPr lang="en-GB" dirty="0">
                <a:ea typeface="MS PGothic" pitchFamily="34" charset="-128"/>
                <a:cs typeface="ＭＳ Ｐゴシック" charset="0"/>
              </a:rPr>
              <a:t>Coe, R., </a:t>
            </a:r>
            <a:r>
              <a:rPr lang="en-GB" dirty="0" err="1">
                <a:ea typeface="MS PGothic" pitchFamily="34" charset="-128"/>
                <a:cs typeface="ＭＳ Ｐゴシック" charset="0"/>
              </a:rPr>
              <a:t>Aloisi</a:t>
            </a:r>
            <a:r>
              <a:rPr lang="en-GB" dirty="0">
                <a:ea typeface="MS PGothic" pitchFamily="34" charset="-128"/>
                <a:cs typeface="ＭＳ Ｐゴシック" charset="0"/>
              </a:rPr>
              <a:t>, C., Higgins, S. and Elliot Major, L. (2014) ‘What makes great teaching? Review of the underpinning research’. Sutton Trust, October 2014 </a:t>
            </a:r>
            <a:r>
              <a:rPr lang="en-GB" u="sng" dirty="0">
                <a:ea typeface="MS PGothic" pitchFamily="34" charset="-128"/>
                <a:cs typeface="ＭＳ Ｐゴシック" charset="0"/>
                <a:hlinkClick r:id="rId3"/>
              </a:rPr>
              <a:t>http://www.suttontrust.com/researcharchive/great-teaching/</a:t>
            </a:r>
            <a:r>
              <a:rPr lang="en-GB" dirty="0">
                <a:ea typeface="MS PGothic" pitchFamily="34" charset="-128"/>
                <a:cs typeface="ＭＳ Ｐゴシック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606">
              <a:defRPr/>
            </a:pPr>
            <a:r>
              <a:rPr lang="en-GB" dirty="0">
                <a:ea typeface="MS PGothic" pitchFamily="34" charset="-128"/>
                <a:cs typeface="ＭＳ Ｐゴシック" charset="0"/>
              </a:rPr>
              <a:t>Coe, R., </a:t>
            </a:r>
            <a:r>
              <a:rPr lang="en-GB" dirty="0" err="1">
                <a:ea typeface="MS PGothic" pitchFamily="34" charset="-128"/>
                <a:cs typeface="ＭＳ Ｐゴシック" charset="0"/>
              </a:rPr>
              <a:t>Aloisi</a:t>
            </a:r>
            <a:r>
              <a:rPr lang="en-GB" dirty="0">
                <a:ea typeface="MS PGothic" pitchFamily="34" charset="-128"/>
                <a:cs typeface="ＭＳ Ｐゴシック" charset="0"/>
              </a:rPr>
              <a:t>, C., Higgins, S. and Elliot Major, L. (2014) ‘What makes great teaching? Review of the underpinning research’. Sutton Trust, October 2014 </a:t>
            </a:r>
            <a:r>
              <a:rPr lang="en-GB" u="sng" dirty="0">
                <a:ea typeface="MS PGothic" pitchFamily="34" charset="-128"/>
                <a:cs typeface="ＭＳ Ｐゴシック" charset="0"/>
                <a:hlinkClick r:id="rId3"/>
              </a:rPr>
              <a:t>http://www.suttontrust.com/researcharchive/great-teaching/</a:t>
            </a:r>
            <a:r>
              <a:rPr lang="en-GB" dirty="0">
                <a:ea typeface="MS PGothic" pitchFamily="34" charset="-128"/>
                <a:cs typeface="ＭＳ Ｐゴシック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6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MS PGothic" pitchFamily="34" charset="-128"/>
                <a:cs typeface="ＭＳ Ｐゴシック" charset="0"/>
              </a:rPr>
              <a:t> See </a:t>
            </a:r>
            <a:r>
              <a:rPr lang="en-GB" u="sng" dirty="0">
                <a:ea typeface="MS PGothic" pitchFamily="34" charset="-128"/>
                <a:cs typeface="ＭＳ Ｐゴシック" charset="0"/>
                <a:hlinkClick r:id="rId3"/>
              </a:rPr>
              <a:t>http://www.metproject.org/resources.php</a:t>
            </a:r>
            <a:r>
              <a:rPr lang="en-GB" dirty="0">
                <a:ea typeface="MS PGothic" pitchFamily="34" charset="-128"/>
                <a:cs typeface="ＭＳ Ｐゴシック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63F81-AB1F-4B51-A4CA-047E49299C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2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57B9AD-E347-4690-9549-902F0216D80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36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H="1">
            <a:off x="7305085" y="1595798"/>
            <a:ext cx="0" cy="3427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460375" y="4264025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B5B8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B5B8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4738"/>
            <a:ext cx="158273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657475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81400"/>
            <a:ext cx="6248400" cy="2362200"/>
          </a:xfrm>
        </p:spPr>
        <p:txBody>
          <a:bodyPr/>
          <a:lstStyle>
            <a:lvl1pPr marL="0" indent="0" algn="r">
              <a:buFont typeface="Wingdings" charset="2"/>
              <a:buNone/>
              <a:defRPr sz="3200"/>
            </a:lvl1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673EE1-3355-0049-B171-0AEACBA7AF92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63951-41D2-9445-A59B-FBDA97FE8D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14607" y="6165089"/>
            <a:ext cx="2329393" cy="69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6207126"/>
            <a:ext cx="89631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73EE1-3355-0049-B171-0AEACBA7AF92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63951-41D2-9445-A59B-FBDA97FE8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73EE1-3355-0049-B171-0AEACBA7AF92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63951-41D2-9445-A59B-FBDA97FE8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" pitchFamily="2" charset="2"/>
              <a:buChar char="§"/>
              <a:defRPr/>
            </a:lvl1pPr>
            <a:lvl2pPr marL="742950" indent="-285750">
              <a:buSzPct val="70000"/>
              <a:buFont typeface="Courier New" pitchFamily="49" charset="0"/>
              <a:buChar char="o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4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73EE1-3355-0049-B171-0AEACBA7AF92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63951-41D2-9445-A59B-FBDA97FE8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73EE1-3355-0049-B171-0AEACBA7AF92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63951-41D2-9445-A59B-FBDA97FE8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0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73EE1-3355-0049-B171-0AEACBA7AF92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63951-41D2-9445-A59B-FBDA97FE8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73EE1-3355-0049-B171-0AEACBA7AF92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63951-41D2-9445-A59B-FBDA97FE8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73EE1-3355-0049-B171-0AEACBA7AF92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63951-41D2-9445-A59B-FBDA97FE8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73EE1-3355-0049-B171-0AEACBA7AF92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63951-41D2-9445-A59B-FBDA97FE8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73EE1-3355-0049-B171-0AEACBA7AF92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63951-41D2-9445-A59B-FBDA97FE8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73EE1-3355-0049-B171-0AEACBA7AF92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63951-41D2-9445-A59B-FBDA97FE8D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0673EE1-3355-0049-B171-0AEACBA7AF92}" type="datetimeFigureOut">
              <a:rPr lang="en-US" smtClean="0"/>
              <a:pPr/>
              <a:t>6/20/16</a:t>
            </a:fld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2B63951-41D2-9445-A59B-FBDA97FE8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B5B8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B5B8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3" name="Picture 1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4738"/>
            <a:ext cx="158273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814607" y="6165089"/>
            <a:ext cx="2329393" cy="69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6207126"/>
            <a:ext cx="89631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+mj-ea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1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1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1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1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1" charset="2"/>
        <a:buChar char="l"/>
        <a:defRPr sz="3000">
          <a:solidFill>
            <a:schemeClr val="tx1"/>
          </a:solidFill>
          <a:latin typeface="Calibri"/>
          <a:ea typeface="+mn-ea"/>
          <a:cs typeface="Calibri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rgbClr val="850AFF"/>
        </a:buClr>
        <a:buSzPct val="70000"/>
        <a:buFont typeface="Wingdings" pitchFamily="1" charset="2"/>
        <a:buChar char="l"/>
        <a:defRPr sz="2600">
          <a:solidFill>
            <a:schemeClr val="tx1"/>
          </a:solidFill>
          <a:latin typeface="Calibri"/>
          <a:ea typeface="+mn-ea"/>
          <a:cs typeface="Calibri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rgbClr val="D6ADFF"/>
        </a:buClr>
        <a:buSzPct val="70000"/>
        <a:buFont typeface="Wingdings" pitchFamily="1" charset="2"/>
        <a:buChar char="l"/>
        <a:defRPr sz="2300">
          <a:solidFill>
            <a:schemeClr val="tx1"/>
          </a:solidFill>
          <a:latin typeface="Calibri"/>
          <a:ea typeface="+mn-ea"/>
          <a:cs typeface="Calibri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rgbClr val="D6ADFF"/>
        </a:buClr>
        <a:buSzPct val="75000"/>
        <a:buFont typeface="Wingdings" pitchFamily="1" charset="2"/>
        <a:buChar char="§"/>
        <a:defRPr sz="2000">
          <a:solidFill>
            <a:schemeClr val="tx1"/>
          </a:solidFill>
          <a:latin typeface="Calibri"/>
          <a:ea typeface="+mn-ea"/>
          <a:cs typeface="Calibri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1" charset="2"/>
        <a:buChar char="§"/>
        <a:defRPr sz="2000">
          <a:solidFill>
            <a:schemeClr val="tx1"/>
          </a:solidFill>
          <a:latin typeface="Calibri"/>
          <a:ea typeface="+mn-ea"/>
          <a:cs typeface="Calibri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s.e.higgins@durh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cationendowmentfoundation.org.uk/toolki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2" y="2492897"/>
            <a:ext cx="6300053" cy="6053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 dirty="0" smtClean="0"/>
              <a:t>What makes great teaching</a:t>
            </a:r>
            <a:r>
              <a:rPr lang="en-GB" sz="4000" dirty="0"/>
              <a:t>? Lessons from research and practice</a:t>
            </a:r>
            <a:endParaRPr lang="en-GB" sz="40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207119" y="4448705"/>
            <a:ext cx="5888295" cy="1456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None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50AFF"/>
              </a:buClr>
              <a:buSzPct val="70000"/>
              <a:buFont typeface="Wingdings" pitchFamily="1" charset="2"/>
              <a:buChar char="l"/>
              <a:defRPr sz="26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6ADFF"/>
              </a:buClr>
              <a:buSzPct val="70000"/>
              <a:buFont typeface="Wingdings" pitchFamily="1" charset="2"/>
              <a:buChar char="l"/>
              <a:defRPr sz="23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6ADFF"/>
              </a:buClr>
              <a:buSzPct val="75000"/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Professor Steve Higgins, </a:t>
            </a: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School of Education, Durham University</a:t>
            </a:r>
          </a:p>
          <a:p>
            <a:r>
              <a:rPr lang="en-GB" sz="1600" dirty="0" smtClean="0">
                <a:solidFill>
                  <a:srgbClr val="0000FF"/>
                </a:solidFill>
                <a:hlinkClick r:id="rId3"/>
              </a:rPr>
              <a:t>s.e.higgins@durham.ac.uk</a:t>
            </a:r>
            <a:endParaRPr lang="en-GB" sz="1600" dirty="0" smtClean="0">
              <a:solidFill>
                <a:srgbClr val="0000FF"/>
              </a:solidFill>
            </a:endParaRPr>
          </a:p>
          <a:p>
            <a:r>
              <a:rPr lang="en-GB" sz="1600" dirty="0" smtClean="0">
                <a:solidFill>
                  <a:srgbClr val="0000FF"/>
                </a:solidFill>
              </a:rPr>
              <a:t>@</a:t>
            </a:r>
            <a:r>
              <a:rPr lang="en-GB" sz="1600" dirty="0" err="1" smtClean="0">
                <a:solidFill>
                  <a:srgbClr val="0000FF"/>
                </a:solidFill>
              </a:rPr>
              <a:t>profstig</a:t>
            </a:r>
            <a:endParaRPr lang="en-GB" sz="1600" dirty="0" smtClean="0">
              <a:solidFill>
                <a:srgbClr val="0000FF"/>
              </a:solidFill>
            </a:endParaRP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2" y="3380922"/>
            <a:ext cx="6202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What Works in School </a:t>
            </a:r>
            <a:r>
              <a:rPr lang="en-US" dirty="0" smtClean="0"/>
              <a:t>Improvement Good Practice</a:t>
            </a:r>
          </a:p>
          <a:p>
            <a:pPr algn="r"/>
            <a:r>
              <a:rPr lang="en-US" dirty="0"/>
              <a:t>Wednesday 22nd June </a:t>
            </a:r>
            <a:r>
              <a:rPr lang="en-US" dirty="0" smtClean="0"/>
              <a:t>2016</a:t>
            </a:r>
          </a:p>
          <a:p>
            <a:pPr algn="r"/>
            <a:r>
              <a:rPr lang="en-US" dirty="0" smtClean="0"/>
              <a:t>Institute </a:t>
            </a:r>
            <a:r>
              <a:rPr lang="en-US" dirty="0"/>
              <a:t>of </a:t>
            </a:r>
            <a:r>
              <a:rPr lang="en-US" dirty="0" smtClean="0"/>
              <a:t>Education</a:t>
            </a:r>
            <a:r>
              <a:rPr lang="en-US" dirty="0"/>
              <a:t>, </a:t>
            </a:r>
            <a:r>
              <a:rPr lang="en-US" dirty="0" smtClean="0"/>
              <a:t>UCL,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Methods of identifying effectiveness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lassroom </a:t>
            </a:r>
            <a:r>
              <a:rPr lang="en-GB" dirty="0"/>
              <a:t>observations by peers, </a:t>
            </a:r>
            <a:r>
              <a:rPr lang="en-GB" dirty="0" smtClean="0"/>
              <a:t>school leaders </a:t>
            </a:r>
            <a:r>
              <a:rPr lang="en-GB" dirty="0"/>
              <a:t>or external evaluators</a:t>
            </a:r>
          </a:p>
          <a:p>
            <a:pPr marL="0" indent="0">
              <a:buNone/>
            </a:pPr>
            <a:r>
              <a:rPr lang="en-GB" dirty="0" smtClean="0"/>
              <a:t>‘</a:t>
            </a:r>
            <a:r>
              <a:rPr lang="en-GB" dirty="0"/>
              <a:t>V</a:t>
            </a:r>
            <a:r>
              <a:rPr lang="en-GB" dirty="0" smtClean="0"/>
              <a:t>alue</a:t>
            </a:r>
            <a:r>
              <a:rPr lang="en-GB" dirty="0"/>
              <a:t>-added’ models (assessing gains in student achievement)</a:t>
            </a:r>
          </a:p>
          <a:p>
            <a:pPr marL="0" indent="0">
              <a:buNone/>
            </a:pPr>
            <a:r>
              <a:rPr lang="en-GB" dirty="0" smtClean="0"/>
              <a:t>Pupil ratings and feedback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H</a:t>
            </a:r>
            <a:r>
              <a:rPr lang="en-GB" dirty="0" err="1" smtClean="0"/>
              <a:t>eadteacher</a:t>
            </a:r>
            <a:r>
              <a:rPr lang="en-GB" dirty="0" smtClean="0"/>
              <a:t> </a:t>
            </a:r>
            <a:r>
              <a:rPr lang="en-GB" dirty="0"/>
              <a:t>judgement</a:t>
            </a:r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eacher </a:t>
            </a:r>
            <a:r>
              <a:rPr lang="en-GB" dirty="0" smtClean="0"/>
              <a:t>self-report and refection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</a:t>
            </a:r>
            <a:r>
              <a:rPr lang="en-GB" dirty="0" smtClean="0"/>
              <a:t>nalysis </a:t>
            </a:r>
            <a:r>
              <a:rPr lang="en-GB" dirty="0"/>
              <a:t>of classroom artefacts and teacher portfolios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281" y="65118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GB" dirty="0"/>
              <a:t>Sustained professional learning is most likely to result when: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9" y="1565588"/>
            <a:ext cx="8608894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/>
              <a:t>F</a:t>
            </a:r>
            <a:r>
              <a:rPr lang="en-GB" sz="2600" dirty="0" smtClean="0"/>
              <a:t>ocus kept </a:t>
            </a:r>
            <a:r>
              <a:rPr lang="en-GB" sz="2600" dirty="0"/>
              <a:t>clearly on improving </a:t>
            </a:r>
            <a:r>
              <a:rPr lang="en-GB" sz="2600" dirty="0" smtClean="0"/>
              <a:t>learning outcomes</a:t>
            </a: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Feedback related </a:t>
            </a:r>
            <a:r>
              <a:rPr lang="en-GB" sz="2600" dirty="0"/>
              <a:t>to clear, specific and challenging goals for the </a:t>
            </a:r>
            <a:r>
              <a:rPr lang="en-GB" sz="2600" dirty="0" smtClean="0"/>
              <a:t>recipient</a:t>
            </a: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Attention on </a:t>
            </a:r>
            <a:r>
              <a:rPr lang="en-GB" sz="2600" dirty="0"/>
              <a:t>the learning rather than </a:t>
            </a:r>
            <a:r>
              <a:rPr lang="en-GB" sz="2600" dirty="0" smtClean="0"/>
              <a:t>the </a:t>
            </a:r>
            <a:r>
              <a:rPr lang="en-GB" sz="2600" dirty="0"/>
              <a:t>person or </a:t>
            </a:r>
            <a:r>
              <a:rPr lang="en-GB" sz="2600" dirty="0" smtClean="0"/>
              <a:t>comparisons </a:t>
            </a:r>
            <a:r>
              <a:rPr lang="en-GB" sz="2600" dirty="0"/>
              <a:t>with </a:t>
            </a:r>
            <a:r>
              <a:rPr lang="en-GB" sz="2600" dirty="0" smtClean="0"/>
              <a:t>others</a:t>
            </a: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Teachers encouraged </a:t>
            </a:r>
            <a:r>
              <a:rPr lang="en-GB" sz="2600" dirty="0"/>
              <a:t>to be continual independent </a:t>
            </a:r>
            <a:r>
              <a:rPr lang="en-GB" sz="2600" dirty="0" smtClean="0"/>
              <a:t>learners </a:t>
            </a: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Feedback mediated </a:t>
            </a:r>
            <a:r>
              <a:rPr lang="en-GB" sz="2600" dirty="0"/>
              <a:t>by </a:t>
            </a:r>
            <a:r>
              <a:rPr lang="en-GB" sz="2600" dirty="0" smtClean="0"/>
              <a:t>mentor </a:t>
            </a:r>
            <a:r>
              <a:rPr lang="en-GB" sz="2600" dirty="0"/>
              <a:t>in </a:t>
            </a:r>
            <a:r>
              <a:rPr lang="en-GB" sz="2600" dirty="0" smtClean="0"/>
              <a:t>environment </a:t>
            </a:r>
            <a:r>
              <a:rPr lang="en-GB" sz="2600" dirty="0"/>
              <a:t>of trust and </a:t>
            </a:r>
            <a:r>
              <a:rPr lang="en-GB" sz="2600" dirty="0" smtClean="0"/>
              <a:t>support</a:t>
            </a:r>
            <a:endParaRPr lang="en-GB" sz="2600" dirty="0"/>
          </a:p>
          <a:p>
            <a:pPr marL="0" indent="0">
              <a:buNone/>
            </a:pPr>
            <a:r>
              <a:rPr lang="en-GB" sz="2600" dirty="0"/>
              <a:t>E</a:t>
            </a:r>
            <a:r>
              <a:rPr lang="en-GB" sz="2600" dirty="0" smtClean="0"/>
              <a:t>nvironment </a:t>
            </a:r>
            <a:r>
              <a:rPr lang="en-GB" sz="2600" dirty="0"/>
              <a:t>of professional learning and support </a:t>
            </a:r>
            <a:r>
              <a:rPr lang="en-GB" sz="2600" dirty="0" smtClean="0"/>
              <a:t>is promoted </a:t>
            </a:r>
            <a:r>
              <a:rPr lang="en-GB" sz="2600" dirty="0"/>
              <a:t>by the school’s 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Beware these traps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780"/>
            <a:ext cx="8072438" cy="460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Over-confidence </a:t>
            </a:r>
            <a:r>
              <a:rPr lang="en-GB" dirty="0" smtClean="0"/>
              <a:t>about knowledge of what is effective</a:t>
            </a:r>
          </a:p>
          <a:p>
            <a:pPr marL="0" indent="0">
              <a:buNone/>
            </a:pPr>
            <a:r>
              <a:rPr lang="en-GB" dirty="0" smtClean="0"/>
              <a:t>Focusing </a:t>
            </a:r>
            <a:r>
              <a:rPr lang="en-GB" dirty="0" smtClean="0"/>
              <a:t>on </a:t>
            </a:r>
            <a:r>
              <a:rPr lang="en-GB" u="sng" dirty="0" smtClean="0"/>
              <a:t>teaching</a:t>
            </a:r>
            <a:r>
              <a:rPr lang="en-GB" dirty="0" smtClean="0"/>
              <a:t> rather than </a:t>
            </a:r>
            <a:r>
              <a:rPr lang="en-GB" i="1" dirty="0" smtClean="0"/>
              <a:t>learning</a:t>
            </a:r>
          </a:p>
          <a:p>
            <a:pPr marL="0" indent="0">
              <a:buNone/>
            </a:pPr>
            <a:r>
              <a:rPr lang="en-GB" dirty="0" smtClean="0"/>
              <a:t>Thinking that we are doing it already</a:t>
            </a:r>
          </a:p>
          <a:p>
            <a:pPr marL="0" indent="0">
              <a:buNone/>
            </a:pPr>
            <a:r>
              <a:rPr lang="en-GB" dirty="0" smtClean="0"/>
              <a:t>Over-confidence </a:t>
            </a:r>
            <a:r>
              <a:rPr lang="en-GB" dirty="0" smtClean="0"/>
              <a:t>in assessments (even if formative) of teaching </a:t>
            </a:r>
            <a:r>
              <a:rPr lang="en-GB" dirty="0" smtClean="0"/>
              <a:t>quality</a:t>
            </a:r>
          </a:p>
          <a:p>
            <a:pPr marL="0" indent="0">
              <a:buNone/>
            </a:pPr>
            <a:r>
              <a:rPr lang="en-GB" dirty="0" smtClean="0"/>
              <a:t>Thinking we know “what works” rather than have evidence about “what’s work</a:t>
            </a:r>
            <a:r>
              <a:rPr lang="en-GB" b="1" dirty="0" smtClean="0">
                <a:solidFill>
                  <a:srgbClr val="FF0000"/>
                </a:solidFill>
              </a:rPr>
              <a:t>ed</a:t>
            </a:r>
            <a:r>
              <a:rPr lang="en-GB" dirty="0" smtClean="0"/>
              <a:t>”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296672" y="4733984"/>
            <a:ext cx="6781800" cy="1026629"/>
          </a:xfrm>
        </p:spPr>
        <p:txBody>
          <a:bodyPr/>
          <a:lstStyle/>
          <a:p>
            <a:r>
              <a:rPr lang="en-GB" dirty="0" smtClean="0"/>
              <a:t>3. Tools to develop great teaching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94">
            <a:off x="2902543" y="335467"/>
            <a:ext cx="3407564" cy="422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987" y="4545273"/>
            <a:ext cx="1726013" cy="12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points of leverage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Developing </a:t>
            </a:r>
            <a:r>
              <a:rPr lang="en-GB" dirty="0" smtClean="0"/>
              <a:t>specific </a:t>
            </a:r>
            <a:r>
              <a:rPr lang="en-GB" dirty="0" smtClean="0"/>
              <a:t>skills, techniques and expertise</a:t>
            </a:r>
            <a:endParaRPr lang="en-GB" dirty="0" smtClean="0"/>
          </a:p>
          <a:p>
            <a:pPr marL="639762" lvl="2" indent="0">
              <a:buNone/>
            </a:pPr>
            <a:r>
              <a:rPr lang="en-GB" dirty="0" smtClean="0"/>
              <a:t>Takes </a:t>
            </a:r>
            <a:r>
              <a:rPr lang="en-GB" dirty="0"/>
              <a:t>dedicated, extended practice, with feedback</a:t>
            </a:r>
          </a:p>
          <a:p>
            <a:pPr marL="0" indent="0">
              <a:buNone/>
            </a:pPr>
            <a:r>
              <a:rPr lang="en-GB" dirty="0" smtClean="0"/>
              <a:t>Developing teachers’ beliefs and ‘theories’ about how and when to use </a:t>
            </a:r>
            <a:r>
              <a:rPr lang="en-GB" dirty="0" smtClean="0"/>
              <a:t>specific skills</a:t>
            </a:r>
            <a:endParaRPr lang="en-GB" dirty="0" smtClean="0"/>
          </a:p>
          <a:p>
            <a:pPr marL="639762" lvl="2" indent="0">
              <a:buNone/>
            </a:pPr>
            <a:r>
              <a:rPr lang="en-GB" dirty="0" smtClean="0"/>
              <a:t>All teachers have existing theories: some may be better than others</a:t>
            </a:r>
          </a:p>
          <a:p>
            <a:pPr marL="639762" lvl="2" indent="0">
              <a:buNone/>
            </a:pPr>
            <a:r>
              <a:rPr lang="en-GB" dirty="0" smtClean="0"/>
              <a:t>Building new theory means starting from </a:t>
            </a:r>
            <a:r>
              <a:rPr lang="en-GB" dirty="0" smtClean="0"/>
              <a:t>(and </a:t>
            </a:r>
            <a:r>
              <a:rPr lang="en-GB" dirty="0" smtClean="0"/>
              <a:t>challenging) </a:t>
            </a:r>
            <a:r>
              <a:rPr lang="en-GB" dirty="0" smtClean="0"/>
              <a:t>existing ones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Pupil survey (from Tripod)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56792"/>
            <a:ext cx="7772400" cy="4248696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Students’ behaviour </a:t>
            </a:r>
            <a:r>
              <a:rPr lang="en-GB" dirty="0">
                <a:latin typeface="Bradley Hand ITC" panose="03070402050302030203" pitchFamily="66" charset="0"/>
              </a:rPr>
              <a:t>in this class is under control.</a:t>
            </a:r>
          </a:p>
          <a:p>
            <a:pPr marL="0" indent="0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I </a:t>
            </a:r>
            <a:r>
              <a:rPr lang="en-GB" dirty="0">
                <a:latin typeface="Bradley Hand ITC" panose="03070402050302030203" pitchFamily="66" charset="0"/>
              </a:rPr>
              <a:t>hate the way that students behave in this class.</a:t>
            </a:r>
          </a:p>
          <a:p>
            <a:pPr marL="0" indent="0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Students’ behaviour </a:t>
            </a:r>
            <a:r>
              <a:rPr lang="en-GB" dirty="0">
                <a:latin typeface="Bradley Hand ITC" panose="03070402050302030203" pitchFamily="66" charset="0"/>
              </a:rPr>
              <a:t>in this class makes the teacher angry.</a:t>
            </a:r>
          </a:p>
          <a:p>
            <a:pPr marL="0" indent="0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Students’ behaviour </a:t>
            </a:r>
            <a:r>
              <a:rPr lang="en-GB" dirty="0">
                <a:latin typeface="Bradley Hand ITC" panose="03070402050302030203" pitchFamily="66" charset="0"/>
              </a:rPr>
              <a:t>in this class is a problem.</a:t>
            </a:r>
          </a:p>
          <a:p>
            <a:pPr marL="0" indent="0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My </a:t>
            </a:r>
            <a:r>
              <a:rPr lang="en-GB" dirty="0">
                <a:latin typeface="Bradley Hand ITC" panose="03070402050302030203" pitchFamily="66" charset="0"/>
              </a:rPr>
              <a:t>classmates behave the way my teacher wants them to.</a:t>
            </a:r>
          </a:p>
          <a:p>
            <a:pPr marL="0" indent="0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Students </a:t>
            </a:r>
            <a:r>
              <a:rPr lang="en-GB" dirty="0">
                <a:latin typeface="Bradley Hand ITC" panose="03070402050302030203" pitchFamily="66" charset="0"/>
              </a:rPr>
              <a:t>in this class treat the teacher with respect.</a:t>
            </a:r>
          </a:p>
          <a:p>
            <a:pPr marL="0" indent="0">
              <a:buNone/>
            </a:pPr>
            <a:r>
              <a:rPr lang="en-GB" dirty="0" smtClean="0">
                <a:latin typeface="Bradley Hand ITC" panose="03070402050302030203" pitchFamily="66" charset="0"/>
              </a:rPr>
              <a:t>Our </a:t>
            </a:r>
            <a:r>
              <a:rPr lang="en-GB" dirty="0">
                <a:latin typeface="Bradley Hand ITC" panose="03070402050302030203" pitchFamily="66" charset="0"/>
              </a:rPr>
              <a:t>class stays busy and doesn't waste time</a:t>
            </a:r>
            <a:r>
              <a:rPr lang="en-GB" dirty="0" smtClean="0">
                <a:latin typeface="Bradley Hand ITC" panose="03070402050302030203" pitchFamily="66" charset="0"/>
              </a:rPr>
              <a:t>.</a:t>
            </a: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quality of instruction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Requires ‘high inference’ judgements</a:t>
            </a:r>
          </a:p>
          <a:p>
            <a:pPr marL="0" indent="0">
              <a:buNone/>
            </a:pPr>
            <a:r>
              <a:rPr lang="en-GB" dirty="0" smtClean="0"/>
              <a:t>May be no alternative to extensive training </a:t>
            </a:r>
            <a:r>
              <a:rPr lang="en-GB" sz="1800" dirty="0" smtClean="0"/>
              <a:t>(e.g. CLASS, Danielson, FFT)</a:t>
            </a:r>
          </a:p>
          <a:p>
            <a:pPr marL="0" indent="0">
              <a:buNone/>
            </a:pPr>
            <a:r>
              <a:rPr lang="en-GB" dirty="0" smtClean="0"/>
              <a:t>Worth trying:</a:t>
            </a:r>
          </a:p>
          <a:p>
            <a:pPr marL="344487" lvl="1" indent="0">
              <a:buNone/>
            </a:pPr>
            <a:r>
              <a:rPr lang="en-GB" dirty="0" smtClean="0"/>
              <a:t>Specify skills and context </a:t>
            </a:r>
            <a:r>
              <a:rPr lang="en-GB" sz="1800" dirty="0" smtClean="0"/>
              <a:t>(e.g. </a:t>
            </a:r>
            <a:r>
              <a:rPr lang="en-GB" sz="1800" dirty="0" smtClean="0"/>
              <a:t>reading diagnostics, </a:t>
            </a:r>
            <a:r>
              <a:rPr lang="en-GB" sz="1800" dirty="0" smtClean="0"/>
              <a:t>questioning to check understanding)</a:t>
            </a:r>
          </a:p>
          <a:p>
            <a:pPr marL="344487" lvl="1" indent="0">
              <a:buNone/>
            </a:pPr>
            <a:r>
              <a:rPr lang="en-GB" dirty="0" smtClean="0"/>
              <a:t>Peer review of </a:t>
            </a:r>
            <a:r>
              <a:rPr lang="en-GB" dirty="0" smtClean="0"/>
              <a:t>short video clips from teaching</a:t>
            </a:r>
            <a:endParaRPr lang="en-GB" dirty="0" smtClean="0"/>
          </a:p>
          <a:p>
            <a:pPr marL="344487" lvl="1" indent="0">
              <a:buNone/>
            </a:pPr>
            <a:r>
              <a:rPr lang="en-GB" dirty="0" smtClean="0"/>
              <a:t>Ratings </a:t>
            </a:r>
            <a:r>
              <a:rPr lang="en-GB" dirty="0" smtClean="0"/>
              <a:t>using ACJ </a:t>
            </a:r>
            <a:r>
              <a:rPr lang="en-GB" sz="2000" dirty="0" smtClean="0"/>
              <a:t>(Adaptive Comparative Judgement)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Tools/strategies must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09" y="1524000"/>
            <a:ext cx="8790709" cy="4606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Challenge </a:t>
            </a:r>
            <a:r>
              <a:rPr lang="en-GB" dirty="0" smtClean="0"/>
              <a:t>‘</a:t>
            </a:r>
            <a:r>
              <a:rPr lang="en-GB" dirty="0" smtClean="0"/>
              <a:t>we think we do that already’ </a:t>
            </a:r>
            <a:r>
              <a:rPr lang="en-GB" dirty="0" err="1" smtClean="0"/>
              <a:t>mindset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Keep the focus on pupils’ learning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Build in impact evaluation: </a:t>
            </a:r>
            <a:r>
              <a:rPr lang="en-GB" dirty="0" smtClean="0"/>
              <a:t>does </a:t>
            </a:r>
            <a:r>
              <a:rPr lang="en-GB" dirty="0" smtClean="0"/>
              <a:t>using it </a:t>
            </a:r>
            <a:r>
              <a:rPr lang="en-GB" dirty="0" smtClean="0"/>
              <a:t>actually improve </a:t>
            </a:r>
            <a:r>
              <a:rPr lang="en-GB" dirty="0" smtClean="0"/>
              <a:t>outcomes?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C</a:t>
            </a:r>
            <a:r>
              <a:rPr lang="en-GB" i="1" dirty="0" smtClean="0"/>
              <a:t>annot </a:t>
            </a:r>
            <a:r>
              <a:rPr lang="en-GB" i="1" dirty="0" smtClean="0"/>
              <a:t>work without background of good assessment </a:t>
            </a:r>
            <a:r>
              <a:rPr lang="en-GB" i="1" dirty="0" smtClean="0"/>
              <a:t>of </a:t>
            </a:r>
            <a:r>
              <a:rPr lang="en-GB" i="1" dirty="0" smtClean="0"/>
              <a:t>student </a:t>
            </a:r>
            <a:r>
              <a:rPr lang="en-GB" i="1" dirty="0"/>
              <a:t>outcomes: </a:t>
            </a:r>
            <a:r>
              <a:rPr lang="en-GB" i="1" dirty="0" smtClean="0"/>
              <a:t>valid </a:t>
            </a:r>
            <a:r>
              <a:rPr lang="en-GB" i="1" dirty="0"/>
              <a:t>and </a:t>
            </a:r>
            <a:r>
              <a:rPr lang="en-GB" i="1" dirty="0" smtClean="0"/>
              <a:t>reliable 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694582">
            <a:off x="340492" y="965848"/>
            <a:ext cx="1992158" cy="2716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3779805"/>
            <a:ext cx="4291328" cy="3063514"/>
          </a:xfrm>
        </p:spPr>
        <p:txBody>
          <a:bodyPr/>
          <a:lstStyle/>
          <a:p>
            <a:r>
              <a:rPr lang="en-GB" sz="2400" dirty="0" smtClean="0"/>
              <a:t>Best ‘buys’ on average from research</a:t>
            </a:r>
          </a:p>
          <a:p>
            <a:r>
              <a:rPr lang="en-GB" sz="2400" dirty="0" smtClean="0"/>
              <a:t>Key messages for </a:t>
            </a:r>
            <a:r>
              <a:rPr lang="en-GB" sz="2400" dirty="0"/>
              <a:t>Pupil Premium spending</a:t>
            </a:r>
            <a:endParaRPr lang="en-GB" sz="2400" dirty="0" smtClean="0"/>
          </a:p>
          <a:p>
            <a:r>
              <a:rPr lang="en-GB" sz="2400" dirty="0" smtClean="0"/>
              <a:t>Currently used by about </a:t>
            </a:r>
            <a:r>
              <a:rPr lang="en-GB" sz="2400" dirty="0" smtClean="0"/>
              <a:t>60</a:t>
            </a:r>
            <a:r>
              <a:rPr lang="en-GB" sz="2400" dirty="0" smtClean="0"/>
              <a:t>% of schools</a:t>
            </a:r>
          </a:p>
        </p:txBody>
      </p:sp>
      <p:pic>
        <p:nvPicPr>
          <p:cNvPr id="2" name="Picture 1" descr="Screen Shot 2014-09-02 at 11.21.4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470">
            <a:off x="1836182" y="1545463"/>
            <a:ext cx="3965357" cy="1953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193" y="1687488"/>
            <a:ext cx="4940807" cy="44842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61770"/>
            <a:ext cx="9144000" cy="478890"/>
          </a:xfrm>
        </p:spPr>
        <p:txBody>
          <a:bodyPr/>
          <a:lstStyle/>
          <a:p>
            <a:pPr algn="ctr"/>
            <a:r>
              <a:rPr lang="en-GB" sz="3200" kern="1200" dirty="0" smtClean="0">
                <a:latin typeface="Arial" charset="0"/>
              </a:rPr>
              <a:t>Sutton Trust/EEF Teaching &amp; Learning Toolkit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2749967" y="862020"/>
            <a:ext cx="44314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educationendowmentfoundation.org.uk</a:t>
            </a:r>
            <a:r>
              <a:rPr lang="en-US" sz="1400" dirty="0" smtClean="0"/>
              <a:t>/toolkit</a:t>
            </a: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87920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 bwMode="auto">
          <a:xfrm>
            <a:off x="990600" y="1504950"/>
            <a:ext cx="3790950" cy="2590800"/>
          </a:xfrm>
          <a:custGeom>
            <a:avLst/>
            <a:gdLst>
              <a:gd name="connsiteX0" fmla="*/ 0 w 3771900"/>
              <a:gd name="connsiteY0" fmla="*/ 2457450 h 2479594"/>
              <a:gd name="connsiteX1" fmla="*/ 1428750 w 3771900"/>
              <a:gd name="connsiteY1" fmla="*/ 2324100 h 2479594"/>
              <a:gd name="connsiteX2" fmla="*/ 2857500 w 3771900"/>
              <a:gd name="connsiteY2" fmla="*/ 1295400 h 2479594"/>
              <a:gd name="connsiteX3" fmla="*/ 3771900 w 3771900"/>
              <a:gd name="connsiteY3" fmla="*/ 0 h 2479594"/>
              <a:gd name="connsiteX4" fmla="*/ 3771900 w 3771900"/>
              <a:gd name="connsiteY4" fmla="*/ 0 h 2479594"/>
              <a:gd name="connsiteX0" fmla="*/ 0 w 3714750"/>
              <a:gd name="connsiteY0" fmla="*/ 2476500 h 2494180"/>
              <a:gd name="connsiteX1" fmla="*/ 1371600 w 3714750"/>
              <a:gd name="connsiteY1" fmla="*/ 2324100 h 2494180"/>
              <a:gd name="connsiteX2" fmla="*/ 2800350 w 3714750"/>
              <a:gd name="connsiteY2" fmla="*/ 1295400 h 2494180"/>
              <a:gd name="connsiteX3" fmla="*/ 3714750 w 3714750"/>
              <a:gd name="connsiteY3" fmla="*/ 0 h 2494180"/>
              <a:gd name="connsiteX4" fmla="*/ 3714750 w 3714750"/>
              <a:gd name="connsiteY4" fmla="*/ 0 h 2494180"/>
              <a:gd name="connsiteX0" fmla="*/ 0 w 3714750"/>
              <a:gd name="connsiteY0" fmla="*/ 2476500 h 2476500"/>
              <a:gd name="connsiteX1" fmla="*/ 1371600 w 3714750"/>
              <a:gd name="connsiteY1" fmla="*/ 2324100 h 2476500"/>
              <a:gd name="connsiteX2" fmla="*/ 2800350 w 3714750"/>
              <a:gd name="connsiteY2" fmla="*/ 1295400 h 2476500"/>
              <a:gd name="connsiteX3" fmla="*/ 3714750 w 3714750"/>
              <a:gd name="connsiteY3" fmla="*/ 0 h 2476500"/>
              <a:gd name="connsiteX4" fmla="*/ 3714750 w 3714750"/>
              <a:gd name="connsiteY4" fmla="*/ 0 h 2476500"/>
              <a:gd name="connsiteX0" fmla="*/ 0 w 3714750"/>
              <a:gd name="connsiteY0" fmla="*/ 2571750 h 2571750"/>
              <a:gd name="connsiteX1" fmla="*/ 1371600 w 3714750"/>
              <a:gd name="connsiteY1" fmla="*/ 2324100 h 2571750"/>
              <a:gd name="connsiteX2" fmla="*/ 2800350 w 3714750"/>
              <a:gd name="connsiteY2" fmla="*/ 1295400 h 2571750"/>
              <a:gd name="connsiteX3" fmla="*/ 3714750 w 3714750"/>
              <a:gd name="connsiteY3" fmla="*/ 0 h 2571750"/>
              <a:gd name="connsiteX4" fmla="*/ 3714750 w 3714750"/>
              <a:gd name="connsiteY4" fmla="*/ 0 h 2571750"/>
              <a:gd name="connsiteX0" fmla="*/ 0 w 3790950"/>
              <a:gd name="connsiteY0" fmla="*/ 2590800 h 2590800"/>
              <a:gd name="connsiteX1" fmla="*/ 1447800 w 3790950"/>
              <a:gd name="connsiteY1" fmla="*/ 2324100 h 2590800"/>
              <a:gd name="connsiteX2" fmla="*/ 2876550 w 3790950"/>
              <a:gd name="connsiteY2" fmla="*/ 1295400 h 2590800"/>
              <a:gd name="connsiteX3" fmla="*/ 3790950 w 3790950"/>
              <a:gd name="connsiteY3" fmla="*/ 0 h 2590800"/>
              <a:gd name="connsiteX4" fmla="*/ 3790950 w 3790950"/>
              <a:gd name="connsiteY4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0950" h="2590800">
                <a:moveTo>
                  <a:pt x="0" y="2590800"/>
                </a:moveTo>
                <a:cubicBezTo>
                  <a:pt x="476250" y="2544762"/>
                  <a:pt x="968375" y="2540000"/>
                  <a:pt x="1447800" y="2324100"/>
                </a:cubicBezTo>
                <a:cubicBezTo>
                  <a:pt x="1927225" y="2108200"/>
                  <a:pt x="2486025" y="1682750"/>
                  <a:pt x="2876550" y="1295400"/>
                </a:cubicBezTo>
                <a:cubicBezTo>
                  <a:pt x="3267075" y="908050"/>
                  <a:pt x="3790950" y="0"/>
                  <a:pt x="3790950" y="0"/>
                </a:cubicBezTo>
                <a:lnTo>
                  <a:pt x="3790950" y="0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371335" y="3416358"/>
            <a:ext cx="1741990" cy="7079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Reading comprehension strategies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859862" y="3472048"/>
            <a:ext cx="1624943" cy="437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Small group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25863" y="3174666"/>
            <a:ext cx="1311764" cy="58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Homework (</a:t>
            </a:r>
            <a:r>
              <a:rPr lang="en-GB" sz="1400" dirty="0" smtClean="0">
                <a:solidFill>
                  <a:schemeClr val="tx1"/>
                </a:solidFill>
              </a:rPr>
              <a:t>Secondary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009650" y="2793385"/>
            <a:ext cx="7829227" cy="2619537"/>
          </a:xfrm>
          <a:custGeom>
            <a:avLst/>
            <a:gdLst>
              <a:gd name="connsiteX0" fmla="*/ 0 w 7162800"/>
              <a:gd name="connsiteY0" fmla="*/ 3314700 h 3330276"/>
              <a:gd name="connsiteX1" fmla="*/ 2228850 w 7162800"/>
              <a:gd name="connsiteY1" fmla="*/ 3200400 h 3330276"/>
              <a:gd name="connsiteX2" fmla="*/ 4495800 w 7162800"/>
              <a:gd name="connsiteY2" fmla="*/ 2362200 h 3330276"/>
              <a:gd name="connsiteX3" fmla="*/ 5924550 w 7162800"/>
              <a:gd name="connsiteY3" fmla="*/ 1562100 h 3330276"/>
              <a:gd name="connsiteX4" fmla="*/ 7162800 w 7162800"/>
              <a:gd name="connsiteY4" fmla="*/ 0 h 3330276"/>
              <a:gd name="connsiteX0" fmla="*/ 0 w 7162800"/>
              <a:gd name="connsiteY0" fmla="*/ 3314700 h 3317986"/>
              <a:gd name="connsiteX1" fmla="*/ 2209800 w 7162800"/>
              <a:gd name="connsiteY1" fmla="*/ 3086100 h 3317986"/>
              <a:gd name="connsiteX2" fmla="*/ 4495800 w 7162800"/>
              <a:gd name="connsiteY2" fmla="*/ 2362200 h 3317986"/>
              <a:gd name="connsiteX3" fmla="*/ 5924550 w 7162800"/>
              <a:gd name="connsiteY3" fmla="*/ 1562100 h 3317986"/>
              <a:gd name="connsiteX4" fmla="*/ 7162800 w 7162800"/>
              <a:gd name="connsiteY4" fmla="*/ 0 h 3317986"/>
              <a:gd name="connsiteX0" fmla="*/ 0 w 7162800"/>
              <a:gd name="connsiteY0" fmla="*/ 3409950 h 3411900"/>
              <a:gd name="connsiteX1" fmla="*/ 2209800 w 7162800"/>
              <a:gd name="connsiteY1" fmla="*/ 3086100 h 3411900"/>
              <a:gd name="connsiteX2" fmla="*/ 4495800 w 7162800"/>
              <a:gd name="connsiteY2" fmla="*/ 2362200 h 3411900"/>
              <a:gd name="connsiteX3" fmla="*/ 5924550 w 7162800"/>
              <a:gd name="connsiteY3" fmla="*/ 1562100 h 3411900"/>
              <a:gd name="connsiteX4" fmla="*/ 7162800 w 7162800"/>
              <a:gd name="connsiteY4" fmla="*/ 0 h 341190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924550 w 7162800"/>
              <a:gd name="connsiteY3" fmla="*/ 156210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162800"/>
              <a:gd name="connsiteY0" fmla="*/ 3409950 h 3409950"/>
              <a:gd name="connsiteX1" fmla="*/ 2209800 w 7162800"/>
              <a:gd name="connsiteY1" fmla="*/ 3086100 h 3409950"/>
              <a:gd name="connsiteX2" fmla="*/ 4495800 w 7162800"/>
              <a:gd name="connsiteY2" fmla="*/ 2362200 h 3409950"/>
              <a:gd name="connsiteX3" fmla="*/ 5791200 w 7162800"/>
              <a:gd name="connsiteY3" fmla="*/ 1619250 h 3409950"/>
              <a:gd name="connsiteX4" fmla="*/ 7162800 w 7162800"/>
              <a:gd name="connsiteY4" fmla="*/ 0 h 3409950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791200 w 7565756"/>
              <a:gd name="connsiteY3" fmla="*/ 1340281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495800 w 7565756"/>
              <a:gd name="connsiteY2" fmla="*/ 2083231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565756"/>
              <a:gd name="connsiteY0" fmla="*/ 3130981 h 3130981"/>
              <a:gd name="connsiteX1" fmla="*/ 2209800 w 7565756"/>
              <a:gd name="connsiteY1" fmla="*/ 2807131 h 3130981"/>
              <a:gd name="connsiteX2" fmla="*/ 4511298 w 7565756"/>
              <a:gd name="connsiteY2" fmla="*/ 2191719 h 3130981"/>
              <a:gd name="connsiteX3" fmla="*/ 5884190 w 7565756"/>
              <a:gd name="connsiteY3" fmla="*/ 1495264 h 3130981"/>
              <a:gd name="connsiteX4" fmla="*/ 7565756 w 7565756"/>
              <a:gd name="connsiteY4" fmla="*/ 0 h 3130981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884190 w 7705240"/>
              <a:gd name="connsiteY3" fmla="*/ 1386776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5977180 w 7705240"/>
              <a:gd name="connsiteY3" fmla="*/ 1402274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11298 w 7705240"/>
              <a:gd name="connsiteY2" fmla="*/ 208323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05240"/>
              <a:gd name="connsiteY0" fmla="*/ 3022493 h 3022493"/>
              <a:gd name="connsiteX1" fmla="*/ 2209800 w 7705240"/>
              <a:gd name="connsiteY1" fmla="*/ 2698643 h 3022493"/>
              <a:gd name="connsiteX2" fmla="*/ 4542295 w 7705240"/>
              <a:gd name="connsiteY2" fmla="*/ 2176221 h 3022493"/>
              <a:gd name="connsiteX3" fmla="*/ 6039173 w 7705240"/>
              <a:gd name="connsiteY3" fmla="*/ 1495263 h 3022493"/>
              <a:gd name="connsiteX4" fmla="*/ 7705240 w 7705240"/>
              <a:gd name="connsiteY4" fmla="*/ 0 h 3022493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759022 h 2759022"/>
              <a:gd name="connsiteX1" fmla="*/ 2209800 w 7782732"/>
              <a:gd name="connsiteY1" fmla="*/ 2435172 h 2759022"/>
              <a:gd name="connsiteX2" fmla="*/ 4542295 w 7782732"/>
              <a:gd name="connsiteY2" fmla="*/ 1912750 h 2759022"/>
              <a:gd name="connsiteX3" fmla="*/ 6039173 w 7782732"/>
              <a:gd name="connsiteY3" fmla="*/ 1231792 h 2759022"/>
              <a:gd name="connsiteX4" fmla="*/ 7782732 w 7782732"/>
              <a:gd name="connsiteY4" fmla="*/ 0 h 2759022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782732"/>
              <a:gd name="connsiteY0" fmla="*/ 2681530 h 2681530"/>
              <a:gd name="connsiteX1" fmla="*/ 2209800 w 7782732"/>
              <a:gd name="connsiteY1" fmla="*/ 2357680 h 2681530"/>
              <a:gd name="connsiteX2" fmla="*/ 4542295 w 7782732"/>
              <a:gd name="connsiteY2" fmla="*/ 1835258 h 2681530"/>
              <a:gd name="connsiteX3" fmla="*/ 6039173 w 7782732"/>
              <a:gd name="connsiteY3" fmla="*/ 1154300 h 2681530"/>
              <a:gd name="connsiteX4" fmla="*/ 7782732 w 7782732"/>
              <a:gd name="connsiteY4" fmla="*/ 0 h 2681530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  <a:gd name="connsiteX0" fmla="*/ 0 w 7829227"/>
              <a:gd name="connsiteY0" fmla="*/ 2619537 h 2619537"/>
              <a:gd name="connsiteX1" fmla="*/ 2209800 w 7829227"/>
              <a:gd name="connsiteY1" fmla="*/ 2295687 h 2619537"/>
              <a:gd name="connsiteX2" fmla="*/ 4542295 w 7829227"/>
              <a:gd name="connsiteY2" fmla="*/ 1773265 h 2619537"/>
              <a:gd name="connsiteX3" fmla="*/ 6039173 w 7829227"/>
              <a:gd name="connsiteY3" fmla="*/ 1092307 h 2619537"/>
              <a:gd name="connsiteX4" fmla="*/ 7829227 w 7829227"/>
              <a:gd name="connsiteY4" fmla="*/ 0 h 261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9227" h="2619537">
                <a:moveTo>
                  <a:pt x="0" y="2619537"/>
                </a:moveTo>
                <a:cubicBezTo>
                  <a:pt x="835025" y="2527462"/>
                  <a:pt x="1452751" y="2436732"/>
                  <a:pt x="2209800" y="2295687"/>
                </a:cubicBezTo>
                <a:cubicBezTo>
                  <a:pt x="2966849" y="2154642"/>
                  <a:pt x="3904066" y="1973828"/>
                  <a:pt x="4542295" y="1773265"/>
                </a:cubicBezTo>
                <a:cubicBezTo>
                  <a:pt x="5180524" y="1572702"/>
                  <a:pt x="5506526" y="1358469"/>
                  <a:pt x="6039173" y="1092307"/>
                </a:cubicBezTo>
                <a:cubicBezTo>
                  <a:pt x="6618314" y="779651"/>
                  <a:pt x="7199877" y="460213"/>
                  <a:pt x="7829227" y="0"/>
                </a:cubicBezTo>
              </a:path>
            </a:pathLst>
          </a:custGeom>
          <a:noFill/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7574" y="304800"/>
            <a:ext cx="7543800" cy="914400"/>
          </a:xfrm>
        </p:spPr>
        <p:txBody>
          <a:bodyPr/>
          <a:lstStyle/>
          <a:p>
            <a:r>
              <a:rPr lang="en-GB" dirty="0" smtClean="0"/>
              <a:t>‘Best bets’ for development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991892" y="5454653"/>
            <a:ext cx="7450389" cy="16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91892" y="393331"/>
            <a:ext cx="30820" cy="50775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3594" y="5772727"/>
            <a:ext cx="268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Cost per pupil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106005" y="2713412"/>
            <a:ext cx="483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Effect Size (potential gain)</a:t>
            </a:r>
            <a:endParaRPr lang="en-GB" sz="2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83403" y="5470902"/>
            <a:ext cx="1084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91892" y="5470903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2341" y="5536803"/>
            <a:ext cx="4790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£0</a:t>
            </a:r>
            <a:endParaRPr lang="en-GB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00501" y="5301625"/>
            <a:ext cx="337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0</a:t>
            </a:r>
            <a:endParaRPr lang="en-GB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67837" y="286943"/>
            <a:ext cx="47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1.0</a:t>
            </a:r>
            <a:endParaRPr lang="en-GB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970560" y="5555687"/>
            <a:ext cx="883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£1000</a:t>
            </a:r>
            <a:endParaRPr lang="en-GB" sz="16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484426" y="5473539"/>
            <a:ext cx="0" cy="79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816093" y="2876866"/>
            <a:ext cx="163741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Peer tutoring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40553" y="3806660"/>
            <a:ext cx="1292732" cy="5081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Digital technology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461845" y="4109701"/>
            <a:ext cx="1386601" cy="5102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Parental involvement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73887" y="4652540"/>
            <a:ext cx="1474499" cy="527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Extending school time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979551" y="4633663"/>
            <a:ext cx="1482294" cy="451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Individualised learning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747512" y="5203968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Performance pay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221048" y="4645918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Teaching assistants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533116" y="4093947"/>
            <a:ext cx="1457141" cy="5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Smaller classes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170606" y="5504613"/>
            <a:ext cx="176551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Ability grouping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2821" y="1387999"/>
            <a:ext cx="174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Promising</a:t>
            </a:r>
            <a:endParaRPr lang="en-GB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970306" y="2151436"/>
            <a:ext cx="138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Could be worth it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735879" y="4538753"/>
            <a:ext cx="1184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Needs careful thought</a:t>
            </a:r>
            <a:endParaRPr lang="en-GB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1044800" y="2147779"/>
            <a:ext cx="1265274" cy="356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Feedback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449449" y="3207268"/>
            <a:ext cx="1259991" cy="437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1-1 tutoring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88893" y="2418875"/>
            <a:ext cx="163741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Meta-cognition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793170" y="3914106"/>
            <a:ext cx="1256896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Phonics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20296" y="3032709"/>
            <a:ext cx="1637414" cy="3934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EY intervention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18810" y="1168"/>
            <a:ext cx="577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www.educationendowmentfoundation.org.uk/toolkit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546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Headlines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675"/>
            <a:ext cx="7772400" cy="39608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GB" dirty="0"/>
              <a:t>Great teaching is hard to </a:t>
            </a:r>
            <a:r>
              <a:rPr lang="en-GB" dirty="0" smtClean="0"/>
              <a:t>define</a:t>
            </a:r>
          </a:p>
          <a:p>
            <a:pPr marL="344487" lvl="1" indent="0">
              <a:buNone/>
              <a:defRPr/>
            </a:pPr>
            <a:r>
              <a:rPr lang="en-GB" dirty="0" smtClean="0"/>
              <a:t>What should we look for? What can we </a:t>
            </a:r>
            <a:r>
              <a:rPr lang="en-GB" u="sng" dirty="0" smtClean="0"/>
              <a:t>see</a:t>
            </a:r>
            <a:r>
              <a:rPr lang="en-GB" dirty="0" smtClean="0"/>
              <a:t>?</a:t>
            </a:r>
            <a:endParaRPr lang="en-GB" dirty="0"/>
          </a:p>
          <a:p>
            <a:pPr marL="0" indent="0">
              <a:buNone/>
              <a:defRPr/>
            </a:pPr>
            <a:r>
              <a:rPr lang="en-GB" dirty="0" smtClean="0"/>
              <a:t>Excellent (and poor) teachers/teaching are hard to identify </a:t>
            </a:r>
          </a:p>
          <a:p>
            <a:pPr marL="344487" lvl="1" indent="0">
              <a:buNone/>
              <a:defRPr/>
            </a:pPr>
            <a:r>
              <a:rPr lang="en-GB" dirty="0" smtClean="0"/>
              <a:t>Signal is hidden by noise, biases &amp; confounds</a:t>
            </a:r>
          </a:p>
          <a:p>
            <a:pPr marL="344487" lvl="1" indent="0">
              <a:buNone/>
              <a:defRPr/>
            </a:pPr>
            <a:r>
              <a:rPr lang="en-GB" dirty="0" smtClean="0"/>
              <a:t>There are many ways to be </a:t>
            </a:r>
            <a:r>
              <a:rPr lang="en-GB" dirty="0" smtClean="0"/>
              <a:t>effective</a:t>
            </a: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/>
              <a:t>Feedback can promote teacher learning, if</a:t>
            </a:r>
          </a:p>
          <a:p>
            <a:pPr marL="344487" lvl="1" indent="0">
              <a:buNone/>
              <a:defRPr/>
            </a:pPr>
            <a:r>
              <a:rPr lang="en-GB" dirty="0" smtClean="0"/>
              <a:t>We are clear what we want teachers to learn</a:t>
            </a:r>
          </a:p>
          <a:p>
            <a:pPr marL="344487" lvl="1" indent="0">
              <a:buNone/>
              <a:defRPr/>
            </a:pPr>
            <a:r>
              <a:rPr lang="en-GB" dirty="0" smtClean="0"/>
              <a:t>We are clear how we assess that learning</a:t>
            </a:r>
          </a:p>
          <a:p>
            <a:pPr marL="344487" lvl="1" indent="0">
              <a:buNone/>
              <a:defRPr/>
            </a:pPr>
            <a:r>
              <a:rPr lang="en-GB" dirty="0" smtClean="0"/>
              <a:t>We give the right kinds of feedback in the right ways</a:t>
            </a:r>
          </a:p>
          <a:p>
            <a:pPr marL="344487" lvl="1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42C20-D757-4441-91C9-2DF630915B3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373634" y="3180095"/>
            <a:ext cx="6781800" cy="2657475"/>
          </a:xfrm>
        </p:spPr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. Promoting and developing great 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94">
            <a:off x="2902543" y="335467"/>
            <a:ext cx="3407564" cy="422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0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</a:t>
            </a:r>
            <a:r>
              <a:rPr lang="en-GB" dirty="0" smtClean="0"/>
              <a:t>ideas 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62" y="1388565"/>
            <a:ext cx="5665120" cy="199833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Guide to help teachers to focus on what really matters</a:t>
            </a:r>
          </a:p>
          <a:p>
            <a:pPr marL="639762" lvl="2" indent="0">
              <a:buNone/>
            </a:pPr>
            <a:r>
              <a:rPr lang="en-GB" dirty="0" smtClean="0"/>
              <a:t>Research-based elements of effectiveness: </a:t>
            </a:r>
            <a:r>
              <a:rPr lang="en-GB" dirty="0" smtClean="0"/>
              <a:t>what’s worked </a:t>
            </a:r>
            <a:r>
              <a:rPr lang="en-GB" dirty="0" smtClean="0"/>
              <a:t>and </a:t>
            </a:r>
            <a:r>
              <a:rPr lang="en-GB" dirty="0" smtClean="0"/>
              <a:t>why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 descr="Screen Shot 2014-09-02 at 11.21.4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071">
            <a:off x="5555540" y="1427423"/>
            <a:ext cx="3464216" cy="170692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7252" y="3292149"/>
            <a:ext cx="8459548" cy="432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1" charset="2"/>
              <a:buChar char="l"/>
              <a:defRPr sz="3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50AFF"/>
              </a:buClr>
              <a:buSzPct val="70000"/>
              <a:buFont typeface="Wingdings" pitchFamily="1" charset="2"/>
              <a:buChar char="l"/>
              <a:defRPr sz="26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6ADFF"/>
              </a:buClr>
              <a:buSzPct val="70000"/>
              <a:buFont typeface="Wingdings" pitchFamily="1" charset="2"/>
              <a:buChar char="l"/>
              <a:defRPr sz="23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6ADFF"/>
              </a:buClr>
              <a:buSzPct val="75000"/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Tools to help teachers to see progress against immediate goal</a:t>
            </a:r>
          </a:p>
          <a:p>
            <a:pPr marL="639762" lvl="2" indent="0">
              <a:buNone/>
            </a:pPr>
            <a:r>
              <a:rPr lang="en-GB" dirty="0" smtClean="0"/>
              <a:t>E.g. tool for tracking student time on task, quality of questioning, high </a:t>
            </a:r>
            <a:r>
              <a:rPr lang="en-GB" dirty="0" smtClean="0"/>
              <a:t>expectations, diagnosing need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Assessments to keep longer-term goals in view (and evaluate against them)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7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03" y="427658"/>
            <a:ext cx="7543800" cy="914400"/>
          </a:xfrm>
        </p:spPr>
        <p:txBody>
          <a:bodyPr/>
          <a:lstStyle/>
          <a:p>
            <a:r>
              <a:rPr lang="en-US" b="1" dirty="0" smtClean="0"/>
              <a:t>An assessment continuum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90BD-5D26-4D2A-9F92-9F73D84A88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1560" y="3171843"/>
            <a:ext cx="7776864" cy="1209"/>
          </a:xfrm>
          <a:prstGeom prst="straightConnector1">
            <a:avLst/>
          </a:prstGeom>
          <a:ln w="19050"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5604" y="244030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Diagnostic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9262" y="2420888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Formative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3170" y="2420888"/>
            <a:ext cx="1827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Summative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903" y="3789040"/>
            <a:ext cx="156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needs to be taught?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78696" y="3789040"/>
            <a:ext cx="169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do we close </a:t>
            </a:r>
            <a:r>
              <a:rPr lang="en-US" smtClean="0"/>
              <a:t>the gap?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95488" y="3789040"/>
            <a:ext cx="2324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successful was the learning </a:t>
            </a:r>
            <a:r>
              <a:rPr lang="en-US" smtClean="0"/>
              <a:t>and/or the teaching?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7929" y="4929313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Prospective</a:t>
            </a:r>
          </a:p>
          <a:p>
            <a:r>
              <a:rPr lang="en-US" dirty="0" smtClean="0"/>
              <a:t>For the </a:t>
            </a:r>
            <a:r>
              <a:rPr lang="en-US" u="sng" dirty="0" smtClean="0"/>
              <a:t>teacher</a:t>
            </a:r>
          </a:p>
          <a:p>
            <a:r>
              <a:rPr lang="en-US" dirty="0" smtClean="0"/>
              <a:t>Subject specific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54843" y="4929313"/>
            <a:ext cx="1954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Concurrent</a:t>
            </a:r>
          </a:p>
          <a:p>
            <a:r>
              <a:rPr lang="en-US" dirty="0" smtClean="0"/>
              <a:t>For the </a:t>
            </a:r>
            <a:r>
              <a:rPr lang="en-US" u="sng" dirty="0" smtClean="0"/>
              <a:t>learner</a:t>
            </a:r>
          </a:p>
          <a:p>
            <a:r>
              <a:rPr lang="en-US" dirty="0" smtClean="0"/>
              <a:t>Outcome specific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2345" y="4929313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Retrospective</a:t>
            </a:r>
          </a:p>
          <a:p>
            <a:r>
              <a:rPr lang="en-US" u="sng" dirty="0" smtClean="0"/>
              <a:t>Multiple audiences</a:t>
            </a:r>
            <a:endParaRPr lang="en-US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97010" y="3191829"/>
            <a:ext cx="293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Time </a:t>
            </a:r>
            <a:r>
              <a:rPr lang="en-US" i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of teaching sequence</a:t>
            </a:r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diagnostic tools do you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Running records in reading?</a:t>
            </a:r>
          </a:p>
          <a:p>
            <a:pPr marL="0" indent="0">
              <a:buNone/>
            </a:pPr>
            <a:r>
              <a:rPr lang="en-US" dirty="0" smtClean="0"/>
              <a:t>Diagnostic assessment of spelling errors?</a:t>
            </a:r>
          </a:p>
          <a:p>
            <a:pPr marL="0" indent="0">
              <a:buNone/>
            </a:pPr>
            <a:r>
              <a:rPr lang="en-US" dirty="0" smtClean="0"/>
              <a:t>Careless mistake or error indicating misunderstanding in </a:t>
            </a:r>
            <a:r>
              <a:rPr lang="en-US" dirty="0" err="1" smtClean="0"/>
              <a:t>maths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Use of ‘concept cartoons’ in science?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Diagnosis focuses on </a:t>
            </a:r>
            <a:r>
              <a:rPr lang="en-US" b="1" u="sng" dirty="0" smtClean="0"/>
              <a:t>efficiency</a:t>
            </a:r>
            <a:r>
              <a:rPr lang="en-US" u="sng" dirty="0" smtClean="0"/>
              <a:t> of teaching as well as its </a:t>
            </a:r>
            <a:r>
              <a:rPr lang="en-US" i="1" u="sng" dirty="0" smtClean="0"/>
              <a:t>effectiveness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565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404664"/>
            <a:ext cx="7772400" cy="5616624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“After 30 years of doing such work, I have concluded that classroom teaching…is perhaps the most complex, most challenging, and most demanding, subtle, nuanced, and frightening activity that our species has ever invented…The only time a physician could possibly encounter a situation of comparable complexity would be in the emergency room of a hospital during or after a natural disaster.” </a:t>
            </a:r>
            <a:endParaRPr lang="en-GB" sz="3200" dirty="0" smtClean="0"/>
          </a:p>
          <a:p>
            <a:pPr marL="0" indent="0" algn="r">
              <a:buNone/>
            </a:pPr>
            <a:r>
              <a:rPr lang="en-GB" sz="2800" dirty="0" smtClean="0"/>
              <a:t>Lee </a:t>
            </a:r>
            <a:r>
              <a:rPr lang="en-GB" sz="2800" dirty="0" smtClean="0"/>
              <a:t>Shulman: </a:t>
            </a:r>
            <a:r>
              <a:rPr lang="en-GB" sz="2800" dirty="0"/>
              <a:t>The Wisdom of Practice</a:t>
            </a:r>
          </a:p>
          <a:p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688"/>
            <a:ext cx="3843338" cy="914400"/>
          </a:xfrm>
        </p:spPr>
        <p:txBody>
          <a:bodyPr/>
          <a:lstStyle/>
          <a:p>
            <a:r>
              <a:rPr lang="en-US" smtClean="0"/>
              <a:t>Further reading: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1879592"/>
            <a:ext cx="2590800" cy="571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1263640"/>
            <a:ext cx="3949700" cy="53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596888"/>
            <a:ext cx="4178300" cy="58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1558">
            <a:off x="119062" y="1263639"/>
            <a:ext cx="3095626" cy="43601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1287">
            <a:off x="3274716" y="2793333"/>
            <a:ext cx="2011659" cy="28384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1513">
            <a:off x="5498453" y="2736250"/>
            <a:ext cx="3347331" cy="303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431356" y="4503044"/>
            <a:ext cx="6781800" cy="1065116"/>
          </a:xfrm>
        </p:spPr>
        <p:txBody>
          <a:bodyPr/>
          <a:lstStyle/>
          <a:p>
            <a:r>
              <a:rPr lang="en-GB" dirty="0" smtClean="0"/>
              <a:t>1. Pedagogy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94">
            <a:off x="2709154" y="162699"/>
            <a:ext cx="3558235" cy="44096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69711" y="4368336"/>
            <a:ext cx="1389512" cy="17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Dimensions of great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568952" cy="4176464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(Pedagogical) content knowledge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Quality of instruction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Classroom management / behaviour / control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Classroom </a:t>
            </a:r>
            <a:r>
              <a:rPr lang="en-GB" dirty="0"/>
              <a:t>climate / relationships / expectations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Beliefs (theory) about subject, learning &amp; teaching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GB" dirty="0" smtClean="0"/>
              <a:t>Wider professional elements: collegiality, PD, stakeholder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63218" cy="11430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1. We do </a:t>
            </a:r>
            <a:r>
              <a:rPr lang="en-GB" sz="4000" dirty="0" smtClean="0">
                <a:latin typeface="+mn-lt"/>
              </a:rPr>
              <a:t>this </a:t>
            </a:r>
            <a:r>
              <a:rPr lang="en-GB" sz="4000" dirty="0" smtClean="0">
                <a:latin typeface="+mn-lt"/>
              </a:rPr>
              <a:t>already (don’t we?)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484784"/>
            <a:ext cx="8002587" cy="43207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Reviewing previous learning</a:t>
            </a:r>
          </a:p>
          <a:p>
            <a:pPr>
              <a:buFont typeface="Wingdings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Setting high expectations</a:t>
            </a:r>
          </a:p>
          <a:p>
            <a:pPr>
              <a:buFont typeface="Wingdings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Using higher-order questions</a:t>
            </a:r>
          </a:p>
          <a:p>
            <a:pPr>
              <a:buFont typeface="Wingdings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Giving feedback to learners</a:t>
            </a:r>
          </a:p>
          <a:p>
            <a:pPr>
              <a:buFont typeface="Wingdings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Having deep subject knowledge</a:t>
            </a:r>
          </a:p>
          <a:p>
            <a:pPr>
              <a:buFont typeface="Wingdings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Understanding student misconceptions</a:t>
            </a:r>
          </a:p>
          <a:p>
            <a:pPr>
              <a:buFont typeface="Wingdings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Managing time and resources</a:t>
            </a:r>
          </a:p>
          <a:p>
            <a:pPr>
              <a:buFont typeface="Wingdings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Building relationships of trust and challenge</a:t>
            </a:r>
          </a:p>
          <a:p>
            <a:pPr>
              <a:buFont typeface="Wingdings" charset="2"/>
              <a:buChar char="ü"/>
            </a:pPr>
            <a:r>
              <a:rPr lang="en-GB" dirty="0" smtClean="0">
                <a:solidFill>
                  <a:srgbClr val="000000"/>
                </a:solidFill>
              </a:rPr>
              <a:t>Dealing with </a:t>
            </a:r>
            <a:r>
              <a:rPr lang="en-GB" dirty="0" smtClean="0">
                <a:solidFill>
                  <a:srgbClr val="000000"/>
                </a:solidFill>
              </a:rPr>
              <a:t>disruption – maintaining lesson ‘flow’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25"/>
            <a:ext cx="7772400" cy="11430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2. Do we always do </a:t>
            </a:r>
            <a:r>
              <a:rPr lang="en-GB" sz="4000" dirty="0" smtClean="0">
                <a:latin typeface="+mn-lt"/>
              </a:rPr>
              <a:t>this?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340768"/>
            <a:ext cx="8501062" cy="4680520"/>
          </a:xfrm>
        </p:spPr>
        <p:txBody>
          <a:bodyPr>
            <a:normAutofit fontScale="85000" lnSpcReduction="20000"/>
          </a:bodyPr>
          <a:lstStyle/>
          <a:p>
            <a:pPr>
              <a:buFont typeface="AppleColorEmoji" charset="0"/>
              <a:buChar char="❓"/>
            </a:pPr>
            <a:r>
              <a:rPr lang="en-GB" dirty="0" smtClean="0">
                <a:solidFill>
                  <a:srgbClr val="000000"/>
                </a:solidFill>
              </a:rPr>
              <a:t>Challenge pupils to say </a:t>
            </a:r>
            <a:r>
              <a:rPr lang="en-GB" i="1" dirty="0" smtClean="0">
                <a:solidFill>
                  <a:srgbClr val="000000"/>
                </a:solidFill>
              </a:rPr>
              <a:t>why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an activity is taking place in the lesson</a:t>
            </a:r>
          </a:p>
          <a:p>
            <a:pPr>
              <a:buFont typeface="AppleColorEmoji" charset="0"/>
              <a:buChar char="❓"/>
            </a:pPr>
            <a:r>
              <a:rPr lang="en-GB" dirty="0" smtClean="0">
                <a:solidFill>
                  <a:srgbClr val="000000"/>
                </a:solidFill>
              </a:rPr>
              <a:t>Ask lots of questions </a:t>
            </a:r>
            <a:r>
              <a:rPr lang="en-GB" dirty="0">
                <a:solidFill>
                  <a:srgbClr val="000000"/>
                </a:solidFill>
              </a:rPr>
              <a:t>and </a:t>
            </a:r>
            <a:r>
              <a:rPr lang="en-GB" dirty="0" smtClean="0">
                <a:solidFill>
                  <a:srgbClr val="000000"/>
                </a:solidFill>
              </a:rPr>
              <a:t>check responses </a:t>
            </a:r>
            <a:r>
              <a:rPr lang="en-GB" dirty="0">
                <a:solidFill>
                  <a:srgbClr val="000000"/>
                </a:solidFill>
              </a:rPr>
              <a:t>of </a:t>
            </a:r>
            <a:r>
              <a:rPr lang="en-GB" u="sng" dirty="0">
                <a:solidFill>
                  <a:srgbClr val="000000"/>
                </a:solidFill>
              </a:rPr>
              <a:t>all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pupils</a:t>
            </a:r>
            <a:endParaRPr lang="en-GB" dirty="0">
              <a:solidFill>
                <a:srgbClr val="000000"/>
              </a:solidFill>
            </a:endParaRPr>
          </a:p>
          <a:p>
            <a:pPr>
              <a:buFont typeface="AppleColorEmoji" charset="0"/>
              <a:buChar char="❓"/>
            </a:pPr>
            <a:r>
              <a:rPr lang="en-GB" dirty="0" smtClean="0">
                <a:solidFill>
                  <a:srgbClr val="000000"/>
                </a:solidFill>
              </a:rPr>
              <a:t>Use different </a:t>
            </a:r>
            <a:r>
              <a:rPr lang="en-GB" i="1" dirty="0">
                <a:solidFill>
                  <a:srgbClr val="000000"/>
                </a:solidFill>
              </a:rPr>
              <a:t>types</a:t>
            </a:r>
            <a:r>
              <a:rPr lang="en-GB" dirty="0">
                <a:solidFill>
                  <a:srgbClr val="000000"/>
                </a:solidFill>
              </a:rPr>
              <a:t> of questions </a:t>
            </a:r>
            <a:r>
              <a:rPr lang="en-GB" i="1" dirty="0" smtClean="0">
                <a:solidFill>
                  <a:srgbClr val="000000"/>
                </a:solidFill>
              </a:rPr>
              <a:t>with</a:t>
            </a:r>
            <a:r>
              <a:rPr lang="en-GB" dirty="0" smtClean="0">
                <a:solidFill>
                  <a:srgbClr val="000000"/>
                </a:solidFill>
              </a:rPr>
              <a:t> an appropriate level of challenge</a:t>
            </a:r>
          </a:p>
          <a:p>
            <a:pPr lvl="1">
              <a:buFont typeface="AppleColorEmoji" charset="0"/>
              <a:buChar char="❓"/>
            </a:pPr>
            <a:r>
              <a:rPr lang="en-GB" dirty="0" smtClean="0">
                <a:solidFill>
                  <a:srgbClr val="000000"/>
                </a:solidFill>
              </a:rPr>
              <a:t>i.e. </a:t>
            </a:r>
            <a:r>
              <a:rPr lang="en-GB" dirty="0">
                <a:solidFill>
                  <a:srgbClr val="000000"/>
                </a:solidFill>
              </a:rPr>
              <a:t>process </a:t>
            </a:r>
            <a:r>
              <a:rPr lang="en-GB" u="sng" dirty="0">
                <a:solidFill>
                  <a:srgbClr val="000000"/>
                </a:solidFill>
              </a:rPr>
              <a:t>and</a:t>
            </a:r>
            <a:r>
              <a:rPr lang="en-GB" dirty="0">
                <a:solidFill>
                  <a:srgbClr val="000000"/>
                </a:solidFill>
              </a:rPr>
              <a:t> product; open/closed; higher/lower </a:t>
            </a:r>
            <a:r>
              <a:rPr lang="en-GB" dirty="0" smtClean="0">
                <a:solidFill>
                  <a:srgbClr val="000000"/>
                </a:solidFill>
              </a:rPr>
              <a:t>order</a:t>
            </a:r>
            <a:endParaRPr lang="en-GB" sz="2300" dirty="0">
              <a:solidFill>
                <a:srgbClr val="000000"/>
              </a:solidFill>
            </a:endParaRPr>
          </a:p>
          <a:p>
            <a:pPr>
              <a:buFont typeface="AppleColorEmoji" charset="0"/>
              <a:buChar char="❓"/>
            </a:pPr>
            <a:r>
              <a:rPr lang="en-GB" dirty="0" smtClean="0">
                <a:solidFill>
                  <a:srgbClr val="000000"/>
                </a:solidFill>
              </a:rPr>
              <a:t>Give </a:t>
            </a:r>
            <a:r>
              <a:rPr lang="en-GB" dirty="0">
                <a:solidFill>
                  <a:srgbClr val="000000"/>
                </a:solidFill>
              </a:rPr>
              <a:t>time for </a:t>
            </a:r>
            <a:r>
              <a:rPr lang="en-GB" dirty="0" smtClean="0">
                <a:solidFill>
                  <a:srgbClr val="000000"/>
                </a:solidFill>
              </a:rPr>
              <a:t>pupils to </a:t>
            </a:r>
            <a:r>
              <a:rPr lang="en-GB" dirty="0">
                <a:solidFill>
                  <a:srgbClr val="000000"/>
                </a:solidFill>
              </a:rPr>
              <a:t>respond </a:t>
            </a:r>
            <a:endParaRPr lang="en-GB" dirty="0" smtClean="0">
              <a:solidFill>
                <a:srgbClr val="000000"/>
              </a:solidFill>
            </a:endParaRPr>
          </a:p>
          <a:p>
            <a:pPr>
              <a:buFont typeface="AppleColorEmoji" charset="0"/>
              <a:buChar char="❓"/>
            </a:pPr>
            <a:r>
              <a:rPr lang="en-GB" dirty="0" smtClean="0">
                <a:solidFill>
                  <a:srgbClr val="000000"/>
                </a:solidFill>
              </a:rPr>
              <a:t>Space-out teaching and/or </a:t>
            </a:r>
            <a:r>
              <a:rPr lang="en-GB" dirty="0">
                <a:solidFill>
                  <a:srgbClr val="000000"/>
                </a:solidFill>
              </a:rPr>
              <a:t>practice on a given topic, with gaps in between for forgetting</a:t>
            </a:r>
          </a:p>
          <a:p>
            <a:pPr>
              <a:buFont typeface="AppleColorEmoji" charset="0"/>
              <a:buChar char="❓"/>
            </a:pPr>
            <a:r>
              <a:rPr lang="en-GB" dirty="0" smtClean="0">
                <a:solidFill>
                  <a:srgbClr val="000000"/>
                </a:solidFill>
              </a:rPr>
              <a:t>Have pupils take </a:t>
            </a:r>
            <a:r>
              <a:rPr lang="en-GB" dirty="0">
                <a:solidFill>
                  <a:srgbClr val="000000"/>
                </a:solidFill>
              </a:rPr>
              <a:t>tests or generate answers, even before they have been taught the material</a:t>
            </a:r>
          </a:p>
          <a:p>
            <a:pPr>
              <a:buFont typeface="AppleColorEmoji" charset="0"/>
              <a:buChar char="❓"/>
            </a:pPr>
            <a:r>
              <a:rPr lang="en-GB" dirty="0" smtClean="0">
                <a:solidFill>
                  <a:srgbClr val="000000"/>
                </a:solidFill>
              </a:rPr>
              <a:t>Engage pupils in regular review to embed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3. We don’t do </a:t>
            </a:r>
            <a:r>
              <a:rPr lang="en-GB" sz="4000" dirty="0" smtClean="0">
                <a:latin typeface="+mn-lt"/>
              </a:rPr>
              <a:t>this </a:t>
            </a:r>
            <a:r>
              <a:rPr lang="en-GB" sz="4000" dirty="0" smtClean="0">
                <a:latin typeface="+mn-lt"/>
              </a:rPr>
              <a:t>(hopefully)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8145462" cy="4608512"/>
          </a:xfrm>
        </p:spPr>
        <p:txBody>
          <a:bodyPr>
            <a:normAutofit fontScale="92500" lnSpcReduction="20000"/>
          </a:bodyPr>
          <a:lstStyle/>
          <a:p>
            <a:pPr>
              <a:buFont typeface="AppleColorEmoji" charset="0"/>
              <a:buChar char="⁉"/>
            </a:pPr>
            <a:r>
              <a:rPr lang="en-GB" dirty="0"/>
              <a:t>Use praise </a:t>
            </a:r>
            <a:r>
              <a:rPr lang="en-GB" dirty="0" smtClean="0"/>
              <a:t>lavishly</a:t>
            </a:r>
          </a:p>
          <a:p>
            <a:pPr>
              <a:buFont typeface="AppleColorEmoji" charset="0"/>
              <a:buChar char="⁉"/>
            </a:pPr>
            <a:r>
              <a:rPr lang="en-GB" dirty="0"/>
              <a:t>Allow learners to discover key ideas for </a:t>
            </a:r>
            <a:r>
              <a:rPr lang="en-GB" dirty="0" smtClean="0"/>
              <a:t>themselves</a:t>
            </a:r>
          </a:p>
          <a:p>
            <a:pPr>
              <a:buFont typeface="AppleColorEmoji" charset="0"/>
              <a:buChar char="⁉"/>
            </a:pPr>
            <a:r>
              <a:rPr lang="en-GB" dirty="0"/>
              <a:t>Group learners by </a:t>
            </a:r>
            <a:r>
              <a:rPr lang="en-GB" dirty="0" smtClean="0"/>
              <a:t>ability</a:t>
            </a:r>
          </a:p>
          <a:p>
            <a:pPr>
              <a:buFont typeface="AppleColorEmoji" charset="0"/>
              <a:buChar char="⁉"/>
            </a:pPr>
            <a:r>
              <a:rPr lang="en-GB" dirty="0"/>
              <a:t>Encourage re-reading and highlighting to memorise key </a:t>
            </a:r>
            <a:r>
              <a:rPr lang="en-GB" dirty="0" smtClean="0"/>
              <a:t>ideas</a:t>
            </a:r>
          </a:p>
          <a:p>
            <a:pPr>
              <a:buFont typeface="AppleColorEmoji" charset="0"/>
              <a:buChar char="⁉"/>
            </a:pPr>
            <a:r>
              <a:rPr lang="en-GB" dirty="0"/>
              <a:t>Address issues of confidence and low aspirations </a:t>
            </a:r>
            <a:r>
              <a:rPr lang="en-GB" u="sng" dirty="0"/>
              <a:t>before</a:t>
            </a:r>
            <a:r>
              <a:rPr lang="en-GB" dirty="0"/>
              <a:t> you try to teach </a:t>
            </a:r>
            <a:r>
              <a:rPr lang="en-GB" dirty="0" smtClean="0"/>
              <a:t>content</a:t>
            </a:r>
          </a:p>
          <a:p>
            <a:pPr>
              <a:buFont typeface="AppleColorEmoji" charset="0"/>
              <a:buChar char="⁉"/>
            </a:pPr>
            <a:r>
              <a:rPr lang="en-GB" dirty="0"/>
              <a:t>Present information to learners in their preferred learning style </a:t>
            </a:r>
            <a:endParaRPr lang="en-GB" dirty="0" smtClean="0"/>
          </a:p>
          <a:p>
            <a:pPr>
              <a:buFont typeface="AppleColorEmoji" charset="0"/>
              <a:buChar char="⁉"/>
            </a:pPr>
            <a:r>
              <a:rPr lang="en-GB" dirty="0"/>
              <a:t>Ensure learners are always active, rather than listening passively, if you want them to remember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 a check-list of techniques?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No! Great teaching involves</a:t>
            </a:r>
          </a:p>
          <a:p>
            <a:pPr marL="639762" lvl="2" indent="0">
              <a:buNone/>
            </a:pPr>
            <a:r>
              <a:rPr lang="en-GB" dirty="0" smtClean="0"/>
              <a:t>selecting, integrating, orchestrating, adapting, monitoring, responding, </a:t>
            </a:r>
            <a:r>
              <a:rPr lang="en-GB" dirty="0" smtClean="0"/>
              <a:t>etc</a:t>
            </a:r>
            <a:r>
              <a:rPr lang="en-GB" dirty="0"/>
              <a:t>.</a:t>
            </a:r>
            <a:r>
              <a:rPr lang="en-GB" dirty="0" smtClean="0"/>
              <a:t> </a:t>
            </a:r>
            <a:r>
              <a:rPr lang="en-GB" dirty="0" smtClean="0"/>
              <a:t>…</a:t>
            </a:r>
          </a:p>
          <a:p>
            <a:r>
              <a:rPr lang="en-GB" dirty="0" smtClean="0"/>
              <a:t>… and depends on </a:t>
            </a:r>
          </a:p>
          <a:p>
            <a:pPr marL="639762" lvl="2" indent="0">
              <a:buNone/>
            </a:pPr>
            <a:r>
              <a:rPr lang="en-GB" dirty="0" smtClean="0"/>
              <a:t>context, history, personalities, relationships, </a:t>
            </a:r>
            <a:r>
              <a:rPr lang="en-GB" dirty="0" smtClean="0"/>
              <a:t>etc</a:t>
            </a:r>
            <a:r>
              <a:rPr lang="en-GB" dirty="0"/>
              <a:t>.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But without </a:t>
            </a:r>
            <a:r>
              <a:rPr lang="en-GB" dirty="0" smtClean="0"/>
              <a:t>advanced skills</a:t>
            </a:r>
            <a:r>
              <a:rPr lang="en-GB" dirty="0" smtClean="0"/>
              <a:t>, a teacher’s choices are more limited</a:t>
            </a:r>
          </a:p>
          <a:p>
            <a:r>
              <a:rPr lang="en-GB" dirty="0" smtClean="0"/>
              <a:t>Developing </a:t>
            </a:r>
            <a:r>
              <a:rPr lang="en-GB" dirty="0" smtClean="0"/>
              <a:t>expertise takes </a:t>
            </a:r>
            <a:r>
              <a:rPr lang="en-GB" dirty="0" smtClean="0"/>
              <a:t>dedicated, extended practice, with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450596" y="4406256"/>
            <a:ext cx="6781800" cy="1270078"/>
          </a:xfrm>
        </p:spPr>
        <p:txBody>
          <a:bodyPr/>
          <a:lstStyle/>
          <a:p>
            <a:r>
              <a:rPr lang="en-GB" dirty="0" smtClean="0"/>
              <a:t>2. Identifying great practice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CE7F47-FE1A-48F9-9977-E098381F23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094">
            <a:off x="2746446" y="314777"/>
            <a:ext cx="3350115" cy="415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0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t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twork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GenevaBlock5_Talk.pptx</Template>
  <TotalTime>10766</TotalTime>
  <Words>1313</Words>
  <Application>Microsoft Macintosh PowerPoint</Application>
  <PresentationFormat>On-screen Show (4:3)</PresentationFormat>
  <Paragraphs>203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AppleColorEmoji</vt:lpstr>
      <vt:lpstr>Bradley Hand ITC</vt:lpstr>
      <vt:lpstr>Calibri</vt:lpstr>
      <vt:lpstr>Courier New</vt:lpstr>
      <vt:lpstr>MS PGothic</vt:lpstr>
      <vt:lpstr>ＭＳ Ｐゴシック</vt:lpstr>
      <vt:lpstr>Tahoma</vt:lpstr>
      <vt:lpstr>Wingdings</vt:lpstr>
      <vt:lpstr>Arial</vt:lpstr>
      <vt:lpstr>1_Network</vt:lpstr>
      <vt:lpstr>What makes great teaching? Lessons from research and practice</vt:lpstr>
      <vt:lpstr>Headlines</vt:lpstr>
      <vt:lpstr>1. Pedagogy</vt:lpstr>
      <vt:lpstr>Dimensions of great teaching</vt:lpstr>
      <vt:lpstr>1. We do this already (don’t we?)</vt:lpstr>
      <vt:lpstr>2. Do we always do this?</vt:lpstr>
      <vt:lpstr>3. We don’t do this (hopefully)</vt:lpstr>
      <vt:lpstr>Just a check-list of techniques?</vt:lpstr>
      <vt:lpstr>2. Identifying great practice</vt:lpstr>
      <vt:lpstr>Methods of identifying effectiveness</vt:lpstr>
      <vt:lpstr>Sustained professional learning is most likely to result when:</vt:lpstr>
      <vt:lpstr>Beware these traps </vt:lpstr>
      <vt:lpstr>3. Tools to develop great teaching</vt:lpstr>
      <vt:lpstr>Two points of leverage</vt:lpstr>
      <vt:lpstr>Pupil survey (from Tripod)</vt:lpstr>
      <vt:lpstr>Measuring quality of instruction</vt:lpstr>
      <vt:lpstr>Tools/strategies must …</vt:lpstr>
      <vt:lpstr>Sutton Trust/EEF Teaching &amp; Learning Toolkit</vt:lpstr>
      <vt:lpstr>‘Best bets’ for development</vt:lpstr>
      <vt:lpstr>3. Promoting and developing great practice</vt:lpstr>
      <vt:lpstr>Practical ideas …</vt:lpstr>
      <vt:lpstr>An assessment continuum</vt:lpstr>
      <vt:lpstr>What diagnostic tools do you use?</vt:lpstr>
      <vt:lpstr>PowerPoint Presentation</vt:lpstr>
      <vt:lpstr>Further reading:</vt:lpstr>
    </vt:vector>
  </TitlesOfParts>
  <Company>CEM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more  bang for your buck –  the education interventions that really work </dc:title>
  <dc:creator>Robert Coe</dc:creator>
  <cp:lastModifiedBy>Steve Higgins</cp:lastModifiedBy>
  <cp:revision>260</cp:revision>
  <cp:lastPrinted>2015-01-09T08:06:38Z</cp:lastPrinted>
  <dcterms:created xsi:type="dcterms:W3CDTF">2012-04-25T06:51:44Z</dcterms:created>
  <dcterms:modified xsi:type="dcterms:W3CDTF">2016-06-20T09:51:08Z</dcterms:modified>
</cp:coreProperties>
</file>