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415" r:id="rId2"/>
    <p:sldId id="1069" r:id="rId3"/>
    <p:sldId id="1078" r:id="rId4"/>
    <p:sldId id="1071" r:id="rId5"/>
    <p:sldId id="1070" r:id="rId6"/>
    <p:sldId id="1072" r:id="rId7"/>
    <p:sldId id="1079" r:id="rId8"/>
    <p:sldId id="1073" r:id="rId9"/>
    <p:sldId id="1074" r:id="rId10"/>
    <p:sldId id="1075" r:id="rId11"/>
    <p:sldId id="1080" r:id="rId12"/>
  </p:sldIdLst>
  <p:sldSz cx="12192000" cy="6858000"/>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1"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0000"/>
    <a:srgbClr val="FFFF99"/>
    <a:srgbClr val="FF9966"/>
    <a:srgbClr val="99FF99"/>
    <a:srgbClr val="CCFFCC"/>
    <a:srgbClr val="FF5050"/>
    <a:srgbClr val="66FF66"/>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03" autoAdjust="0"/>
    <p:restoredTop sz="94660"/>
  </p:normalViewPr>
  <p:slideViewPr>
    <p:cSldViewPr snapToGrid="0">
      <p:cViewPr varScale="1">
        <p:scale>
          <a:sx n="116" d="100"/>
          <a:sy n="116" d="100"/>
        </p:scale>
        <p:origin x="102" y="144"/>
      </p:cViewPr>
      <p:guideLst>
        <p:guide orient="horz" pos="2251"/>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23C7D1-4CC6-4EB0-89E8-43B7CB409D0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0BC565D3-EABE-4294-A5E9-38F102A7A458}">
      <dgm:prSet phldrT="[Text]"/>
      <dgm:spPr/>
      <dgm:t>
        <a:bodyPr/>
        <a:lstStyle/>
        <a:p>
          <a:r>
            <a:rPr lang="en-GB" dirty="0" smtClean="0"/>
            <a:t>Outcomes </a:t>
          </a:r>
          <a:endParaRPr lang="en-GB" dirty="0"/>
        </a:p>
      </dgm:t>
    </dgm:pt>
    <dgm:pt modelId="{C5503CD7-6FE5-4FCC-ADED-1A13E1714611}" type="parTrans" cxnId="{E6B34C9E-39E4-425F-9D02-7C1569317D8B}">
      <dgm:prSet/>
      <dgm:spPr/>
      <dgm:t>
        <a:bodyPr/>
        <a:lstStyle/>
        <a:p>
          <a:endParaRPr lang="en-GB"/>
        </a:p>
      </dgm:t>
    </dgm:pt>
    <dgm:pt modelId="{FA72F4DC-16CB-4779-B89A-A21AFB187D21}" type="sibTrans" cxnId="{E6B34C9E-39E4-425F-9D02-7C1569317D8B}">
      <dgm:prSet/>
      <dgm:spPr/>
      <dgm:t>
        <a:bodyPr/>
        <a:lstStyle/>
        <a:p>
          <a:endParaRPr lang="en-GB"/>
        </a:p>
      </dgm:t>
    </dgm:pt>
    <dgm:pt modelId="{823FC0E7-3554-4BED-A9D7-17D005210E96}">
      <dgm:prSet phldrT="[Text]"/>
      <dgm:spPr/>
      <dgm:t>
        <a:bodyPr/>
        <a:lstStyle/>
        <a:p>
          <a:r>
            <a:rPr lang="en-GB" dirty="0" smtClean="0"/>
            <a:t>Within 10 years:</a:t>
          </a:r>
          <a:endParaRPr lang="en-GB" dirty="0"/>
        </a:p>
      </dgm:t>
    </dgm:pt>
    <dgm:pt modelId="{7EF9E2C0-B724-4714-9288-48E251B66B32}" type="parTrans" cxnId="{8EE9CD4C-841D-46E9-99C3-2783EE96D9B9}">
      <dgm:prSet/>
      <dgm:spPr/>
      <dgm:t>
        <a:bodyPr/>
        <a:lstStyle/>
        <a:p>
          <a:endParaRPr lang="en-GB"/>
        </a:p>
      </dgm:t>
    </dgm:pt>
    <dgm:pt modelId="{4036C007-3158-4989-AEBC-67C94AFEA816}" type="sibTrans" cxnId="{8EE9CD4C-841D-46E9-99C3-2783EE96D9B9}">
      <dgm:prSet/>
      <dgm:spPr/>
      <dgm:t>
        <a:bodyPr/>
        <a:lstStyle/>
        <a:p>
          <a:endParaRPr lang="en-GB"/>
        </a:p>
      </dgm:t>
    </dgm:pt>
    <dgm:pt modelId="{4AE62709-409C-43FE-B552-C8C6B9A5D4C4}">
      <dgm:prSet phldrT="[Text]"/>
      <dgm:spPr/>
      <dgm:t>
        <a:bodyPr/>
        <a:lstStyle/>
        <a:p>
          <a:r>
            <a:rPr lang="en-GB" dirty="0" smtClean="0"/>
            <a:t>Individuals and community</a:t>
          </a:r>
          <a:endParaRPr lang="en-GB" dirty="0"/>
        </a:p>
      </dgm:t>
    </dgm:pt>
    <dgm:pt modelId="{90EF974E-D5D6-4B72-BB12-47D90F01757D}" type="parTrans" cxnId="{08875C40-4FA6-4534-A097-90B432E8D0A0}">
      <dgm:prSet/>
      <dgm:spPr/>
      <dgm:t>
        <a:bodyPr/>
        <a:lstStyle/>
        <a:p>
          <a:endParaRPr lang="en-GB"/>
        </a:p>
      </dgm:t>
    </dgm:pt>
    <dgm:pt modelId="{52A3C5C0-F61F-4349-AF69-DB82AFBB1673}" type="sibTrans" cxnId="{08875C40-4FA6-4534-A097-90B432E8D0A0}">
      <dgm:prSet/>
      <dgm:spPr/>
      <dgm:t>
        <a:bodyPr/>
        <a:lstStyle/>
        <a:p>
          <a:endParaRPr lang="en-GB"/>
        </a:p>
      </dgm:t>
    </dgm:pt>
    <dgm:pt modelId="{F6F05458-4B05-480A-AE17-DD565BFB1892}">
      <dgm:prSet phldrT="[Text]"/>
      <dgm:spPr/>
      <dgm:t>
        <a:bodyPr/>
        <a:lstStyle/>
        <a:p>
          <a:r>
            <a:rPr lang="en-GB" dirty="0" smtClean="0"/>
            <a:t>Within 15 years:</a:t>
          </a:r>
          <a:endParaRPr lang="en-GB" dirty="0"/>
        </a:p>
      </dgm:t>
    </dgm:pt>
    <dgm:pt modelId="{DBB96847-6D8D-4042-BF96-CB07ECD2CD80}" type="parTrans" cxnId="{DEE1E8D6-D9F8-4E60-A771-3236B6AC99AE}">
      <dgm:prSet/>
      <dgm:spPr/>
      <dgm:t>
        <a:bodyPr/>
        <a:lstStyle/>
        <a:p>
          <a:endParaRPr lang="en-GB"/>
        </a:p>
      </dgm:t>
    </dgm:pt>
    <dgm:pt modelId="{7A5D9E42-90AD-4420-8E1F-3DF3D6083F64}" type="sibTrans" cxnId="{DEE1E8D6-D9F8-4E60-A771-3236B6AC99AE}">
      <dgm:prSet/>
      <dgm:spPr/>
      <dgm:t>
        <a:bodyPr/>
        <a:lstStyle/>
        <a:p>
          <a:endParaRPr lang="en-GB"/>
        </a:p>
      </dgm:t>
    </dgm:pt>
    <dgm:pt modelId="{22DFB163-7144-4FD5-8489-85C4DB0FB479}">
      <dgm:prSet phldrT="[Text]"/>
      <dgm:spPr/>
      <dgm:t>
        <a:bodyPr/>
        <a:lstStyle/>
        <a:p>
          <a:r>
            <a:rPr lang="en-GB" dirty="0" smtClean="0"/>
            <a:t>Wider society</a:t>
          </a:r>
          <a:endParaRPr lang="en-GB" dirty="0"/>
        </a:p>
      </dgm:t>
    </dgm:pt>
    <dgm:pt modelId="{7273B4F9-230E-4046-A85E-FD55CA9048FF}" type="parTrans" cxnId="{F2C56CF4-7447-4DBE-AB3E-F1A0C978BF78}">
      <dgm:prSet/>
      <dgm:spPr/>
      <dgm:t>
        <a:bodyPr/>
        <a:lstStyle/>
        <a:p>
          <a:endParaRPr lang="en-GB"/>
        </a:p>
      </dgm:t>
    </dgm:pt>
    <dgm:pt modelId="{5091DF53-BC36-47EF-BD0D-00DE2F44BE72}" type="sibTrans" cxnId="{F2C56CF4-7447-4DBE-AB3E-F1A0C978BF78}">
      <dgm:prSet/>
      <dgm:spPr/>
      <dgm:t>
        <a:bodyPr/>
        <a:lstStyle/>
        <a:p>
          <a:endParaRPr lang="en-GB"/>
        </a:p>
      </dgm:t>
    </dgm:pt>
    <dgm:pt modelId="{E6B0CE9A-7410-4D40-A73C-FC55BD98DB8D}">
      <dgm:prSet phldrT="[Text]"/>
      <dgm:spPr/>
      <dgm:t>
        <a:bodyPr/>
        <a:lstStyle/>
        <a:p>
          <a:r>
            <a:rPr lang="en-GB" dirty="0" smtClean="0"/>
            <a:t>With 15 years:</a:t>
          </a:r>
          <a:endParaRPr lang="en-GB" dirty="0"/>
        </a:p>
      </dgm:t>
    </dgm:pt>
    <dgm:pt modelId="{913AFEE0-4E60-404B-A57A-61F2368DC41F}" type="parTrans" cxnId="{2B1823D9-D4D9-44E8-B533-8FBDB53C160D}">
      <dgm:prSet/>
      <dgm:spPr/>
      <dgm:t>
        <a:bodyPr/>
        <a:lstStyle/>
        <a:p>
          <a:endParaRPr lang="en-GB"/>
        </a:p>
      </dgm:t>
    </dgm:pt>
    <dgm:pt modelId="{8A0BF546-77EA-485D-A44A-7766E02B84CE}" type="sibTrans" cxnId="{2B1823D9-D4D9-44E8-B533-8FBDB53C160D}">
      <dgm:prSet/>
      <dgm:spPr/>
      <dgm:t>
        <a:bodyPr/>
        <a:lstStyle/>
        <a:p>
          <a:endParaRPr lang="en-GB"/>
        </a:p>
      </dgm:t>
    </dgm:pt>
    <dgm:pt modelId="{AE98ECCD-70FE-4E08-8F89-32CE640F1F02}">
      <dgm:prSet phldrT="[Text]"/>
      <dgm:spPr/>
      <dgm:t>
        <a:bodyPr/>
        <a:lstStyle/>
        <a:p>
          <a:r>
            <a:rPr lang="en-GB" dirty="0" smtClean="0"/>
            <a:t>Working with other authorities, central government and the state, we also want to see changes in media representation and portrayals</a:t>
          </a:r>
          <a:endParaRPr lang="en-GB" dirty="0"/>
        </a:p>
      </dgm:t>
    </dgm:pt>
    <dgm:pt modelId="{D8771BFE-084F-4C10-AA9F-0D6C6E0462FE}" type="parTrans" cxnId="{13296612-520D-4080-B0F8-BB3790D181B7}">
      <dgm:prSet/>
      <dgm:spPr/>
    </dgm:pt>
    <dgm:pt modelId="{02590309-3CC7-4A83-B14A-92397461E97A}" type="sibTrans" cxnId="{13296612-520D-4080-B0F8-BB3790D181B7}">
      <dgm:prSet/>
      <dgm:spPr/>
    </dgm:pt>
    <dgm:pt modelId="{7D424BCA-2EB6-4739-A979-C11C227E482E}">
      <dgm:prSet phldrT="[Text]"/>
      <dgm:spPr/>
      <dgm:t>
        <a:bodyPr/>
        <a:lstStyle/>
        <a:p>
          <a:r>
            <a:rPr lang="en-GB" dirty="0" smtClean="0"/>
            <a:t>We start to see cultural changes in terms of aspirations and in terms of trust of the state </a:t>
          </a:r>
          <a:endParaRPr lang="en-GB" dirty="0"/>
        </a:p>
      </dgm:t>
    </dgm:pt>
    <dgm:pt modelId="{0734E347-3AE3-4C17-8A02-154314F21AB3}" type="parTrans" cxnId="{2531BEA2-C4F8-4ECB-BEAE-CFDDD62ACA8D}">
      <dgm:prSet/>
      <dgm:spPr/>
    </dgm:pt>
    <dgm:pt modelId="{A04F61AB-B390-4857-9534-73D6B6CAD9C9}" type="sibTrans" cxnId="{2531BEA2-C4F8-4ECB-BEAE-CFDDD62ACA8D}">
      <dgm:prSet/>
      <dgm:spPr/>
    </dgm:pt>
    <dgm:pt modelId="{8F06AF5F-E9A7-4EE9-BB3F-8340A2D5602D}">
      <dgm:prSet phldrT="[Text]"/>
      <dgm:spPr/>
      <dgm:t>
        <a:bodyPr/>
        <a:lstStyle/>
        <a:p>
          <a:r>
            <a:rPr lang="en-GB" dirty="0" smtClean="0"/>
            <a:t>Outcomes and opportunities for black boys and young black men should be the same as the wider population. </a:t>
          </a:r>
          <a:endParaRPr lang="en-GB" dirty="0"/>
        </a:p>
      </dgm:t>
    </dgm:pt>
    <dgm:pt modelId="{D099D645-DE30-4101-91AC-FFE3C1BE6139}" type="parTrans" cxnId="{5AF3DF6F-604B-44E1-ABA3-1BAAE1EF07CB}">
      <dgm:prSet/>
      <dgm:spPr/>
    </dgm:pt>
    <dgm:pt modelId="{F04C3982-2EFF-4658-BEAF-633E8212BF00}" type="sibTrans" cxnId="{5AF3DF6F-604B-44E1-ABA3-1BAAE1EF07CB}">
      <dgm:prSet/>
      <dgm:spPr/>
    </dgm:pt>
    <dgm:pt modelId="{94BB0C7F-8DBB-4E81-A067-1078C20FD87B}" type="pres">
      <dgm:prSet presAssocID="{4D23C7D1-4CC6-4EB0-89E8-43B7CB409D06}" presName="Name0" presStyleCnt="0">
        <dgm:presLayoutVars>
          <dgm:dir/>
          <dgm:animLvl val="lvl"/>
          <dgm:resizeHandles val="exact"/>
        </dgm:presLayoutVars>
      </dgm:prSet>
      <dgm:spPr/>
      <dgm:t>
        <a:bodyPr/>
        <a:lstStyle/>
        <a:p>
          <a:endParaRPr lang="en-GB"/>
        </a:p>
      </dgm:t>
    </dgm:pt>
    <dgm:pt modelId="{69F0F88A-17DC-499E-9C84-EFEEE35D5507}" type="pres">
      <dgm:prSet presAssocID="{0BC565D3-EABE-4294-A5E9-38F102A7A458}" presName="composite" presStyleCnt="0"/>
      <dgm:spPr/>
    </dgm:pt>
    <dgm:pt modelId="{A276326A-0CC3-48A6-B7DD-3A4C670CF97B}" type="pres">
      <dgm:prSet presAssocID="{0BC565D3-EABE-4294-A5E9-38F102A7A458}" presName="parTx" presStyleLbl="alignNode1" presStyleIdx="0" presStyleCnt="3" custLinFactNeighborX="-103" custLinFactNeighborY="-2465">
        <dgm:presLayoutVars>
          <dgm:chMax val="0"/>
          <dgm:chPref val="0"/>
          <dgm:bulletEnabled val="1"/>
        </dgm:presLayoutVars>
      </dgm:prSet>
      <dgm:spPr/>
      <dgm:t>
        <a:bodyPr/>
        <a:lstStyle/>
        <a:p>
          <a:endParaRPr lang="en-GB"/>
        </a:p>
      </dgm:t>
    </dgm:pt>
    <dgm:pt modelId="{4037AD6F-BCB4-49C1-A28B-9D862E94D9C5}" type="pres">
      <dgm:prSet presAssocID="{0BC565D3-EABE-4294-A5E9-38F102A7A458}" presName="desTx" presStyleLbl="alignAccFollowNode1" presStyleIdx="0" presStyleCnt="3">
        <dgm:presLayoutVars>
          <dgm:bulletEnabled val="1"/>
        </dgm:presLayoutVars>
      </dgm:prSet>
      <dgm:spPr/>
      <dgm:t>
        <a:bodyPr/>
        <a:lstStyle/>
        <a:p>
          <a:endParaRPr lang="en-GB"/>
        </a:p>
      </dgm:t>
    </dgm:pt>
    <dgm:pt modelId="{D211873A-2186-4A32-97B1-04DDABC05680}" type="pres">
      <dgm:prSet presAssocID="{FA72F4DC-16CB-4779-B89A-A21AFB187D21}" presName="space" presStyleCnt="0"/>
      <dgm:spPr/>
    </dgm:pt>
    <dgm:pt modelId="{2EBE2969-FED1-400B-8998-4995139E50D3}" type="pres">
      <dgm:prSet presAssocID="{4AE62709-409C-43FE-B552-C8C6B9A5D4C4}" presName="composite" presStyleCnt="0"/>
      <dgm:spPr/>
    </dgm:pt>
    <dgm:pt modelId="{701464E3-C5F1-4C91-BAE6-0FC295AA0024}" type="pres">
      <dgm:prSet presAssocID="{4AE62709-409C-43FE-B552-C8C6B9A5D4C4}" presName="parTx" presStyleLbl="alignNode1" presStyleIdx="1" presStyleCnt="3">
        <dgm:presLayoutVars>
          <dgm:chMax val="0"/>
          <dgm:chPref val="0"/>
          <dgm:bulletEnabled val="1"/>
        </dgm:presLayoutVars>
      </dgm:prSet>
      <dgm:spPr/>
      <dgm:t>
        <a:bodyPr/>
        <a:lstStyle/>
        <a:p>
          <a:endParaRPr lang="en-GB"/>
        </a:p>
      </dgm:t>
    </dgm:pt>
    <dgm:pt modelId="{592757A3-40B3-43E5-A374-B442378EBBCD}" type="pres">
      <dgm:prSet presAssocID="{4AE62709-409C-43FE-B552-C8C6B9A5D4C4}" presName="desTx" presStyleLbl="alignAccFollowNode1" presStyleIdx="1" presStyleCnt="3">
        <dgm:presLayoutVars>
          <dgm:bulletEnabled val="1"/>
        </dgm:presLayoutVars>
      </dgm:prSet>
      <dgm:spPr/>
      <dgm:t>
        <a:bodyPr/>
        <a:lstStyle/>
        <a:p>
          <a:endParaRPr lang="en-GB"/>
        </a:p>
      </dgm:t>
    </dgm:pt>
    <dgm:pt modelId="{66CE2C56-1575-46A3-9FD3-25C110B5B3C4}" type="pres">
      <dgm:prSet presAssocID="{52A3C5C0-F61F-4349-AF69-DB82AFBB1673}" presName="space" presStyleCnt="0"/>
      <dgm:spPr/>
    </dgm:pt>
    <dgm:pt modelId="{160E8130-AE11-4A8B-9613-FD1C2B390142}" type="pres">
      <dgm:prSet presAssocID="{22DFB163-7144-4FD5-8489-85C4DB0FB479}" presName="composite" presStyleCnt="0"/>
      <dgm:spPr/>
    </dgm:pt>
    <dgm:pt modelId="{E994556A-3514-4F5C-B27B-A0307CCD1EF3}" type="pres">
      <dgm:prSet presAssocID="{22DFB163-7144-4FD5-8489-85C4DB0FB479}" presName="parTx" presStyleLbl="alignNode1" presStyleIdx="2" presStyleCnt="3">
        <dgm:presLayoutVars>
          <dgm:chMax val="0"/>
          <dgm:chPref val="0"/>
          <dgm:bulletEnabled val="1"/>
        </dgm:presLayoutVars>
      </dgm:prSet>
      <dgm:spPr/>
      <dgm:t>
        <a:bodyPr/>
        <a:lstStyle/>
        <a:p>
          <a:endParaRPr lang="en-GB"/>
        </a:p>
      </dgm:t>
    </dgm:pt>
    <dgm:pt modelId="{9CA0A4AF-6A48-48A4-B065-06D7DF9A6496}" type="pres">
      <dgm:prSet presAssocID="{22DFB163-7144-4FD5-8489-85C4DB0FB479}" presName="desTx" presStyleLbl="alignAccFollowNode1" presStyleIdx="2" presStyleCnt="3">
        <dgm:presLayoutVars>
          <dgm:bulletEnabled val="1"/>
        </dgm:presLayoutVars>
      </dgm:prSet>
      <dgm:spPr/>
      <dgm:t>
        <a:bodyPr/>
        <a:lstStyle/>
        <a:p>
          <a:endParaRPr lang="en-GB"/>
        </a:p>
      </dgm:t>
    </dgm:pt>
  </dgm:ptLst>
  <dgm:cxnLst>
    <dgm:cxn modelId="{E6B34C9E-39E4-425F-9D02-7C1569317D8B}" srcId="{4D23C7D1-4CC6-4EB0-89E8-43B7CB409D06}" destId="{0BC565D3-EABE-4294-A5E9-38F102A7A458}" srcOrd="0" destOrd="0" parTransId="{C5503CD7-6FE5-4FCC-ADED-1A13E1714611}" sibTransId="{FA72F4DC-16CB-4779-B89A-A21AFB187D21}"/>
    <dgm:cxn modelId="{EC092FE3-86DE-4741-9283-014C443C0DB8}" type="presOf" srcId="{4AE62709-409C-43FE-B552-C8C6B9A5D4C4}" destId="{701464E3-C5F1-4C91-BAE6-0FC295AA0024}" srcOrd="0" destOrd="0" presId="urn:microsoft.com/office/officeart/2005/8/layout/hList1"/>
    <dgm:cxn modelId="{5AF3DF6F-604B-44E1-ABA3-1BAAE1EF07CB}" srcId="{0BC565D3-EABE-4294-A5E9-38F102A7A458}" destId="{8F06AF5F-E9A7-4EE9-BB3F-8340A2D5602D}" srcOrd="1" destOrd="0" parTransId="{D099D645-DE30-4101-91AC-FFE3C1BE6139}" sibTransId="{F04C3982-2EFF-4658-BEAF-633E8212BF00}"/>
    <dgm:cxn modelId="{E29063BB-179F-43CA-8B5C-C8D48CEFA5E2}" type="presOf" srcId="{8F06AF5F-E9A7-4EE9-BB3F-8340A2D5602D}" destId="{4037AD6F-BCB4-49C1-A28B-9D862E94D9C5}" srcOrd="0" destOrd="1" presId="urn:microsoft.com/office/officeart/2005/8/layout/hList1"/>
    <dgm:cxn modelId="{7281B82B-1086-4652-B6C7-79397069AA29}" type="presOf" srcId="{7D424BCA-2EB6-4739-A979-C11C227E482E}" destId="{592757A3-40B3-43E5-A374-B442378EBBCD}" srcOrd="0" destOrd="1" presId="urn:microsoft.com/office/officeart/2005/8/layout/hList1"/>
    <dgm:cxn modelId="{94115405-A4F2-41D0-9692-9DB5EEDE3E62}" type="presOf" srcId="{0BC565D3-EABE-4294-A5E9-38F102A7A458}" destId="{A276326A-0CC3-48A6-B7DD-3A4C670CF97B}" srcOrd="0" destOrd="0" presId="urn:microsoft.com/office/officeart/2005/8/layout/hList1"/>
    <dgm:cxn modelId="{08875C40-4FA6-4534-A097-90B432E8D0A0}" srcId="{4D23C7D1-4CC6-4EB0-89E8-43B7CB409D06}" destId="{4AE62709-409C-43FE-B552-C8C6B9A5D4C4}" srcOrd="1" destOrd="0" parTransId="{90EF974E-D5D6-4B72-BB12-47D90F01757D}" sibTransId="{52A3C5C0-F61F-4349-AF69-DB82AFBB1673}"/>
    <dgm:cxn modelId="{1D5139F9-D1DF-4AEE-B7E8-3633966E3940}" type="presOf" srcId="{823FC0E7-3554-4BED-A9D7-17D005210E96}" destId="{4037AD6F-BCB4-49C1-A28B-9D862E94D9C5}" srcOrd="0" destOrd="0" presId="urn:microsoft.com/office/officeart/2005/8/layout/hList1"/>
    <dgm:cxn modelId="{8EE9CD4C-841D-46E9-99C3-2783EE96D9B9}" srcId="{0BC565D3-EABE-4294-A5E9-38F102A7A458}" destId="{823FC0E7-3554-4BED-A9D7-17D005210E96}" srcOrd="0" destOrd="0" parTransId="{7EF9E2C0-B724-4714-9288-48E251B66B32}" sibTransId="{4036C007-3158-4989-AEBC-67C94AFEA816}"/>
    <dgm:cxn modelId="{28065F24-1E5C-4F6F-B6A3-348C9F06DA6A}" type="presOf" srcId="{E6B0CE9A-7410-4D40-A73C-FC55BD98DB8D}" destId="{9CA0A4AF-6A48-48A4-B065-06D7DF9A6496}" srcOrd="0" destOrd="0" presId="urn:microsoft.com/office/officeart/2005/8/layout/hList1"/>
    <dgm:cxn modelId="{2531BEA2-C4F8-4ECB-BEAE-CFDDD62ACA8D}" srcId="{4AE62709-409C-43FE-B552-C8C6B9A5D4C4}" destId="{7D424BCA-2EB6-4739-A979-C11C227E482E}" srcOrd="1" destOrd="0" parTransId="{0734E347-3AE3-4C17-8A02-154314F21AB3}" sibTransId="{A04F61AB-B390-4857-9534-73D6B6CAD9C9}"/>
    <dgm:cxn modelId="{A0A9CCB3-920D-44D3-9C01-E0363CB7962E}" type="presOf" srcId="{4D23C7D1-4CC6-4EB0-89E8-43B7CB409D06}" destId="{94BB0C7F-8DBB-4E81-A067-1078C20FD87B}" srcOrd="0" destOrd="0" presId="urn:microsoft.com/office/officeart/2005/8/layout/hList1"/>
    <dgm:cxn modelId="{AF49E8B4-F545-4026-8EEA-836F606A78EF}" type="presOf" srcId="{22DFB163-7144-4FD5-8489-85C4DB0FB479}" destId="{E994556A-3514-4F5C-B27B-A0307CCD1EF3}" srcOrd="0" destOrd="0" presId="urn:microsoft.com/office/officeart/2005/8/layout/hList1"/>
    <dgm:cxn modelId="{6EEB7141-4553-4A55-9347-8683663E159B}" type="presOf" srcId="{AE98ECCD-70FE-4E08-8F89-32CE640F1F02}" destId="{9CA0A4AF-6A48-48A4-B065-06D7DF9A6496}" srcOrd="0" destOrd="1" presId="urn:microsoft.com/office/officeart/2005/8/layout/hList1"/>
    <dgm:cxn modelId="{2B1823D9-D4D9-44E8-B533-8FBDB53C160D}" srcId="{22DFB163-7144-4FD5-8489-85C4DB0FB479}" destId="{E6B0CE9A-7410-4D40-A73C-FC55BD98DB8D}" srcOrd="0" destOrd="0" parTransId="{913AFEE0-4E60-404B-A57A-61F2368DC41F}" sibTransId="{8A0BF546-77EA-485D-A44A-7766E02B84CE}"/>
    <dgm:cxn modelId="{1E0814C2-3A03-403E-B522-119C8F5A88B2}" type="presOf" srcId="{F6F05458-4B05-480A-AE17-DD565BFB1892}" destId="{592757A3-40B3-43E5-A374-B442378EBBCD}" srcOrd="0" destOrd="0" presId="urn:microsoft.com/office/officeart/2005/8/layout/hList1"/>
    <dgm:cxn modelId="{DEE1E8D6-D9F8-4E60-A771-3236B6AC99AE}" srcId="{4AE62709-409C-43FE-B552-C8C6B9A5D4C4}" destId="{F6F05458-4B05-480A-AE17-DD565BFB1892}" srcOrd="0" destOrd="0" parTransId="{DBB96847-6D8D-4042-BF96-CB07ECD2CD80}" sibTransId="{7A5D9E42-90AD-4420-8E1F-3DF3D6083F64}"/>
    <dgm:cxn modelId="{13296612-520D-4080-B0F8-BB3790D181B7}" srcId="{22DFB163-7144-4FD5-8489-85C4DB0FB479}" destId="{AE98ECCD-70FE-4E08-8F89-32CE640F1F02}" srcOrd="1" destOrd="0" parTransId="{D8771BFE-084F-4C10-AA9F-0D6C6E0462FE}" sibTransId="{02590309-3CC7-4A83-B14A-92397461E97A}"/>
    <dgm:cxn modelId="{F2C56CF4-7447-4DBE-AB3E-F1A0C978BF78}" srcId="{4D23C7D1-4CC6-4EB0-89E8-43B7CB409D06}" destId="{22DFB163-7144-4FD5-8489-85C4DB0FB479}" srcOrd="2" destOrd="0" parTransId="{7273B4F9-230E-4046-A85E-FD55CA9048FF}" sibTransId="{5091DF53-BC36-47EF-BD0D-00DE2F44BE72}"/>
    <dgm:cxn modelId="{3CAD9A9E-0CA9-44E9-9363-D85013DA37AC}" type="presParOf" srcId="{94BB0C7F-8DBB-4E81-A067-1078C20FD87B}" destId="{69F0F88A-17DC-499E-9C84-EFEEE35D5507}" srcOrd="0" destOrd="0" presId="urn:microsoft.com/office/officeart/2005/8/layout/hList1"/>
    <dgm:cxn modelId="{DB7B8002-E58C-4DEB-82F2-9076A6B93C42}" type="presParOf" srcId="{69F0F88A-17DC-499E-9C84-EFEEE35D5507}" destId="{A276326A-0CC3-48A6-B7DD-3A4C670CF97B}" srcOrd="0" destOrd="0" presId="urn:microsoft.com/office/officeart/2005/8/layout/hList1"/>
    <dgm:cxn modelId="{B477679C-9130-4AF1-8592-5628378464F7}" type="presParOf" srcId="{69F0F88A-17DC-499E-9C84-EFEEE35D5507}" destId="{4037AD6F-BCB4-49C1-A28B-9D862E94D9C5}" srcOrd="1" destOrd="0" presId="urn:microsoft.com/office/officeart/2005/8/layout/hList1"/>
    <dgm:cxn modelId="{8EDE687B-5E67-44CF-8C9C-04C6C2A75DA6}" type="presParOf" srcId="{94BB0C7F-8DBB-4E81-A067-1078C20FD87B}" destId="{D211873A-2186-4A32-97B1-04DDABC05680}" srcOrd="1" destOrd="0" presId="urn:microsoft.com/office/officeart/2005/8/layout/hList1"/>
    <dgm:cxn modelId="{98A0F54F-0AA5-4624-96F9-AD1DDCA03C9A}" type="presParOf" srcId="{94BB0C7F-8DBB-4E81-A067-1078C20FD87B}" destId="{2EBE2969-FED1-400B-8998-4995139E50D3}" srcOrd="2" destOrd="0" presId="urn:microsoft.com/office/officeart/2005/8/layout/hList1"/>
    <dgm:cxn modelId="{97FC9A57-C249-4327-A462-4F28B7F64894}" type="presParOf" srcId="{2EBE2969-FED1-400B-8998-4995139E50D3}" destId="{701464E3-C5F1-4C91-BAE6-0FC295AA0024}" srcOrd="0" destOrd="0" presId="urn:microsoft.com/office/officeart/2005/8/layout/hList1"/>
    <dgm:cxn modelId="{837C7E60-4B5F-459E-9737-F662A9CB1CCE}" type="presParOf" srcId="{2EBE2969-FED1-400B-8998-4995139E50D3}" destId="{592757A3-40B3-43E5-A374-B442378EBBCD}" srcOrd="1" destOrd="0" presId="urn:microsoft.com/office/officeart/2005/8/layout/hList1"/>
    <dgm:cxn modelId="{CE9D77CD-55BA-4794-B232-7D73B3294E09}" type="presParOf" srcId="{94BB0C7F-8DBB-4E81-A067-1078C20FD87B}" destId="{66CE2C56-1575-46A3-9FD3-25C110B5B3C4}" srcOrd="3" destOrd="0" presId="urn:microsoft.com/office/officeart/2005/8/layout/hList1"/>
    <dgm:cxn modelId="{C62F76E6-8BE4-43E0-BB90-9DE905356B70}" type="presParOf" srcId="{94BB0C7F-8DBB-4E81-A067-1078C20FD87B}" destId="{160E8130-AE11-4A8B-9613-FD1C2B390142}" srcOrd="4" destOrd="0" presId="urn:microsoft.com/office/officeart/2005/8/layout/hList1"/>
    <dgm:cxn modelId="{D45F3C2C-B321-4D14-9CB7-634E76CE940D}" type="presParOf" srcId="{160E8130-AE11-4A8B-9613-FD1C2B390142}" destId="{E994556A-3514-4F5C-B27B-A0307CCD1EF3}" srcOrd="0" destOrd="0" presId="urn:microsoft.com/office/officeart/2005/8/layout/hList1"/>
    <dgm:cxn modelId="{AD48B3A8-BFBC-4023-83F7-4678A07DEA22}" type="presParOf" srcId="{160E8130-AE11-4A8B-9613-FD1C2B390142}" destId="{9CA0A4AF-6A48-48A4-B065-06D7DF9A6496}"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6737" y="0"/>
            <a:ext cx="2950475" cy="498773"/>
          </a:xfrm>
          <a:prstGeom prst="rect">
            <a:avLst/>
          </a:prstGeom>
        </p:spPr>
        <p:txBody>
          <a:bodyPr vert="horz" lIns="91440" tIns="45720" rIns="91440" bIns="45720" rtlCol="0"/>
          <a:lstStyle>
            <a:lvl1pPr algn="r">
              <a:defRPr sz="1200"/>
            </a:lvl1pPr>
          </a:lstStyle>
          <a:p>
            <a:fld id="{960D8162-693A-4E67-9AFE-4211B296EF86}" type="datetimeFigureOut">
              <a:rPr lang="en-GB" smtClean="0"/>
              <a:t>29/01/2018</a:t>
            </a:fld>
            <a:endParaRPr lang="en-GB" dirty="0"/>
          </a:p>
        </p:txBody>
      </p:sp>
      <p:sp>
        <p:nvSpPr>
          <p:cNvPr id="4" name="Footer Placeholder 3"/>
          <p:cNvSpPr>
            <a:spLocks noGrp="1"/>
          </p:cNvSpPr>
          <p:nvPr>
            <p:ph type="ftr" sz="quarter" idx="2"/>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6737" y="9442154"/>
            <a:ext cx="2950475" cy="498772"/>
          </a:xfrm>
          <a:prstGeom prst="rect">
            <a:avLst/>
          </a:prstGeom>
        </p:spPr>
        <p:txBody>
          <a:bodyPr vert="horz" lIns="91440" tIns="45720" rIns="91440" bIns="45720" rtlCol="0" anchor="b"/>
          <a:lstStyle>
            <a:lvl1pPr algn="r">
              <a:defRPr sz="1200"/>
            </a:lvl1pPr>
          </a:lstStyle>
          <a:p>
            <a:fld id="{26DD66D2-31CF-406A-9B85-D86EECA4AF22}" type="slidenum">
              <a:rPr lang="en-GB" smtClean="0"/>
              <a:t>‹#›</a:t>
            </a:fld>
            <a:endParaRPr lang="en-GB" dirty="0"/>
          </a:p>
        </p:txBody>
      </p:sp>
    </p:spTree>
    <p:extLst>
      <p:ext uri="{BB962C8B-B14F-4D97-AF65-F5344CB8AC3E}">
        <p14:creationId xmlns:p14="http://schemas.microsoft.com/office/powerpoint/2010/main" val="1855051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CDD8EF55-90CD-4FEA-83C5-64C191CE558E}" type="datetimeFigureOut">
              <a:rPr lang="en-GB" smtClean="0"/>
              <a:t>29/01/2018</a:t>
            </a:fld>
            <a:endParaRPr lang="en-GB" dirty="0"/>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53594CB3-B75D-4723-88FF-54B5C1AD8682}" type="slidenum">
              <a:rPr lang="en-GB" smtClean="0"/>
              <a:t>‹#›</a:t>
            </a:fld>
            <a:endParaRPr lang="en-GB" dirty="0"/>
          </a:p>
        </p:txBody>
      </p:sp>
    </p:spTree>
    <p:extLst>
      <p:ext uri="{BB962C8B-B14F-4D97-AF65-F5344CB8AC3E}">
        <p14:creationId xmlns:p14="http://schemas.microsoft.com/office/powerpoint/2010/main" val="4071220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Cllr</a:t>
            </a:r>
            <a:r>
              <a:rPr lang="en-GB" baseline="0" dirty="0" smtClean="0"/>
              <a:t> Bramble </a:t>
            </a:r>
            <a:endParaRPr lang="en-GB" dirty="0"/>
          </a:p>
        </p:txBody>
      </p:sp>
      <p:sp>
        <p:nvSpPr>
          <p:cNvPr id="4" name="Slide Number Placeholder 3"/>
          <p:cNvSpPr>
            <a:spLocks noGrp="1"/>
          </p:cNvSpPr>
          <p:nvPr>
            <p:ph type="sldNum" sz="quarter" idx="10"/>
          </p:nvPr>
        </p:nvSpPr>
        <p:spPr/>
        <p:txBody>
          <a:bodyPr/>
          <a:lstStyle/>
          <a:p>
            <a:fld id="{B877D99B-FF66-4336-B6F4-2A1EC8489B68}" type="slidenum">
              <a:rPr lang="en-GB" smtClean="0"/>
              <a:t>2</a:t>
            </a:fld>
            <a:endParaRPr lang="en-GB"/>
          </a:p>
        </p:txBody>
      </p:sp>
    </p:spTree>
    <p:extLst>
      <p:ext uri="{BB962C8B-B14F-4D97-AF65-F5344CB8AC3E}">
        <p14:creationId xmlns:p14="http://schemas.microsoft.com/office/powerpoint/2010/main" val="18797627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smtClean="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GB" dirty="0"/>
          </a:p>
        </p:txBody>
      </p:sp>
      <p:sp>
        <p:nvSpPr>
          <p:cNvPr id="4" name="Date Placeholder 3"/>
          <p:cNvSpPr>
            <a:spLocks noGrp="1"/>
          </p:cNvSpPr>
          <p:nvPr>
            <p:ph type="dt" sz="half" idx="10"/>
          </p:nvPr>
        </p:nvSpPr>
        <p:spPr/>
        <p:txBody>
          <a:bodyPr/>
          <a:lstStyle/>
          <a:p>
            <a:fld id="{B34BA828-7CA7-43BC-9A9E-CD885E026452}" type="datetimeFigureOut">
              <a:rPr lang="en-GB" smtClean="0"/>
              <a:t>29/01/2018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7E15C6C-CFD5-46DC-8BE3-F21F4B57E05A}" type="slidenum">
              <a:rPr lang="en-GB" smtClean="0"/>
              <a:t>‹#›</a:t>
            </a:fld>
            <a:endParaRPr lang="en-GB" dirty="0"/>
          </a:p>
        </p:txBody>
      </p:sp>
      <p:pic>
        <p:nvPicPr>
          <p:cNvPr id="7" name="Picture 6" descr="HLT_pp_normal screen-3.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280150"/>
            <a:ext cx="121920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499620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34BA828-7CA7-43BC-9A9E-CD885E026452}" type="datetimeFigureOut">
              <a:rPr lang="en-GB" smtClean="0"/>
              <a:t>29/01/2018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7E15C6C-CFD5-46DC-8BE3-F21F4B57E05A}" type="slidenum">
              <a:rPr lang="en-GB" smtClean="0"/>
              <a:t>‹#›</a:t>
            </a:fld>
            <a:endParaRPr lang="en-GB" dirty="0"/>
          </a:p>
        </p:txBody>
      </p:sp>
      <p:pic>
        <p:nvPicPr>
          <p:cNvPr id="7" name="Picture 6" descr="HLT_pp_normal screen-3.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280150"/>
            <a:ext cx="121920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7646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34BA828-7CA7-43BC-9A9E-CD885E026452}" type="datetimeFigureOut">
              <a:rPr lang="en-GB" smtClean="0"/>
              <a:t>29/01/2018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7E15C6C-CFD5-46DC-8BE3-F21F4B57E05A}" type="slidenum">
              <a:rPr lang="en-GB" smtClean="0"/>
              <a:t>‹#›</a:t>
            </a:fld>
            <a:endParaRPr lang="en-GB" dirty="0"/>
          </a:p>
        </p:txBody>
      </p:sp>
      <p:pic>
        <p:nvPicPr>
          <p:cNvPr id="7" name="Picture 6" descr="HLT_pp_normal screen-3.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280150"/>
            <a:ext cx="121920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3773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34BA828-7CA7-43BC-9A9E-CD885E026452}" type="datetimeFigureOut">
              <a:rPr lang="en-GB" smtClean="0"/>
              <a:t>29/01/2018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7E15C6C-CFD5-46DC-8BE3-F21F4B57E05A}" type="slidenum">
              <a:rPr lang="en-GB" smtClean="0"/>
              <a:t>‹#›</a:t>
            </a:fld>
            <a:endParaRPr lang="en-GB" dirty="0"/>
          </a:p>
        </p:txBody>
      </p:sp>
      <p:pic>
        <p:nvPicPr>
          <p:cNvPr id="7" name="Picture 6" descr="HLT_pp_normal screen-3.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280150"/>
            <a:ext cx="121920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6478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4BA828-7CA7-43BC-9A9E-CD885E026452}" type="datetimeFigureOut">
              <a:rPr lang="en-GB" smtClean="0"/>
              <a:t>29/01/2018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7E15C6C-CFD5-46DC-8BE3-F21F4B57E05A}" type="slidenum">
              <a:rPr lang="en-GB" smtClean="0"/>
              <a:t>‹#›</a:t>
            </a:fld>
            <a:endParaRPr lang="en-GB" dirty="0"/>
          </a:p>
        </p:txBody>
      </p:sp>
      <p:pic>
        <p:nvPicPr>
          <p:cNvPr id="7" name="Picture 6" descr="HLT_pp_normal screen-3.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280150"/>
            <a:ext cx="121920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596163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34BA828-7CA7-43BC-9A9E-CD885E026452}" type="datetimeFigureOut">
              <a:rPr lang="en-GB" smtClean="0"/>
              <a:t>29/01/2018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7E15C6C-CFD5-46DC-8BE3-F21F4B57E05A}" type="slidenum">
              <a:rPr lang="en-GB" smtClean="0"/>
              <a:t>‹#›</a:t>
            </a:fld>
            <a:endParaRPr lang="en-GB" dirty="0"/>
          </a:p>
        </p:txBody>
      </p:sp>
      <p:pic>
        <p:nvPicPr>
          <p:cNvPr id="8" name="Picture 7" descr="HLT_pp_normal screen-3.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280150"/>
            <a:ext cx="121920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524846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449529"/>
            <a:ext cx="10515600" cy="612000"/>
          </a:xfrm>
        </p:spPr>
        <p:txBody>
          <a:bodyPr/>
          <a:lstStyle/>
          <a:p>
            <a:r>
              <a:rPr lang="en-US" dirty="0" smtClean="0"/>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34BA828-7CA7-43BC-9A9E-CD885E026452}" type="datetimeFigureOut">
              <a:rPr lang="en-GB" smtClean="0"/>
              <a:t>29/01/2018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7E15C6C-CFD5-46DC-8BE3-F21F4B57E05A}" type="slidenum">
              <a:rPr lang="en-GB" smtClean="0"/>
              <a:t>‹#›</a:t>
            </a:fld>
            <a:endParaRPr lang="en-GB" dirty="0"/>
          </a:p>
        </p:txBody>
      </p:sp>
      <p:pic>
        <p:nvPicPr>
          <p:cNvPr id="10" name="Picture 9" descr="HLT_pp_normal screen-3.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280150"/>
            <a:ext cx="121920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642157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b="1">
                <a:solidFill>
                  <a:srgbClr val="FF6600"/>
                </a:solidFill>
              </a:defRPr>
            </a:lvl1pPr>
          </a:lstStyle>
          <a:p>
            <a:r>
              <a:rPr lang="en-US" dirty="0" smtClean="0"/>
              <a:t>Click to edit Master title style</a:t>
            </a:r>
            <a:endParaRPr lang="en-GB" dirty="0"/>
          </a:p>
        </p:txBody>
      </p:sp>
      <p:sp>
        <p:nvSpPr>
          <p:cNvPr id="3" name="Date Placeholder 2"/>
          <p:cNvSpPr>
            <a:spLocks noGrp="1"/>
          </p:cNvSpPr>
          <p:nvPr>
            <p:ph type="dt" sz="half" idx="10"/>
          </p:nvPr>
        </p:nvSpPr>
        <p:spPr/>
        <p:txBody>
          <a:bodyPr/>
          <a:lstStyle/>
          <a:p>
            <a:fld id="{B34BA828-7CA7-43BC-9A9E-CD885E026452}" type="datetimeFigureOut">
              <a:rPr lang="en-GB" smtClean="0"/>
              <a:t>29/01/2018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7E15C6C-CFD5-46DC-8BE3-F21F4B57E05A}" type="slidenum">
              <a:rPr lang="en-GB" smtClean="0"/>
              <a:t>‹#›</a:t>
            </a:fld>
            <a:endParaRPr lang="en-GB" dirty="0"/>
          </a:p>
        </p:txBody>
      </p:sp>
      <p:pic>
        <p:nvPicPr>
          <p:cNvPr id="6" name="Picture 5" descr="HLT_pp_normal screen-3.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280150"/>
            <a:ext cx="121920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701883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4BA828-7CA7-43BC-9A9E-CD885E026452}" type="datetimeFigureOut">
              <a:rPr lang="en-GB" smtClean="0"/>
              <a:t>29/01/2018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7E15C6C-CFD5-46DC-8BE3-F21F4B57E05A}" type="slidenum">
              <a:rPr lang="en-GB" smtClean="0"/>
              <a:t>‹#›</a:t>
            </a:fld>
            <a:endParaRPr lang="en-GB" dirty="0"/>
          </a:p>
        </p:txBody>
      </p:sp>
      <p:pic>
        <p:nvPicPr>
          <p:cNvPr id="5" name="Picture 4" descr="HLT_pp_normal screen-3.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280150"/>
            <a:ext cx="121920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358943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4BA828-7CA7-43BC-9A9E-CD885E026452}" type="datetimeFigureOut">
              <a:rPr lang="en-GB" smtClean="0"/>
              <a:t>29/01/2018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7E15C6C-CFD5-46DC-8BE3-F21F4B57E05A}" type="slidenum">
              <a:rPr lang="en-GB" smtClean="0"/>
              <a:t>‹#›</a:t>
            </a:fld>
            <a:endParaRPr lang="en-GB" dirty="0"/>
          </a:p>
        </p:txBody>
      </p:sp>
      <p:pic>
        <p:nvPicPr>
          <p:cNvPr id="8" name="Picture 7" descr="HLT_pp_normal screen-3.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280150"/>
            <a:ext cx="121920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703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4BA828-7CA7-43BC-9A9E-CD885E026452}" type="datetimeFigureOut">
              <a:rPr lang="en-GB" smtClean="0"/>
              <a:t>29/01/2018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7E15C6C-CFD5-46DC-8BE3-F21F4B57E05A}" type="slidenum">
              <a:rPr lang="en-GB" smtClean="0"/>
              <a:t>‹#›</a:t>
            </a:fld>
            <a:endParaRPr lang="en-GB" dirty="0"/>
          </a:p>
        </p:txBody>
      </p:sp>
      <p:pic>
        <p:nvPicPr>
          <p:cNvPr id="8" name="Picture 7" descr="HLT_pp_normal screen-3.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280150"/>
            <a:ext cx="121920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4298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365125"/>
            <a:ext cx="12192000" cy="792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1041009" y="1276981"/>
            <a:ext cx="10114672"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4BA828-7CA7-43BC-9A9E-CD885E026452}" type="datetimeFigureOut">
              <a:rPr lang="en-GB" smtClean="0"/>
              <a:t>29/01/2018</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E15C6C-CFD5-46DC-8BE3-F21F4B57E05A}" type="slidenum">
              <a:rPr lang="en-GB" smtClean="0"/>
              <a:t>‹#›</a:t>
            </a:fld>
            <a:endParaRPr lang="en-GB" dirty="0"/>
          </a:p>
        </p:txBody>
      </p:sp>
    </p:spTree>
    <p:extLst>
      <p:ext uri="{BB962C8B-B14F-4D97-AF65-F5344CB8AC3E}">
        <p14:creationId xmlns:p14="http://schemas.microsoft.com/office/powerpoint/2010/main" val="124833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lnSpc>
          <a:spcPct val="90000"/>
        </a:lnSpc>
        <a:spcBef>
          <a:spcPct val="0"/>
        </a:spcBef>
        <a:buNone/>
        <a:defRPr sz="4400" b="1" kern="1200">
          <a:solidFill>
            <a:srgbClr val="FF6600"/>
          </a:solidFill>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FF6600"/>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FF6600"/>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FF6600"/>
        </a:buClr>
        <a:buSzPct val="80000"/>
        <a:buFont typeface="Courier New" panose="02070309020205020404" pitchFamily="49" charset="0"/>
        <a:buChar char="o"/>
        <a:defRPr sz="28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FF6600"/>
        </a:buClr>
        <a:buFont typeface="Arial" panose="020B0604020202020204" pitchFamily="34" charset="0"/>
        <a:buChar char="•"/>
        <a:defRPr sz="28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FF6600"/>
        </a:buClr>
        <a:buFont typeface="Arial" panose="020B0604020202020204" pitchFamily="34" charset="0"/>
        <a:buChar char="•"/>
        <a:defRPr sz="2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LT_pp_wide screen-1.jpg"/>
          <p:cNvPicPr>
            <a:picLocks noChangeAspect="1"/>
          </p:cNvPicPr>
          <p:nvPr/>
        </p:nvPicPr>
        <p:blipFill>
          <a:blip r:embed="rId2"/>
          <a:stretch>
            <a:fillRect/>
          </a:stretch>
        </p:blipFill>
        <p:spPr>
          <a:xfrm>
            <a:off x="0" y="0"/>
            <a:ext cx="12192000" cy="6858000"/>
          </a:xfrm>
          <a:prstGeom prst="rect">
            <a:avLst/>
          </a:prstGeom>
        </p:spPr>
      </p:pic>
      <p:sp>
        <p:nvSpPr>
          <p:cNvPr id="5" name="TextBox 22"/>
          <p:cNvSpPr txBox="1">
            <a:spLocks noChangeArrowheads="1"/>
          </p:cNvSpPr>
          <p:nvPr/>
        </p:nvSpPr>
        <p:spPr bwMode="auto">
          <a:xfrm>
            <a:off x="785813" y="1268760"/>
            <a:ext cx="10358437" cy="2308324"/>
          </a:xfrm>
          <a:prstGeom prst="rect">
            <a:avLst/>
          </a:prstGeom>
          <a:noFill/>
          <a:ln w="9525">
            <a:noFill/>
            <a:miter lim="800000"/>
            <a:headEnd/>
            <a:tailEnd/>
          </a:ln>
        </p:spPr>
        <p:txBody>
          <a:bodyPr wrap="square">
            <a:spAutoFit/>
          </a:bodyPr>
          <a:lstStyle/>
          <a:p>
            <a:r>
              <a:rPr lang="en-GB" sz="4800" b="1" i="1" dirty="0" smtClean="0">
                <a:solidFill>
                  <a:srgbClr val="FF6600"/>
                </a:solidFill>
              </a:rPr>
              <a:t>Improving outcomes for Young Black Men; </a:t>
            </a:r>
          </a:p>
          <a:p>
            <a:r>
              <a:rPr lang="en-GB" sz="4800" i="1" dirty="0" smtClean="0">
                <a:solidFill>
                  <a:srgbClr val="FF6600"/>
                </a:solidFill>
              </a:rPr>
              <a:t>Sharing </a:t>
            </a:r>
            <a:r>
              <a:rPr lang="en-GB" sz="4800" i="1" dirty="0">
                <a:solidFill>
                  <a:srgbClr val="FF6600"/>
                </a:solidFill>
              </a:rPr>
              <a:t>practice from </a:t>
            </a:r>
            <a:r>
              <a:rPr lang="en-GB" sz="4800" i="1" dirty="0" smtClean="0">
                <a:solidFill>
                  <a:srgbClr val="FF6600"/>
                </a:solidFill>
              </a:rPr>
              <a:t>Hackney</a:t>
            </a:r>
            <a:endParaRPr lang="en-GB" altLang="en-US" sz="4800" dirty="0">
              <a:solidFill>
                <a:srgbClr val="FF6600"/>
              </a:solidFill>
              <a:cs typeface="Arial" charset="0"/>
            </a:endParaRPr>
          </a:p>
        </p:txBody>
      </p:sp>
    </p:spTree>
    <p:extLst>
      <p:ext uri="{BB962C8B-B14F-4D97-AF65-F5344CB8AC3E}">
        <p14:creationId xmlns:p14="http://schemas.microsoft.com/office/powerpoint/2010/main" val="18058134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008" y="365125"/>
            <a:ext cx="11150991" cy="792000"/>
          </a:xfrm>
        </p:spPr>
        <p:txBody>
          <a:bodyPr/>
          <a:lstStyle/>
          <a:p>
            <a:pPr algn="l"/>
            <a:r>
              <a:rPr lang="en-GB" dirty="0" smtClean="0"/>
              <a:t>Transition</a:t>
            </a:r>
            <a:endParaRPr lang="en-GB" dirty="0"/>
          </a:p>
        </p:txBody>
      </p:sp>
      <p:sp>
        <p:nvSpPr>
          <p:cNvPr id="3" name="Content Placeholder 2"/>
          <p:cNvSpPr>
            <a:spLocks noGrp="1"/>
          </p:cNvSpPr>
          <p:nvPr>
            <p:ph idx="1"/>
          </p:nvPr>
        </p:nvSpPr>
        <p:spPr/>
        <p:txBody>
          <a:bodyPr/>
          <a:lstStyle/>
          <a:p>
            <a:r>
              <a:rPr lang="en-GB" dirty="0" smtClean="0"/>
              <a:t>Year 6  to Year 7 information and monitoring</a:t>
            </a:r>
          </a:p>
          <a:p>
            <a:r>
              <a:rPr lang="en-GB" dirty="0"/>
              <a:t>Continuing earlier mentoring work</a:t>
            </a:r>
          </a:p>
          <a:p>
            <a:r>
              <a:rPr lang="en-GB" dirty="0" smtClean="0"/>
              <a:t>Project with Year 7 groups</a:t>
            </a:r>
          </a:p>
        </p:txBody>
      </p:sp>
    </p:spTree>
    <p:extLst>
      <p:ext uri="{BB962C8B-B14F-4D97-AF65-F5344CB8AC3E}">
        <p14:creationId xmlns:p14="http://schemas.microsoft.com/office/powerpoint/2010/main" val="2568137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Connection with other priorities</a:t>
            </a:r>
            <a:br>
              <a:rPr lang="en-GB" dirty="0" smtClean="0"/>
            </a:br>
            <a:endParaRPr lang="en-GB" dirty="0"/>
          </a:p>
        </p:txBody>
      </p:sp>
      <p:sp>
        <p:nvSpPr>
          <p:cNvPr id="3" name="Content Placeholder 2"/>
          <p:cNvSpPr>
            <a:spLocks noGrp="1"/>
          </p:cNvSpPr>
          <p:nvPr>
            <p:ph idx="1"/>
          </p:nvPr>
        </p:nvSpPr>
        <p:spPr/>
        <p:txBody>
          <a:bodyPr/>
          <a:lstStyle/>
          <a:p>
            <a:r>
              <a:rPr lang="en-GB" dirty="0" smtClean="0"/>
              <a:t>CAHMS </a:t>
            </a:r>
            <a:r>
              <a:rPr lang="en-GB" smtClean="0"/>
              <a:t>and Wellbeing </a:t>
            </a:r>
            <a:r>
              <a:rPr lang="en-GB" dirty="0" smtClean="0"/>
              <a:t>in Schools</a:t>
            </a:r>
          </a:p>
          <a:p>
            <a:r>
              <a:rPr lang="en-GB" dirty="0" smtClean="0"/>
              <a:t>Contextual safeguarding</a:t>
            </a:r>
            <a:endParaRPr lang="en-GB" dirty="0"/>
          </a:p>
        </p:txBody>
      </p:sp>
    </p:spTree>
    <p:extLst>
      <p:ext uri="{BB962C8B-B14F-4D97-AF65-F5344CB8AC3E}">
        <p14:creationId xmlns:p14="http://schemas.microsoft.com/office/powerpoint/2010/main" val="2830212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034" y="365125"/>
            <a:ext cx="11663966" cy="792000"/>
          </a:xfrm>
        </p:spPr>
        <p:txBody>
          <a:bodyPr/>
          <a:lstStyle/>
          <a:p>
            <a:pPr algn="l"/>
            <a:r>
              <a:rPr lang="en-GB" b="1" dirty="0"/>
              <a:t>Long term ambitions </a:t>
            </a:r>
            <a:endParaRPr lang="en-GB" dirty="0"/>
          </a:p>
        </p:txBody>
      </p:sp>
      <p:graphicFrame>
        <p:nvGraphicFramePr>
          <p:cNvPr id="4" name="Content Placeholder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387666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1041009" y="1276980"/>
            <a:ext cx="10114672" cy="4801847"/>
          </a:xfrm>
        </p:spPr>
        <p:txBody>
          <a:bodyPr>
            <a:normAutofit/>
          </a:bodyPr>
          <a:lstStyle/>
          <a:p>
            <a:pPr marL="0" indent="0">
              <a:buNone/>
            </a:pPr>
            <a:r>
              <a:rPr lang="en-GB" dirty="0"/>
              <a:t>We're aiming to improve life chances for future generations of young men as well as coordinate support and opportunities for those who are 18-25 now. </a:t>
            </a:r>
            <a:endParaRPr lang="en-GB" dirty="0" smtClean="0"/>
          </a:p>
          <a:p>
            <a:pPr marL="0" indent="0">
              <a:buNone/>
            </a:pPr>
            <a:r>
              <a:rPr lang="en-GB" dirty="0" smtClean="0"/>
              <a:t>There </a:t>
            </a:r>
            <a:r>
              <a:rPr lang="en-GB" dirty="0"/>
              <a:t>are many black boys, young black men and black families that are succeeding in Hackney. It's vital that this work doesn't stereotype black men or the black community or treat them as problems. </a:t>
            </a:r>
            <a:endParaRPr lang="en-GB" dirty="0" smtClean="0"/>
          </a:p>
          <a:p>
            <a:pPr marL="0" indent="0">
              <a:buNone/>
            </a:pPr>
            <a:r>
              <a:rPr lang="en-GB" dirty="0" smtClean="0"/>
              <a:t>The </a:t>
            </a:r>
            <a:r>
              <a:rPr lang="en-GB" dirty="0"/>
              <a:t>focus of this programme is on harnessing successful young black men's potential, increasing their visibility, and tackling inequalities where they exist.</a:t>
            </a:r>
          </a:p>
        </p:txBody>
      </p:sp>
    </p:spTree>
    <p:extLst>
      <p:ext uri="{BB962C8B-B14F-4D97-AF65-F5344CB8AC3E}">
        <p14:creationId xmlns:p14="http://schemas.microsoft.com/office/powerpoint/2010/main" val="2300073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822" y="365125"/>
            <a:ext cx="11535177" cy="792000"/>
          </a:xfrm>
        </p:spPr>
        <p:txBody>
          <a:bodyPr/>
          <a:lstStyle/>
          <a:p>
            <a:pPr algn="l"/>
            <a:r>
              <a:rPr lang="en-GB" dirty="0" smtClean="0"/>
              <a:t>Change</a:t>
            </a:r>
            <a:endParaRPr lang="en-GB" dirty="0"/>
          </a:p>
        </p:txBody>
      </p:sp>
      <p:sp>
        <p:nvSpPr>
          <p:cNvPr id="3" name="Content Placeholder 2"/>
          <p:cNvSpPr>
            <a:spLocks noGrp="1"/>
          </p:cNvSpPr>
          <p:nvPr>
            <p:ph idx="1"/>
          </p:nvPr>
        </p:nvSpPr>
        <p:spPr>
          <a:xfrm>
            <a:off x="1041009" y="1276981"/>
            <a:ext cx="10114672" cy="4698816"/>
          </a:xfrm>
        </p:spPr>
        <p:txBody>
          <a:bodyPr>
            <a:normAutofit fontScale="85000" lnSpcReduction="20000"/>
          </a:bodyPr>
          <a:lstStyle/>
          <a:p>
            <a:pPr marL="514350" indent="-514350">
              <a:buFont typeface="+mj-lt"/>
              <a:buAutoNum type="arabicPeriod"/>
            </a:pPr>
            <a:r>
              <a:rPr lang="en-GB" dirty="0"/>
              <a:t>Critical points </a:t>
            </a:r>
          </a:p>
          <a:p>
            <a:pPr marL="514350" indent="-514350">
              <a:buFont typeface="+mj-lt"/>
              <a:buAutoNum type="arabicPeriod"/>
            </a:pPr>
            <a:r>
              <a:rPr lang="en-GB" dirty="0"/>
              <a:t>Role of schools</a:t>
            </a:r>
          </a:p>
          <a:p>
            <a:pPr marL="514350" indent="-514350">
              <a:buFont typeface="+mj-lt"/>
              <a:buAutoNum type="arabicPeriod"/>
            </a:pPr>
            <a:r>
              <a:rPr lang="en-GB" dirty="0"/>
              <a:t>Trust between parents and the statutory sector </a:t>
            </a:r>
          </a:p>
          <a:p>
            <a:pPr marL="514350" indent="-514350">
              <a:buFont typeface="+mj-lt"/>
              <a:buAutoNum type="arabicPeriod"/>
            </a:pPr>
            <a:r>
              <a:rPr lang="en-GB" dirty="0"/>
              <a:t>Families </a:t>
            </a:r>
          </a:p>
          <a:p>
            <a:pPr marL="514350" indent="-514350">
              <a:buFont typeface="+mj-lt"/>
              <a:buAutoNum type="arabicPeriod"/>
            </a:pPr>
            <a:r>
              <a:rPr lang="en-GB" dirty="0"/>
              <a:t>Community leadership</a:t>
            </a:r>
          </a:p>
          <a:p>
            <a:pPr marL="514350" indent="-514350">
              <a:buFont typeface="+mj-lt"/>
              <a:buAutoNum type="arabicPeriod"/>
            </a:pPr>
            <a:r>
              <a:rPr lang="en-GB" dirty="0"/>
              <a:t>Behaviour, lifestyles, culture and identity </a:t>
            </a:r>
          </a:p>
          <a:p>
            <a:pPr marL="514350" indent="-514350">
              <a:buFont typeface="+mj-lt"/>
              <a:buAutoNum type="arabicPeriod"/>
            </a:pPr>
            <a:r>
              <a:rPr lang="en-GB" dirty="0"/>
              <a:t>Young men at risk and community safety </a:t>
            </a:r>
          </a:p>
          <a:p>
            <a:pPr marL="514350" indent="-514350">
              <a:buFont typeface="+mj-lt"/>
              <a:buAutoNum type="arabicPeriod"/>
            </a:pPr>
            <a:r>
              <a:rPr lang="en-GB" dirty="0"/>
              <a:t>Mental health </a:t>
            </a:r>
          </a:p>
          <a:p>
            <a:pPr marL="514350" indent="-514350">
              <a:buFont typeface="+mj-lt"/>
              <a:buAutoNum type="arabicPeriod"/>
            </a:pPr>
            <a:r>
              <a:rPr lang="en-GB" dirty="0"/>
              <a:t>Regeneration and opportunity </a:t>
            </a:r>
          </a:p>
          <a:p>
            <a:pPr marL="514350" indent="-514350">
              <a:buFont typeface="+mj-lt"/>
              <a:buAutoNum type="arabicPeriod"/>
            </a:pPr>
            <a:r>
              <a:rPr lang="en-GB" dirty="0"/>
              <a:t>Cross cutting enablers</a:t>
            </a:r>
          </a:p>
          <a:p>
            <a:endParaRPr lang="en-GB" dirty="0"/>
          </a:p>
        </p:txBody>
      </p:sp>
    </p:spTree>
    <p:extLst>
      <p:ext uri="{BB962C8B-B14F-4D97-AF65-F5344CB8AC3E}">
        <p14:creationId xmlns:p14="http://schemas.microsoft.com/office/powerpoint/2010/main" val="2634168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3306"/>
            <a:ext cx="12192000" cy="792000"/>
          </a:xfrm>
        </p:spPr>
        <p:txBody>
          <a:bodyPr/>
          <a:lstStyle/>
          <a:p>
            <a:pPr algn="l"/>
            <a:r>
              <a:rPr lang="en-GB" dirty="0" smtClean="0"/>
              <a:t>Background</a:t>
            </a:r>
            <a:endParaRPr lang="en-GB" dirty="0"/>
          </a:p>
        </p:txBody>
      </p:sp>
      <p:sp>
        <p:nvSpPr>
          <p:cNvPr id="4" name="Content Placeholder 3"/>
          <p:cNvSpPr>
            <a:spLocks noGrp="1"/>
          </p:cNvSpPr>
          <p:nvPr>
            <p:ph idx="1"/>
          </p:nvPr>
        </p:nvSpPr>
        <p:spPr>
          <a:xfrm>
            <a:off x="283335" y="1595008"/>
            <a:ext cx="12054626" cy="4355038"/>
          </a:xfrm>
          <a:prstGeom prst="rect">
            <a:avLst/>
          </a:prstGeom>
        </p:spPr>
        <p:txBody>
          <a:bodyPr wrap="square">
            <a:spAutoFit/>
          </a:bodyPr>
          <a:lstStyle/>
          <a:p>
            <a:r>
              <a:rPr lang="en-GB" dirty="0" smtClean="0"/>
              <a:t>Since January 2015 we have been engaging further with partners from all sectors, young people, businesses and parents and have identified what we consider to be the key drivers to inequality and the possible solutions</a:t>
            </a:r>
            <a:endParaRPr lang="en-GB" dirty="0"/>
          </a:p>
          <a:p>
            <a:r>
              <a:rPr lang="en-GB" dirty="0" smtClean="0"/>
              <a:t>Young people and parents have been at the centre of the engagement and enquiry; a youth advisory group has been established to work with the partnership</a:t>
            </a:r>
            <a:endParaRPr lang="en-GB" dirty="0"/>
          </a:p>
          <a:p>
            <a:pPr>
              <a:spcAft>
                <a:spcPts val="0"/>
              </a:spcAft>
            </a:pPr>
            <a:r>
              <a:rPr lang="en-GB" dirty="0"/>
              <a:t>P</a:t>
            </a:r>
            <a:r>
              <a:rPr lang="en-GB" dirty="0" smtClean="0"/>
              <a:t>arents of black children were engaged as peer researchers to interview other parents about their experience of parenting in Hackney. </a:t>
            </a:r>
            <a:endParaRPr lang="en-GB"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878733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730" y="107547"/>
            <a:ext cx="11702603" cy="792000"/>
          </a:xfrm>
        </p:spPr>
        <p:txBody>
          <a:bodyPr/>
          <a:lstStyle/>
          <a:p>
            <a:pPr algn="l"/>
            <a:r>
              <a:rPr lang="en-GB" dirty="0" smtClean="0"/>
              <a:t>Role of Schools; tackling </a:t>
            </a:r>
            <a:r>
              <a:rPr lang="en-GB" dirty="0"/>
              <a:t>disproportionality</a:t>
            </a:r>
          </a:p>
        </p:txBody>
      </p:sp>
      <p:sp>
        <p:nvSpPr>
          <p:cNvPr id="3" name="Content Placeholder 2"/>
          <p:cNvSpPr>
            <a:spLocks noGrp="1"/>
          </p:cNvSpPr>
          <p:nvPr>
            <p:ph idx="1"/>
          </p:nvPr>
        </p:nvSpPr>
        <p:spPr>
          <a:xfrm>
            <a:off x="347730" y="899547"/>
            <a:ext cx="11449318" cy="5372463"/>
          </a:xfrm>
        </p:spPr>
        <p:txBody>
          <a:bodyPr>
            <a:normAutofit fontScale="32500" lnSpcReduction="20000"/>
          </a:bodyPr>
          <a:lstStyle/>
          <a:p>
            <a:r>
              <a:rPr lang="en-GB" sz="7400" dirty="0" smtClean="0"/>
              <a:t>There </a:t>
            </a:r>
            <a:r>
              <a:rPr lang="en-GB" sz="7400" dirty="0"/>
              <a:t>remains a gap in achievement between black boys and the wider school population. We need to collaborate with schools to look more closely at how we narrow the gap, how schools manage behaviour for black boys, as well as the relationship between parents and schools. This could be contributing to the higher rate of exclusions which in turn could lead to far worse life chances for those young </a:t>
            </a:r>
            <a:r>
              <a:rPr lang="en-GB" sz="7400" dirty="0" smtClean="0"/>
              <a:t>people.</a:t>
            </a:r>
          </a:p>
          <a:p>
            <a:r>
              <a:rPr lang="en-GB" sz="7400" dirty="0" smtClean="0"/>
              <a:t>As </a:t>
            </a:r>
            <a:r>
              <a:rPr lang="en-GB" sz="7400" dirty="0"/>
              <a:t>school environments have changed and become more formal, some young people</a:t>
            </a:r>
            <a:r>
              <a:rPr lang="en-GB" sz="7400" b="1" dirty="0"/>
              <a:t> </a:t>
            </a:r>
            <a:r>
              <a:rPr lang="en-GB" sz="7400" dirty="0"/>
              <a:t>and parents</a:t>
            </a:r>
            <a:r>
              <a:rPr lang="en-GB" sz="7400" b="1" dirty="0"/>
              <a:t> </a:t>
            </a:r>
            <a:r>
              <a:rPr lang="en-GB" sz="7400" dirty="0"/>
              <a:t>have felt less engaged.  Young black men and parents have reported being negatively stereotyped or labelled at school and there are studies about how this might lead to poorer </a:t>
            </a:r>
            <a:r>
              <a:rPr lang="en-GB" sz="7400" dirty="0" smtClean="0"/>
              <a:t>attainment.  </a:t>
            </a:r>
            <a:endParaRPr lang="en-GB" sz="7400" dirty="0"/>
          </a:p>
          <a:p>
            <a:r>
              <a:rPr lang="en-GB" sz="7400" dirty="0" smtClean="0"/>
              <a:t>Success criteria;  reduction in disproportionality in attainment, progress and exclusions</a:t>
            </a:r>
          </a:p>
          <a:p>
            <a:r>
              <a:rPr lang="en-GB" sz="7400" dirty="0" err="1" smtClean="0"/>
              <a:t>Headteachers</a:t>
            </a:r>
            <a:r>
              <a:rPr lang="en-GB" sz="7400" dirty="0" smtClean="0"/>
              <a:t>’ </a:t>
            </a:r>
            <a:r>
              <a:rPr lang="en-GB" sz="7400" dirty="0"/>
              <a:t>group</a:t>
            </a:r>
          </a:p>
          <a:p>
            <a:pPr lvl="1">
              <a:lnSpc>
                <a:spcPct val="120000"/>
              </a:lnSpc>
              <a:spcBef>
                <a:spcPts val="0"/>
              </a:spcBef>
              <a:spcAft>
                <a:spcPts val="0"/>
              </a:spcAft>
            </a:pPr>
            <a:r>
              <a:rPr lang="en-GB" sz="7400" dirty="0" smtClean="0"/>
              <a:t>Multi </a:t>
            </a:r>
            <a:r>
              <a:rPr lang="en-GB" sz="7400" dirty="0"/>
              <a:t>agency</a:t>
            </a:r>
          </a:p>
          <a:p>
            <a:pPr lvl="1">
              <a:lnSpc>
                <a:spcPct val="120000"/>
              </a:lnSpc>
              <a:spcBef>
                <a:spcPts val="0"/>
              </a:spcBef>
              <a:spcAft>
                <a:spcPts val="0"/>
              </a:spcAft>
            </a:pPr>
            <a:r>
              <a:rPr lang="en-GB" sz="7400" dirty="0"/>
              <a:t>CPD</a:t>
            </a:r>
          </a:p>
          <a:p>
            <a:pPr lvl="1">
              <a:lnSpc>
                <a:spcPct val="120000"/>
              </a:lnSpc>
              <a:spcBef>
                <a:spcPts val="0"/>
              </a:spcBef>
              <a:spcAft>
                <a:spcPts val="0"/>
              </a:spcAft>
            </a:pPr>
            <a:r>
              <a:rPr lang="en-GB" sz="7400" dirty="0"/>
              <a:t>Transition </a:t>
            </a:r>
          </a:p>
          <a:p>
            <a:endParaRPr lang="en-GB" dirty="0" smtClean="0"/>
          </a:p>
          <a:p>
            <a:endParaRPr lang="en-GB" dirty="0" smtClean="0"/>
          </a:p>
          <a:p>
            <a:endParaRPr lang="en-GB" dirty="0"/>
          </a:p>
        </p:txBody>
      </p:sp>
    </p:spTree>
    <p:extLst>
      <p:ext uri="{BB962C8B-B14F-4D97-AF65-F5344CB8AC3E}">
        <p14:creationId xmlns:p14="http://schemas.microsoft.com/office/powerpoint/2010/main" val="1576279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425" y="231820"/>
            <a:ext cx="11694017" cy="5988676"/>
          </a:xfrm>
        </p:spPr>
        <p:txBody>
          <a:bodyPr>
            <a:normAutofit fontScale="25000" lnSpcReduction="20000"/>
          </a:bodyPr>
          <a:lstStyle/>
          <a:p>
            <a:r>
              <a:rPr lang="en-GB" sz="9600" b="1" dirty="0"/>
              <a:t>Self-sufficient Parents </a:t>
            </a:r>
            <a:r>
              <a:rPr lang="en-GB" sz="9600" dirty="0" smtClean="0"/>
              <a:t>were </a:t>
            </a:r>
            <a:r>
              <a:rPr lang="en-GB" sz="9600" dirty="0"/>
              <a:t>parents who took independent action to ensure that their children achieved the results they wanted.  These parents had the financial means to pay for services outside of the school </a:t>
            </a:r>
            <a:r>
              <a:rPr lang="en-GB" sz="9600" dirty="0" smtClean="0"/>
              <a:t>offer. </a:t>
            </a:r>
            <a:r>
              <a:rPr lang="en-GB" sz="9600" dirty="0"/>
              <a:t>Self-sufficient parents took on the extra time and labour to get taken seriously by teachers. Their children were able to make the most of the opportunities offered within the family, in the community and at school</a:t>
            </a:r>
            <a:r>
              <a:rPr lang="en-GB" sz="9600" dirty="0" smtClean="0"/>
              <a:t>.</a:t>
            </a:r>
            <a:endParaRPr lang="en-GB" sz="9600" dirty="0"/>
          </a:p>
          <a:p>
            <a:r>
              <a:rPr lang="en-GB" sz="9600" b="1" dirty="0"/>
              <a:t>Aspiring </a:t>
            </a:r>
            <a:r>
              <a:rPr lang="en-GB" sz="9600" b="1" dirty="0" smtClean="0"/>
              <a:t>Parents </a:t>
            </a:r>
            <a:r>
              <a:rPr lang="en-GB" sz="9600" dirty="0"/>
              <a:t>were parents engaged with public and community services so their children will thrive.  These parents tried to access services that would enhance their children’s learning.  But these parents faced hurdles because many come from low income households.  They relied on publicly funded supplementary schools and encouraged their children to attend free activities that might be available</a:t>
            </a:r>
            <a:r>
              <a:rPr lang="en-GB" sz="9600" dirty="0" smtClean="0"/>
              <a:t>.</a:t>
            </a:r>
            <a:endParaRPr lang="en-GB" sz="9600" dirty="0"/>
          </a:p>
          <a:p>
            <a:pPr lvl="0"/>
            <a:r>
              <a:rPr lang="en-GB" sz="9600" b="1" dirty="0" smtClean="0"/>
              <a:t>Struggling  Parents </a:t>
            </a:r>
            <a:r>
              <a:rPr lang="en-GB" sz="9600" dirty="0"/>
              <a:t>were parents hoping for the best and trusting the authorities will educate and support their children.  They were not actively engaged in their children’s education; they relied solely on the schools for  their children’s education</a:t>
            </a:r>
            <a:r>
              <a:rPr lang="en-GB" sz="9600" dirty="0" smtClean="0"/>
              <a:t>.</a:t>
            </a:r>
            <a:endParaRPr lang="en-GB" sz="9600" dirty="0"/>
          </a:p>
          <a:p>
            <a:pPr lvl="0"/>
            <a:r>
              <a:rPr lang="en-GB" sz="9600" b="1" dirty="0"/>
              <a:t>Disengaged Parents </a:t>
            </a:r>
            <a:r>
              <a:rPr lang="en-GB" sz="9600" dirty="0" smtClean="0"/>
              <a:t>were </a:t>
            </a:r>
            <a:r>
              <a:rPr lang="en-GB" sz="9600" dirty="0"/>
              <a:t>parents who were unaware and not engaged with any public or community services. Besides school the children of these parents were not receiving any support from any other public or community service. </a:t>
            </a:r>
          </a:p>
          <a:p>
            <a:endParaRPr lang="en-GB" dirty="0"/>
          </a:p>
        </p:txBody>
      </p:sp>
    </p:spTree>
    <p:extLst>
      <p:ext uri="{BB962C8B-B14F-4D97-AF65-F5344CB8AC3E}">
        <p14:creationId xmlns:p14="http://schemas.microsoft.com/office/powerpoint/2010/main" val="3104287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008" y="365125"/>
            <a:ext cx="11150991" cy="792000"/>
          </a:xfrm>
        </p:spPr>
        <p:txBody>
          <a:bodyPr/>
          <a:lstStyle/>
          <a:p>
            <a:pPr algn="l"/>
            <a:r>
              <a:rPr lang="en-GB" dirty="0" smtClean="0"/>
              <a:t>Multi agency</a:t>
            </a:r>
            <a:endParaRPr lang="en-GB" dirty="0"/>
          </a:p>
        </p:txBody>
      </p:sp>
      <p:sp>
        <p:nvSpPr>
          <p:cNvPr id="3" name="Content Placeholder 2"/>
          <p:cNvSpPr>
            <a:spLocks noGrp="1"/>
          </p:cNvSpPr>
          <p:nvPr>
            <p:ph idx="1"/>
          </p:nvPr>
        </p:nvSpPr>
        <p:spPr/>
        <p:txBody>
          <a:bodyPr>
            <a:normAutofit/>
          </a:bodyPr>
          <a:lstStyle/>
          <a:p>
            <a:r>
              <a:rPr lang="en-GB" dirty="0" smtClean="0"/>
              <a:t>Hackney </a:t>
            </a:r>
            <a:r>
              <a:rPr lang="en-GB" dirty="0"/>
              <a:t>police to share concerns/issues with </a:t>
            </a:r>
            <a:r>
              <a:rPr lang="en-GB" dirty="0" err="1" smtClean="0"/>
              <a:t>headteachers</a:t>
            </a:r>
            <a:r>
              <a:rPr lang="en-GB" dirty="0"/>
              <a:t> </a:t>
            </a:r>
          </a:p>
          <a:p>
            <a:r>
              <a:rPr lang="en-GB" dirty="0"/>
              <a:t>Work with police to identify what support they can offer / schools can expect. </a:t>
            </a:r>
          </a:p>
          <a:p>
            <a:r>
              <a:rPr lang="en-GB" dirty="0"/>
              <a:t>Promote profile of police in primary schools – promoting ward contacts and the cadets programme in year 6. </a:t>
            </a:r>
          </a:p>
          <a:p>
            <a:r>
              <a:rPr lang="en-GB" dirty="0"/>
              <a:t>Police to run parental engagement sessions in schools, about keeping safe, involving other agencies. </a:t>
            </a:r>
          </a:p>
        </p:txBody>
      </p:sp>
    </p:spTree>
    <p:extLst>
      <p:ext uri="{BB962C8B-B14F-4D97-AF65-F5344CB8AC3E}">
        <p14:creationId xmlns:p14="http://schemas.microsoft.com/office/powerpoint/2010/main" val="215217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009" y="365125"/>
            <a:ext cx="11150990" cy="792000"/>
          </a:xfrm>
        </p:spPr>
        <p:txBody>
          <a:bodyPr/>
          <a:lstStyle/>
          <a:p>
            <a:pPr algn="l"/>
            <a:r>
              <a:rPr lang="en-GB" dirty="0" smtClean="0"/>
              <a:t>CPD</a:t>
            </a:r>
            <a:endParaRPr lang="en-GB" dirty="0"/>
          </a:p>
        </p:txBody>
      </p:sp>
      <p:sp>
        <p:nvSpPr>
          <p:cNvPr id="3" name="Content Placeholder 2"/>
          <p:cNvSpPr>
            <a:spLocks noGrp="1"/>
          </p:cNvSpPr>
          <p:nvPr>
            <p:ph idx="1"/>
          </p:nvPr>
        </p:nvSpPr>
        <p:spPr>
          <a:xfrm>
            <a:off x="1041009" y="1276980"/>
            <a:ext cx="10114672" cy="4570027"/>
          </a:xfrm>
        </p:spPr>
        <p:txBody>
          <a:bodyPr>
            <a:normAutofit fontScale="92500"/>
          </a:bodyPr>
          <a:lstStyle/>
          <a:p>
            <a:pPr marL="0" indent="0">
              <a:buNone/>
            </a:pPr>
            <a:r>
              <a:rPr lang="en-GB" dirty="0" smtClean="0"/>
              <a:t>Inclusive Leadership and unconscious bias</a:t>
            </a:r>
          </a:p>
          <a:p>
            <a:r>
              <a:rPr lang="en-GB" dirty="0"/>
              <a:t>Inclusive Leadership to be the theme of 2017 </a:t>
            </a:r>
            <a:r>
              <a:rPr lang="en-GB" dirty="0" err="1"/>
              <a:t>Headteacher</a:t>
            </a:r>
            <a:r>
              <a:rPr lang="en-GB" dirty="0"/>
              <a:t> conference. </a:t>
            </a:r>
            <a:endParaRPr lang="en-GB" dirty="0" smtClean="0"/>
          </a:p>
          <a:p>
            <a:r>
              <a:rPr lang="en-GB" dirty="0" smtClean="0"/>
              <a:t>A key part of the Governors’ Conference and the Deputy </a:t>
            </a:r>
            <a:r>
              <a:rPr lang="en-GB" dirty="0" err="1" smtClean="0"/>
              <a:t>Headteachers</a:t>
            </a:r>
            <a:r>
              <a:rPr lang="en-GB" dirty="0" smtClean="0"/>
              <a:t>’ Conference</a:t>
            </a:r>
            <a:endParaRPr lang="en-GB" dirty="0"/>
          </a:p>
          <a:p>
            <a:r>
              <a:rPr lang="en-GB" dirty="0" smtClean="0"/>
              <a:t>HLT staff training </a:t>
            </a:r>
          </a:p>
          <a:p>
            <a:r>
              <a:rPr lang="en-GB" dirty="0" smtClean="0"/>
              <a:t>Theme </a:t>
            </a:r>
            <a:r>
              <a:rPr lang="en-GB" dirty="0"/>
              <a:t>of Inclusive Leadership is woven through HLT Leadership Training Programmes from September </a:t>
            </a:r>
            <a:r>
              <a:rPr lang="en-GB" dirty="0" smtClean="0"/>
              <a:t>2018.</a:t>
            </a:r>
            <a:endParaRPr lang="en-GB" dirty="0"/>
          </a:p>
          <a:p>
            <a:r>
              <a:rPr lang="en-GB" dirty="0" smtClean="0"/>
              <a:t>Training </a:t>
            </a:r>
            <a:r>
              <a:rPr lang="en-GB" dirty="0"/>
              <a:t>programme to be completed by July </a:t>
            </a:r>
            <a:r>
              <a:rPr lang="en-GB" dirty="0" smtClean="0"/>
              <a:t>2018</a:t>
            </a:r>
            <a:r>
              <a:rPr lang="en-GB" dirty="0"/>
              <a:t> </a:t>
            </a:r>
            <a:r>
              <a:rPr lang="en-GB" dirty="0" smtClean="0"/>
              <a:t>and offered </a:t>
            </a:r>
            <a:r>
              <a:rPr lang="en-GB" dirty="0"/>
              <a:t>to schools from September 2018</a:t>
            </a:r>
          </a:p>
          <a:p>
            <a:endParaRPr lang="en-GB" dirty="0"/>
          </a:p>
        </p:txBody>
      </p:sp>
    </p:spTree>
    <p:extLst>
      <p:ext uri="{BB962C8B-B14F-4D97-AF65-F5344CB8AC3E}">
        <p14:creationId xmlns:p14="http://schemas.microsoft.com/office/powerpoint/2010/main" val="20501306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207663</TotalTime>
  <Words>696</Words>
  <Application>Microsoft Office PowerPoint</Application>
  <PresentationFormat>Widescreen</PresentationFormat>
  <Paragraphs>64</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Courier New</vt:lpstr>
      <vt:lpstr>Times New Roman</vt:lpstr>
      <vt:lpstr>Wingdings</vt:lpstr>
      <vt:lpstr>Office Theme</vt:lpstr>
      <vt:lpstr>PowerPoint Presentation</vt:lpstr>
      <vt:lpstr>Long term ambitions </vt:lpstr>
      <vt:lpstr>PowerPoint Presentation</vt:lpstr>
      <vt:lpstr>Change</vt:lpstr>
      <vt:lpstr>Background</vt:lpstr>
      <vt:lpstr>Role of Schools; tackling disproportionality</vt:lpstr>
      <vt:lpstr>PowerPoint Presentation</vt:lpstr>
      <vt:lpstr>Multi agency</vt:lpstr>
      <vt:lpstr>CPD</vt:lpstr>
      <vt:lpstr>Transition</vt:lpstr>
      <vt:lpstr>Connection with other priorities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Hau,Andrew</cp:lastModifiedBy>
  <cp:revision>1625</cp:revision>
  <cp:lastPrinted>2017-08-02T13:19:42Z</cp:lastPrinted>
  <dcterms:created xsi:type="dcterms:W3CDTF">2016-12-05T12:16:54Z</dcterms:created>
  <dcterms:modified xsi:type="dcterms:W3CDTF">2018-01-29T11:09:20Z</dcterms:modified>
</cp:coreProperties>
</file>