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4" r:id="rId5"/>
    <p:sldId id="272" r:id="rId6"/>
    <p:sldId id="259" r:id="rId7"/>
    <p:sldId id="260" r:id="rId8"/>
    <p:sldId id="275" r:id="rId9"/>
    <p:sldId id="263" r:id="rId10"/>
    <p:sldId id="277" r:id="rId11"/>
    <p:sldId id="264" r:id="rId12"/>
    <p:sldId id="268" r:id="rId13"/>
    <p:sldId id="269" r:id="rId14"/>
    <p:sldId id="267" r:id="rId15"/>
    <p:sldId id="270" r:id="rId16"/>
    <p:sldId id="271" r:id="rId17"/>
    <p:sldId id="276" r:id="rId18"/>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6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43275-E2BF-406F-B635-B8354D88B75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ACA6F2FB-D46B-4908-B6D0-D0C5B4CA5046}">
      <dgm:prSet phldrT="[Text]" custT="1"/>
      <dgm:spPr/>
      <dgm:t>
        <a:bodyPr/>
        <a:lstStyle/>
        <a:p>
          <a:r>
            <a:rPr lang="en-GB" sz="1600" dirty="0" err="1" smtClean="0"/>
            <a:t>Approx</a:t>
          </a:r>
          <a:r>
            <a:rPr lang="en-GB" sz="1600" dirty="0" smtClean="0"/>
            <a:t> 53,000 working aged people are affected by a common mental health condition</a:t>
          </a:r>
          <a:endParaRPr lang="en-GB" sz="1600" dirty="0"/>
        </a:p>
      </dgm:t>
    </dgm:pt>
    <dgm:pt modelId="{647D1E6C-2D29-4555-A7E2-16EEDA4336D7}" type="parTrans" cxnId="{F986F76C-BFB2-43F9-99C4-6C2F71568BEA}">
      <dgm:prSet/>
      <dgm:spPr/>
      <dgm:t>
        <a:bodyPr/>
        <a:lstStyle/>
        <a:p>
          <a:endParaRPr lang="en-GB"/>
        </a:p>
      </dgm:t>
    </dgm:pt>
    <dgm:pt modelId="{186E8B03-AFAA-40F3-B390-F8F616605368}" type="sibTrans" cxnId="{F986F76C-BFB2-43F9-99C4-6C2F71568BEA}">
      <dgm:prSet/>
      <dgm:spPr/>
      <dgm:t>
        <a:bodyPr/>
        <a:lstStyle/>
        <a:p>
          <a:endParaRPr lang="en-GB"/>
        </a:p>
      </dgm:t>
    </dgm:pt>
    <dgm:pt modelId="{4784C7D9-593A-4F25-A024-B9345287241E}">
      <dgm:prSet phldrT="[Text]"/>
      <dgm:spPr/>
      <dgm:t>
        <a:bodyPr/>
        <a:lstStyle/>
        <a:p>
          <a:r>
            <a:rPr lang="en-GB" dirty="0" smtClean="0"/>
            <a:t>Young Black Men Project- Hackney</a:t>
          </a:r>
          <a:endParaRPr lang="en-GB" dirty="0"/>
        </a:p>
      </dgm:t>
    </dgm:pt>
    <dgm:pt modelId="{E7946E83-A567-410C-886B-9987671955B8}" type="parTrans" cxnId="{B2A65D61-A449-45C8-9BAB-EFBF02DA907B}">
      <dgm:prSet/>
      <dgm:spPr/>
      <dgm:t>
        <a:bodyPr/>
        <a:lstStyle/>
        <a:p>
          <a:endParaRPr lang="en-GB"/>
        </a:p>
      </dgm:t>
    </dgm:pt>
    <dgm:pt modelId="{B9CF8FB9-F9A9-47B1-8F65-4666673C2E26}" type="sibTrans" cxnId="{B2A65D61-A449-45C8-9BAB-EFBF02DA907B}">
      <dgm:prSet/>
      <dgm:spPr/>
      <dgm:t>
        <a:bodyPr/>
        <a:lstStyle/>
        <a:p>
          <a:endParaRPr lang="en-GB"/>
        </a:p>
      </dgm:t>
    </dgm:pt>
    <dgm:pt modelId="{DDB7E464-7475-4836-A19D-EB23ED7CBABE}">
      <dgm:prSet phldrT="[Text]"/>
      <dgm:spPr/>
      <dgm:t>
        <a:bodyPr/>
        <a:lstStyle/>
        <a:p>
          <a:r>
            <a:rPr lang="en-GB" dirty="0" smtClean="0"/>
            <a:t>44% of households rent from a social landlord</a:t>
          </a:r>
          <a:endParaRPr lang="en-GB" dirty="0"/>
        </a:p>
      </dgm:t>
    </dgm:pt>
    <dgm:pt modelId="{73804F5B-F632-4667-98BD-1E0139E6B661}" type="parTrans" cxnId="{0E316141-F18B-420D-BD48-E035315DCA19}">
      <dgm:prSet/>
      <dgm:spPr/>
      <dgm:t>
        <a:bodyPr/>
        <a:lstStyle/>
        <a:p>
          <a:endParaRPr lang="en-GB"/>
        </a:p>
      </dgm:t>
    </dgm:pt>
    <dgm:pt modelId="{E5E67D42-AB74-44CA-BF98-44FB3933FA29}" type="sibTrans" cxnId="{0E316141-F18B-420D-BD48-E035315DCA19}">
      <dgm:prSet/>
      <dgm:spPr/>
      <dgm:t>
        <a:bodyPr/>
        <a:lstStyle/>
        <a:p>
          <a:endParaRPr lang="en-GB"/>
        </a:p>
      </dgm:t>
    </dgm:pt>
    <dgm:pt modelId="{E4183435-8CBF-45F5-B9A6-EA88EAFEA699}">
      <dgm:prSet phldrT="[Text]"/>
      <dgm:spPr/>
      <dgm:t>
        <a:bodyPr/>
        <a:lstStyle/>
        <a:p>
          <a:r>
            <a:rPr lang="en-GB" dirty="0" smtClean="0"/>
            <a:t>Running county lines/ knife crime/ gang affiliation</a:t>
          </a:r>
          <a:endParaRPr lang="en-GB" dirty="0"/>
        </a:p>
      </dgm:t>
    </dgm:pt>
    <dgm:pt modelId="{9A85AE1F-D725-4D90-A55F-15813F6F5859}" type="parTrans" cxnId="{669C6154-EE09-4D52-A326-E0A16AB0FF5C}">
      <dgm:prSet/>
      <dgm:spPr/>
      <dgm:t>
        <a:bodyPr/>
        <a:lstStyle/>
        <a:p>
          <a:endParaRPr lang="en-GB"/>
        </a:p>
      </dgm:t>
    </dgm:pt>
    <dgm:pt modelId="{0280C543-11A1-4ADE-9ADA-BEF3CA18FEC5}" type="sibTrans" cxnId="{669C6154-EE09-4D52-A326-E0A16AB0FF5C}">
      <dgm:prSet/>
      <dgm:spPr/>
      <dgm:t>
        <a:bodyPr/>
        <a:lstStyle/>
        <a:p>
          <a:endParaRPr lang="en-GB"/>
        </a:p>
      </dgm:t>
    </dgm:pt>
    <dgm:pt modelId="{4AF68E9E-95E1-4132-985A-CD817B3D6CC9}">
      <dgm:prSet phldrT="[Text]" custT="1"/>
      <dgm:spPr/>
      <dgm:t>
        <a:bodyPr/>
        <a:lstStyle/>
        <a:p>
          <a:r>
            <a:rPr lang="en-GB" sz="2000" dirty="0" smtClean="0"/>
            <a:t>36% of people live in poverty</a:t>
          </a:r>
          <a:endParaRPr lang="en-GB" sz="2000" dirty="0"/>
        </a:p>
      </dgm:t>
    </dgm:pt>
    <dgm:pt modelId="{CD35B10A-932F-4BFD-906B-E334F09C6A81}" type="parTrans" cxnId="{DFEDA083-FD5F-4028-81D9-B1395EC6DF18}">
      <dgm:prSet/>
      <dgm:spPr/>
      <dgm:t>
        <a:bodyPr/>
        <a:lstStyle/>
        <a:p>
          <a:endParaRPr lang="en-GB"/>
        </a:p>
      </dgm:t>
    </dgm:pt>
    <dgm:pt modelId="{6480F0ED-563D-4885-8AD9-8E3B406D14FC}" type="sibTrans" cxnId="{DFEDA083-FD5F-4028-81D9-B1395EC6DF18}">
      <dgm:prSet/>
      <dgm:spPr/>
      <dgm:t>
        <a:bodyPr/>
        <a:lstStyle/>
        <a:p>
          <a:endParaRPr lang="en-GB"/>
        </a:p>
      </dgm:t>
    </dgm:pt>
    <dgm:pt modelId="{857E9D00-9134-4820-8032-18F1B3DFE740}" type="pres">
      <dgm:prSet presAssocID="{24A43275-E2BF-406F-B635-B8354D88B756}" presName="cycle" presStyleCnt="0">
        <dgm:presLayoutVars>
          <dgm:dir/>
          <dgm:resizeHandles val="exact"/>
        </dgm:presLayoutVars>
      </dgm:prSet>
      <dgm:spPr/>
      <dgm:t>
        <a:bodyPr/>
        <a:lstStyle/>
        <a:p>
          <a:endParaRPr lang="en-GB"/>
        </a:p>
      </dgm:t>
    </dgm:pt>
    <dgm:pt modelId="{3729A91D-8E1B-4D67-83E1-EEB34DCF7A85}" type="pres">
      <dgm:prSet presAssocID="{ACA6F2FB-D46B-4908-B6D0-D0C5B4CA5046}" presName="node" presStyleLbl="node1" presStyleIdx="0" presStyleCnt="5" custScaleX="122060" custScaleY="122040">
        <dgm:presLayoutVars>
          <dgm:bulletEnabled val="1"/>
        </dgm:presLayoutVars>
      </dgm:prSet>
      <dgm:spPr/>
      <dgm:t>
        <a:bodyPr/>
        <a:lstStyle/>
        <a:p>
          <a:endParaRPr lang="en-GB"/>
        </a:p>
      </dgm:t>
    </dgm:pt>
    <dgm:pt modelId="{7005F19F-2103-4788-9AB2-884BA7B5D00D}" type="pres">
      <dgm:prSet presAssocID="{186E8B03-AFAA-40F3-B390-F8F616605368}" presName="sibTrans" presStyleLbl="sibTrans2D1" presStyleIdx="0" presStyleCnt="5"/>
      <dgm:spPr/>
      <dgm:t>
        <a:bodyPr/>
        <a:lstStyle/>
        <a:p>
          <a:endParaRPr lang="en-GB"/>
        </a:p>
      </dgm:t>
    </dgm:pt>
    <dgm:pt modelId="{B6374FF2-17B3-4387-BAD3-B3E0938B62E8}" type="pres">
      <dgm:prSet presAssocID="{186E8B03-AFAA-40F3-B390-F8F616605368}" presName="connectorText" presStyleLbl="sibTrans2D1" presStyleIdx="0" presStyleCnt="5"/>
      <dgm:spPr/>
      <dgm:t>
        <a:bodyPr/>
        <a:lstStyle/>
        <a:p>
          <a:endParaRPr lang="en-GB"/>
        </a:p>
      </dgm:t>
    </dgm:pt>
    <dgm:pt modelId="{5034829F-AC0D-4902-A44D-8B686F38FDB3}" type="pres">
      <dgm:prSet presAssocID="{4784C7D9-593A-4F25-A024-B9345287241E}" presName="node" presStyleLbl="node1" presStyleIdx="1" presStyleCnt="5" custRadScaleRad="155237" custRadScaleInc="16187">
        <dgm:presLayoutVars>
          <dgm:bulletEnabled val="1"/>
        </dgm:presLayoutVars>
      </dgm:prSet>
      <dgm:spPr/>
      <dgm:t>
        <a:bodyPr/>
        <a:lstStyle/>
        <a:p>
          <a:endParaRPr lang="en-GB"/>
        </a:p>
      </dgm:t>
    </dgm:pt>
    <dgm:pt modelId="{C647F750-29E1-48B8-87A5-7579CF88E03C}" type="pres">
      <dgm:prSet presAssocID="{B9CF8FB9-F9A9-47B1-8F65-4666673C2E26}" presName="sibTrans" presStyleLbl="sibTrans2D1" presStyleIdx="1" presStyleCnt="5"/>
      <dgm:spPr/>
      <dgm:t>
        <a:bodyPr/>
        <a:lstStyle/>
        <a:p>
          <a:endParaRPr lang="en-GB"/>
        </a:p>
      </dgm:t>
    </dgm:pt>
    <dgm:pt modelId="{B37F487E-5A49-4E9B-91E2-E862FD67F574}" type="pres">
      <dgm:prSet presAssocID="{B9CF8FB9-F9A9-47B1-8F65-4666673C2E26}" presName="connectorText" presStyleLbl="sibTrans2D1" presStyleIdx="1" presStyleCnt="5"/>
      <dgm:spPr/>
      <dgm:t>
        <a:bodyPr/>
        <a:lstStyle/>
        <a:p>
          <a:endParaRPr lang="en-GB"/>
        </a:p>
      </dgm:t>
    </dgm:pt>
    <dgm:pt modelId="{CFFDB67B-A618-4CE1-B1EE-919A224890A3}" type="pres">
      <dgm:prSet presAssocID="{DDB7E464-7475-4836-A19D-EB23ED7CBABE}" presName="node" presStyleLbl="node1" presStyleIdx="2" presStyleCnt="5">
        <dgm:presLayoutVars>
          <dgm:bulletEnabled val="1"/>
        </dgm:presLayoutVars>
      </dgm:prSet>
      <dgm:spPr/>
      <dgm:t>
        <a:bodyPr/>
        <a:lstStyle/>
        <a:p>
          <a:endParaRPr lang="en-GB"/>
        </a:p>
      </dgm:t>
    </dgm:pt>
    <dgm:pt modelId="{6FACCDAA-6F69-49D7-8885-711F83F7A907}" type="pres">
      <dgm:prSet presAssocID="{E5E67D42-AB74-44CA-BF98-44FB3933FA29}" presName="sibTrans" presStyleLbl="sibTrans2D1" presStyleIdx="2" presStyleCnt="5"/>
      <dgm:spPr/>
      <dgm:t>
        <a:bodyPr/>
        <a:lstStyle/>
        <a:p>
          <a:endParaRPr lang="en-GB"/>
        </a:p>
      </dgm:t>
    </dgm:pt>
    <dgm:pt modelId="{87A20D13-1037-41E9-8AAB-E2BDAB0EBF28}" type="pres">
      <dgm:prSet presAssocID="{E5E67D42-AB74-44CA-BF98-44FB3933FA29}" presName="connectorText" presStyleLbl="sibTrans2D1" presStyleIdx="2" presStyleCnt="5"/>
      <dgm:spPr/>
      <dgm:t>
        <a:bodyPr/>
        <a:lstStyle/>
        <a:p>
          <a:endParaRPr lang="en-GB"/>
        </a:p>
      </dgm:t>
    </dgm:pt>
    <dgm:pt modelId="{B1565B10-79A4-42B5-917F-95E217647899}" type="pres">
      <dgm:prSet presAssocID="{E4183435-8CBF-45F5-B9A6-EA88EAFEA699}" presName="node" presStyleLbl="node1" presStyleIdx="3" presStyleCnt="5">
        <dgm:presLayoutVars>
          <dgm:bulletEnabled val="1"/>
        </dgm:presLayoutVars>
      </dgm:prSet>
      <dgm:spPr/>
      <dgm:t>
        <a:bodyPr/>
        <a:lstStyle/>
        <a:p>
          <a:endParaRPr lang="en-GB"/>
        </a:p>
      </dgm:t>
    </dgm:pt>
    <dgm:pt modelId="{8F9EC7B5-2E89-4C54-9799-42339D7A75C1}" type="pres">
      <dgm:prSet presAssocID="{0280C543-11A1-4ADE-9ADA-BEF3CA18FEC5}" presName="sibTrans" presStyleLbl="sibTrans2D1" presStyleIdx="3" presStyleCnt="5"/>
      <dgm:spPr/>
      <dgm:t>
        <a:bodyPr/>
        <a:lstStyle/>
        <a:p>
          <a:endParaRPr lang="en-GB"/>
        </a:p>
      </dgm:t>
    </dgm:pt>
    <dgm:pt modelId="{FA4A1F0A-647A-4AA5-A251-74DB66534312}" type="pres">
      <dgm:prSet presAssocID="{0280C543-11A1-4ADE-9ADA-BEF3CA18FEC5}" presName="connectorText" presStyleLbl="sibTrans2D1" presStyleIdx="3" presStyleCnt="5"/>
      <dgm:spPr/>
      <dgm:t>
        <a:bodyPr/>
        <a:lstStyle/>
        <a:p>
          <a:endParaRPr lang="en-GB"/>
        </a:p>
      </dgm:t>
    </dgm:pt>
    <dgm:pt modelId="{5A2035C6-AA7C-452C-87D6-60C8D1774083}" type="pres">
      <dgm:prSet presAssocID="{4AF68E9E-95E1-4132-985A-CD817B3D6CC9}" presName="node" presStyleLbl="node1" presStyleIdx="4" presStyleCnt="5" custRadScaleRad="155439" custRadScaleInc="-16231">
        <dgm:presLayoutVars>
          <dgm:bulletEnabled val="1"/>
        </dgm:presLayoutVars>
      </dgm:prSet>
      <dgm:spPr/>
      <dgm:t>
        <a:bodyPr/>
        <a:lstStyle/>
        <a:p>
          <a:endParaRPr lang="en-GB"/>
        </a:p>
      </dgm:t>
    </dgm:pt>
    <dgm:pt modelId="{2DD0E314-039A-4B79-97AA-395D3C02B2F9}" type="pres">
      <dgm:prSet presAssocID="{6480F0ED-563D-4885-8AD9-8E3B406D14FC}" presName="sibTrans" presStyleLbl="sibTrans2D1" presStyleIdx="4" presStyleCnt="5"/>
      <dgm:spPr/>
      <dgm:t>
        <a:bodyPr/>
        <a:lstStyle/>
        <a:p>
          <a:endParaRPr lang="en-GB"/>
        </a:p>
      </dgm:t>
    </dgm:pt>
    <dgm:pt modelId="{98C3D06A-7CFC-43CC-8999-83372DE967C5}" type="pres">
      <dgm:prSet presAssocID="{6480F0ED-563D-4885-8AD9-8E3B406D14FC}" presName="connectorText" presStyleLbl="sibTrans2D1" presStyleIdx="4" presStyleCnt="5"/>
      <dgm:spPr/>
      <dgm:t>
        <a:bodyPr/>
        <a:lstStyle/>
        <a:p>
          <a:endParaRPr lang="en-GB"/>
        </a:p>
      </dgm:t>
    </dgm:pt>
  </dgm:ptLst>
  <dgm:cxnLst>
    <dgm:cxn modelId="{D55F1802-9CEB-4A16-8C09-2B0545466677}" type="presOf" srcId="{DDB7E464-7475-4836-A19D-EB23ED7CBABE}" destId="{CFFDB67B-A618-4CE1-B1EE-919A224890A3}" srcOrd="0" destOrd="0" presId="urn:microsoft.com/office/officeart/2005/8/layout/cycle2"/>
    <dgm:cxn modelId="{DFEDA083-FD5F-4028-81D9-B1395EC6DF18}" srcId="{24A43275-E2BF-406F-B635-B8354D88B756}" destId="{4AF68E9E-95E1-4132-985A-CD817B3D6CC9}" srcOrd="4" destOrd="0" parTransId="{CD35B10A-932F-4BFD-906B-E334F09C6A81}" sibTransId="{6480F0ED-563D-4885-8AD9-8E3B406D14FC}"/>
    <dgm:cxn modelId="{F986F76C-BFB2-43F9-99C4-6C2F71568BEA}" srcId="{24A43275-E2BF-406F-B635-B8354D88B756}" destId="{ACA6F2FB-D46B-4908-B6D0-D0C5B4CA5046}" srcOrd="0" destOrd="0" parTransId="{647D1E6C-2D29-4555-A7E2-16EEDA4336D7}" sibTransId="{186E8B03-AFAA-40F3-B390-F8F616605368}"/>
    <dgm:cxn modelId="{4AAB7BFA-5FE6-4B65-9B56-96371D65DCEB}" type="presOf" srcId="{E4183435-8CBF-45F5-B9A6-EA88EAFEA699}" destId="{B1565B10-79A4-42B5-917F-95E217647899}" srcOrd="0" destOrd="0" presId="urn:microsoft.com/office/officeart/2005/8/layout/cycle2"/>
    <dgm:cxn modelId="{B2A65D61-A449-45C8-9BAB-EFBF02DA907B}" srcId="{24A43275-E2BF-406F-B635-B8354D88B756}" destId="{4784C7D9-593A-4F25-A024-B9345287241E}" srcOrd="1" destOrd="0" parTransId="{E7946E83-A567-410C-886B-9987671955B8}" sibTransId="{B9CF8FB9-F9A9-47B1-8F65-4666673C2E26}"/>
    <dgm:cxn modelId="{08391BCA-EB1A-46BB-B37E-37DF08CF3613}" type="presOf" srcId="{E5E67D42-AB74-44CA-BF98-44FB3933FA29}" destId="{6FACCDAA-6F69-49D7-8885-711F83F7A907}" srcOrd="0" destOrd="0" presId="urn:microsoft.com/office/officeart/2005/8/layout/cycle2"/>
    <dgm:cxn modelId="{64D8E466-21ED-445F-993C-BA81487AF8D5}" type="presOf" srcId="{ACA6F2FB-D46B-4908-B6D0-D0C5B4CA5046}" destId="{3729A91D-8E1B-4D67-83E1-EEB34DCF7A85}" srcOrd="0" destOrd="0" presId="urn:microsoft.com/office/officeart/2005/8/layout/cycle2"/>
    <dgm:cxn modelId="{F4DE1CBA-1C5D-4432-9F3A-96A815FBBE0B}" type="presOf" srcId="{B9CF8FB9-F9A9-47B1-8F65-4666673C2E26}" destId="{C647F750-29E1-48B8-87A5-7579CF88E03C}" srcOrd="0" destOrd="0" presId="urn:microsoft.com/office/officeart/2005/8/layout/cycle2"/>
    <dgm:cxn modelId="{13E20227-D00D-488D-9A7D-81B0C171C7EA}" type="presOf" srcId="{4AF68E9E-95E1-4132-985A-CD817B3D6CC9}" destId="{5A2035C6-AA7C-452C-87D6-60C8D1774083}" srcOrd="0" destOrd="0" presId="urn:microsoft.com/office/officeart/2005/8/layout/cycle2"/>
    <dgm:cxn modelId="{28D62EAD-F33B-46E2-9DCC-B91E24233399}" type="presOf" srcId="{0280C543-11A1-4ADE-9ADA-BEF3CA18FEC5}" destId="{FA4A1F0A-647A-4AA5-A251-74DB66534312}" srcOrd="1" destOrd="0" presId="urn:microsoft.com/office/officeart/2005/8/layout/cycle2"/>
    <dgm:cxn modelId="{D26DED13-83B3-48C2-A06F-F593B47D6BB3}" type="presOf" srcId="{B9CF8FB9-F9A9-47B1-8F65-4666673C2E26}" destId="{B37F487E-5A49-4E9B-91E2-E862FD67F574}" srcOrd="1" destOrd="0" presId="urn:microsoft.com/office/officeart/2005/8/layout/cycle2"/>
    <dgm:cxn modelId="{182B733A-2B2A-471B-A620-E9BC3E40F2C6}" type="presOf" srcId="{186E8B03-AFAA-40F3-B390-F8F616605368}" destId="{7005F19F-2103-4788-9AB2-884BA7B5D00D}" srcOrd="0" destOrd="0" presId="urn:microsoft.com/office/officeart/2005/8/layout/cycle2"/>
    <dgm:cxn modelId="{515B0AC8-2ACD-402E-8FCB-BA8FD6224E06}" type="presOf" srcId="{4784C7D9-593A-4F25-A024-B9345287241E}" destId="{5034829F-AC0D-4902-A44D-8B686F38FDB3}" srcOrd="0" destOrd="0" presId="urn:microsoft.com/office/officeart/2005/8/layout/cycle2"/>
    <dgm:cxn modelId="{10CE91E6-9CE2-4F92-8AD1-8DDACEBAA5C7}" type="presOf" srcId="{0280C543-11A1-4ADE-9ADA-BEF3CA18FEC5}" destId="{8F9EC7B5-2E89-4C54-9799-42339D7A75C1}" srcOrd="0" destOrd="0" presId="urn:microsoft.com/office/officeart/2005/8/layout/cycle2"/>
    <dgm:cxn modelId="{0797A219-4394-474A-8F5C-53B7BE68806C}" type="presOf" srcId="{E5E67D42-AB74-44CA-BF98-44FB3933FA29}" destId="{87A20D13-1037-41E9-8AAB-E2BDAB0EBF28}" srcOrd="1" destOrd="0" presId="urn:microsoft.com/office/officeart/2005/8/layout/cycle2"/>
    <dgm:cxn modelId="{1A7DC384-A1E0-4D64-87DA-1AABF2EDFDAA}" type="presOf" srcId="{186E8B03-AFAA-40F3-B390-F8F616605368}" destId="{B6374FF2-17B3-4387-BAD3-B3E0938B62E8}" srcOrd="1" destOrd="0" presId="urn:microsoft.com/office/officeart/2005/8/layout/cycle2"/>
    <dgm:cxn modelId="{2821018B-9EB5-4EAC-AF7D-460F19C63B4C}" type="presOf" srcId="{24A43275-E2BF-406F-B635-B8354D88B756}" destId="{857E9D00-9134-4820-8032-18F1B3DFE740}" srcOrd="0" destOrd="0" presId="urn:microsoft.com/office/officeart/2005/8/layout/cycle2"/>
    <dgm:cxn modelId="{54FEB207-20DD-429F-B9C0-5AC301315399}" type="presOf" srcId="{6480F0ED-563D-4885-8AD9-8E3B406D14FC}" destId="{98C3D06A-7CFC-43CC-8999-83372DE967C5}" srcOrd="1" destOrd="0" presId="urn:microsoft.com/office/officeart/2005/8/layout/cycle2"/>
    <dgm:cxn modelId="{4C22D0F0-AA40-4FC4-8ACC-B765CAC74277}" type="presOf" srcId="{6480F0ED-563D-4885-8AD9-8E3B406D14FC}" destId="{2DD0E314-039A-4B79-97AA-395D3C02B2F9}" srcOrd="0" destOrd="0" presId="urn:microsoft.com/office/officeart/2005/8/layout/cycle2"/>
    <dgm:cxn modelId="{0E316141-F18B-420D-BD48-E035315DCA19}" srcId="{24A43275-E2BF-406F-B635-B8354D88B756}" destId="{DDB7E464-7475-4836-A19D-EB23ED7CBABE}" srcOrd="2" destOrd="0" parTransId="{73804F5B-F632-4667-98BD-1E0139E6B661}" sibTransId="{E5E67D42-AB74-44CA-BF98-44FB3933FA29}"/>
    <dgm:cxn modelId="{669C6154-EE09-4D52-A326-E0A16AB0FF5C}" srcId="{24A43275-E2BF-406F-B635-B8354D88B756}" destId="{E4183435-8CBF-45F5-B9A6-EA88EAFEA699}" srcOrd="3" destOrd="0" parTransId="{9A85AE1F-D725-4D90-A55F-15813F6F5859}" sibTransId="{0280C543-11A1-4ADE-9ADA-BEF3CA18FEC5}"/>
    <dgm:cxn modelId="{D7F7CBB3-FFF4-477E-A8ED-0D1728348023}" type="presParOf" srcId="{857E9D00-9134-4820-8032-18F1B3DFE740}" destId="{3729A91D-8E1B-4D67-83E1-EEB34DCF7A85}" srcOrd="0" destOrd="0" presId="urn:microsoft.com/office/officeart/2005/8/layout/cycle2"/>
    <dgm:cxn modelId="{39AA9882-CD5E-456B-A548-9986169B38B2}" type="presParOf" srcId="{857E9D00-9134-4820-8032-18F1B3DFE740}" destId="{7005F19F-2103-4788-9AB2-884BA7B5D00D}" srcOrd="1" destOrd="0" presId="urn:microsoft.com/office/officeart/2005/8/layout/cycle2"/>
    <dgm:cxn modelId="{F11A68F7-7855-40CC-ADEC-DCA19F58F0AD}" type="presParOf" srcId="{7005F19F-2103-4788-9AB2-884BA7B5D00D}" destId="{B6374FF2-17B3-4387-BAD3-B3E0938B62E8}" srcOrd="0" destOrd="0" presId="urn:microsoft.com/office/officeart/2005/8/layout/cycle2"/>
    <dgm:cxn modelId="{DF4C3886-2E6F-4F9C-8376-17B70C0AF20A}" type="presParOf" srcId="{857E9D00-9134-4820-8032-18F1B3DFE740}" destId="{5034829F-AC0D-4902-A44D-8B686F38FDB3}" srcOrd="2" destOrd="0" presId="urn:microsoft.com/office/officeart/2005/8/layout/cycle2"/>
    <dgm:cxn modelId="{D9ACA4F6-6D1E-48AB-BAA7-B8E10A3ED21E}" type="presParOf" srcId="{857E9D00-9134-4820-8032-18F1B3DFE740}" destId="{C647F750-29E1-48B8-87A5-7579CF88E03C}" srcOrd="3" destOrd="0" presId="urn:microsoft.com/office/officeart/2005/8/layout/cycle2"/>
    <dgm:cxn modelId="{6375455F-6F5A-44B4-987D-6877D72DDF30}" type="presParOf" srcId="{C647F750-29E1-48B8-87A5-7579CF88E03C}" destId="{B37F487E-5A49-4E9B-91E2-E862FD67F574}" srcOrd="0" destOrd="0" presId="urn:microsoft.com/office/officeart/2005/8/layout/cycle2"/>
    <dgm:cxn modelId="{14A44732-A42D-4FF3-BBFF-F018C0C06B63}" type="presParOf" srcId="{857E9D00-9134-4820-8032-18F1B3DFE740}" destId="{CFFDB67B-A618-4CE1-B1EE-919A224890A3}" srcOrd="4" destOrd="0" presId="urn:microsoft.com/office/officeart/2005/8/layout/cycle2"/>
    <dgm:cxn modelId="{BFD30081-2FFD-4F0E-A5B8-A161C78534C4}" type="presParOf" srcId="{857E9D00-9134-4820-8032-18F1B3DFE740}" destId="{6FACCDAA-6F69-49D7-8885-711F83F7A907}" srcOrd="5" destOrd="0" presId="urn:microsoft.com/office/officeart/2005/8/layout/cycle2"/>
    <dgm:cxn modelId="{138EF16B-7B9B-4EF2-8B55-1C26B22D43A5}" type="presParOf" srcId="{6FACCDAA-6F69-49D7-8885-711F83F7A907}" destId="{87A20D13-1037-41E9-8AAB-E2BDAB0EBF28}" srcOrd="0" destOrd="0" presId="urn:microsoft.com/office/officeart/2005/8/layout/cycle2"/>
    <dgm:cxn modelId="{158E3ED0-DBB0-4738-AE91-A501B84CB09A}" type="presParOf" srcId="{857E9D00-9134-4820-8032-18F1B3DFE740}" destId="{B1565B10-79A4-42B5-917F-95E217647899}" srcOrd="6" destOrd="0" presId="urn:microsoft.com/office/officeart/2005/8/layout/cycle2"/>
    <dgm:cxn modelId="{650616BB-295B-4C46-B5D3-ED04AA93DCC0}" type="presParOf" srcId="{857E9D00-9134-4820-8032-18F1B3DFE740}" destId="{8F9EC7B5-2E89-4C54-9799-42339D7A75C1}" srcOrd="7" destOrd="0" presId="urn:microsoft.com/office/officeart/2005/8/layout/cycle2"/>
    <dgm:cxn modelId="{E07DE454-AF56-4D83-B157-0CA1631AE613}" type="presParOf" srcId="{8F9EC7B5-2E89-4C54-9799-42339D7A75C1}" destId="{FA4A1F0A-647A-4AA5-A251-74DB66534312}" srcOrd="0" destOrd="0" presId="urn:microsoft.com/office/officeart/2005/8/layout/cycle2"/>
    <dgm:cxn modelId="{8067CC8E-3F4A-4432-86E0-51D723CBE9D1}" type="presParOf" srcId="{857E9D00-9134-4820-8032-18F1B3DFE740}" destId="{5A2035C6-AA7C-452C-87D6-60C8D1774083}" srcOrd="8" destOrd="0" presId="urn:microsoft.com/office/officeart/2005/8/layout/cycle2"/>
    <dgm:cxn modelId="{F10F743C-A052-4139-9A69-6E0495D3C1BD}" type="presParOf" srcId="{857E9D00-9134-4820-8032-18F1B3DFE740}" destId="{2DD0E314-039A-4B79-97AA-395D3C02B2F9}" srcOrd="9" destOrd="0" presId="urn:microsoft.com/office/officeart/2005/8/layout/cycle2"/>
    <dgm:cxn modelId="{2B1ACBA9-1A8C-46B8-BA6C-8E52378BD9B6}" type="presParOf" srcId="{2DD0E314-039A-4B79-97AA-395D3C02B2F9}" destId="{98C3D06A-7CFC-43CC-8999-83372DE967C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B5135-51DC-4B4A-ACE9-BA648B10A5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541C9A4-8B8B-46AB-BCAC-CAB442E88EF5}">
      <dgm:prSet phldrT="[Text]"/>
      <dgm:spPr/>
      <dgm:t>
        <a:bodyPr/>
        <a:lstStyle/>
        <a:p>
          <a:r>
            <a:rPr lang="en-GB" dirty="0" smtClean="0"/>
            <a:t>SLT’s language </a:t>
          </a:r>
          <a:r>
            <a:rPr lang="en-GB" dirty="0" smtClean="0"/>
            <a:t>is </a:t>
          </a:r>
          <a:r>
            <a:rPr lang="en-GB" dirty="0" smtClean="0"/>
            <a:t>vital: expectation that every child must make at least good to outstanding progress</a:t>
          </a:r>
          <a:endParaRPr lang="en-GB" dirty="0"/>
        </a:p>
      </dgm:t>
    </dgm:pt>
    <dgm:pt modelId="{62BBCD5B-BA44-4EE7-9FAD-884423AB5B55}" type="parTrans" cxnId="{436922BE-D640-4EDE-A095-8E6931D848DE}">
      <dgm:prSet/>
      <dgm:spPr/>
      <dgm:t>
        <a:bodyPr/>
        <a:lstStyle/>
        <a:p>
          <a:endParaRPr lang="en-GB"/>
        </a:p>
      </dgm:t>
    </dgm:pt>
    <dgm:pt modelId="{C4CF967B-8B0E-494D-ABA6-DB440A919811}" type="sibTrans" cxnId="{436922BE-D640-4EDE-A095-8E6931D848DE}">
      <dgm:prSet/>
      <dgm:spPr/>
      <dgm:t>
        <a:bodyPr/>
        <a:lstStyle/>
        <a:p>
          <a:endParaRPr lang="en-GB"/>
        </a:p>
      </dgm:t>
    </dgm:pt>
    <dgm:pt modelId="{4BF019FB-97DD-4FCE-B055-957D266CDAF9}">
      <dgm:prSet phldrT="[Text]"/>
      <dgm:spPr/>
      <dgm:t>
        <a:bodyPr/>
        <a:lstStyle/>
        <a:p>
          <a:endParaRPr lang="en-GB" dirty="0" smtClean="0"/>
        </a:p>
        <a:p>
          <a:endParaRPr lang="en-GB" dirty="0"/>
        </a:p>
      </dgm:t>
    </dgm:pt>
    <dgm:pt modelId="{264B3BA0-CEFB-4D31-BFCB-1893BF1C3A7D}" type="parTrans" cxnId="{9303FC75-09D5-4AB6-8D27-FFB4B14C67DA}">
      <dgm:prSet/>
      <dgm:spPr/>
      <dgm:t>
        <a:bodyPr/>
        <a:lstStyle/>
        <a:p>
          <a:endParaRPr lang="en-GB"/>
        </a:p>
      </dgm:t>
    </dgm:pt>
    <dgm:pt modelId="{0CBF1CDC-371C-40CC-9742-1987C8E1A9EA}" type="sibTrans" cxnId="{9303FC75-09D5-4AB6-8D27-FFB4B14C67DA}">
      <dgm:prSet/>
      <dgm:spPr/>
      <dgm:t>
        <a:bodyPr/>
        <a:lstStyle/>
        <a:p>
          <a:endParaRPr lang="en-GB"/>
        </a:p>
      </dgm:t>
    </dgm:pt>
    <dgm:pt modelId="{7E41D745-7904-4FB0-849C-2BA905DB05FA}">
      <dgm:prSet phldrT="[Text]"/>
      <dgm:spPr/>
      <dgm:t>
        <a:bodyPr/>
        <a:lstStyle/>
        <a:p>
          <a:r>
            <a:rPr lang="en-GB" dirty="0" smtClean="0"/>
            <a:t>Teachers have to use Data to inform their planning and differentiation- by owning it they are empowered to challenge and extend</a:t>
          </a:r>
          <a:endParaRPr lang="en-GB" dirty="0"/>
        </a:p>
      </dgm:t>
    </dgm:pt>
    <dgm:pt modelId="{8F3D49BC-8EA8-46B2-9841-ED3616823CCD}" type="parTrans" cxnId="{11103DAA-29FF-4A72-B39D-15310F28CCB3}">
      <dgm:prSet/>
      <dgm:spPr/>
      <dgm:t>
        <a:bodyPr/>
        <a:lstStyle/>
        <a:p>
          <a:endParaRPr lang="en-GB"/>
        </a:p>
      </dgm:t>
    </dgm:pt>
    <dgm:pt modelId="{48DC1066-70D9-400E-941A-561CB9840313}" type="sibTrans" cxnId="{11103DAA-29FF-4A72-B39D-15310F28CCB3}">
      <dgm:prSet/>
      <dgm:spPr/>
      <dgm:t>
        <a:bodyPr/>
        <a:lstStyle/>
        <a:p>
          <a:endParaRPr lang="en-GB"/>
        </a:p>
      </dgm:t>
    </dgm:pt>
    <dgm:pt modelId="{D52DC2C4-CF7F-43EC-9BC0-EFB99D3C0C7E}">
      <dgm:prSet phldrT="[Text]"/>
      <dgm:spPr/>
      <dgm:t>
        <a:bodyPr/>
        <a:lstStyle/>
        <a:p>
          <a:endParaRPr lang="en-GB" dirty="0" smtClean="0"/>
        </a:p>
        <a:p>
          <a:endParaRPr lang="en-GB" dirty="0" smtClean="0"/>
        </a:p>
      </dgm:t>
    </dgm:pt>
    <dgm:pt modelId="{91ED88E2-96B4-4A22-BBED-65175F20CFA5}" type="parTrans" cxnId="{D4113CDD-4417-4D4B-94BF-434398011519}">
      <dgm:prSet/>
      <dgm:spPr/>
      <dgm:t>
        <a:bodyPr/>
        <a:lstStyle/>
        <a:p>
          <a:endParaRPr lang="en-GB"/>
        </a:p>
      </dgm:t>
    </dgm:pt>
    <dgm:pt modelId="{39C7A1BB-7B1A-48CD-97BF-3F5E4119F6BF}" type="sibTrans" cxnId="{D4113CDD-4417-4D4B-94BF-434398011519}">
      <dgm:prSet/>
      <dgm:spPr/>
      <dgm:t>
        <a:bodyPr/>
        <a:lstStyle/>
        <a:p>
          <a:endParaRPr lang="en-GB"/>
        </a:p>
      </dgm:t>
    </dgm:pt>
    <dgm:pt modelId="{5AB79160-05C5-45C4-8E1A-06C744E2EB7E}">
      <dgm:prSet phldrT="[Text]"/>
      <dgm:spPr/>
      <dgm:t>
        <a:bodyPr/>
        <a:lstStyle/>
        <a:p>
          <a:r>
            <a:rPr lang="en-GB" dirty="0" smtClean="0"/>
            <a:t>The barriers to learning are not an excuse for poor outcomes; we must find solutions to these barriers to ensure children make progress</a:t>
          </a:r>
          <a:endParaRPr lang="en-GB" dirty="0"/>
        </a:p>
      </dgm:t>
    </dgm:pt>
    <dgm:pt modelId="{5757527D-516F-41BA-84EF-690221FD5264}" type="parTrans" cxnId="{B9075258-18C8-4175-B6B7-2E2750A93A9B}">
      <dgm:prSet/>
      <dgm:spPr/>
      <dgm:t>
        <a:bodyPr/>
        <a:lstStyle/>
        <a:p>
          <a:endParaRPr lang="en-GB"/>
        </a:p>
      </dgm:t>
    </dgm:pt>
    <dgm:pt modelId="{C603E560-D9A0-446F-A0D3-79F3E39EE267}" type="sibTrans" cxnId="{B9075258-18C8-4175-B6B7-2E2750A93A9B}">
      <dgm:prSet/>
      <dgm:spPr/>
      <dgm:t>
        <a:bodyPr/>
        <a:lstStyle/>
        <a:p>
          <a:endParaRPr lang="en-GB"/>
        </a:p>
      </dgm:t>
    </dgm:pt>
    <dgm:pt modelId="{CDEAFEAB-9D69-4E92-A3EF-508EA60983D8}">
      <dgm:prSet/>
      <dgm:spPr/>
      <dgm:t>
        <a:bodyPr/>
        <a:lstStyle/>
        <a:p>
          <a:endParaRPr lang="en-GB" dirty="0"/>
        </a:p>
      </dgm:t>
    </dgm:pt>
    <dgm:pt modelId="{A47FBAC2-EEDE-4236-A496-20149836C1D0}" type="parTrans" cxnId="{F2CCE543-85A4-4548-80C5-7978892BFB3C}">
      <dgm:prSet/>
      <dgm:spPr/>
      <dgm:t>
        <a:bodyPr/>
        <a:lstStyle/>
        <a:p>
          <a:endParaRPr lang="en-GB"/>
        </a:p>
      </dgm:t>
    </dgm:pt>
    <dgm:pt modelId="{48DE7F2F-E5A7-4702-834F-92A89B4ABA6B}" type="sibTrans" cxnId="{F2CCE543-85A4-4548-80C5-7978892BFB3C}">
      <dgm:prSet/>
      <dgm:spPr/>
      <dgm:t>
        <a:bodyPr/>
        <a:lstStyle/>
        <a:p>
          <a:endParaRPr lang="en-GB"/>
        </a:p>
      </dgm:t>
    </dgm:pt>
    <dgm:pt modelId="{73ECC36A-45D2-4B72-ABB0-4636DC84E43C}">
      <dgm:prSet/>
      <dgm:spPr/>
      <dgm:t>
        <a:bodyPr/>
        <a:lstStyle/>
        <a:p>
          <a:endParaRPr lang="en-GB" dirty="0"/>
        </a:p>
      </dgm:t>
    </dgm:pt>
    <dgm:pt modelId="{7E586A11-E711-480A-9DE0-3BA84EB1FF72}" type="parTrans" cxnId="{9E37298A-BF24-4C4D-A9D8-9FCA994E4193}">
      <dgm:prSet/>
      <dgm:spPr/>
      <dgm:t>
        <a:bodyPr/>
        <a:lstStyle/>
        <a:p>
          <a:endParaRPr lang="en-GB"/>
        </a:p>
      </dgm:t>
    </dgm:pt>
    <dgm:pt modelId="{1169612E-129A-4975-A730-946F091A2475}" type="sibTrans" cxnId="{9E37298A-BF24-4C4D-A9D8-9FCA994E4193}">
      <dgm:prSet/>
      <dgm:spPr/>
      <dgm:t>
        <a:bodyPr/>
        <a:lstStyle/>
        <a:p>
          <a:endParaRPr lang="en-GB"/>
        </a:p>
      </dgm:t>
    </dgm:pt>
    <dgm:pt modelId="{28301D7C-F6BD-4B23-9032-18179D8CFA25}">
      <dgm:prSet/>
      <dgm:spPr/>
      <dgm:t>
        <a:bodyPr/>
        <a:lstStyle/>
        <a:p>
          <a:r>
            <a:rPr lang="en-GB" smtClean="0"/>
            <a:t>Every teacher held to account for the progress children make over the year</a:t>
          </a:r>
          <a:endParaRPr lang="en-GB"/>
        </a:p>
      </dgm:t>
    </dgm:pt>
    <dgm:pt modelId="{83AAF1B0-DF11-4C20-8C69-1400A9E5B1EB}" type="parTrans" cxnId="{F271DAC8-1289-404B-8C64-66F91891C3BC}">
      <dgm:prSet/>
      <dgm:spPr/>
      <dgm:t>
        <a:bodyPr/>
        <a:lstStyle/>
        <a:p>
          <a:endParaRPr lang="en-GB"/>
        </a:p>
      </dgm:t>
    </dgm:pt>
    <dgm:pt modelId="{63C1B1C5-A136-427B-AC85-8B09B9BD89FA}" type="sibTrans" cxnId="{F271DAC8-1289-404B-8C64-66F91891C3BC}">
      <dgm:prSet/>
      <dgm:spPr/>
      <dgm:t>
        <a:bodyPr/>
        <a:lstStyle/>
        <a:p>
          <a:endParaRPr lang="en-GB"/>
        </a:p>
      </dgm:t>
    </dgm:pt>
    <dgm:pt modelId="{76940408-6B84-4E43-B845-55024DFB8CF3}">
      <dgm:prSet/>
      <dgm:spPr/>
      <dgm:t>
        <a:bodyPr/>
        <a:lstStyle/>
        <a:p>
          <a:r>
            <a:rPr lang="en-GB" dirty="0" smtClean="0"/>
            <a:t>During our Data and progress meetings across the year one of our key areas of focus on our action planning: Black Caribbean children.</a:t>
          </a:r>
          <a:endParaRPr lang="en-GB" dirty="0"/>
        </a:p>
      </dgm:t>
    </dgm:pt>
    <dgm:pt modelId="{BDD4929D-2256-4CFA-8B15-1395F1806265}" type="parTrans" cxnId="{9B7FF13B-3D4C-4BD0-8BE6-7B7B293A7C2C}">
      <dgm:prSet/>
      <dgm:spPr/>
      <dgm:t>
        <a:bodyPr/>
        <a:lstStyle/>
        <a:p>
          <a:endParaRPr lang="en-GB"/>
        </a:p>
      </dgm:t>
    </dgm:pt>
    <dgm:pt modelId="{0F4C367F-1390-4ED3-91CC-906DB4C219C6}" type="sibTrans" cxnId="{9B7FF13B-3D4C-4BD0-8BE6-7B7B293A7C2C}">
      <dgm:prSet/>
      <dgm:spPr/>
      <dgm:t>
        <a:bodyPr/>
        <a:lstStyle/>
        <a:p>
          <a:endParaRPr lang="en-GB"/>
        </a:p>
      </dgm:t>
    </dgm:pt>
    <dgm:pt modelId="{5AB48DF6-30B4-4F86-BCD5-67CCC97E7367}">
      <dgm:prSet phldrT="[Text]"/>
      <dgm:spPr/>
      <dgm:t>
        <a:bodyPr/>
        <a:lstStyle/>
        <a:p>
          <a:endParaRPr lang="en-GB" dirty="0" smtClean="0"/>
        </a:p>
        <a:p>
          <a:endParaRPr lang="en-GB" dirty="0"/>
        </a:p>
      </dgm:t>
    </dgm:pt>
    <dgm:pt modelId="{11344AAE-B8D7-4BE9-8379-8AB2A2257BC2}" type="sibTrans" cxnId="{D466F63D-56E3-4C50-93C3-2B39B92B28B8}">
      <dgm:prSet/>
      <dgm:spPr/>
      <dgm:t>
        <a:bodyPr/>
        <a:lstStyle/>
        <a:p>
          <a:endParaRPr lang="en-GB"/>
        </a:p>
      </dgm:t>
    </dgm:pt>
    <dgm:pt modelId="{EA627435-E170-402F-A42D-A72AC61653BD}" type="parTrans" cxnId="{D466F63D-56E3-4C50-93C3-2B39B92B28B8}">
      <dgm:prSet/>
      <dgm:spPr/>
      <dgm:t>
        <a:bodyPr/>
        <a:lstStyle/>
        <a:p>
          <a:endParaRPr lang="en-GB"/>
        </a:p>
      </dgm:t>
    </dgm:pt>
    <dgm:pt modelId="{8975776E-2C8E-47D6-973E-9DB88EAF1D84}" type="pres">
      <dgm:prSet presAssocID="{8DFB5135-51DC-4B4A-ACE9-BA648B10A507}" presName="linearFlow" presStyleCnt="0">
        <dgm:presLayoutVars>
          <dgm:dir/>
          <dgm:animLvl val="lvl"/>
          <dgm:resizeHandles val="exact"/>
        </dgm:presLayoutVars>
      </dgm:prSet>
      <dgm:spPr/>
      <dgm:t>
        <a:bodyPr/>
        <a:lstStyle/>
        <a:p>
          <a:endParaRPr lang="en-GB"/>
        </a:p>
      </dgm:t>
    </dgm:pt>
    <dgm:pt modelId="{5C5809D2-DE76-4C56-AB8F-CC867F36671A}" type="pres">
      <dgm:prSet presAssocID="{5AB48DF6-30B4-4F86-BCD5-67CCC97E7367}" presName="composite" presStyleCnt="0"/>
      <dgm:spPr/>
    </dgm:pt>
    <dgm:pt modelId="{976DBCAC-6C2E-4BA4-93F5-77954D8B29AE}" type="pres">
      <dgm:prSet presAssocID="{5AB48DF6-30B4-4F86-BCD5-67CCC97E7367}" presName="parentText" presStyleLbl="alignNode1" presStyleIdx="0" presStyleCnt="5">
        <dgm:presLayoutVars>
          <dgm:chMax val="1"/>
          <dgm:bulletEnabled val="1"/>
        </dgm:presLayoutVars>
      </dgm:prSet>
      <dgm:spPr/>
      <dgm:t>
        <a:bodyPr/>
        <a:lstStyle/>
        <a:p>
          <a:endParaRPr lang="en-GB"/>
        </a:p>
      </dgm:t>
    </dgm:pt>
    <dgm:pt modelId="{DD20404D-B62E-41FF-8EF1-A50EF98120B2}" type="pres">
      <dgm:prSet presAssocID="{5AB48DF6-30B4-4F86-BCD5-67CCC97E7367}" presName="descendantText" presStyleLbl="alignAcc1" presStyleIdx="0" presStyleCnt="5">
        <dgm:presLayoutVars>
          <dgm:bulletEnabled val="1"/>
        </dgm:presLayoutVars>
      </dgm:prSet>
      <dgm:spPr/>
      <dgm:t>
        <a:bodyPr/>
        <a:lstStyle/>
        <a:p>
          <a:endParaRPr lang="en-GB"/>
        </a:p>
      </dgm:t>
    </dgm:pt>
    <dgm:pt modelId="{5FB13BF1-B362-4B3E-9A5E-36692D1F4C86}" type="pres">
      <dgm:prSet presAssocID="{11344AAE-B8D7-4BE9-8379-8AB2A2257BC2}" presName="sp" presStyleCnt="0"/>
      <dgm:spPr/>
    </dgm:pt>
    <dgm:pt modelId="{DDE337C7-3742-4802-A3E5-D3B7099CEEBB}" type="pres">
      <dgm:prSet presAssocID="{4BF019FB-97DD-4FCE-B055-957D266CDAF9}" presName="composite" presStyleCnt="0"/>
      <dgm:spPr/>
    </dgm:pt>
    <dgm:pt modelId="{2BC9403C-8DC5-4F2E-8F20-F919EE8019AD}" type="pres">
      <dgm:prSet presAssocID="{4BF019FB-97DD-4FCE-B055-957D266CDAF9}" presName="parentText" presStyleLbl="alignNode1" presStyleIdx="1" presStyleCnt="5">
        <dgm:presLayoutVars>
          <dgm:chMax val="1"/>
          <dgm:bulletEnabled val="1"/>
        </dgm:presLayoutVars>
      </dgm:prSet>
      <dgm:spPr/>
      <dgm:t>
        <a:bodyPr/>
        <a:lstStyle/>
        <a:p>
          <a:endParaRPr lang="en-GB"/>
        </a:p>
      </dgm:t>
    </dgm:pt>
    <dgm:pt modelId="{767EF17E-5BF1-43CA-8D73-2993C9246A1B}" type="pres">
      <dgm:prSet presAssocID="{4BF019FB-97DD-4FCE-B055-957D266CDAF9}" presName="descendantText" presStyleLbl="alignAcc1" presStyleIdx="1" presStyleCnt="5">
        <dgm:presLayoutVars>
          <dgm:bulletEnabled val="1"/>
        </dgm:presLayoutVars>
      </dgm:prSet>
      <dgm:spPr/>
      <dgm:t>
        <a:bodyPr/>
        <a:lstStyle/>
        <a:p>
          <a:endParaRPr lang="en-GB"/>
        </a:p>
      </dgm:t>
    </dgm:pt>
    <dgm:pt modelId="{C5074987-A4EA-4CC0-BF66-D46AC2F761EC}" type="pres">
      <dgm:prSet presAssocID="{0CBF1CDC-371C-40CC-9742-1987C8E1A9EA}" presName="sp" presStyleCnt="0"/>
      <dgm:spPr/>
    </dgm:pt>
    <dgm:pt modelId="{9FE9DAEC-2EDA-40BD-BC8C-39C5FAD2F319}" type="pres">
      <dgm:prSet presAssocID="{D52DC2C4-CF7F-43EC-9BC0-EFB99D3C0C7E}" presName="composite" presStyleCnt="0"/>
      <dgm:spPr/>
    </dgm:pt>
    <dgm:pt modelId="{2B4B2D73-7CEE-4378-8BC2-1A1248A66536}" type="pres">
      <dgm:prSet presAssocID="{D52DC2C4-CF7F-43EC-9BC0-EFB99D3C0C7E}" presName="parentText" presStyleLbl="alignNode1" presStyleIdx="2" presStyleCnt="5">
        <dgm:presLayoutVars>
          <dgm:chMax val="1"/>
          <dgm:bulletEnabled val="1"/>
        </dgm:presLayoutVars>
      </dgm:prSet>
      <dgm:spPr/>
      <dgm:t>
        <a:bodyPr/>
        <a:lstStyle/>
        <a:p>
          <a:endParaRPr lang="en-GB"/>
        </a:p>
      </dgm:t>
    </dgm:pt>
    <dgm:pt modelId="{4FB71A43-46B6-4E92-B94B-F4D74A662CC4}" type="pres">
      <dgm:prSet presAssocID="{D52DC2C4-CF7F-43EC-9BC0-EFB99D3C0C7E}" presName="descendantText" presStyleLbl="alignAcc1" presStyleIdx="2" presStyleCnt="5">
        <dgm:presLayoutVars>
          <dgm:bulletEnabled val="1"/>
        </dgm:presLayoutVars>
      </dgm:prSet>
      <dgm:spPr/>
      <dgm:t>
        <a:bodyPr/>
        <a:lstStyle/>
        <a:p>
          <a:endParaRPr lang="en-GB"/>
        </a:p>
      </dgm:t>
    </dgm:pt>
    <dgm:pt modelId="{A5605CCC-ACEA-4DA6-AEFE-87C9F167D925}" type="pres">
      <dgm:prSet presAssocID="{39C7A1BB-7B1A-48CD-97BF-3F5E4119F6BF}" presName="sp" presStyleCnt="0"/>
      <dgm:spPr/>
    </dgm:pt>
    <dgm:pt modelId="{AEC8EA22-3530-4886-901D-FD47DA253287}" type="pres">
      <dgm:prSet presAssocID="{CDEAFEAB-9D69-4E92-A3EF-508EA60983D8}" presName="composite" presStyleCnt="0"/>
      <dgm:spPr/>
    </dgm:pt>
    <dgm:pt modelId="{B694919F-6CB0-418F-8516-455BB9FAC270}" type="pres">
      <dgm:prSet presAssocID="{CDEAFEAB-9D69-4E92-A3EF-508EA60983D8}" presName="parentText" presStyleLbl="alignNode1" presStyleIdx="3" presStyleCnt="5">
        <dgm:presLayoutVars>
          <dgm:chMax val="1"/>
          <dgm:bulletEnabled val="1"/>
        </dgm:presLayoutVars>
      </dgm:prSet>
      <dgm:spPr/>
      <dgm:t>
        <a:bodyPr/>
        <a:lstStyle/>
        <a:p>
          <a:endParaRPr lang="en-GB"/>
        </a:p>
      </dgm:t>
    </dgm:pt>
    <dgm:pt modelId="{F45C299B-B987-4499-9FB6-D0C479D3411B}" type="pres">
      <dgm:prSet presAssocID="{CDEAFEAB-9D69-4E92-A3EF-508EA60983D8}" presName="descendantText" presStyleLbl="alignAcc1" presStyleIdx="3" presStyleCnt="5">
        <dgm:presLayoutVars>
          <dgm:bulletEnabled val="1"/>
        </dgm:presLayoutVars>
      </dgm:prSet>
      <dgm:spPr/>
      <dgm:t>
        <a:bodyPr/>
        <a:lstStyle/>
        <a:p>
          <a:endParaRPr lang="en-GB"/>
        </a:p>
      </dgm:t>
    </dgm:pt>
    <dgm:pt modelId="{05908E0E-0E53-4164-9535-BDB44C07D246}" type="pres">
      <dgm:prSet presAssocID="{48DE7F2F-E5A7-4702-834F-92A89B4ABA6B}" presName="sp" presStyleCnt="0"/>
      <dgm:spPr/>
    </dgm:pt>
    <dgm:pt modelId="{09A5CD9D-74D8-4F4F-A997-AA3230BF67BD}" type="pres">
      <dgm:prSet presAssocID="{73ECC36A-45D2-4B72-ABB0-4636DC84E43C}" presName="composite" presStyleCnt="0"/>
      <dgm:spPr/>
    </dgm:pt>
    <dgm:pt modelId="{F723E063-1CB9-40C9-86C2-94A1442EE2F7}" type="pres">
      <dgm:prSet presAssocID="{73ECC36A-45D2-4B72-ABB0-4636DC84E43C}" presName="parentText" presStyleLbl="alignNode1" presStyleIdx="4" presStyleCnt="5">
        <dgm:presLayoutVars>
          <dgm:chMax val="1"/>
          <dgm:bulletEnabled val="1"/>
        </dgm:presLayoutVars>
      </dgm:prSet>
      <dgm:spPr/>
      <dgm:t>
        <a:bodyPr/>
        <a:lstStyle/>
        <a:p>
          <a:endParaRPr lang="en-GB"/>
        </a:p>
      </dgm:t>
    </dgm:pt>
    <dgm:pt modelId="{7E237A42-DAB8-408E-A003-3D77AB363156}" type="pres">
      <dgm:prSet presAssocID="{73ECC36A-45D2-4B72-ABB0-4636DC84E43C}" presName="descendantText" presStyleLbl="alignAcc1" presStyleIdx="4" presStyleCnt="5">
        <dgm:presLayoutVars>
          <dgm:bulletEnabled val="1"/>
        </dgm:presLayoutVars>
      </dgm:prSet>
      <dgm:spPr/>
      <dgm:t>
        <a:bodyPr/>
        <a:lstStyle/>
        <a:p>
          <a:endParaRPr lang="en-GB"/>
        </a:p>
      </dgm:t>
    </dgm:pt>
  </dgm:ptLst>
  <dgm:cxnLst>
    <dgm:cxn modelId="{9303FC75-09D5-4AB6-8D27-FFB4B14C67DA}" srcId="{8DFB5135-51DC-4B4A-ACE9-BA648B10A507}" destId="{4BF019FB-97DD-4FCE-B055-957D266CDAF9}" srcOrd="1" destOrd="0" parTransId="{264B3BA0-CEFB-4D31-BFCB-1893BF1C3A7D}" sibTransId="{0CBF1CDC-371C-40CC-9742-1987C8E1A9EA}"/>
    <dgm:cxn modelId="{7C15D09A-1F0A-4B06-B047-068E964F6D4D}" type="presOf" srcId="{4BF019FB-97DD-4FCE-B055-957D266CDAF9}" destId="{2BC9403C-8DC5-4F2E-8F20-F919EE8019AD}" srcOrd="0" destOrd="0" presId="urn:microsoft.com/office/officeart/2005/8/layout/chevron2"/>
    <dgm:cxn modelId="{ECC97956-759F-40FA-A456-34C4FE0E4EF9}" type="presOf" srcId="{5AB79160-05C5-45C4-8E1A-06C744E2EB7E}" destId="{4FB71A43-46B6-4E92-B94B-F4D74A662CC4}" srcOrd="0" destOrd="0" presId="urn:microsoft.com/office/officeart/2005/8/layout/chevron2"/>
    <dgm:cxn modelId="{B86BE516-437B-4019-9F24-1BFF586E133D}" type="presOf" srcId="{73ECC36A-45D2-4B72-ABB0-4636DC84E43C}" destId="{F723E063-1CB9-40C9-86C2-94A1442EE2F7}" srcOrd="0" destOrd="0" presId="urn:microsoft.com/office/officeart/2005/8/layout/chevron2"/>
    <dgm:cxn modelId="{F74B2B44-D47C-4170-928B-ECA984FF5143}" type="presOf" srcId="{7E41D745-7904-4FB0-849C-2BA905DB05FA}" destId="{767EF17E-5BF1-43CA-8D73-2993C9246A1B}" srcOrd="0" destOrd="0" presId="urn:microsoft.com/office/officeart/2005/8/layout/chevron2"/>
    <dgm:cxn modelId="{1114B615-410E-4ED1-9533-2D170A1F409C}" type="presOf" srcId="{28301D7C-F6BD-4B23-9032-18179D8CFA25}" destId="{F45C299B-B987-4499-9FB6-D0C479D3411B}" srcOrd="0" destOrd="0" presId="urn:microsoft.com/office/officeart/2005/8/layout/chevron2"/>
    <dgm:cxn modelId="{D466F63D-56E3-4C50-93C3-2B39B92B28B8}" srcId="{8DFB5135-51DC-4B4A-ACE9-BA648B10A507}" destId="{5AB48DF6-30B4-4F86-BCD5-67CCC97E7367}" srcOrd="0" destOrd="0" parTransId="{EA627435-E170-402F-A42D-A72AC61653BD}" sibTransId="{11344AAE-B8D7-4BE9-8379-8AB2A2257BC2}"/>
    <dgm:cxn modelId="{9B7FF13B-3D4C-4BD0-8BE6-7B7B293A7C2C}" srcId="{73ECC36A-45D2-4B72-ABB0-4636DC84E43C}" destId="{76940408-6B84-4E43-B845-55024DFB8CF3}" srcOrd="0" destOrd="0" parTransId="{BDD4929D-2256-4CFA-8B15-1395F1806265}" sibTransId="{0F4C367F-1390-4ED3-91CC-906DB4C219C6}"/>
    <dgm:cxn modelId="{9E37298A-BF24-4C4D-A9D8-9FCA994E4193}" srcId="{8DFB5135-51DC-4B4A-ACE9-BA648B10A507}" destId="{73ECC36A-45D2-4B72-ABB0-4636DC84E43C}" srcOrd="4" destOrd="0" parTransId="{7E586A11-E711-480A-9DE0-3BA84EB1FF72}" sibTransId="{1169612E-129A-4975-A730-946F091A2475}"/>
    <dgm:cxn modelId="{11103DAA-29FF-4A72-B39D-15310F28CCB3}" srcId="{4BF019FB-97DD-4FCE-B055-957D266CDAF9}" destId="{7E41D745-7904-4FB0-849C-2BA905DB05FA}" srcOrd="0" destOrd="0" parTransId="{8F3D49BC-8EA8-46B2-9841-ED3616823CCD}" sibTransId="{48DC1066-70D9-400E-941A-561CB9840313}"/>
    <dgm:cxn modelId="{F2CCE543-85A4-4548-80C5-7978892BFB3C}" srcId="{8DFB5135-51DC-4B4A-ACE9-BA648B10A507}" destId="{CDEAFEAB-9D69-4E92-A3EF-508EA60983D8}" srcOrd="3" destOrd="0" parTransId="{A47FBAC2-EEDE-4236-A496-20149836C1D0}" sibTransId="{48DE7F2F-E5A7-4702-834F-92A89B4ABA6B}"/>
    <dgm:cxn modelId="{0623DA55-2414-4BDC-9930-3FFA09D06043}" type="presOf" srcId="{8DFB5135-51DC-4B4A-ACE9-BA648B10A507}" destId="{8975776E-2C8E-47D6-973E-9DB88EAF1D84}" srcOrd="0" destOrd="0" presId="urn:microsoft.com/office/officeart/2005/8/layout/chevron2"/>
    <dgm:cxn modelId="{15AA0DCC-2E1C-4B3F-8E2E-583DF605A20E}" type="presOf" srcId="{CDEAFEAB-9D69-4E92-A3EF-508EA60983D8}" destId="{B694919F-6CB0-418F-8516-455BB9FAC270}" srcOrd="0" destOrd="0" presId="urn:microsoft.com/office/officeart/2005/8/layout/chevron2"/>
    <dgm:cxn modelId="{6D70C4A1-0CFD-463D-8870-B66ED628193A}" type="presOf" srcId="{5AB48DF6-30B4-4F86-BCD5-67CCC97E7367}" destId="{976DBCAC-6C2E-4BA4-93F5-77954D8B29AE}" srcOrd="0" destOrd="0" presId="urn:microsoft.com/office/officeart/2005/8/layout/chevron2"/>
    <dgm:cxn modelId="{436922BE-D640-4EDE-A095-8E6931D848DE}" srcId="{5AB48DF6-30B4-4F86-BCD5-67CCC97E7367}" destId="{5541C9A4-8B8B-46AB-BCAC-CAB442E88EF5}" srcOrd="0" destOrd="0" parTransId="{62BBCD5B-BA44-4EE7-9FAD-884423AB5B55}" sibTransId="{C4CF967B-8B0E-494D-ABA6-DB440A919811}"/>
    <dgm:cxn modelId="{B9075258-18C8-4175-B6B7-2E2750A93A9B}" srcId="{D52DC2C4-CF7F-43EC-9BC0-EFB99D3C0C7E}" destId="{5AB79160-05C5-45C4-8E1A-06C744E2EB7E}" srcOrd="0" destOrd="0" parTransId="{5757527D-516F-41BA-84EF-690221FD5264}" sibTransId="{C603E560-D9A0-446F-A0D3-79F3E39EE267}"/>
    <dgm:cxn modelId="{F271DAC8-1289-404B-8C64-66F91891C3BC}" srcId="{CDEAFEAB-9D69-4E92-A3EF-508EA60983D8}" destId="{28301D7C-F6BD-4B23-9032-18179D8CFA25}" srcOrd="0" destOrd="0" parTransId="{83AAF1B0-DF11-4C20-8C69-1400A9E5B1EB}" sibTransId="{63C1B1C5-A136-427B-AC85-8B09B9BD89FA}"/>
    <dgm:cxn modelId="{0BD2735C-0ABA-43F9-9589-4A2D96FF206A}" type="presOf" srcId="{76940408-6B84-4E43-B845-55024DFB8CF3}" destId="{7E237A42-DAB8-408E-A003-3D77AB363156}" srcOrd="0" destOrd="0" presId="urn:microsoft.com/office/officeart/2005/8/layout/chevron2"/>
    <dgm:cxn modelId="{3D3CAAA3-0B8C-4FF1-A32B-695BBD4FA379}" type="presOf" srcId="{5541C9A4-8B8B-46AB-BCAC-CAB442E88EF5}" destId="{DD20404D-B62E-41FF-8EF1-A50EF98120B2}" srcOrd="0" destOrd="0" presId="urn:microsoft.com/office/officeart/2005/8/layout/chevron2"/>
    <dgm:cxn modelId="{D3F6FA21-1C64-44D6-88E2-BA2EBAED9D87}" type="presOf" srcId="{D52DC2C4-CF7F-43EC-9BC0-EFB99D3C0C7E}" destId="{2B4B2D73-7CEE-4378-8BC2-1A1248A66536}" srcOrd="0" destOrd="0" presId="urn:microsoft.com/office/officeart/2005/8/layout/chevron2"/>
    <dgm:cxn modelId="{D4113CDD-4417-4D4B-94BF-434398011519}" srcId="{8DFB5135-51DC-4B4A-ACE9-BA648B10A507}" destId="{D52DC2C4-CF7F-43EC-9BC0-EFB99D3C0C7E}" srcOrd="2" destOrd="0" parTransId="{91ED88E2-96B4-4A22-BBED-65175F20CFA5}" sibTransId="{39C7A1BB-7B1A-48CD-97BF-3F5E4119F6BF}"/>
    <dgm:cxn modelId="{75A6AA76-0731-449B-90AB-596BCF9A8425}" type="presParOf" srcId="{8975776E-2C8E-47D6-973E-9DB88EAF1D84}" destId="{5C5809D2-DE76-4C56-AB8F-CC867F36671A}" srcOrd="0" destOrd="0" presId="urn:microsoft.com/office/officeart/2005/8/layout/chevron2"/>
    <dgm:cxn modelId="{76D64DE1-7CBB-4B81-A40B-22CCE9F2F50C}" type="presParOf" srcId="{5C5809D2-DE76-4C56-AB8F-CC867F36671A}" destId="{976DBCAC-6C2E-4BA4-93F5-77954D8B29AE}" srcOrd="0" destOrd="0" presId="urn:microsoft.com/office/officeart/2005/8/layout/chevron2"/>
    <dgm:cxn modelId="{AB87C377-463E-43E9-AEA1-78368815A26F}" type="presParOf" srcId="{5C5809D2-DE76-4C56-AB8F-CC867F36671A}" destId="{DD20404D-B62E-41FF-8EF1-A50EF98120B2}" srcOrd="1" destOrd="0" presId="urn:microsoft.com/office/officeart/2005/8/layout/chevron2"/>
    <dgm:cxn modelId="{7614905B-193F-4503-8C27-3778CBBB3E67}" type="presParOf" srcId="{8975776E-2C8E-47D6-973E-9DB88EAF1D84}" destId="{5FB13BF1-B362-4B3E-9A5E-36692D1F4C86}" srcOrd="1" destOrd="0" presId="urn:microsoft.com/office/officeart/2005/8/layout/chevron2"/>
    <dgm:cxn modelId="{75AFAECE-8483-49DF-946A-56E93B6800F9}" type="presParOf" srcId="{8975776E-2C8E-47D6-973E-9DB88EAF1D84}" destId="{DDE337C7-3742-4802-A3E5-D3B7099CEEBB}" srcOrd="2" destOrd="0" presId="urn:microsoft.com/office/officeart/2005/8/layout/chevron2"/>
    <dgm:cxn modelId="{F0DCDE09-7BA8-42B1-8813-5F214DFD6781}" type="presParOf" srcId="{DDE337C7-3742-4802-A3E5-D3B7099CEEBB}" destId="{2BC9403C-8DC5-4F2E-8F20-F919EE8019AD}" srcOrd="0" destOrd="0" presId="urn:microsoft.com/office/officeart/2005/8/layout/chevron2"/>
    <dgm:cxn modelId="{A48C5C49-78AE-466E-8AD9-0B902EDF96EC}" type="presParOf" srcId="{DDE337C7-3742-4802-A3E5-D3B7099CEEBB}" destId="{767EF17E-5BF1-43CA-8D73-2993C9246A1B}" srcOrd="1" destOrd="0" presId="urn:microsoft.com/office/officeart/2005/8/layout/chevron2"/>
    <dgm:cxn modelId="{8E86D4C3-CA53-4495-98A1-7F4B990B7744}" type="presParOf" srcId="{8975776E-2C8E-47D6-973E-9DB88EAF1D84}" destId="{C5074987-A4EA-4CC0-BF66-D46AC2F761EC}" srcOrd="3" destOrd="0" presId="urn:microsoft.com/office/officeart/2005/8/layout/chevron2"/>
    <dgm:cxn modelId="{DDE03C4A-A199-465F-AF6B-9637E674DF4B}" type="presParOf" srcId="{8975776E-2C8E-47D6-973E-9DB88EAF1D84}" destId="{9FE9DAEC-2EDA-40BD-BC8C-39C5FAD2F319}" srcOrd="4" destOrd="0" presId="urn:microsoft.com/office/officeart/2005/8/layout/chevron2"/>
    <dgm:cxn modelId="{5D4E9D2A-5D03-477F-A8D6-D1524576EC5D}" type="presParOf" srcId="{9FE9DAEC-2EDA-40BD-BC8C-39C5FAD2F319}" destId="{2B4B2D73-7CEE-4378-8BC2-1A1248A66536}" srcOrd="0" destOrd="0" presId="urn:microsoft.com/office/officeart/2005/8/layout/chevron2"/>
    <dgm:cxn modelId="{DEB0C53E-CCDC-4CB7-8EB8-328A4CE9F4CF}" type="presParOf" srcId="{9FE9DAEC-2EDA-40BD-BC8C-39C5FAD2F319}" destId="{4FB71A43-46B6-4E92-B94B-F4D74A662CC4}" srcOrd="1" destOrd="0" presId="urn:microsoft.com/office/officeart/2005/8/layout/chevron2"/>
    <dgm:cxn modelId="{568D05C1-EE47-4D99-84F7-4B0DC299D402}" type="presParOf" srcId="{8975776E-2C8E-47D6-973E-9DB88EAF1D84}" destId="{A5605CCC-ACEA-4DA6-AEFE-87C9F167D925}" srcOrd="5" destOrd="0" presId="urn:microsoft.com/office/officeart/2005/8/layout/chevron2"/>
    <dgm:cxn modelId="{C8714109-B880-4EF4-9C32-8A514D824209}" type="presParOf" srcId="{8975776E-2C8E-47D6-973E-9DB88EAF1D84}" destId="{AEC8EA22-3530-4886-901D-FD47DA253287}" srcOrd="6" destOrd="0" presId="urn:microsoft.com/office/officeart/2005/8/layout/chevron2"/>
    <dgm:cxn modelId="{A62602E7-8E27-4DD7-A5F5-82AD2A22505F}" type="presParOf" srcId="{AEC8EA22-3530-4886-901D-FD47DA253287}" destId="{B694919F-6CB0-418F-8516-455BB9FAC270}" srcOrd="0" destOrd="0" presId="urn:microsoft.com/office/officeart/2005/8/layout/chevron2"/>
    <dgm:cxn modelId="{D239776F-D9BD-4CF8-9CDA-9A6D757B89FB}" type="presParOf" srcId="{AEC8EA22-3530-4886-901D-FD47DA253287}" destId="{F45C299B-B987-4499-9FB6-D0C479D3411B}" srcOrd="1" destOrd="0" presId="urn:microsoft.com/office/officeart/2005/8/layout/chevron2"/>
    <dgm:cxn modelId="{56C70310-59E3-404F-968C-436ED428FEF4}" type="presParOf" srcId="{8975776E-2C8E-47D6-973E-9DB88EAF1D84}" destId="{05908E0E-0E53-4164-9535-BDB44C07D246}" srcOrd="7" destOrd="0" presId="urn:microsoft.com/office/officeart/2005/8/layout/chevron2"/>
    <dgm:cxn modelId="{D7F2C1D6-32C1-4D8F-9BDB-7C5B44EF0D63}" type="presParOf" srcId="{8975776E-2C8E-47D6-973E-9DB88EAF1D84}" destId="{09A5CD9D-74D8-4F4F-A997-AA3230BF67BD}" srcOrd="8" destOrd="0" presId="urn:microsoft.com/office/officeart/2005/8/layout/chevron2"/>
    <dgm:cxn modelId="{558C1E15-9296-457A-946A-45197AFBB1C3}" type="presParOf" srcId="{09A5CD9D-74D8-4F4F-A997-AA3230BF67BD}" destId="{F723E063-1CB9-40C9-86C2-94A1442EE2F7}" srcOrd="0" destOrd="0" presId="urn:microsoft.com/office/officeart/2005/8/layout/chevron2"/>
    <dgm:cxn modelId="{582E99C2-A093-4117-8DA4-7614F4FCE3E1}" type="presParOf" srcId="{09A5CD9D-74D8-4F4F-A997-AA3230BF67BD}" destId="{7E237A42-DAB8-408E-A003-3D77AB36315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2A248-FC0C-4DCC-A7CE-A08D67AFCA73}" type="doc">
      <dgm:prSet loTypeId="urn:microsoft.com/office/officeart/2005/8/layout/cycle8" loCatId="cycle" qsTypeId="urn:microsoft.com/office/officeart/2005/8/quickstyle/simple1" qsCatId="simple" csTypeId="urn:microsoft.com/office/officeart/2005/8/colors/accent1_2" csCatId="accent1" phldr="1"/>
      <dgm:spPr/>
    </dgm:pt>
    <dgm:pt modelId="{39C11FF1-0917-4889-A387-5B192A091FE2}">
      <dgm:prSet phldrT="[Text]"/>
      <dgm:spPr/>
      <dgm:t>
        <a:bodyPr/>
        <a:lstStyle/>
        <a:p>
          <a:r>
            <a:rPr lang="en-GB" dirty="0" smtClean="0"/>
            <a:t>33% of teachers are BME</a:t>
          </a:r>
          <a:endParaRPr lang="en-GB" dirty="0"/>
        </a:p>
      </dgm:t>
    </dgm:pt>
    <dgm:pt modelId="{39E31BE8-193D-41C7-8DA8-B34E11436229}" type="parTrans" cxnId="{A8B34CD2-50E5-4F2C-BB26-71C09979B92B}">
      <dgm:prSet/>
      <dgm:spPr/>
      <dgm:t>
        <a:bodyPr/>
        <a:lstStyle/>
        <a:p>
          <a:endParaRPr lang="en-GB"/>
        </a:p>
      </dgm:t>
    </dgm:pt>
    <dgm:pt modelId="{DE62B1B6-6CFB-4D43-9279-A2B2B7E63B27}" type="sibTrans" cxnId="{A8B34CD2-50E5-4F2C-BB26-71C09979B92B}">
      <dgm:prSet/>
      <dgm:spPr/>
      <dgm:t>
        <a:bodyPr/>
        <a:lstStyle/>
        <a:p>
          <a:endParaRPr lang="en-GB"/>
        </a:p>
      </dgm:t>
    </dgm:pt>
    <dgm:pt modelId="{DE7E19CB-C3EA-4A02-A349-9A2694F82A52}">
      <dgm:prSet phldrT="[Text]"/>
      <dgm:spPr/>
      <dgm:t>
        <a:bodyPr/>
        <a:lstStyle/>
        <a:p>
          <a:r>
            <a:rPr lang="en-GB" dirty="0" smtClean="0"/>
            <a:t>79% of support staff are BME</a:t>
          </a:r>
          <a:endParaRPr lang="en-GB" dirty="0"/>
        </a:p>
      </dgm:t>
    </dgm:pt>
    <dgm:pt modelId="{AE3D7D47-EA9E-4152-AFFC-2E7E47871234}" type="parTrans" cxnId="{4C7C7F4E-96DA-4FA1-BD89-2F568F4DCD29}">
      <dgm:prSet/>
      <dgm:spPr/>
      <dgm:t>
        <a:bodyPr/>
        <a:lstStyle/>
        <a:p>
          <a:endParaRPr lang="en-GB"/>
        </a:p>
      </dgm:t>
    </dgm:pt>
    <dgm:pt modelId="{6DBC9B81-0F2A-4904-904B-BB7DD6CD20B3}" type="sibTrans" cxnId="{4C7C7F4E-96DA-4FA1-BD89-2F568F4DCD29}">
      <dgm:prSet/>
      <dgm:spPr/>
      <dgm:t>
        <a:bodyPr/>
        <a:lstStyle/>
        <a:p>
          <a:endParaRPr lang="en-GB"/>
        </a:p>
      </dgm:t>
    </dgm:pt>
    <dgm:pt modelId="{1FB295C3-1531-4239-97CF-351BF63089E3}">
      <dgm:prSet phldrT="[Text]"/>
      <dgm:spPr/>
      <dgm:t>
        <a:bodyPr/>
        <a:lstStyle/>
        <a:p>
          <a:r>
            <a:rPr lang="en-GB" dirty="0" smtClean="0"/>
            <a:t>25% of our SLT are BME</a:t>
          </a:r>
          <a:endParaRPr lang="en-GB" dirty="0"/>
        </a:p>
      </dgm:t>
    </dgm:pt>
    <dgm:pt modelId="{9F7E3CD4-DABD-4F8D-819B-2BC5FE589005}" type="parTrans" cxnId="{57B09A68-B533-49E1-B836-92324CED487C}">
      <dgm:prSet/>
      <dgm:spPr/>
      <dgm:t>
        <a:bodyPr/>
        <a:lstStyle/>
        <a:p>
          <a:endParaRPr lang="en-GB"/>
        </a:p>
      </dgm:t>
    </dgm:pt>
    <dgm:pt modelId="{3352DCD9-6549-4A5A-AFB3-C778E9FE3C28}" type="sibTrans" cxnId="{57B09A68-B533-49E1-B836-92324CED487C}">
      <dgm:prSet/>
      <dgm:spPr/>
      <dgm:t>
        <a:bodyPr/>
        <a:lstStyle/>
        <a:p>
          <a:endParaRPr lang="en-GB"/>
        </a:p>
      </dgm:t>
    </dgm:pt>
    <dgm:pt modelId="{D3CAE804-F536-43B7-A911-EC18200B5CC2}" type="pres">
      <dgm:prSet presAssocID="{1562A248-FC0C-4DCC-A7CE-A08D67AFCA73}" presName="compositeShape" presStyleCnt="0">
        <dgm:presLayoutVars>
          <dgm:chMax val="7"/>
          <dgm:dir/>
          <dgm:resizeHandles val="exact"/>
        </dgm:presLayoutVars>
      </dgm:prSet>
      <dgm:spPr/>
    </dgm:pt>
    <dgm:pt modelId="{C6C3E802-91C0-4A4D-94B7-B26669B34AF8}" type="pres">
      <dgm:prSet presAssocID="{1562A248-FC0C-4DCC-A7CE-A08D67AFCA73}" presName="wedge1" presStyleLbl="node1" presStyleIdx="0" presStyleCnt="3" custLinFactNeighborX="-3867" custLinFactNeighborY="88"/>
      <dgm:spPr/>
      <dgm:t>
        <a:bodyPr/>
        <a:lstStyle/>
        <a:p>
          <a:endParaRPr lang="en-GB"/>
        </a:p>
      </dgm:t>
    </dgm:pt>
    <dgm:pt modelId="{21FC3C06-1451-4E34-A73E-65AECBD9A4EE}" type="pres">
      <dgm:prSet presAssocID="{1562A248-FC0C-4DCC-A7CE-A08D67AFCA73}" presName="dummy1a" presStyleCnt="0"/>
      <dgm:spPr/>
    </dgm:pt>
    <dgm:pt modelId="{0EAFA566-9F51-4DAE-9BBC-5E1B01F7FA19}" type="pres">
      <dgm:prSet presAssocID="{1562A248-FC0C-4DCC-A7CE-A08D67AFCA73}" presName="dummy1b" presStyleCnt="0"/>
      <dgm:spPr/>
    </dgm:pt>
    <dgm:pt modelId="{4BC06605-71A5-4CD9-94A4-4DBC388EB6DE}" type="pres">
      <dgm:prSet presAssocID="{1562A248-FC0C-4DCC-A7CE-A08D67AFCA73}" presName="wedge1Tx" presStyleLbl="node1" presStyleIdx="0" presStyleCnt="3">
        <dgm:presLayoutVars>
          <dgm:chMax val="0"/>
          <dgm:chPref val="0"/>
          <dgm:bulletEnabled val="1"/>
        </dgm:presLayoutVars>
      </dgm:prSet>
      <dgm:spPr/>
      <dgm:t>
        <a:bodyPr/>
        <a:lstStyle/>
        <a:p>
          <a:endParaRPr lang="en-GB"/>
        </a:p>
      </dgm:t>
    </dgm:pt>
    <dgm:pt modelId="{01325AB4-3343-4479-97FB-E3AAD5162C1D}" type="pres">
      <dgm:prSet presAssocID="{1562A248-FC0C-4DCC-A7CE-A08D67AFCA73}" presName="wedge2" presStyleLbl="node1" presStyleIdx="1" presStyleCnt="3" custLinFactNeighborX="-3717" custLinFactNeighborY="-2599"/>
      <dgm:spPr/>
      <dgm:t>
        <a:bodyPr/>
        <a:lstStyle/>
        <a:p>
          <a:endParaRPr lang="en-GB"/>
        </a:p>
      </dgm:t>
    </dgm:pt>
    <dgm:pt modelId="{CC06D9D7-9CB4-4428-B693-B311417B63FF}" type="pres">
      <dgm:prSet presAssocID="{1562A248-FC0C-4DCC-A7CE-A08D67AFCA73}" presName="dummy2a" presStyleCnt="0"/>
      <dgm:spPr/>
    </dgm:pt>
    <dgm:pt modelId="{51ED5414-000E-444D-AF93-1DB426B084E7}" type="pres">
      <dgm:prSet presAssocID="{1562A248-FC0C-4DCC-A7CE-A08D67AFCA73}" presName="dummy2b" presStyleCnt="0"/>
      <dgm:spPr/>
    </dgm:pt>
    <dgm:pt modelId="{8BB3D3EA-AF98-4E42-8C3A-7D22BC729121}" type="pres">
      <dgm:prSet presAssocID="{1562A248-FC0C-4DCC-A7CE-A08D67AFCA73}" presName="wedge2Tx" presStyleLbl="node1" presStyleIdx="1" presStyleCnt="3">
        <dgm:presLayoutVars>
          <dgm:chMax val="0"/>
          <dgm:chPref val="0"/>
          <dgm:bulletEnabled val="1"/>
        </dgm:presLayoutVars>
      </dgm:prSet>
      <dgm:spPr/>
      <dgm:t>
        <a:bodyPr/>
        <a:lstStyle/>
        <a:p>
          <a:endParaRPr lang="en-GB"/>
        </a:p>
      </dgm:t>
    </dgm:pt>
    <dgm:pt modelId="{CB97BCE4-39B5-406C-942E-04EDF0AD46FE}" type="pres">
      <dgm:prSet presAssocID="{1562A248-FC0C-4DCC-A7CE-A08D67AFCA73}" presName="wedge3" presStyleLbl="node1" presStyleIdx="2" presStyleCnt="3"/>
      <dgm:spPr/>
      <dgm:t>
        <a:bodyPr/>
        <a:lstStyle/>
        <a:p>
          <a:endParaRPr lang="en-GB"/>
        </a:p>
      </dgm:t>
    </dgm:pt>
    <dgm:pt modelId="{AF09CBA8-0AB7-49CD-BCFD-81A42E180D33}" type="pres">
      <dgm:prSet presAssocID="{1562A248-FC0C-4DCC-A7CE-A08D67AFCA73}" presName="dummy3a" presStyleCnt="0"/>
      <dgm:spPr/>
    </dgm:pt>
    <dgm:pt modelId="{AFA0C62D-4925-406F-8370-E31F2E7AAAD4}" type="pres">
      <dgm:prSet presAssocID="{1562A248-FC0C-4DCC-A7CE-A08D67AFCA73}" presName="dummy3b" presStyleCnt="0"/>
      <dgm:spPr/>
    </dgm:pt>
    <dgm:pt modelId="{EB082077-2BD5-4EC9-A17D-8E846CF39DAC}" type="pres">
      <dgm:prSet presAssocID="{1562A248-FC0C-4DCC-A7CE-A08D67AFCA73}" presName="wedge3Tx" presStyleLbl="node1" presStyleIdx="2" presStyleCnt="3">
        <dgm:presLayoutVars>
          <dgm:chMax val="0"/>
          <dgm:chPref val="0"/>
          <dgm:bulletEnabled val="1"/>
        </dgm:presLayoutVars>
      </dgm:prSet>
      <dgm:spPr/>
      <dgm:t>
        <a:bodyPr/>
        <a:lstStyle/>
        <a:p>
          <a:endParaRPr lang="en-GB"/>
        </a:p>
      </dgm:t>
    </dgm:pt>
    <dgm:pt modelId="{4AD320D8-BA51-40E2-A869-064AD7B2B9F5}" type="pres">
      <dgm:prSet presAssocID="{DE62B1B6-6CFB-4D43-9279-A2B2B7E63B27}" presName="arrowWedge1" presStyleLbl="fgSibTrans2D1" presStyleIdx="0" presStyleCnt="3" custScaleY="99469" custLinFactNeighborX="-349" custLinFactNeighborY="-917"/>
      <dgm:spPr/>
    </dgm:pt>
    <dgm:pt modelId="{AE24E163-05B0-431A-B63F-533F7FD5345F}" type="pres">
      <dgm:prSet presAssocID="{6DBC9B81-0F2A-4904-904B-BB7DD6CD20B3}" presName="arrowWedge2" presStyleLbl="fgSibTrans2D1" presStyleIdx="1" presStyleCnt="3"/>
      <dgm:spPr/>
    </dgm:pt>
    <dgm:pt modelId="{5E7252CB-50B9-41A7-9093-FF9259833CF8}" type="pres">
      <dgm:prSet presAssocID="{3352DCD9-6549-4A5A-AFB3-C778E9FE3C28}" presName="arrowWedge3" presStyleLbl="fgSibTrans2D1" presStyleIdx="2" presStyleCnt="3" custLinFactNeighborX="-1126" custLinFactNeighborY="885"/>
      <dgm:spPr/>
    </dgm:pt>
  </dgm:ptLst>
  <dgm:cxnLst>
    <dgm:cxn modelId="{E4C93996-B42C-4878-B93D-05BFABAC99EB}" type="presOf" srcId="{39C11FF1-0917-4889-A387-5B192A091FE2}" destId="{4BC06605-71A5-4CD9-94A4-4DBC388EB6DE}" srcOrd="1" destOrd="0" presId="urn:microsoft.com/office/officeart/2005/8/layout/cycle8"/>
    <dgm:cxn modelId="{7097DF3E-6998-47C1-B68C-3ED136B9182E}" type="presOf" srcId="{DE7E19CB-C3EA-4A02-A349-9A2694F82A52}" destId="{01325AB4-3343-4479-97FB-E3AAD5162C1D}" srcOrd="0" destOrd="0" presId="urn:microsoft.com/office/officeart/2005/8/layout/cycle8"/>
    <dgm:cxn modelId="{8094AF3F-679F-464F-B3D9-08163360611B}" type="presOf" srcId="{39C11FF1-0917-4889-A387-5B192A091FE2}" destId="{C6C3E802-91C0-4A4D-94B7-B26669B34AF8}" srcOrd="0" destOrd="0" presId="urn:microsoft.com/office/officeart/2005/8/layout/cycle8"/>
    <dgm:cxn modelId="{4C7C7F4E-96DA-4FA1-BD89-2F568F4DCD29}" srcId="{1562A248-FC0C-4DCC-A7CE-A08D67AFCA73}" destId="{DE7E19CB-C3EA-4A02-A349-9A2694F82A52}" srcOrd="1" destOrd="0" parTransId="{AE3D7D47-EA9E-4152-AFFC-2E7E47871234}" sibTransId="{6DBC9B81-0F2A-4904-904B-BB7DD6CD20B3}"/>
    <dgm:cxn modelId="{D72BE684-78EE-436E-A265-2D34A0FE1969}" type="presOf" srcId="{1FB295C3-1531-4239-97CF-351BF63089E3}" destId="{CB97BCE4-39B5-406C-942E-04EDF0AD46FE}" srcOrd="0" destOrd="0" presId="urn:microsoft.com/office/officeart/2005/8/layout/cycle8"/>
    <dgm:cxn modelId="{57B09A68-B533-49E1-B836-92324CED487C}" srcId="{1562A248-FC0C-4DCC-A7CE-A08D67AFCA73}" destId="{1FB295C3-1531-4239-97CF-351BF63089E3}" srcOrd="2" destOrd="0" parTransId="{9F7E3CD4-DABD-4F8D-819B-2BC5FE589005}" sibTransId="{3352DCD9-6549-4A5A-AFB3-C778E9FE3C28}"/>
    <dgm:cxn modelId="{67CC0903-3532-4B50-B975-C6C9AFF0BC56}" type="presOf" srcId="{DE7E19CB-C3EA-4A02-A349-9A2694F82A52}" destId="{8BB3D3EA-AF98-4E42-8C3A-7D22BC729121}" srcOrd="1" destOrd="0" presId="urn:microsoft.com/office/officeart/2005/8/layout/cycle8"/>
    <dgm:cxn modelId="{A8B34CD2-50E5-4F2C-BB26-71C09979B92B}" srcId="{1562A248-FC0C-4DCC-A7CE-A08D67AFCA73}" destId="{39C11FF1-0917-4889-A387-5B192A091FE2}" srcOrd="0" destOrd="0" parTransId="{39E31BE8-193D-41C7-8DA8-B34E11436229}" sibTransId="{DE62B1B6-6CFB-4D43-9279-A2B2B7E63B27}"/>
    <dgm:cxn modelId="{2105CD00-75A3-4FCB-BB2C-2263EA750039}" type="presOf" srcId="{1562A248-FC0C-4DCC-A7CE-A08D67AFCA73}" destId="{D3CAE804-F536-43B7-A911-EC18200B5CC2}" srcOrd="0" destOrd="0" presId="urn:microsoft.com/office/officeart/2005/8/layout/cycle8"/>
    <dgm:cxn modelId="{A0201BD6-0D22-49B2-B011-95C1213208FA}" type="presOf" srcId="{1FB295C3-1531-4239-97CF-351BF63089E3}" destId="{EB082077-2BD5-4EC9-A17D-8E846CF39DAC}" srcOrd="1" destOrd="0" presId="urn:microsoft.com/office/officeart/2005/8/layout/cycle8"/>
    <dgm:cxn modelId="{50EEA255-B51B-4DDE-8A0B-D76609E85053}" type="presParOf" srcId="{D3CAE804-F536-43B7-A911-EC18200B5CC2}" destId="{C6C3E802-91C0-4A4D-94B7-B26669B34AF8}" srcOrd="0" destOrd="0" presId="urn:microsoft.com/office/officeart/2005/8/layout/cycle8"/>
    <dgm:cxn modelId="{0C003678-B675-4167-81C9-28AE00E1F2C0}" type="presParOf" srcId="{D3CAE804-F536-43B7-A911-EC18200B5CC2}" destId="{21FC3C06-1451-4E34-A73E-65AECBD9A4EE}" srcOrd="1" destOrd="0" presId="urn:microsoft.com/office/officeart/2005/8/layout/cycle8"/>
    <dgm:cxn modelId="{38C7D105-4B43-4920-847D-DEA8EBEB1458}" type="presParOf" srcId="{D3CAE804-F536-43B7-A911-EC18200B5CC2}" destId="{0EAFA566-9F51-4DAE-9BBC-5E1B01F7FA19}" srcOrd="2" destOrd="0" presId="urn:microsoft.com/office/officeart/2005/8/layout/cycle8"/>
    <dgm:cxn modelId="{52C3AF22-EFB6-4C65-BCEF-F7F1EC23328C}" type="presParOf" srcId="{D3CAE804-F536-43B7-A911-EC18200B5CC2}" destId="{4BC06605-71A5-4CD9-94A4-4DBC388EB6DE}" srcOrd="3" destOrd="0" presId="urn:microsoft.com/office/officeart/2005/8/layout/cycle8"/>
    <dgm:cxn modelId="{D5F978EE-1C90-44F5-B13F-181BDE76DDD8}" type="presParOf" srcId="{D3CAE804-F536-43B7-A911-EC18200B5CC2}" destId="{01325AB4-3343-4479-97FB-E3AAD5162C1D}" srcOrd="4" destOrd="0" presId="urn:microsoft.com/office/officeart/2005/8/layout/cycle8"/>
    <dgm:cxn modelId="{D05215BA-F4B2-4073-8281-F03C706E6EEB}" type="presParOf" srcId="{D3CAE804-F536-43B7-A911-EC18200B5CC2}" destId="{CC06D9D7-9CB4-4428-B693-B311417B63FF}" srcOrd="5" destOrd="0" presId="urn:microsoft.com/office/officeart/2005/8/layout/cycle8"/>
    <dgm:cxn modelId="{2DD26CE8-8F7D-4CB0-8D41-46BFECABDB36}" type="presParOf" srcId="{D3CAE804-F536-43B7-A911-EC18200B5CC2}" destId="{51ED5414-000E-444D-AF93-1DB426B084E7}" srcOrd="6" destOrd="0" presId="urn:microsoft.com/office/officeart/2005/8/layout/cycle8"/>
    <dgm:cxn modelId="{68D5C1A1-6074-4903-9E31-15C24F7EB507}" type="presParOf" srcId="{D3CAE804-F536-43B7-A911-EC18200B5CC2}" destId="{8BB3D3EA-AF98-4E42-8C3A-7D22BC729121}" srcOrd="7" destOrd="0" presId="urn:microsoft.com/office/officeart/2005/8/layout/cycle8"/>
    <dgm:cxn modelId="{3EC8EF99-CCD9-48A9-8ADE-3DC6BD8D47D5}" type="presParOf" srcId="{D3CAE804-F536-43B7-A911-EC18200B5CC2}" destId="{CB97BCE4-39B5-406C-942E-04EDF0AD46FE}" srcOrd="8" destOrd="0" presId="urn:microsoft.com/office/officeart/2005/8/layout/cycle8"/>
    <dgm:cxn modelId="{52842136-2C15-41B9-AB6B-4A8A3C405E52}" type="presParOf" srcId="{D3CAE804-F536-43B7-A911-EC18200B5CC2}" destId="{AF09CBA8-0AB7-49CD-BCFD-81A42E180D33}" srcOrd="9" destOrd="0" presId="urn:microsoft.com/office/officeart/2005/8/layout/cycle8"/>
    <dgm:cxn modelId="{9566264B-4502-45F8-AECE-EAE7720B81E4}" type="presParOf" srcId="{D3CAE804-F536-43B7-A911-EC18200B5CC2}" destId="{AFA0C62D-4925-406F-8370-E31F2E7AAAD4}" srcOrd="10" destOrd="0" presId="urn:microsoft.com/office/officeart/2005/8/layout/cycle8"/>
    <dgm:cxn modelId="{BB7A6744-B3A2-4515-871B-BC54AB95A197}" type="presParOf" srcId="{D3CAE804-F536-43B7-A911-EC18200B5CC2}" destId="{EB082077-2BD5-4EC9-A17D-8E846CF39DAC}" srcOrd="11" destOrd="0" presId="urn:microsoft.com/office/officeart/2005/8/layout/cycle8"/>
    <dgm:cxn modelId="{2407E469-908F-485E-ADED-4FE5C8031DB1}" type="presParOf" srcId="{D3CAE804-F536-43B7-A911-EC18200B5CC2}" destId="{4AD320D8-BA51-40E2-A869-064AD7B2B9F5}" srcOrd="12" destOrd="0" presId="urn:microsoft.com/office/officeart/2005/8/layout/cycle8"/>
    <dgm:cxn modelId="{FADBCE4F-BB9B-408B-9EBB-B1F51D7FAC2A}" type="presParOf" srcId="{D3CAE804-F536-43B7-A911-EC18200B5CC2}" destId="{AE24E163-05B0-431A-B63F-533F7FD5345F}" srcOrd="13" destOrd="0" presId="urn:microsoft.com/office/officeart/2005/8/layout/cycle8"/>
    <dgm:cxn modelId="{96B258A1-084E-4393-9732-8482589C4208}" type="presParOf" srcId="{D3CAE804-F536-43B7-A911-EC18200B5CC2}" destId="{5E7252CB-50B9-41A7-9093-FF9259833CF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9A91D-8E1B-4D67-83E1-EEB34DCF7A85}">
      <dsp:nvSpPr>
        <dsp:cNvPr id="0" name=""/>
        <dsp:cNvSpPr/>
      </dsp:nvSpPr>
      <dsp:spPr>
        <a:xfrm>
          <a:off x="3168355" y="-89332"/>
          <a:ext cx="2016216" cy="2015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smtClean="0"/>
            <a:t>Approx</a:t>
          </a:r>
          <a:r>
            <a:rPr lang="en-GB" sz="1600" kern="1200" dirty="0" smtClean="0"/>
            <a:t> 53,000 working aged people are affected by a common mental health condition</a:t>
          </a:r>
          <a:endParaRPr lang="en-GB" sz="1600" kern="1200" dirty="0"/>
        </a:p>
      </dsp:txBody>
      <dsp:txXfrm>
        <a:off x="3463623" y="205888"/>
        <a:ext cx="1425680" cy="1425446"/>
      </dsp:txXfrm>
    </dsp:sp>
    <dsp:sp modelId="{7005F19F-2103-4788-9AB2-884BA7B5D00D}">
      <dsp:nvSpPr>
        <dsp:cNvPr id="0" name=""/>
        <dsp:cNvSpPr/>
      </dsp:nvSpPr>
      <dsp:spPr>
        <a:xfrm rot="1434417">
          <a:off x="5395736" y="1376372"/>
          <a:ext cx="884414" cy="557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5402910" y="1453981"/>
        <a:ext cx="717167" cy="334494"/>
      </dsp:txXfrm>
    </dsp:sp>
    <dsp:sp modelId="{5034829F-AC0D-4902-A44D-8B686F38FDB3}">
      <dsp:nvSpPr>
        <dsp:cNvPr id="0" name=""/>
        <dsp:cNvSpPr/>
      </dsp:nvSpPr>
      <dsp:spPr>
        <a:xfrm>
          <a:off x="6552737" y="1512176"/>
          <a:ext cx="1651824" cy="1651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Young Black Men Project- Hackney</a:t>
          </a:r>
          <a:endParaRPr lang="en-GB" sz="1600" kern="1200" dirty="0"/>
        </a:p>
      </dsp:txBody>
      <dsp:txXfrm>
        <a:off x="6794641" y="1754080"/>
        <a:ext cx="1168016" cy="1168016"/>
      </dsp:txXfrm>
    </dsp:sp>
    <dsp:sp modelId="{C647F750-29E1-48B8-87A5-7579CF88E03C}">
      <dsp:nvSpPr>
        <dsp:cNvPr id="0" name=""/>
        <dsp:cNvSpPr/>
      </dsp:nvSpPr>
      <dsp:spPr>
        <a:xfrm rot="7757261">
          <a:off x="6028179" y="3241521"/>
          <a:ext cx="766583" cy="557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6164754" y="3288296"/>
        <a:ext cx="599336" cy="334494"/>
      </dsp:txXfrm>
    </dsp:sp>
    <dsp:sp modelId="{CFFDB67B-A618-4CE1-B1EE-919A224890A3}">
      <dsp:nvSpPr>
        <dsp:cNvPr id="0" name=""/>
        <dsp:cNvSpPr/>
      </dsp:nvSpPr>
      <dsp:spPr>
        <a:xfrm>
          <a:off x="4590906" y="3910116"/>
          <a:ext cx="1651824" cy="1651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44% of households rent from a social landlord</a:t>
          </a:r>
          <a:endParaRPr lang="en-GB" sz="1600" kern="1200" dirty="0"/>
        </a:p>
      </dsp:txBody>
      <dsp:txXfrm>
        <a:off x="4832810" y="4152020"/>
        <a:ext cx="1168016" cy="1168016"/>
      </dsp:txXfrm>
    </dsp:sp>
    <dsp:sp modelId="{6FACCDAA-6F69-49D7-8885-711F83F7A907}">
      <dsp:nvSpPr>
        <dsp:cNvPr id="0" name=""/>
        <dsp:cNvSpPr/>
      </dsp:nvSpPr>
      <dsp:spPr>
        <a:xfrm rot="10800000">
          <a:off x="3969242" y="4457283"/>
          <a:ext cx="439308" cy="557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4101034" y="4568781"/>
        <a:ext cx="307516" cy="334494"/>
      </dsp:txXfrm>
    </dsp:sp>
    <dsp:sp modelId="{B1565B10-79A4-42B5-917F-95E217647899}">
      <dsp:nvSpPr>
        <dsp:cNvPr id="0" name=""/>
        <dsp:cNvSpPr/>
      </dsp:nvSpPr>
      <dsp:spPr>
        <a:xfrm>
          <a:off x="2110197" y="3910116"/>
          <a:ext cx="1651824" cy="1651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Running county lines/ knife crime/ gang affiliation</a:t>
          </a:r>
          <a:endParaRPr lang="en-GB" sz="1600" kern="1200" dirty="0"/>
        </a:p>
      </dsp:txBody>
      <dsp:txXfrm>
        <a:off x="2352101" y="4152020"/>
        <a:ext cx="1168016" cy="1168016"/>
      </dsp:txXfrm>
    </dsp:sp>
    <dsp:sp modelId="{8F9EC7B5-2E89-4C54-9799-42339D7A75C1}">
      <dsp:nvSpPr>
        <dsp:cNvPr id="0" name=""/>
        <dsp:cNvSpPr/>
      </dsp:nvSpPr>
      <dsp:spPr>
        <a:xfrm rot="13839008">
          <a:off x="1582771" y="3275116"/>
          <a:ext cx="768052" cy="557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1719416" y="3451279"/>
        <a:ext cx="600805" cy="334494"/>
      </dsp:txXfrm>
    </dsp:sp>
    <dsp:sp modelId="{5A2035C6-AA7C-452C-87D6-60C8D1774083}">
      <dsp:nvSpPr>
        <dsp:cNvPr id="0" name=""/>
        <dsp:cNvSpPr/>
      </dsp:nvSpPr>
      <dsp:spPr>
        <a:xfrm>
          <a:off x="144008" y="1512164"/>
          <a:ext cx="1651824" cy="1651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36% of people live in poverty</a:t>
          </a:r>
          <a:endParaRPr lang="en-GB" sz="2000" kern="1200" dirty="0"/>
        </a:p>
      </dsp:txBody>
      <dsp:txXfrm>
        <a:off x="385912" y="1754068"/>
        <a:ext cx="1168016" cy="1168016"/>
      </dsp:txXfrm>
    </dsp:sp>
    <dsp:sp modelId="{2DD0E314-039A-4B79-97AA-395D3C02B2F9}">
      <dsp:nvSpPr>
        <dsp:cNvPr id="0" name=""/>
        <dsp:cNvSpPr/>
      </dsp:nvSpPr>
      <dsp:spPr>
        <a:xfrm rot="20167325">
          <a:off x="2023699" y="1396624"/>
          <a:ext cx="886523" cy="557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2030856" y="1541972"/>
        <a:ext cx="719276" cy="334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BCAC-6C2E-4BA4-93F5-77954D8B29AE}">
      <dsp:nvSpPr>
        <dsp:cNvPr id="0" name=""/>
        <dsp:cNvSpPr/>
      </dsp:nvSpPr>
      <dsp:spPr>
        <a:xfrm rot="5400000">
          <a:off x="-163925" y="166635"/>
          <a:ext cx="1092839" cy="764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GB" sz="900" kern="1200" dirty="0" smtClean="0"/>
        </a:p>
        <a:p>
          <a:pPr lvl="0" algn="ctr" defTabSz="400050">
            <a:lnSpc>
              <a:spcPct val="90000"/>
            </a:lnSpc>
            <a:spcBef>
              <a:spcPct val="0"/>
            </a:spcBef>
            <a:spcAft>
              <a:spcPct val="35000"/>
            </a:spcAft>
          </a:pPr>
          <a:endParaRPr lang="en-GB" sz="900" kern="1200" dirty="0"/>
        </a:p>
      </dsp:txBody>
      <dsp:txXfrm rot="-5400000">
        <a:off x="2" y="385203"/>
        <a:ext cx="764987" cy="327852"/>
      </dsp:txXfrm>
    </dsp:sp>
    <dsp:sp modelId="{DD20404D-B62E-41FF-8EF1-A50EF98120B2}">
      <dsp:nvSpPr>
        <dsp:cNvPr id="0" name=""/>
        <dsp:cNvSpPr/>
      </dsp:nvSpPr>
      <dsp:spPr>
        <a:xfrm rot="5400000">
          <a:off x="4208956" y="-3441259"/>
          <a:ext cx="710345" cy="7598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SLT’s language </a:t>
          </a:r>
          <a:r>
            <a:rPr lang="en-GB" sz="1900" kern="1200" dirty="0" smtClean="0"/>
            <a:t>is </a:t>
          </a:r>
          <a:r>
            <a:rPr lang="en-GB" sz="1900" kern="1200" dirty="0" smtClean="0"/>
            <a:t>vital: expectation that every child must make at least good to outstanding progress</a:t>
          </a:r>
          <a:endParaRPr lang="en-GB" sz="1900" kern="1200" dirty="0"/>
        </a:p>
      </dsp:txBody>
      <dsp:txXfrm rot="-5400000">
        <a:off x="764987" y="37386"/>
        <a:ext cx="7563608" cy="640993"/>
      </dsp:txXfrm>
    </dsp:sp>
    <dsp:sp modelId="{2BC9403C-8DC5-4F2E-8F20-F919EE8019AD}">
      <dsp:nvSpPr>
        <dsp:cNvPr id="0" name=""/>
        <dsp:cNvSpPr/>
      </dsp:nvSpPr>
      <dsp:spPr>
        <a:xfrm rot="5400000">
          <a:off x="-163925" y="1142425"/>
          <a:ext cx="1092839" cy="764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GB" sz="900" kern="1200" dirty="0" smtClean="0"/>
        </a:p>
        <a:p>
          <a:pPr lvl="0" algn="ctr" defTabSz="400050">
            <a:lnSpc>
              <a:spcPct val="90000"/>
            </a:lnSpc>
            <a:spcBef>
              <a:spcPct val="0"/>
            </a:spcBef>
            <a:spcAft>
              <a:spcPct val="35000"/>
            </a:spcAft>
          </a:pPr>
          <a:endParaRPr lang="en-GB" sz="900" kern="1200" dirty="0"/>
        </a:p>
      </dsp:txBody>
      <dsp:txXfrm rot="-5400000">
        <a:off x="2" y="1360993"/>
        <a:ext cx="764987" cy="327852"/>
      </dsp:txXfrm>
    </dsp:sp>
    <dsp:sp modelId="{767EF17E-5BF1-43CA-8D73-2993C9246A1B}">
      <dsp:nvSpPr>
        <dsp:cNvPr id="0" name=""/>
        <dsp:cNvSpPr/>
      </dsp:nvSpPr>
      <dsp:spPr>
        <a:xfrm rot="5400000">
          <a:off x="4208956" y="-2465469"/>
          <a:ext cx="710345" cy="7598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Teachers have to use Data to inform their planning and differentiation- by owning it they are empowered to challenge and extend</a:t>
          </a:r>
          <a:endParaRPr lang="en-GB" sz="1900" kern="1200" dirty="0"/>
        </a:p>
      </dsp:txBody>
      <dsp:txXfrm rot="-5400000">
        <a:off x="764987" y="1013176"/>
        <a:ext cx="7563608" cy="640993"/>
      </dsp:txXfrm>
    </dsp:sp>
    <dsp:sp modelId="{2B4B2D73-7CEE-4378-8BC2-1A1248A66536}">
      <dsp:nvSpPr>
        <dsp:cNvPr id="0" name=""/>
        <dsp:cNvSpPr/>
      </dsp:nvSpPr>
      <dsp:spPr>
        <a:xfrm rot="5400000">
          <a:off x="-163925" y="2118215"/>
          <a:ext cx="1092839" cy="764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GB" sz="900" kern="1200" dirty="0" smtClean="0"/>
        </a:p>
        <a:p>
          <a:pPr lvl="0" algn="ctr" defTabSz="400050">
            <a:lnSpc>
              <a:spcPct val="90000"/>
            </a:lnSpc>
            <a:spcBef>
              <a:spcPct val="0"/>
            </a:spcBef>
            <a:spcAft>
              <a:spcPct val="35000"/>
            </a:spcAft>
          </a:pPr>
          <a:endParaRPr lang="en-GB" sz="900" kern="1200" dirty="0" smtClean="0"/>
        </a:p>
      </dsp:txBody>
      <dsp:txXfrm rot="-5400000">
        <a:off x="2" y="2336783"/>
        <a:ext cx="764987" cy="327852"/>
      </dsp:txXfrm>
    </dsp:sp>
    <dsp:sp modelId="{4FB71A43-46B6-4E92-B94B-F4D74A662CC4}">
      <dsp:nvSpPr>
        <dsp:cNvPr id="0" name=""/>
        <dsp:cNvSpPr/>
      </dsp:nvSpPr>
      <dsp:spPr>
        <a:xfrm rot="5400000">
          <a:off x="4208956" y="-1489679"/>
          <a:ext cx="710345" cy="7598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The barriers to learning are not an excuse for poor outcomes; we must find solutions to these barriers to ensure children make progress</a:t>
          </a:r>
          <a:endParaRPr lang="en-GB" sz="1900" kern="1200" dirty="0"/>
        </a:p>
      </dsp:txBody>
      <dsp:txXfrm rot="-5400000">
        <a:off x="764987" y="1988966"/>
        <a:ext cx="7563608" cy="640993"/>
      </dsp:txXfrm>
    </dsp:sp>
    <dsp:sp modelId="{B694919F-6CB0-418F-8516-455BB9FAC270}">
      <dsp:nvSpPr>
        <dsp:cNvPr id="0" name=""/>
        <dsp:cNvSpPr/>
      </dsp:nvSpPr>
      <dsp:spPr>
        <a:xfrm rot="5400000">
          <a:off x="-163925" y="3094005"/>
          <a:ext cx="1092839" cy="764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GB" sz="900" kern="1200" dirty="0"/>
        </a:p>
      </dsp:txBody>
      <dsp:txXfrm rot="-5400000">
        <a:off x="2" y="3312573"/>
        <a:ext cx="764987" cy="327852"/>
      </dsp:txXfrm>
    </dsp:sp>
    <dsp:sp modelId="{F45C299B-B987-4499-9FB6-D0C479D3411B}">
      <dsp:nvSpPr>
        <dsp:cNvPr id="0" name=""/>
        <dsp:cNvSpPr/>
      </dsp:nvSpPr>
      <dsp:spPr>
        <a:xfrm rot="5400000">
          <a:off x="4208956" y="-513889"/>
          <a:ext cx="710345" cy="7598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smtClean="0"/>
            <a:t>Every teacher held to account for the progress children make over the year</a:t>
          </a:r>
          <a:endParaRPr lang="en-GB" sz="1900" kern="1200"/>
        </a:p>
      </dsp:txBody>
      <dsp:txXfrm rot="-5400000">
        <a:off x="764987" y="2964756"/>
        <a:ext cx="7563608" cy="640993"/>
      </dsp:txXfrm>
    </dsp:sp>
    <dsp:sp modelId="{F723E063-1CB9-40C9-86C2-94A1442EE2F7}">
      <dsp:nvSpPr>
        <dsp:cNvPr id="0" name=""/>
        <dsp:cNvSpPr/>
      </dsp:nvSpPr>
      <dsp:spPr>
        <a:xfrm rot="5400000">
          <a:off x="-163925" y="4069796"/>
          <a:ext cx="1092839" cy="764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GB" sz="900" kern="1200" dirty="0"/>
        </a:p>
      </dsp:txBody>
      <dsp:txXfrm rot="-5400000">
        <a:off x="2" y="4288364"/>
        <a:ext cx="764987" cy="327852"/>
      </dsp:txXfrm>
    </dsp:sp>
    <dsp:sp modelId="{7E237A42-DAB8-408E-A003-3D77AB363156}">
      <dsp:nvSpPr>
        <dsp:cNvPr id="0" name=""/>
        <dsp:cNvSpPr/>
      </dsp:nvSpPr>
      <dsp:spPr>
        <a:xfrm rot="5400000">
          <a:off x="4208956" y="461900"/>
          <a:ext cx="710345" cy="7598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smtClean="0"/>
            <a:t>During our Data and progress meetings across the year one of our key areas of focus on our action planning: Black Caribbean children.</a:t>
          </a:r>
          <a:endParaRPr lang="en-GB" sz="1900" kern="1200" dirty="0"/>
        </a:p>
      </dsp:txBody>
      <dsp:txXfrm rot="-5400000">
        <a:off x="764987" y="3940545"/>
        <a:ext cx="7563608" cy="640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3E802-91C0-4A4D-94B7-B26669B34AF8}">
      <dsp:nvSpPr>
        <dsp:cNvPr id="0" name=""/>
        <dsp:cNvSpPr/>
      </dsp:nvSpPr>
      <dsp:spPr>
        <a:xfrm>
          <a:off x="335377" y="194083"/>
          <a:ext cx="2479955" cy="2479955"/>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33% of teachers are BME</a:t>
          </a:r>
          <a:endParaRPr lang="en-GB" sz="1600" kern="1200" dirty="0"/>
        </a:p>
      </dsp:txBody>
      <dsp:txXfrm>
        <a:off x="1642373" y="719598"/>
        <a:ext cx="885698" cy="738082"/>
      </dsp:txXfrm>
    </dsp:sp>
    <dsp:sp modelId="{01325AB4-3343-4479-97FB-E3AAD5162C1D}">
      <dsp:nvSpPr>
        <dsp:cNvPr id="0" name=""/>
        <dsp:cNvSpPr/>
      </dsp:nvSpPr>
      <dsp:spPr>
        <a:xfrm>
          <a:off x="288022" y="216017"/>
          <a:ext cx="2479955" cy="2479955"/>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79% of support staff are BME</a:t>
          </a:r>
          <a:endParaRPr lang="en-GB" sz="1600" kern="1200" dirty="0"/>
        </a:p>
      </dsp:txBody>
      <dsp:txXfrm>
        <a:off x="878487" y="1825035"/>
        <a:ext cx="1328547" cy="649512"/>
      </dsp:txXfrm>
    </dsp:sp>
    <dsp:sp modelId="{CB97BCE4-39B5-406C-942E-04EDF0AD46FE}">
      <dsp:nvSpPr>
        <dsp:cNvPr id="0" name=""/>
        <dsp:cNvSpPr/>
      </dsp:nvSpPr>
      <dsp:spPr>
        <a:xfrm>
          <a:off x="329126" y="191901"/>
          <a:ext cx="2479955" cy="2479955"/>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25% of our SLT are BME</a:t>
          </a:r>
          <a:endParaRPr lang="en-GB" sz="1600" kern="1200" dirty="0"/>
        </a:p>
      </dsp:txBody>
      <dsp:txXfrm>
        <a:off x="616388" y="717415"/>
        <a:ext cx="885698" cy="738082"/>
      </dsp:txXfrm>
    </dsp:sp>
    <dsp:sp modelId="{4AD320D8-BA51-40E2-A869-064AD7B2B9F5}">
      <dsp:nvSpPr>
        <dsp:cNvPr id="0" name=""/>
        <dsp:cNvSpPr/>
      </dsp:nvSpPr>
      <dsp:spPr>
        <a:xfrm>
          <a:off x="172334" y="22405"/>
          <a:ext cx="2786997" cy="277219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24E163-05B0-431A-B63F-533F7FD5345F}">
      <dsp:nvSpPr>
        <dsp:cNvPr id="0" name=""/>
        <dsp:cNvSpPr/>
      </dsp:nvSpPr>
      <dsp:spPr>
        <a:xfrm>
          <a:off x="134501" y="62339"/>
          <a:ext cx="2786997" cy="278699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7252CB-50B9-41A7-9093-FF9259833CF8}">
      <dsp:nvSpPr>
        <dsp:cNvPr id="0" name=""/>
        <dsp:cNvSpPr/>
      </dsp:nvSpPr>
      <dsp:spPr>
        <a:xfrm>
          <a:off x="144019" y="63045"/>
          <a:ext cx="2786997" cy="278699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1E485647-ECE2-46E3-B52E-B3611EA7D2DD}" type="datetimeFigureOut">
              <a:rPr lang="en-GB" smtClean="0"/>
              <a:t>26/01/2018</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4F702357-366D-441C-BFC4-23D9605E2B4B}" type="slidenum">
              <a:rPr lang="en-GB" smtClean="0"/>
              <a:t>‹#›</a:t>
            </a:fld>
            <a:endParaRPr lang="en-GB"/>
          </a:p>
        </p:txBody>
      </p:sp>
    </p:spTree>
    <p:extLst>
      <p:ext uri="{BB962C8B-B14F-4D97-AF65-F5344CB8AC3E}">
        <p14:creationId xmlns:p14="http://schemas.microsoft.com/office/powerpoint/2010/main" val="33752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a:t>
            </a:fld>
            <a:endParaRPr lang="en-GB"/>
          </a:p>
        </p:txBody>
      </p:sp>
    </p:spTree>
    <p:extLst>
      <p:ext uri="{BB962C8B-B14F-4D97-AF65-F5344CB8AC3E}">
        <p14:creationId xmlns:p14="http://schemas.microsoft.com/office/powerpoint/2010/main" val="284295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10</a:t>
            </a:fld>
            <a:endParaRPr lang="en-GB"/>
          </a:p>
        </p:txBody>
      </p:sp>
    </p:spTree>
    <p:extLst>
      <p:ext uri="{BB962C8B-B14F-4D97-AF65-F5344CB8AC3E}">
        <p14:creationId xmlns:p14="http://schemas.microsoft.com/office/powerpoint/2010/main" val="59206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11</a:t>
            </a:fld>
            <a:endParaRPr lang="en-GB"/>
          </a:p>
        </p:txBody>
      </p:sp>
    </p:spTree>
    <p:extLst>
      <p:ext uri="{BB962C8B-B14F-4D97-AF65-F5344CB8AC3E}">
        <p14:creationId xmlns:p14="http://schemas.microsoft.com/office/powerpoint/2010/main" val="77172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12</a:t>
            </a:fld>
            <a:endParaRPr lang="en-GB"/>
          </a:p>
        </p:txBody>
      </p:sp>
    </p:spTree>
    <p:extLst>
      <p:ext uri="{BB962C8B-B14F-4D97-AF65-F5344CB8AC3E}">
        <p14:creationId xmlns:p14="http://schemas.microsoft.com/office/powerpoint/2010/main" val="162000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13</a:t>
            </a:fld>
            <a:endParaRPr lang="en-GB"/>
          </a:p>
        </p:txBody>
      </p:sp>
    </p:spTree>
    <p:extLst>
      <p:ext uri="{BB962C8B-B14F-4D97-AF65-F5344CB8AC3E}">
        <p14:creationId xmlns:p14="http://schemas.microsoft.com/office/powerpoint/2010/main" val="254294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14</a:t>
            </a:fld>
            <a:endParaRPr lang="en-GB"/>
          </a:p>
        </p:txBody>
      </p:sp>
    </p:spTree>
    <p:extLst>
      <p:ext uri="{BB962C8B-B14F-4D97-AF65-F5344CB8AC3E}">
        <p14:creationId xmlns:p14="http://schemas.microsoft.com/office/powerpoint/2010/main" val="303394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15</a:t>
            </a:fld>
            <a:endParaRPr lang="en-GB"/>
          </a:p>
        </p:txBody>
      </p:sp>
    </p:spTree>
    <p:extLst>
      <p:ext uri="{BB962C8B-B14F-4D97-AF65-F5344CB8AC3E}">
        <p14:creationId xmlns:p14="http://schemas.microsoft.com/office/powerpoint/2010/main" val="265173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16</a:t>
            </a:fld>
            <a:endParaRPr lang="en-GB"/>
          </a:p>
        </p:txBody>
      </p:sp>
    </p:spTree>
    <p:extLst>
      <p:ext uri="{BB962C8B-B14F-4D97-AF65-F5344CB8AC3E}">
        <p14:creationId xmlns:p14="http://schemas.microsoft.com/office/powerpoint/2010/main" val="290253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17</a:t>
            </a:fld>
            <a:endParaRPr lang="en-GB"/>
          </a:p>
        </p:txBody>
      </p:sp>
    </p:spTree>
    <p:extLst>
      <p:ext uri="{BB962C8B-B14F-4D97-AF65-F5344CB8AC3E}">
        <p14:creationId xmlns:p14="http://schemas.microsoft.com/office/powerpoint/2010/main" val="119943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 mobility</a:t>
            </a:r>
            <a:r>
              <a:rPr lang="en-GB" baseline="0" dirty="0" smtClean="0"/>
              <a:t> continues to be an issue</a:t>
            </a:r>
          </a:p>
          <a:p>
            <a:r>
              <a:rPr lang="en-GB" baseline="0" dirty="0" smtClean="0"/>
              <a:t>I wish there was a box on here for number of families with No Recourse to Public Funds to reflect a very vulnerable group that we support</a:t>
            </a:r>
            <a:endParaRPr lang="en-GB" dirty="0"/>
          </a:p>
        </p:txBody>
      </p:sp>
      <p:sp>
        <p:nvSpPr>
          <p:cNvPr id="4" name="Slide Number Placeholder 3"/>
          <p:cNvSpPr>
            <a:spLocks noGrp="1"/>
          </p:cNvSpPr>
          <p:nvPr>
            <p:ph type="sldNum" sz="quarter" idx="10"/>
          </p:nvPr>
        </p:nvSpPr>
        <p:spPr/>
        <p:txBody>
          <a:bodyPr/>
          <a:lstStyle/>
          <a:p>
            <a:fld id="{4F702357-366D-441C-BFC4-23D9605E2B4B}" type="slidenum">
              <a:rPr lang="en-GB" smtClean="0"/>
              <a:t>2</a:t>
            </a:fld>
            <a:endParaRPr lang="en-GB"/>
          </a:p>
        </p:txBody>
      </p:sp>
    </p:spTree>
    <p:extLst>
      <p:ext uri="{BB962C8B-B14F-4D97-AF65-F5344CB8AC3E}">
        <p14:creationId xmlns:p14="http://schemas.microsoft.com/office/powerpoint/2010/main" val="215380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3</a:t>
            </a:fld>
            <a:endParaRPr lang="en-GB"/>
          </a:p>
        </p:txBody>
      </p:sp>
    </p:spTree>
    <p:extLst>
      <p:ext uri="{BB962C8B-B14F-4D97-AF65-F5344CB8AC3E}">
        <p14:creationId xmlns:p14="http://schemas.microsoft.com/office/powerpoint/2010/main" val="295276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key question to every request- how will that help the</a:t>
            </a:r>
            <a:r>
              <a:rPr lang="en-GB" baseline="0" dirty="0" smtClean="0"/>
              <a:t> child?</a:t>
            </a:r>
            <a:endParaRPr lang="en-GB" dirty="0"/>
          </a:p>
        </p:txBody>
      </p:sp>
      <p:sp>
        <p:nvSpPr>
          <p:cNvPr id="4" name="Slide Number Placeholder 3"/>
          <p:cNvSpPr>
            <a:spLocks noGrp="1"/>
          </p:cNvSpPr>
          <p:nvPr>
            <p:ph type="sldNum" sz="quarter" idx="10"/>
          </p:nvPr>
        </p:nvSpPr>
        <p:spPr/>
        <p:txBody>
          <a:bodyPr/>
          <a:lstStyle/>
          <a:p>
            <a:fld id="{4F702357-366D-441C-BFC4-23D9605E2B4B}" type="slidenum">
              <a:rPr lang="en-GB" smtClean="0"/>
              <a:t>4</a:t>
            </a:fld>
            <a:endParaRPr lang="en-GB"/>
          </a:p>
        </p:txBody>
      </p:sp>
    </p:spTree>
    <p:extLst>
      <p:ext uri="{BB962C8B-B14F-4D97-AF65-F5344CB8AC3E}">
        <p14:creationId xmlns:p14="http://schemas.microsoft.com/office/powerpoint/2010/main" val="82357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Understanding</a:t>
            </a:r>
            <a:r>
              <a:rPr lang="en-GB" baseline="0" dirty="0" smtClean="0"/>
              <a:t> our community is a powerful tool for a school in understanding, meeting the needs of and securing rapid and sustained progress for the children </a:t>
            </a:r>
            <a:endParaRPr lang="en-GB" dirty="0"/>
          </a:p>
        </p:txBody>
      </p:sp>
      <p:sp>
        <p:nvSpPr>
          <p:cNvPr id="4" name="Slide Number Placeholder 3"/>
          <p:cNvSpPr>
            <a:spLocks noGrp="1"/>
          </p:cNvSpPr>
          <p:nvPr>
            <p:ph type="sldNum" sz="quarter" idx="10"/>
          </p:nvPr>
        </p:nvSpPr>
        <p:spPr/>
        <p:txBody>
          <a:bodyPr/>
          <a:lstStyle/>
          <a:p>
            <a:fld id="{4F702357-366D-441C-BFC4-23D9605E2B4B}" type="slidenum">
              <a:rPr lang="en-GB" smtClean="0"/>
              <a:t>5</a:t>
            </a:fld>
            <a:endParaRPr lang="en-GB"/>
          </a:p>
        </p:txBody>
      </p:sp>
    </p:spTree>
    <p:extLst>
      <p:ext uri="{BB962C8B-B14F-4D97-AF65-F5344CB8AC3E}">
        <p14:creationId xmlns:p14="http://schemas.microsoft.com/office/powerpoint/2010/main" val="383000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I would like to</a:t>
            </a:r>
            <a:r>
              <a:rPr lang="en-GB" baseline="0" dirty="0" smtClean="0"/>
              <a:t> share some of the key strategies we have used to engage our Black </a:t>
            </a:r>
            <a:r>
              <a:rPr lang="en-GB" baseline="0" dirty="0" err="1" smtClean="0"/>
              <a:t>carribean</a:t>
            </a:r>
            <a:r>
              <a:rPr lang="en-GB" baseline="0" dirty="0" smtClean="0"/>
              <a:t> children and their families</a:t>
            </a:r>
            <a:endParaRPr lang="en-GB" dirty="0"/>
          </a:p>
        </p:txBody>
      </p:sp>
      <p:sp>
        <p:nvSpPr>
          <p:cNvPr id="4" name="Slide Number Placeholder 3"/>
          <p:cNvSpPr>
            <a:spLocks noGrp="1"/>
          </p:cNvSpPr>
          <p:nvPr>
            <p:ph type="sldNum" sz="quarter" idx="10"/>
          </p:nvPr>
        </p:nvSpPr>
        <p:spPr/>
        <p:txBody>
          <a:bodyPr/>
          <a:lstStyle/>
          <a:p>
            <a:fld id="{4F702357-366D-441C-BFC4-23D9605E2B4B}" type="slidenum">
              <a:rPr lang="en-GB" smtClean="0"/>
              <a:t>6</a:t>
            </a:fld>
            <a:endParaRPr lang="en-GB"/>
          </a:p>
        </p:txBody>
      </p:sp>
    </p:spTree>
    <p:extLst>
      <p:ext uri="{BB962C8B-B14F-4D97-AF65-F5344CB8AC3E}">
        <p14:creationId xmlns:p14="http://schemas.microsoft.com/office/powerpoint/2010/main" val="226999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first we were concerned that not having</a:t>
            </a:r>
            <a:r>
              <a:rPr lang="en-GB" baseline="0" dirty="0" smtClean="0"/>
              <a:t> a male would not benefit some of the vulnerable boys we work with but she soon taught us that the relationships you build are the most important factor!</a:t>
            </a:r>
            <a:endParaRPr lang="en-GB" dirty="0"/>
          </a:p>
        </p:txBody>
      </p:sp>
      <p:sp>
        <p:nvSpPr>
          <p:cNvPr id="4" name="Slide Number Placeholder 3"/>
          <p:cNvSpPr>
            <a:spLocks noGrp="1"/>
          </p:cNvSpPr>
          <p:nvPr>
            <p:ph type="sldNum" sz="quarter" idx="10"/>
          </p:nvPr>
        </p:nvSpPr>
        <p:spPr/>
        <p:txBody>
          <a:bodyPr/>
          <a:lstStyle/>
          <a:p>
            <a:fld id="{4F702357-366D-441C-BFC4-23D9605E2B4B}" type="slidenum">
              <a:rPr lang="en-GB" smtClean="0"/>
              <a:t>7</a:t>
            </a:fld>
            <a:endParaRPr lang="en-GB"/>
          </a:p>
        </p:txBody>
      </p:sp>
    </p:spTree>
    <p:extLst>
      <p:ext uri="{BB962C8B-B14F-4D97-AF65-F5344CB8AC3E}">
        <p14:creationId xmlns:p14="http://schemas.microsoft.com/office/powerpoint/2010/main" val="144610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tracking black </a:t>
            </a:r>
            <a:r>
              <a:rPr lang="en-GB" dirty="0" err="1" smtClean="0"/>
              <a:t>caribbean</a:t>
            </a:r>
            <a:r>
              <a:rPr lang="en-GB" dirty="0" smtClean="0"/>
              <a:t> children across</a:t>
            </a:r>
            <a:r>
              <a:rPr lang="en-GB" baseline="0" dirty="0" smtClean="0"/>
              <a:t> the year it has decreased variation and an opportunity regularly to ensure they continue to build on progress every year</a:t>
            </a:r>
            <a:endParaRPr lang="en-GB" dirty="0"/>
          </a:p>
        </p:txBody>
      </p:sp>
      <p:sp>
        <p:nvSpPr>
          <p:cNvPr id="4" name="Slide Number Placeholder 3"/>
          <p:cNvSpPr>
            <a:spLocks noGrp="1"/>
          </p:cNvSpPr>
          <p:nvPr>
            <p:ph type="sldNum" sz="quarter" idx="10"/>
          </p:nvPr>
        </p:nvSpPr>
        <p:spPr/>
        <p:txBody>
          <a:bodyPr/>
          <a:lstStyle/>
          <a:p>
            <a:fld id="{4F702357-366D-441C-BFC4-23D9605E2B4B}" type="slidenum">
              <a:rPr lang="en-GB" smtClean="0"/>
              <a:t>8</a:t>
            </a:fld>
            <a:endParaRPr lang="en-GB"/>
          </a:p>
        </p:txBody>
      </p:sp>
    </p:spTree>
    <p:extLst>
      <p:ext uri="{BB962C8B-B14F-4D97-AF65-F5344CB8AC3E}">
        <p14:creationId xmlns:p14="http://schemas.microsoft.com/office/powerpoint/2010/main" val="66806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702357-366D-441C-BFC4-23D9605E2B4B}" type="slidenum">
              <a:rPr lang="en-GB" smtClean="0"/>
              <a:t>9</a:t>
            </a:fld>
            <a:endParaRPr lang="en-GB"/>
          </a:p>
        </p:txBody>
      </p:sp>
    </p:spTree>
    <p:extLst>
      <p:ext uri="{BB962C8B-B14F-4D97-AF65-F5344CB8AC3E}">
        <p14:creationId xmlns:p14="http://schemas.microsoft.com/office/powerpoint/2010/main" val="114572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E7D760-E032-48BC-ADB4-1A581E02269B}" type="datetimeFigureOut">
              <a:rPr lang="en-GB" smtClean="0"/>
              <a:t>26/01/2018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349495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E7D760-E032-48BC-ADB4-1A581E02269B}" type="datetimeFigureOut">
              <a:rPr lang="en-GB" smtClean="0"/>
              <a:t>26/01/2018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5530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E7D760-E032-48BC-ADB4-1A581E02269B}" type="datetimeFigureOut">
              <a:rPr lang="en-GB" smtClean="0"/>
              <a:t>26/01/2018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72522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E7D760-E032-48BC-ADB4-1A581E02269B}" type="datetimeFigureOut">
              <a:rPr lang="en-GB" smtClean="0"/>
              <a:t>26/01/2018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323443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7D760-E032-48BC-ADB4-1A581E02269B}" type="datetimeFigureOut">
              <a:rPr lang="en-GB" smtClean="0"/>
              <a:t>26/01/2018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394171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E7D760-E032-48BC-ADB4-1A581E02269B}" type="datetimeFigureOut">
              <a:rPr lang="en-GB" smtClean="0"/>
              <a:t>26/01/2018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23574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E7D760-E032-48BC-ADB4-1A581E02269B}" type="datetimeFigureOut">
              <a:rPr lang="en-GB" smtClean="0"/>
              <a:t>26/01/2018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422084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E7D760-E032-48BC-ADB4-1A581E02269B}" type="datetimeFigureOut">
              <a:rPr lang="en-GB" smtClean="0"/>
              <a:t>26/01/2018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321558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7D760-E032-48BC-ADB4-1A581E02269B}" type="datetimeFigureOut">
              <a:rPr lang="en-GB" smtClean="0"/>
              <a:t>26/01/2018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148029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7D760-E032-48BC-ADB4-1A581E02269B}" type="datetimeFigureOut">
              <a:rPr lang="en-GB" smtClean="0"/>
              <a:t>26/01/2018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113243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7D760-E032-48BC-ADB4-1A581E02269B}" type="datetimeFigureOut">
              <a:rPr lang="en-GB" smtClean="0"/>
              <a:t>26/01/2018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E35AF-0221-4C0B-A273-E42E3B246273}" type="slidenum">
              <a:rPr lang="en-GB" smtClean="0"/>
              <a:t>‹#›</a:t>
            </a:fld>
            <a:endParaRPr lang="en-GB"/>
          </a:p>
        </p:txBody>
      </p:sp>
    </p:spTree>
    <p:extLst>
      <p:ext uri="{BB962C8B-B14F-4D97-AF65-F5344CB8AC3E}">
        <p14:creationId xmlns:p14="http://schemas.microsoft.com/office/powerpoint/2010/main" val="303377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3000">
              <a:schemeClr val="accent1">
                <a:tint val="44500"/>
                <a:satMod val="160000"/>
                <a:alpha val="21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7D760-E032-48BC-ADB4-1A581E02269B}" type="datetimeFigureOut">
              <a:rPr lang="en-GB" smtClean="0"/>
              <a:t>26/01/2018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E35AF-0221-4C0B-A273-E42E3B246273}" type="slidenum">
              <a:rPr lang="en-GB" smtClean="0"/>
              <a:t>‹#›</a:t>
            </a:fld>
            <a:endParaRPr lang="en-GB"/>
          </a:p>
        </p:txBody>
      </p:sp>
    </p:spTree>
    <p:extLst>
      <p:ext uri="{BB962C8B-B14F-4D97-AF65-F5344CB8AC3E}">
        <p14:creationId xmlns:p14="http://schemas.microsoft.com/office/powerpoint/2010/main" val="146913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behaviourialinsights.co.uk/"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freemindclinic.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fruc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
            </a:r>
            <a:br>
              <a:rPr lang="en-GB" sz="3100" dirty="0" smtClean="0"/>
            </a:br>
            <a:r>
              <a:rPr lang="en-GB" sz="3100" b="1" dirty="0" smtClean="0"/>
              <a:t>Orlene </a:t>
            </a:r>
            <a:r>
              <a:rPr lang="en-GB" sz="3100" b="1" dirty="0"/>
              <a:t>Badu</a:t>
            </a:r>
            <a:br>
              <a:rPr lang="en-GB" sz="3100" b="1" dirty="0"/>
            </a:br>
            <a:r>
              <a:rPr lang="en-GB" sz="3100" b="1" dirty="0"/>
              <a:t>St Matthias Church of England Primary School</a:t>
            </a:r>
            <a:r>
              <a:rPr lang="en-GB" dirty="0"/>
              <a:t/>
            </a:r>
            <a:br>
              <a:rPr lang="en-GB" dirty="0"/>
            </a:br>
            <a:endParaRPr lang="en-GB"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72" t="5116" r="6272" b="36554"/>
          <a:stretch/>
        </p:blipFill>
        <p:spPr bwMode="auto">
          <a:xfrm>
            <a:off x="2174037" y="1600200"/>
            <a:ext cx="479592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96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Diversity in the workforce</a:t>
            </a:r>
            <a:endParaRPr lang="en-GB" sz="2800"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208487725"/>
              </p:ext>
            </p:extLst>
          </p:nvPr>
        </p:nvGraphicFramePr>
        <p:xfrm>
          <a:off x="179512" y="764704"/>
          <a:ext cx="324036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quarter" idx="4"/>
          </p:nvPr>
        </p:nvSpPr>
        <p:spPr>
          <a:xfrm>
            <a:off x="4644008" y="1412776"/>
            <a:ext cx="4041775" cy="4641379"/>
          </a:xfrm>
        </p:spPr>
        <p:txBody>
          <a:bodyPr>
            <a:normAutofit fontScale="85000" lnSpcReduction="10000"/>
          </a:bodyPr>
          <a:lstStyle/>
          <a:p>
            <a:r>
              <a:rPr lang="en-GB" dirty="0"/>
              <a:t>The children need very clear role models within all levels of the organisation to aspire to and have the support of</a:t>
            </a:r>
          </a:p>
          <a:p>
            <a:endParaRPr lang="en-GB" dirty="0"/>
          </a:p>
          <a:p>
            <a:r>
              <a:rPr lang="en-GB" dirty="0"/>
              <a:t>We have </a:t>
            </a:r>
            <a:r>
              <a:rPr lang="en-GB" dirty="0" smtClean="0"/>
              <a:t>begun </a:t>
            </a:r>
            <a:r>
              <a:rPr lang="en-GB" dirty="0"/>
              <a:t>an exercise </a:t>
            </a:r>
            <a:r>
              <a:rPr lang="en-GB" dirty="0" smtClean="0"/>
              <a:t>analysing </a:t>
            </a:r>
            <a:r>
              <a:rPr lang="en-GB" dirty="0"/>
              <a:t>our recruitment process to identify if there </a:t>
            </a:r>
            <a:r>
              <a:rPr lang="en-GB" dirty="0" smtClean="0"/>
              <a:t>any </a:t>
            </a:r>
            <a:r>
              <a:rPr lang="en-GB" dirty="0" smtClean="0"/>
              <a:t>changes</a:t>
            </a:r>
            <a:r>
              <a:rPr lang="en-GB" dirty="0" smtClean="0"/>
              <a:t> </a:t>
            </a:r>
            <a:r>
              <a:rPr lang="en-GB" dirty="0" smtClean="0"/>
              <a:t>that can be introduced to </a:t>
            </a:r>
            <a:r>
              <a:rPr lang="en-GB" dirty="0"/>
              <a:t>increase the amount of applications we get from a diverse range of teachers and </a:t>
            </a:r>
            <a:r>
              <a:rPr lang="en-GB" b="1" dirty="0"/>
              <a:t>senior </a:t>
            </a:r>
            <a:r>
              <a:rPr lang="en-GB" b="1" dirty="0" smtClean="0"/>
              <a:t>leaders</a:t>
            </a:r>
          </a:p>
          <a:p>
            <a:endParaRPr lang="en-GB" dirty="0"/>
          </a:p>
          <a:p>
            <a:r>
              <a:rPr lang="en-GB" dirty="0" smtClean="0">
                <a:hlinkClick r:id="rId8"/>
              </a:rPr>
              <a:t>www.behaviourialinsights.co.uk</a:t>
            </a:r>
            <a:endParaRPr lang="en-GB" dirty="0" smtClean="0"/>
          </a:p>
          <a:p>
            <a:endParaRPr lang="en-GB" dirty="0"/>
          </a:p>
          <a:p>
            <a:pPr marL="0" indent="0">
              <a:buNone/>
            </a:pPr>
            <a:endParaRPr lang="en-GB"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4005064"/>
            <a:ext cx="1814147" cy="260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894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Cultural Competency CPD</a:t>
            </a:r>
            <a:endParaRPr lang="en-GB" sz="2800" b="1" dirty="0"/>
          </a:p>
        </p:txBody>
      </p:sp>
      <p:sp>
        <p:nvSpPr>
          <p:cNvPr id="3" name="Content Placeholder 2"/>
          <p:cNvSpPr>
            <a:spLocks noGrp="1"/>
          </p:cNvSpPr>
          <p:nvPr>
            <p:ph idx="1"/>
          </p:nvPr>
        </p:nvSpPr>
        <p:spPr>
          <a:xfrm>
            <a:off x="457200" y="1268760"/>
            <a:ext cx="8229600" cy="5328592"/>
          </a:xfrm>
        </p:spPr>
        <p:txBody>
          <a:bodyPr>
            <a:normAutofit fontScale="92500" lnSpcReduction="10000"/>
          </a:bodyPr>
          <a:lstStyle/>
          <a:p>
            <a:pPr marL="0" indent="0">
              <a:buNone/>
            </a:pPr>
            <a:r>
              <a:rPr lang="en-GB" sz="2000" dirty="0" err="1" smtClean="0"/>
              <a:t>Unconcious</a:t>
            </a:r>
            <a:r>
              <a:rPr lang="en-GB" sz="2000" dirty="0" smtClean="0"/>
              <a:t> bias</a:t>
            </a:r>
          </a:p>
          <a:p>
            <a:pPr marL="0" indent="0">
              <a:buNone/>
            </a:pPr>
            <a:r>
              <a:rPr lang="en-GB" sz="2000" dirty="0" smtClean="0"/>
              <a:t>Institutional racism</a:t>
            </a:r>
          </a:p>
          <a:p>
            <a:pPr marL="0" indent="0">
              <a:buNone/>
            </a:pPr>
            <a:r>
              <a:rPr lang="en-GB" sz="2000" dirty="0" smtClean="0"/>
              <a:t>Racial identity </a:t>
            </a:r>
          </a:p>
          <a:p>
            <a:pPr marL="0" indent="0">
              <a:buNone/>
            </a:pPr>
            <a:r>
              <a:rPr lang="en-GB" sz="2000" dirty="0" smtClean="0"/>
              <a:t>Stages of racial identity and awareness (black and white)</a:t>
            </a:r>
          </a:p>
          <a:p>
            <a:pPr marL="0" indent="0">
              <a:buNone/>
            </a:pPr>
            <a:r>
              <a:rPr lang="en-GB" sz="2000" dirty="0" smtClean="0"/>
              <a:t>Post- Traumatic Slave Syndrome</a:t>
            </a:r>
          </a:p>
          <a:p>
            <a:pPr marL="0" indent="0">
              <a:buNone/>
            </a:pPr>
            <a:r>
              <a:rPr lang="en-GB" sz="2000" dirty="0" smtClean="0"/>
              <a:t>Providing a Culturally Inclusive education</a:t>
            </a:r>
          </a:p>
          <a:p>
            <a:pPr marL="0" indent="0">
              <a:buNone/>
            </a:pPr>
            <a:endParaRPr lang="en-GB" sz="2000" dirty="0"/>
          </a:p>
          <a:p>
            <a:pPr marL="0" indent="0">
              <a:buNone/>
            </a:pPr>
            <a:r>
              <a:rPr lang="en-GB" sz="2000" dirty="0" smtClean="0"/>
              <a:t>Honest reflection on long- standing challenges black people face in the UK and strategies to support them in overcoming these barriers as well as changes to our systems</a:t>
            </a:r>
          </a:p>
          <a:p>
            <a:pPr marL="0" indent="0">
              <a:buNone/>
            </a:pPr>
            <a:endParaRPr lang="en-GB" sz="2000" dirty="0"/>
          </a:p>
          <a:p>
            <a:pPr marL="0" indent="0">
              <a:buNone/>
            </a:pPr>
            <a:r>
              <a:rPr lang="en-GB" sz="2000" dirty="0" smtClean="0"/>
              <a:t>This training had a deep and lasting impact on all staff members and ultimately the children- lead to higher expectations and openness to challenges</a:t>
            </a:r>
          </a:p>
          <a:p>
            <a:pPr marL="0" indent="0">
              <a:buNone/>
            </a:pPr>
            <a:endParaRPr lang="en-GB" sz="2000" dirty="0"/>
          </a:p>
          <a:p>
            <a:pPr marL="0" indent="0">
              <a:buNone/>
            </a:pPr>
            <a:r>
              <a:rPr lang="en-GB" sz="2000" dirty="0" smtClean="0"/>
              <a:t>Dr Laura Fontaine</a:t>
            </a:r>
          </a:p>
          <a:p>
            <a:pPr marL="0" indent="0">
              <a:buNone/>
            </a:pPr>
            <a:r>
              <a:rPr lang="en-GB" sz="2000" dirty="0" smtClean="0">
                <a:hlinkClick r:id="rId3"/>
              </a:rPr>
              <a:t>www.freemindclinic.org.uk</a:t>
            </a:r>
            <a:endParaRPr lang="en-GB" sz="2000" dirty="0" smtClean="0"/>
          </a:p>
          <a:p>
            <a:pPr marL="0" indent="0">
              <a:buNone/>
            </a:pPr>
            <a:endParaRPr lang="en-GB" sz="2000" dirty="0"/>
          </a:p>
        </p:txBody>
      </p:sp>
    </p:spTree>
    <p:extLst>
      <p:ext uri="{BB962C8B-B14F-4D97-AF65-F5344CB8AC3E}">
        <p14:creationId xmlns:p14="http://schemas.microsoft.com/office/powerpoint/2010/main" val="2145810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Culturally and Locally- influenced Curriculum</a:t>
            </a:r>
            <a:endParaRPr lang="en-GB" sz="2800" b="1" dirty="0"/>
          </a:p>
        </p:txBody>
      </p:sp>
      <p:sp>
        <p:nvSpPr>
          <p:cNvPr id="3" name="Content Placeholder 2"/>
          <p:cNvSpPr>
            <a:spLocks noGrp="1"/>
          </p:cNvSpPr>
          <p:nvPr>
            <p:ph idx="1"/>
          </p:nvPr>
        </p:nvSpPr>
        <p:spPr/>
        <p:txBody>
          <a:bodyPr>
            <a:normAutofit/>
          </a:bodyPr>
          <a:lstStyle/>
          <a:p>
            <a:pPr marL="0" indent="0">
              <a:buNone/>
            </a:pPr>
            <a:r>
              <a:rPr lang="en-GB" sz="2000" dirty="0" smtClean="0"/>
              <a:t>We collected the views of children, parents/ carers and staff when restructuring our Curriculum to ensure we were meeting the needs of our cohort with regards to their learning and expectations</a:t>
            </a:r>
          </a:p>
          <a:p>
            <a:pPr marL="0" indent="0">
              <a:buNone/>
            </a:pPr>
            <a:endParaRPr lang="en-GB" sz="2000" dirty="0"/>
          </a:p>
          <a:p>
            <a:pPr marL="0" indent="0">
              <a:buNone/>
            </a:pPr>
            <a:r>
              <a:rPr lang="en-GB" sz="2000" dirty="0" smtClean="0"/>
              <a:t>We have included topics within our curriculum that range from learning about their immediate locality to the traditions and experiences of their own and other cultures in line with National Curriculum expectations</a:t>
            </a:r>
          </a:p>
          <a:p>
            <a:pPr marL="0" indent="0">
              <a:buNone/>
            </a:pPr>
            <a:endParaRPr lang="en-GB" sz="2000" dirty="0"/>
          </a:p>
          <a:p>
            <a:pPr marL="0" indent="0">
              <a:buNone/>
            </a:pPr>
            <a:r>
              <a:rPr lang="en-GB" sz="2000" dirty="0" smtClean="0"/>
              <a:t>This has led to an increased participation and engagement of children which ultimately increases their outcomes and progress</a:t>
            </a:r>
          </a:p>
          <a:p>
            <a:pPr marL="0" indent="0">
              <a:buNone/>
            </a:pPr>
            <a:endParaRPr lang="en-GB" sz="2000" dirty="0"/>
          </a:p>
          <a:p>
            <a:pPr marL="0" indent="0">
              <a:buNone/>
            </a:pPr>
            <a:r>
              <a:rPr lang="en-GB" sz="2000" dirty="0" smtClean="0"/>
              <a:t>We have a range of multi- cultural events and assemblies over the year to engage all sections of our community</a:t>
            </a:r>
            <a:endParaRPr lang="en-GB" sz="2000" dirty="0"/>
          </a:p>
          <a:p>
            <a:pPr marL="0" indent="0">
              <a:buNone/>
            </a:pPr>
            <a:endParaRPr lang="en-GB" sz="2000" dirty="0"/>
          </a:p>
        </p:txBody>
      </p:sp>
    </p:spTree>
    <p:extLst>
      <p:ext uri="{BB962C8B-B14F-4D97-AF65-F5344CB8AC3E}">
        <p14:creationId xmlns:p14="http://schemas.microsoft.com/office/powerpoint/2010/main" val="330629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Parenting Course- </a:t>
            </a:r>
            <a:br>
              <a:rPr lang="en-GB" sz="2800" b="1" dirty="0" smtClean="0"/>
            </a:br>
            <a:r>
              <a:rPr lang="en-GB" sz="2800" b="1" dirty="0" smtClean="0"/>
              <a:t>under construction</a:t>
            </a:r>
            <a:endParaRPr lang="en-GB" sz="2800" b="1" dirty="0"/>
          </a:p>
        </p:txBody>
      </p:sp>
      <p:sp>
        <p:nvSpPr>
          <p:cNvPr id="3" name="Content Placeholder 2"/>
          <p:cNvSpPr>
            <a:spLocks noGrp="1"/>
          </p:cNvSpPr>
          <p:nvPr>
            <p:ph idx="1"/>
          </p:nvPr>
        </p:nvSpPr>
        <p:spPr/>
        <p:txBody>
          <a:bodyPr>
            <a:normAutofit/>
          </a:bodyPr>
          <a:lstStyle/>
          <a:p>
            <a:pPr marL="0" indent="0">
              <a:buNone/>
            </a:pPr>
            <a:r>
              <a:rPr lang="en-GB" sz="2000" dirty="0" smtClean="0"/>
              <a:t>We are currently writing our own parenting course for Black Caribbean and Black African families that has a firm basis in the knowledge of their communities</a:t>
            </a:r>
          </a:p>
          <a:p>
            <a:pPr marL="0" indent="0">
              <a:buNone/>
            </a:pPr>
            <a:endParaRPr lang="en-GB" dirty="0"/>
          </a:p>
          <a:p>
            <a:pPr marL="0" indent="0">
              <a:buNone/>
            </a:pPr>
            <a:r>
              <a:rPr lang="en-GB" sz="2000" dirty="0" smtClean="0"/>
              <a:t>As a school we are continually trying to find ways to reflect on our community and identify strategies to improve their access to education, employment and further support.</a:t>
            </a:r>
          </a:p>
          <a:p>
            <a:pPr marL="0" indent="0">
              <a:buNone/>
            </a:pPr>
            <a:endParaRPr lang="en-GB" sz="2000" dirty="0" smtClean="0"/>
          </a:p>
          <a:p>
            <a:pPr marL="0" indent="0">
              <a:buNone/>
            </a:pPr>
            <a:endParaRPr lang="en-GB" sz="2000" dirty="0"/>
          </a:p>
          <a:p>
            <a:pPr marL="0" indent="0">
              <a:buNone/>
            </a:pPr>
            <a:r>
              <a:rPr lang="en-GB" sz="2000" dirty="0" smtClean="0"/>
              <a:t>We have had input from an Educational Psychologist, Consultant Psychologist and an </a:t>
            </a:r>
            <a:r>
              <a:rPr lang="en-GB" sz="2000" dirty="0" err="1" smtClean="0"/>
              <a:t>Aspace</a:t>
            </a:r>
            <a:r>
              <a:rPr lang="en-GB" sz="2000" dirty="0" smtClean="0"/>
              <a:t>- play therapist</a:t>
            </a:r>
          </a:p>
          <a:p>
            <a:pPr marL="0" indent="0">
              <a:buNone/>
            </a:pPr>
            <a:endParaRPr lang="en-GB" sz="2000" dirty="0"/>
          </a:p>
        </p:txBody>
      </p:sp>
    </p:spTree>
    <p:extLst>
      <p:ext uri="{BB962C8B-B14F-4D97-AF65-F5344CB8AC3E}">
        <p14:creationId xmlns:p14="http://schemas.microsoft.com/office/powerpoint/2010/main" val="3343919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Transition arrangements- CRUCIAL </a:t>
            </a:r>
            <a:endParaRPr lang="en-GB" sz="2800" b="1" dirty="0"/>
          </a:p>
        </p:txBody>
      </p:sp>
      <p:sp>
        <p:nvSpPr>
          <p:cNvPr id="3" name="Content Placeholder 2"/>
          <p:cNvSpPr>
            <a:spLocks noGrp="1"/>
          </p:cNvSpPr>
          <p:nvPr>
            <p:ph idx="1"/>
          </p:nvPr>
        </p:nvSpPr>
        <p:spPr/>
        <p:txBody>
          <a:bodyPr>
            <a:normAutofit lnSpcReduction="10000"/>
          </a:bodyPr>
          <a:lstStyle/>
          <a:p>
            <a:pPr marL="0" indent="0">
              <a:buNone/>
            </a:pPr>
            <a:endParaRPr lang="en-GB" sz="2000" dirty="0"/>
          </a:p>
          <a:p>
            <a:pPr marL="0" indent="0">
              <a:buNone/>
            </a:pPr>
            <a:r>
              <a:rPr lang="en-GB" sz="2000" dirty="0" smtClean="0"/>
              <a:t>Working within a borough committed to improving outcomes </a:t>
            </a:r>
          </a:p>
          <a:p>
            <a:pPr marL="0" indent="0">
              <a:buNone/>
            </a:pPr>
            <a:endParaRPr lang="en-GB" sz="2000" dirty="0"/>
          </a:p>
          <a:p>
            <a:pPr marL="0" indent="0">
              <a:buNone/>
            </a:pPr>
            <a:r>
              <a:rPr lang="en-GB" sz="2000" dirty="0" smtClean="0"/>
              <a:t>Hackney has created a </a:t>
            </a:r>
            <a:r>
              <a:rPr lang="en-GB" sz="2000" dirty="0" smtClean="0"/>
              <a:t>thorough </a:t>
            </a:r>
            <a:r>
              <a:rPr lang="en-GB" sz="2000" dirty="0" smtClean="0"/>
              <a:t>reporting system that all schools must complete for the most vulnerable children about any concerns we may have and positive strategies to support them through transition</a:t>
            </a:r>
          </a:p>
          <a:p>
            <a:pPr marL="0" indent="0">
              <a:buNone/>
            </a:pPr>
            <a:endParaRPr lang="en-GB" sz="2000" dirty="0"/>
          </a:p>
          <a:p>
            <a:pPr marL="0" indent="0">
              <a:buNone/>
            </a:pPr>
            <a:r>
              <a:rPr lang="en-GB" sz="2000" dirty="0" smtClean="0"/>
              <a:t>This allows the school to ensure that the school has the key information necessary </a:t>
            </a:r>
            <a:r>
              <a:rPr lang="en-GB" sz="2000" dirty="0" smtClean="0"/>
              <a:t>to </a:t>
            </a:r>
            <a:r>
              <a:rPr lang="en-GB" sz="2000" dirty="0" smtClean="0"/>
              <a:t>support a smooth transition and positive beginning</a:t>
            </a:r>
          </a:p>
          <a:p>
            <a:pPr marL="0" indent="0">
              <a:buNone/>
            </a:pPr>
            <a:endParaRPr lang="en-GB" sz="2000" dirty="0"/>
          </a:p>
          <a:p>
            <a:pPr marL="0" indent="0">
              <a:buNone/>
            </a:pPr>
            <a:r>
              <a:rPr lang="en-GB" sz="2000" dirty="0" err="1" smtClean="0"/>
              <a:t>Headteachers</a:t>
            </a:r>
            <a:r>
              <a:rPr lang="en-GB" sz="2000" dirty="0" smtClean="0"/>
              <a:t> and Senior Leaders of Secondary </a:t>
            </a:r>
            <a:r>
              <a:rPr lang="en-GB" sz="2000" dirty="0" smtClean="0"/>
              <a:t>schools have also visited </a:t>
            </a:r>
            <a:r>
              <a:rPr lang="en-GB" sz="2000" dirty="0" smtClean="0"/>
              <a:t>our primary </a:t>
            </a:r>
            <a:r>
              <a:rPr lang="en-GB" sz="2000" dirty="0" smtClean="0"/>
              <a:t>school to identify what the expectations are in Year 6 and the quality of work the children are producing at the end of </a:t>
            </a:r>
          </a:p>
          <a:p>
            <a:pPr marL="0" indent="0">
              <a:buNone/>
            </a:pPr>
            <a:r>
              <a:rPr lang="en-GB" sz="2000" dirty="0" smtClean="0"/>
              <a:t>Year 6</a:t>
            </a:r>
            <a:endParaRPr lang="en-GB" sz="2000" dirty="0"/>
          </a:p>
        </p:txBody>
      </p:sp>
    </p:spTree>
    <p:extLst>
      <p:ext uri="{BB962C8B-B14F-4D97-AF65-F5344CB8AC3E}">
        <p14:creationId xmlns:p14="http://schemas.microsoft.com/office/powerpoint/2010/main" val="2041289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Advocacy programme to improve engagement with Agencies</a:t>
            </a:r>
            <a:endParaRPr lang="en-GB" sz="2800" b="1" dirty="0"/>
          </a:p>
        </p:txBody>
      </p:sp>
      <p:sp>
        <p:nvSpPr>
          <p:cNvPr id="3" name="Content Placeholder 2"/>
          <p:cNvSpPr>
            <a:spLocks noGrp="1"/>
          </p:cNvSpPr>
          <p:nvPr>
            <p:ph idx="1"/>
          </p:nvPr>
        </p:nvSpPr>
        <p:spPr/>
        <p:txBody>
          <a:bodyPr>
            <a:normAutofit/>
          </a:bodyPr>
          <a:lstStyle/>
          <a:p>
            <a:pPr marL="0" indent="0">
              <a:buNone/>
            </a:pPr>
            <a:r>
              <a:rPr lang="en-GB" sz="2000" dirty="0" smtClean="0"/>
              <a:t>Our school Home support worker often acts as an advocate for our vulnerable parents- part funded by the Schools Home Support Charity</a:t>
            </a:r>
          </a:p>
          <a:p>
            <a:pPr marL="0" indent="0">
              <a:buNone/>
            </a:pPr>
            <a:endParaRPr lang="en-GB" sz="2000" dirty="0"/>
          </a:p>
          <a:p>
            <a:pPr marL="0" indent="0">
              <a:buNone/>
            </a:pPr>
            <a:r>
              <a:rPr lang="en-GB" sz="2000" dirty="0" smtClean="0"/>
              <a:t>This service has been vital as we have experienced a range of issues that families say they have faced as agencies, schools, professionals and others have not always offered them the best support or listened to their concerns fully</a:t>
            </a:r>
          </a:p>
          <a:p>
            <a:pPr marL="0" indent="0">
              <a:buNone/>
            </a:pPr>
            <a:endParaRPr lang="en-GB" sz="2000" dirty="0"/>
          </a:p>
          <a:p>
            <a:pPr marL="0" indent="0">
              <a:buNone/>
            </a:pPr>
            <a:r>
              <a:rPr lang="en-GB" sz="2000" dirty="0" smtClean="0"/>
              <a:t>It does have a cost implication to the school but ensures that families get the right support and keep the lines of communication open with the school; improving relationships</a:t>
            </a:r>
          </a:p>
          <a:p>
            <a:pPr marL="0" indent="0">
              <a:buNone/>
            </a:pPr>
            <a:endParaRPr lang="en-GB" sz="2000" dirty="0"/>
          </a:p>
          <a:p>
            <a:pPr marL="0" indent="0">
              <a:buNone/>
            </a:pPr>
            <a:r>
              <a:rPr lang="en-GB" sz="2000" dirty="0" smtClean="0"/>
              <a:t>Parental engagement= Increased outcomes</a:t>
            </a:r>
            <a:endParaRPr lang="en-GB" sz="2000" dirty="0"/>
          </a:p>
        </p:txBody>
      </p:sp>
    </p:spTree>
    <p:extLst>
      <p:ext uri="{BB962C8B-B14F-4D97-AF65-F5344CB8AC3E}">
        <p14:creationId xmlns:p14="http://schemas.microsoft.com/office/powerpoint/2010/main" val="2877374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Interactions with other Agencies</a:t>
            </a:r>
            <a:endParaRPr lang="en-GB" sz="2800" b="1" dirty="0"/>
          </a:p>
        </p:txBody>
      </p:sp>
      <p:sp>
        <p:nvSpPr>
          <p:cNvPr id="3" name="Content Placeholder 2"/>
          <p:cNvSpPr>
            <a:spLocks noGrp="1"/>
          </p:cNvSpPr>
          <p:nvPr>
            <p:ph idx="1"/>
          </p:nvPr>
        </p:nvSpPr>
        <p:spPr/>
        <p:txBody>
          <a:bodyPr>
            <a:normAutofit lnSpcReduction="10000"/>
          </a:bodyPr>
          <a:lstStyle/>
          <a:p>
            <a:r>
              <a:rPr lang="en-GB" dirty="0" smtClean="0"/>
              <a:t>Applied for a borough- wide CAMHS project</a:t>
            </a:r>
          </a:p>
          <a:p>
            <a:r>
              <a:rPr lang="en-GB" dirty="0" smtClean="0"/>
              <a:t>Year 6 Police Cadets programme</a:t>
            </a:r>
          </a:p>
          <a:p>
            <a:r>
              <a:rPr lang="en-GB" dirty="0" smtClean="0"/>
              <a:t>Claudia Jones organisation</a:t>
            </a:r>
          </a:p>
          <a:p>
            <a:r>
              <a:rPr lang="en-GB" dirty="0">
                <a:hlinkClick r:id="rId3"/>
              </a:rPr>
              <a:t>http://www.afruca.org</a:t>
            </a:r>
            <a:r>
              <a:rPr lang="en-GB" dirty="0" smtClean="0">
                <a:hlinkClick r:id="rId3"/>
              </a:rPr>
              <a:t>/</a:t>
            </a:r>
            <a:endParaRPr lang="en-GB" dirty="0" smtClean="0"/>
          </a:p>
          <a:p>
            <a:r>
              <a:rPr lang="en-GB" dirty="0" smtClean="0"/>
              <a:t>Educational Psychologists’ Attachment and parenting programme</a:t>
            </a:r>
          </a:p>
          <a:p>
            <a:r>
              <a:rPr lang="en-GB" dirty="0" smtClean="0"/>
              <a:t>Debt management courses</a:t>
            </a:r>
          </a:p>
          <a:p>
            <a:r>
              <a:rPr lang="en-GB" dirty="0" smtClean="0"/>
              <a:t>Family work experience visits</a:t>
            </a:r>
          </a:p>
          <a:p>
            <a:endParaRPr lang="en-GB" dirty="0"/>
          </a:p>
        </p:txBody>
      </p:sp>
    </p:spTree>
    <p:extLst>
      <p:ext uri="{BB962C8B-B14F-4D97-AF65-F5344CB8AC3E}">
        <p14:creationId xmlns:p14="http://schemas.microsoft.com/office/powerpoint/2010/main" val="2108500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dirty="0" smtClean="0"/>
              <a:t>If you help one child, you help them all</a:t>
            </a:r>
            <a:endParaRPr lang="en-GB" dirty="0"/>
          </a:p>
        </p:txBody>
      </p:sp>
    </p:spTree>
    <p:extLst>
      <p:ext uri="{BB962C8B-B14F-4D97-AF65-F5344CB8AC3E}">
        <p14:creationId xmlns:p14="http://schemas.microsoft.com/office/powerpoint/2010/main" val="3912309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Our School</a:t>
            </a:r>
            <a:endParaRPr lang="en-GB" sz="2800" b="1" dirty="0"/>
          </a:p>
        </p:txBody>
      </p:sp>
      <p:sp>
        <p:nvSpPr>
          <p:cNvPr id="3" name="Content Placeholder 2"/>
          <p:cNvSpPr>
            <a:spLocks noGrp="1"/>
          </p:cNvSpPr>
          <p:nvPr>
            <p:ph idx="1"/>
          </p:nvPr>
        </p:nvSpPr>
        <p:spPr>
          <a:xfrm>
            <a:off x="457200" y="1600199"/>
            <a:ext cx="8229600" cy="5502207"/>
          </a:xfrm>
        </p:spPr>
        <p:txBody>
          <a:bodyPr/>
          <a:lstStyle/>
          <a:p>
            <a:r>
              <a:rPr lang="en-GB" dirty="0" smtClean="0"/>
              <a:t>School statistics</a:t>
            </a:r>
          </a:p>
          <a:p>
            <a:r>
              <a:rPr lang="en-GB" dirty="0"/>
              <a:t>C</a:t>
            </a:r>
            <a:r>
              <a:rPr lang="en-GB" dirty="0" smtClean="0"/>
              <a:t>ommunity- temporary housing, new to the country- pupil mobility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1165224"/>
            <a:ext cx="8274050" cy="550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37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2800" b="1" dirty="0" smtClean="0"/>
              <a:t>Hackney context</a:t>
            </a:r>
            <a:endParaRPr lang="en-GB" sz="2800" b="1" dirty="0"/>
          </a:p>
        </p:txBody>
      </p:sp>
      <p:sp>
        <p:nvSpPr>
          <p:cNvPr id="3" name="Content Placeholder 2"/>
          <p:cNvSpPr>
            <a:spLocks noGrp="1"/>
          </p:cNvSpPr>
          <p:nvPr>
            <p:ph idx="1"/>
          </p:nvPr>
        </p:nvSpPr>
        <p:spPr/>
        <p:txBody>
          <a:bodyPr/>
          <a:lstStyle/>
          <a:p>
            <a:endParaRPr lang="en-GB" dirty="0"/>
          </a:p>
        </p:txBody>
      </p:sp>
      <p:graphicFrame>
        <p:nvGraphicFramePr>
          <p:cNvPr id="6" name="Diagram 5"/>
          <p:cNvGraphicFramePr/>
          <p:nvPr>
            <p:extLst>
              <p:ext uri="{D42A27DB-BD31-4B8C-83A1-F6EECF244321}">
                <p14:modId xmlns:p14="http://schemas.microsoft.com/office/powerpoint/2010/main" val="1833605493"/>
              </p:ext>
            </p:extLst>
          </p:nvPr>
        </p:nvGraphicFramePr>
        <p:xfrm>
          <a:off x="539552" y="1196752"/>
          <a:ext cx="835292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3048" y="3212976"/>
            <a:ext cx="296021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041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GB" sz="3100" b="1" dirty="0"/>
              <a:t>The child is at the heart of </a:t>
            </a:r>
            <a:br>
              <a:rPr lang="en-GB" sz="3100" b="1" dirty="0"/>
            </a:br>
            <a:r>
              <a:rPr lang="en-GB" sz="3100" b="1" dirty="0"/>
              <a:t>everything we do</a:t>
            </a:r>
            <a:r>
              <a:rPr lang="en-GB" dirty="0"/>
              <a:t/>
            </a:r>
            <a:br>
              <a:rPr lang="en-GB" dirty="0"/>
            </a:br>
            <a:endParaRPr lang="en-GB"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46640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027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Know your community</a:t>
            </a:r>
            <a:endParaRPr lang="en-GB" sz="2800" b="1" dirty="0"/>
          </a:p>
        </p:txBody>
      </p:sp>
      <p:sp>
        <p:nvSpPr>
          <p:cNvPr id="3" name="Content Placeholder 2"/>
          <p:cNvSpPr>
            <a:spLocks noGrp="1"/>
          </p:cNvSpPr>
          <p:nvPr>
            <p:ph idx="1"/>
          </p:nvPr>
        </p:nvSpPr>
        <p:spPr/>
        <p:txBody>
          <a:bodyPr>
            <a:normAutofit/>
          </a:bodyPr>
          <a:lstStyle/>
          <a:p>
            <a:pPr marL="0" indent="0">
              <a:buNone/>
            </a:pPr>
            <a:r>
              <a:rPr lang="en-GB" sz="2000" dirty="0" smtClean="0"/>
              <a:t>Deep, valuable work with vulnerable groups that has an impact cannot happen without knowing your community</a:t>
            </a:r>
          </a:p>
          <a:p>
            <a:pPr marL="0" indent="0">
              <a:buNone/>
            </a:pPr>
            <a:endParaRPr lang="en-GB" sz="2000" dirty="0"/>
          </a:p>
          <a:p>
            <a:pPr marL="0" indent="0">
              <a:buNone/>
            </a:pPr>
            <a:r>
              <a:rPr lang="en-GB" sz="2000" dirty="0" smtClean="0"/>
              <a:t>This is a prerequisite to ensuring strong outcomes that will support children throughout their </a:t>
            </a:r>
            <a:r>
              <a:rPr lang="en-GB" sz="2000" dirty="0" smtClean="0"/>
              <a:t>lives and ensures that Exclusions and poor attendance are kept low</a:t>
            </a:r>
            <a:endParaRPr lang="en-GB" sz="2000" dirty="0" smtClean="0"/>
          </a:p>
          <a:p>
            <a:pPr marL="0" indent="0">
              <a:buNone/>
            </a:pPr>
            <a:endParaRPr lang="en-GB" sz="2000" dirty="0"/>
          </a:p>
          <a:p>
            <a:pPr marL="0" indent="0">
              <a:buNone/>
            </a:pPr>
            <a:r>
              <a:rPr lang="en-GB" sz="2000" dirty="0" smtClean="0"/>
              <a:t>A commitment to understanding your community is a powerful tool and is incredibly empowering for the children and the school</a:t>
            </a:r>
          </a:p>
          <a:p>
            <a:pPr marL="0" indent="0">
              <a:buNone/>
            </a:pPr>
            <a:endParaRPr lang="en-GB" sz="2000" dirty="0"/>
          </a:p>
          <a:p>
            <a:pPr marL="0" indent="0">
              <a:buNone/>
            </a:pPr>
            <a:r>
              <a:rPr lang="en-GB" sz="2000" dirty="0" smtClean="0"/>
              <a:t>Myself, Pastoral Manager, </a:t>
            </a:r>
            <a:r>
              <a:rPr lang="en-GB" sz="2000" dirty="0" err="1" smtClean="0"/>
              <a:t>SENCo</a:t>
            </a:r>
            <a:r>
              <a:rPr lang="en-GB" sz="2000" dirty="0" smtClean="0"/>
              <a:t> and Assistant head are on the school gates EVERY morning- this is where we get most of our INTEL</a:t>
            </a:r>
            <a:endParaRPr lang="en-GB" sz="2000" dirty="0"/>
          </a:p>
        </p:txBody>
      </p:sp>
    </p:spTree>
    <p:extLst>
      <p:ext uri="{BB962C8B-B14F-4D97-AF65-F5344CB8AC3E}">
        <p14:creationId xmlns:p14="http://schemas.microsoft.com/office/powerpoint/2010/main" val="262501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Some of the things we know:</a:t>
            </a:r>
            <a:endParaRPr lang="en-GB" sz="2800" b="1"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2400" dirty="0" smtClean="0"/>
              <a:t>As a school we </a:t>
            </a:r>
            <a:r>
              <a:rPr lang="en-GB" sz="2400" dirty="0" smtClean="0"/>
              <a:t>are aware that </a:t>
            </a:r>
            <a:r>
              <a:rPr lang="en-GB" sz="2400" dirty="0" smtClean="0"/>
              <a:t>Black Caribbean </a:t>
            </a:r>
            <a:r>
              <a:rPr lang="en-GB" sz="2400" dirty="0" smtClean="0"/>
              <a:t>children do not need </a:t>
            </a:r>
            <a:r>
              <a:rPr lang="en-GB" sz="2400" dirty="0" smtClean="0"/>
              <a:t>to be changed- </a:t>
            </a:r>
            <a:r>
              <a:rPr lang="en-GB" sz="2400" dirty="0" smtClean="0"/>
              <a:t>they are not the problem.</a:t>
            </a:r>
          </a:p>
          <a:p>
            <a:pPr marL="0" indent="0">
              <a:buNone/>
            </a:pPr>
            <a:endParaRPr lang="en-GB" sz="2400" dirty="0"/>
          </a:p>
          <a:p>
            <a:pPr marL="0" indent="0">
              <a:buNone/>
            </a:pPr>
            <a:r>
              <a:rPr lang="en-GB" sz="2400" dirty="0" smtClean="0"/>
              <a:t>The system is what needs changing and at St Matthias we have looked extensively at that system and reflected on strategies we can implement to ensure high outcomes.</a:t>
            </a:r>
            <a:endParaRPr lang="en-GB" sz="2400" dirty="0"/>
          </a:p>
        </p:txBody>
      </p:sp>
    </p:spTree>
    <p:extLst>
      <p:ext uri="{BB962C8B-B14F-4D97-AF65-F5344CB8AC3E}">
        <p14:creationId xmlns:p14="http://schemas.microsoft.com/office/powerpoint/2010/main" val="68049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sz="2800" b="1" dirty="0" smtClean="0"/>
              <a:t/>
            </a:r>
            <a:br>
              <a:rPr lang="en-GB" sz="2800" b="1" dirty="0" smtClean="0"/>
            </a:br>
            <a:r>
              <a:rPr lang="en-GB" sz="2800" b="1" dirty="0" smtClean="0"/>
              <a:t>Pastoral Manager- </a:t>
            </a:r>
            <a:r>
              <a:rPr lang="en-GB" sz="2800" dirty="0"/>
              <a:t>Her role is </a:t>
            </a:r>
            <a:r>
              <a:rPr lang="en-GB" sz="2800" b="1" u="sng" dirty="0"/>
              <a:t>KEY</a:t>
            </a:r>
            <a:br>
              <a:rPr lang="en-GB" sz="2800" b="1" u="sng" dirty="0"/>
            </a:br>
            <a:r>
              <a:rPr lang="en-GB" sz="2800" b="1" dirty="0" smtClean="0"/>
              <a:t/>
            </a:r>
            <a:br>
              <a:rPr lang="en-GB" sz="2800" b="1" dirty="0" smtClean="0"/>
            </a:br>
            <a:endParaRPr lang="en-GB" sz="2800" b="1" dirty="0"/>
          </a:p>
        </p:txBody>
      </p:sp>
      <p:sp>
        <p:nvSpPr>
          <p:cNvPr id="3" name="Content Placeholder 2"/>
          <p:cNvSpPr>
            <a:spLocks noGrp="1"/>
          </p:cNvSpPr>
          <p:nvPr>
            <p:ph idx="1"/>
          </p:nvPr>
        </p:nvSpPr>
        <p:spPr>
          <a:xfrm>
            <a:off x="467544" y="1124744"/>
            <a:ext cx="8229600" cy="5544616"/>
          </a:xfrm>
        </p:spPr>
        <p:txBody>
          <a:bodyPr>
            <a:normAutofit/>
          </a:bodyPr>
          <a:lstStyle/>
          <a:p>
            <a:pPr marL="0" indent="0">
              <a:buNone/>
            </a:pPr>
            <a:r>
              <a:rPr lang="en-GB" sz="2000" dirty="0" smtClean="0"/>
              <a:t>Highly effective Pastoral Manager who cares deeply about the children</a:t>
            </a:r>
          </a:p>
          <a:p>
            <a:pPr marL="0" indent="0">
              <a:buNone/>
            </a:pPr>
            <a:endParaRPr lang="en-GB" sz="2000" dirty="0"/>
          </a:p>
          <a:p>
            <a:pPr marL="0" indent="0">
              <a:buNone/>
            </a:pPr>
            <a:r>
              <a:rPr lang="en-GB" sz="2000" dirty="0" smtClean="0"/>
              <a:t>Due to a robust induction which included clear and detailed information about our community she was able to build solid relationships very quickly with children and their families</a:t>
            </a:r>
          </a:p>
          <a:p>
            <a:pPr marL="0" indent="0">
              <a:buNone/>
            </a:pPr>
            <a:endParaRPr lang="en-GB" sz="2000" dirty="0"/>
          </a:p>
          <a:p>
            <a:pPr marL="0" indent="0">
              <a:buNone/>
            </a:pPr>
            <a:r>
              <a:rPr lang="en-GB" sz="2000" dirty="0" smtClean="0"/>
              <a:t>She understands the parents, their interactions and behaviours and that of their children</a:t>
            </a:r>
          </a:p>
          <a:p>
            <a:pPr marL="0" indent="0">
              <a:buNone/>
            </a:pPr>
            <a:endParaRPr lang="en-GB" sz="2000" dirty="0"/>
          </a:p>
          <a:p>
            <a:pPr marL="0" indent="0">
              <a:buNone/>
            </a:pPr>
            <a:r>
              <a:rPr lang="en-GB" sz="2000" dirty="0" smtClean="0"/>
              <a:t>This relationship has supported her work in: empowering the children with how to increase their self esteem and confidence, enabling children to overcome external pressures that can be negatively impacting on their ability to retain learning, she deals with a range of behaviour issues and has regular, rigorous and open conversations </a:t>
            </a:r>
            <a:r>
              <a:rPr lang="en-GB" sz="2000" dirty="0" smtClean="0"/>
              <a:t>about the impact of </a:t>
            </a:r>
            <a:r>
              <a:rPr lang="en-GB" sz="2000" dirty="0" smtClean="0"/>
              <a:t>poor attendance, also monitoring it closely</a:t>
            </a:r>
          </a:p>
          <a:p>
            <a:pPr marL="0" indent="0">
              <a:buNone/>
            </a:pPr>
            <a:endParaRPr lang="en-GB" sz="2000" dirty="0"/>
          </a:p>
        </p:txBody>
      </p:sp>
    </p:spTree>
    <p:extLst>
      <p:ext uri="{BB962C8B-B14F-4D97-AF65-F5344CB8AC3E}">
        <p14:creationId xmlns:p14="http://schemas.microsoft.com/office/powerpoint/2010/main" val="220422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6"/>
            <a:ext cx="8229600" cy="1143000"/>
          </a:xfrm>
        </p:spPr>
        <p:txBody>
          <a:bodyPr/>
          <a:lstStyle/>
          <a:p>
            <a:r>
              <a:rPr lang="en-GB" b="1" dirty="0"/>
              <a:t>Data- ‘No excuses’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8373459"/>
              </p:ext>
            </p:extLst>
          </p:nvPr>
        </p:nvGraphicFramePr>
        <p:xfrm>
          <a:off x="457200" y="1124744"/>
          <a:ext cx="8363272"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0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Drive for Quality First Teaching</a:t>
            </a:r>
            <a:endParaRPr lang="en-GB" sz="2800" b="1" dirty="0"/>
          </a:p>
        </p:txBody>
      </p:sp>
      <p:sp>
        <p:nvSpPr>
          <p:cNvPr id="3" name="Content Placeholder 2"/>
          <p:cNvSpPr>
            <a:spLocks noGrp="1"/>
          </p:cNvSpPr>
          <p:nvPr>
            <p:ph idx="1"/>
          </p:nvPr>
        </p:nvSpPr>
        <p:spPr/>
        <p:txBody>
          <a:bodyPr>
            <a:normAutofit/>
          </a:bodyPr>
          <a:lstStyle/>
          <a:p>
            <a:pPr marL="0" indent="0">
              <a:buNone/>
            </a:pPr>
            <a:r>
              <a:rPr lang="en-GB" sz="2000" dirty="0" smtClean="0"/>
              <a:t>Rigorous drive for Outstanding and Good teachers that will ensure all children in their class will achieve and make significant progress</a:t>
            </a:r>
          </a:p>
          <a:p>
            <a:pPr marL="0" indent="0">
              <a:buNone/>
            </a:pPr>
            <a:endParaRPr lang="en-GB" sz="2000" dirty="0"/>
          </a:p>
          <a:p>
            <a:pPr marL="0" indent="0">
              <a:buNone/>
            </a:pPr>
            <a:r>
              <a:rPr lang="en-GB" sz="2000" dirty="0" smtClean="0"/>
              <a:t>Every child has to make progress and meets or (preferably) exceeds expectations with high quality teaching day in and day out</a:t>
            </a:r>
          </a:p>
          <a:p>
            <a:pPr marL="0" indent="0">
              <a:buNone/>
            </a:pPr>
            <a:endParaRPr lang="en-GB" sz="2000" dirty="0" smtClean="0"/>
          </a:p>
          <a:p>
            <a:pPr marL="0" indent="0">
              <a:buNone/>
            </a:pPr>
            <a:r>
              <a:rPr lang="en-GB" sz="2000" dirty="0" smtClean="0"/>
              <a:t>The monitoring schedule in our school is rigorous, planned for and informs everything that we do to ensure improvements in teaching and learning</a:t>
            </a:r>
          </a:p>
          <a:p>
            <a:pPr marL="0" indent="0">
              <a:buNone/>
            </a:pPr>
            <a:endParaRPr lang="en-GB" sz="2000" dirty="0"/>
          </a:p>
          <a:p>
            <a:pPr marL="0" indent="0">
              <a:buNone/>
            </a:pPr>
            <a:r>
              <a:rPr lang="en-GB" sz="2000" dirty="0" smtClean="0"/>
              <a:t>We work in a high- performing Federation of schools which allow us to share good practice and pedagogy, observe a range of teaching in a range of schools and deepen understanding of teaching and learning to benefit their own practice and outcomes for children in their care</a:t>
            </a:r>
            <a:endParaRPr lang="en-GB" sz="2000" dirty="0"/>
          </a:p>
          <a:p>
            <a:pPr marL="0" indent="0">
              <a:buNone/>
            </a:pPr>
            <a:endParaRPr lang="en-GB" sz="2000" dirty="0" smtClean="0"/>
          </a:p>
        </p:txBody>
      </p:sp>
    </p:spTree>
    <p:extLst>
      <p:ext uri="{BB962C8B-B14F-4D97-AF65-F5344CB8AC3E}">
        <p14:creationId xmlns:p14="http://schemas.microsoft.com/office/powerpoint/2010/main" val="355640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1336</Words>
  <Application>Microsoft Office PowerPoint</Application>
  <PresentationFormat>On-screen Show (4:3)</PresentationFormat>
  <Paragraphs>137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Orlene Badu St Matthias Church of England Primary School </vt:lpstr>
      <vt:lpstr>Our School</vt:lpstr>
      <vt:lpstr>Hackney context</vt:lpstr>
      <vt:lpstr>The child is at the heart of  everything we do </vt:lpstr>
      <vt:lpstr>Know your community</vt:lpstr>
      <vt:lpstr>Some of the things we know:</vt:lpstr>
      <vt:lpstr> Pastoral Manager- Her role is KEY  </vt:lpstr>
      <vt:lpstr>Data- ‘No excuses’</vt:lpstr>
      <vt:lpstr>Drive for Quality First Teaching</vt:lpstr>
      <vt:lpstr>Diversity in the workforce</vt:lpstr>
      <vt:lpstr>Cultural Competency CPD</vt:lpstr>
      <vt:lpstr>Culturally and Locally- influenced Curriculum</vt:lpstr>
      <vt:lpstr>Parenting Course-  under construction</vt:lpstr>
      <vt:lpstr>Transition arrangements- CRUCIAL </vt:lpstr>
      <vt:lpstr>Advocacy programme to improve engagement with Agencies</vt:lpstr>
      <vt:lpstr>Interactions with other Agencies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Orlene Badu</dc:creator>
  <cp:lastModifiedBy>Orlene Badu</cp:lastModifiedBy>
  <cp:revision>58</cp:revision>
  <cp:lastPrinted>2018-01-26T01:18:40Z</cp:lastPrinted>
  <dcterms:created xsi:type="dcterms:W3CDTF">2018-01-14T16:54:36Z</dcterms:created>
  <dcterms:modified xsi:type="dcterms:W3CDTF">2018-01-26T08:32:09Z</dcterms:modified>
</cp:coreProperties>
</file>