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9" r:id="rId3"/>
  </p:sldMasterIdLst>
  <p:notesMasterIdLst>
    <p:notesMasterId r:id="rId16"/>
  </p:notesMasterIdLst>
  <p:sldIdLst>
    <p:sldId id="256" r:id="rId4"/>
    <p:sldId id="267" r:id="rId5"/>
    <p:sldId id="265" r:id="rId6"/>
    <p:sldId id="266" r:id="rId7"/>
    <p:sldId id="260" r:id="rId8"/>
    <p:sldId id="268" r:id="rId9"/>
    <p:sldId id="269" r:id="rId10"/>
    <p:sldId id="259" r:id="rId11"/>
    <p:sldId id="258" r:id="rId12"/>
    <p:sldId id="261" r:id="rId13"/>
    <p:sldId id="271" r:id="rId14"/>
    <p:sldId id="272"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0" marR="0" indent="228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0" marR="0" indent="457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0" marR="0" indent="914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0" marR="0" indent="11430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0" marR="0" indent="1600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0" marR="0" indent="1828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D6D6D">
              <a:alpha val="41000"/>
            </a:srgbClr>
          </a:solidFill>
        </a:fill>
      </a:tcStyle>
    </a:wholeTbl>
    <a:band2H>
      <a:tcTxStyle/>
      <a:tcStyle>
        <a:tcBdr/>
        <a:fill>
          <a:solidFill>
            <a:srgbClr val="4E4E4E">
              <a:alpha val="4100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F0F0F0"/>
              </a:solidFill>
              <a:prstDash val="solid"/>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56565">
              <a:alpha val="75000"/>
            </a:srgb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0F0F0"/>
              </a:solidFill>
              <a:prstDash val="solid"/>
              <a:miter lim="400000"/>
            </a:ln>
          </a:top>
          <a:bottom>
            <a:ln w="254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D6D6D">
              <a:alpha val="41000"/>
            </a:srgbClr>
          </a:solidFill>
        </a:fill>
      </a:tcStyle>
    </a:wholeTbl>
    <a:band2H>
      <a:tcTxStyle/>
      <a:tcStyle>
        <a:tcBdr/>
        <a:fill>
          <a:solidFill>
            <a:srgbClr val="909090">
              <a:alpha val="41000"/>
            </a:srgbClr>
          </a:solidFill>
        </a:fill>
      </a:tcStyle>
    </a:band2H>
    <a:firstCol>
      <a:tcTxStyle b="off" i="off">
        <a:font>
          <a:latin typeface="Helvetica Neue Medium"/>
          <a:ea typeface="Helvetica Neue Medium"/>
          <a:cs typeface="Helvetica Neue Medium"/>
        </a:font>
        <a:srgbClr val="FFFFFF"/>
      </a:tcTxStyle>
      <a:tcStyle>
        <a:tcBdr>
          <a:left>
            <a:ln w="6350" cap="flat">
              <a:solidFill>
                <a:srgbClr val="484745"/>
              </a:solidFill>
              <a:prstDash val="solid"/>
              <a:miter lim="400000"/>
            </a:ln>
          </a:left>
          <a:right>
            <a:ln w="6350" cap="flat">
              <a:solidFill>
                <a:srgbClr val="5E5D5B"/>
              </a:solidFill>
              <a:prstDash val="solid"/>
              <a:miter lim="400000"/>
            </a:ln>
          </a:right>
          <a:top>
            <a:ln w="12700" cap="flat">
              <a:noFill/>
              <a:miter lim="400000"/>
            </a:ln>
          </a:top>
          <a:bottom>
            <a:ln w="12700" cap="flat">
              <a:noFill/>
              <a:miter lim="400000"/>
            </a:ln>
          </a:bottom>
          <a:insideH>
            <a:ln w="12700" cap="flat">
              <a:noFill/>
              <a:miter lim="400000"/>
            </a:ln>
          </a:insideH>
          <a:insideV>
            <a:ln w="6350" cap="flat">
              <a:solidFill>
                <a:srgbClr val="5E5D5B"/>
              </a:solidFill>
              <a:prstDash val="solid"/>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5E5D5B"/>
              </a:solidFill>
              <a:prstDash val="solid"/>
              <a:miter lim="400000"/>
            </a:ln>
          </a:top>
          <a:bottom>
            <a:ln w="6350" cap="flat">
              <a:solidFill>
                <a:srgbClr val="484745"/>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484745"/>
              </a:solidFill>
              <a:prstDash val="solid"/>
              <a:miter lim="400000"/>
            </a:ln>
          </a:top>
          <a:bottom>
            <a:ln w="6350" cap="flat">
              <a:solidFill>
                <a:srgbClr val="5E5D5B"/>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chemeClr val="accent3">
              <a:hueOff val="-1022247"/>
              <a:satOff val="34289"/>
              <a:lumOff val="-18384"/>
            </a:scheme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noFill/>
              <a:miter lim="400000"/>
            </a:ln>
          </a:insideV>
        </a:tcBdr>
        <a:fill>
          <a:solidFill>
            <a:srgbClr val="6D6D6D"/>
          </a:solidFill>
        </a:fill>
      </a:tcStyle>
    </a:wholeTbl>
    <a:band2H>
      <a:tcTxStyle/>
      <a:tcStyle>
        <a:tcBdr/>
        <a:fill>
          <a:solidFill>
            <a:srgbClr val="7D7D7D"/>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5C5C5B"/>
          </a:solidFill>
        </a:fill>
      </a:tcStyle>
    </a:firstCol>
    <a:lastRow>
      <a:tcTxStyle b="off" i="off">
        <a:font>
          <a:latin typeface="Helvetica Neue Medium"/>
          <a:ea typeface="Helvetica Neue Medium"/>
          <a:cs typeface="Helvetica Neue Medium"/>
        </a:font>
        <a:srgbClr val="282828"/>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A2A7A9"/>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chemeClr val="accent5">
              <a:hueOff val="96663"/>
              <a:satOff val="-16428"/>
              <a:lumOff val="3004"/>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5D5D5D"/>
          </a:solidFill>
        </a:fill>
      </a:tcStyle>
    </a:wholeTbl>
    <a:band2H>
      <a:tcTxStyle/>
      <a:tcStyle>
        <a:tcBdr/>
        <a:fill>
          <a:solidFill>
            <a:srgbClr val="696969"/>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6350" cap="flat">
              <a:solidFill>
                <a:srgbClr val="FFFFFF"/>
              </a:solidFill>
              <a:prstDash val="solid"/>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6350" cap="flat">
              <a:solidFill>
                <a:srgbClr val="FFFFFF"/>
              </a:solidFill>
              <a:prstDash val="solid"/>
              <a:miter lim="400000"/>
            </a:ln>
          </a:insideV>
        </a:tcBdr>
        <a:fill>
          <a:solidFill>
            <a:srgbClr val="78787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787878"/>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000000">
              <a:alpha val="10000"/>
            </a:srgbClr>
          </a:solidFill>
        </a:fill>
      </a:tcStyle>
    </a:wholeTbl>
    <a:band2H>
      <a:tcTxStyle/>
      <a:tcStyle>
        <a:tcBdr/>
        <a:fill>
          <a:solidFill>
            <a:srgbClr val="888888">
              <a:alpha val="10000"/>
            </a:srgbClr>
          </a:solidFill>
        </a:fill>
      </a:tcStyle>
    </a:band2H>
    <a:firstCol>
      <a:tcTxStyle b="off" i="off">
        <a:font>
          <a:latin typeface="Helvetica Neue Medium"/>
          <a:ea typeface="Helvetica Neue Medium"/>
          <a:cs typeface="Helvetica Neue Medium"/>
        </a:font>
        <a:srgbClr val="FFFFFF"/>
      </a:tcTxStyle>
      <a:tcStyle>
        <a:tcBdr>
          <a:left>
            <a:ln w="12700" cap="flat">
              <a:noFill/>
              <a:miter lim="400000"/>
            </a:ln>
          </a:left>
          <a:right>
            <a:ln w="25400" cap="flat">
              <a:solidFill>
                <a:srgbClr val="F0F0F0"/>
              </a:solidFill>
              <a:prstDash val="solid"/>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noFill/>
              <a:miter lim="400000"/>
            </a:ln>
          </a:bottom>
          <a:insideH>
            <a:ln w="6350" cap="flat">
              <a:solidFill>
                <a:srgbClr val="F0F0F0"/>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94660"/>
  </p:normalViewPr>
  <p:slideViewPr>
    <p:cSldViewPr snapToGrid="0">
      <p:cViewPr varScale="1">
        <p:scale>
          <a:sx n="46" d="100"/>
          <a:sy n="46" d="100"/>
        </p:scale>
        <p:origin x="113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0150283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GB" dirty="0" smtClean="0"/>
              <a:t>Parents were disengaged – did not trust the school; would not even venture near it. Maybe 50% turn out for parents evenings</a:t>
            </a:r>
          </a:p>
          <a:p>
            <a:pPr marL="457200" indent="-457200">
              <a:buAutoNum type="arabicPeriod"/>
            </a:pPr>
            <a:r>
              <a:rPr lang="en-GB" dirty="0" smtClean="0"/>
              <a:t>The lure or pull of friends, mostly</a:t>
            </a:r>
            <a:r>
              <a:rPr lang="en-GB" baseline="0" dirty="0" smtClean="0"/>
              <a:t> older affected our pupils’ motivation to see school as important</a:t>
            </a:r>
          </a:p>
          <a:p>
            <a:pPr marL="457200" indent="-457200">
              <a:buAutoNum type="arabicPeriod"/>
            </a:pPr>
            <a:r>
              <a:rPr lang="en-GB" baseline="0" dirty="0" smtClean="0"/>
              <a:t>Support was either in terms of ludicrously long sanctions or external agencies C44</a:t>
            </a:r>
            <a:endParaRPr lang="en-GB" dirty="0" smtClean="0"/>
          </a:p>
          <a:p>
            <a:r>
              <a:rPr lang="en-GB" dirty="0" smtClean="0"/>
              <a:t>4. 	No</a:t>
            </a:r>
            <a:r>
              <a:rPr lang="en-GB" baseline="0" dirty="0" smtClean="0"/>
              <a:t> value for money –people came and went without following up</a:t>
            </a:r>
            <a:endParaRPr lang="en-GB" dirty="0"/>
          </a:p>
        </p:txBody>
      </p:sp>
    </p:spTree>
    <p:extLst>
      <p:ext uri="{BB962C8B-B14F-4D97-AF65-F5344CB8AC3E}">
        <p14:creationId xmlns:p14="http://schemas.microsoft.com/office/powerpoint/2010/main" val="109560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Edith, who is multi skilled, often not appreciated or well</a:t>
            </a:r>
            <a:r>
              <a:rPr lang="en-GB" baseline="0" dirty="0" smtClean="0"/>
              <a:t> liked by parents, particularly early on – because she challenges and does not allow excuses. But she is often valued and highly regarded later on when the challenges students present in school are replicated at home. All staff trained to write CAFs, deal with external agencies, child protection </a:t>
            </a:r>
            <a:r>
              <a:rPr lang="en-GB" baseline="0" dirty="0" err="1" smtClean="0"/>
              <a:t>etc</a:t>
            </a:r>
            <a:endParaRPr lang="en-GB" dirty="0"/>
          </a:p>
        </p:txBody>
      </p:sp>
    </p:spTree>
    <p:extLst>
      <p:ext uri="{BB962C8B-B14F-4D97-AF65-F5344CB8AC3E}">
        <p14:creationId xmlns:p14="http://schemas.microsoft.com/office/powerpoint/2010/main" val="422591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least 8 potential </a:t>
            </a:r>
            <a:r>
              <a:rPr lang="en-GB" dirty="0" err="1" smtClean="0"/>
              <a:t>pex</a:t>
            </a:r>
            <a:r>
              <a:rPr lang="en-GB" baseline="0" dirty="0" smtClean="0"/>
              <a:t> saved over the last two years</a:t>
            </a:r>
            <a:endParaRPr lang="en-GB" dirty="0"/>
          </a:p>
        </p:txBody>
      </p:sp>
    </p:spTree>
    <p:extLst>
      <p:ext uri="{BB962C8B-B14F-4D97-AF65-F5344CB8AC3E}">
        <p14:creationId xmlns:p14="http://schemas.microsoft.com/office/powerpoint/2010/main" val="294828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of the neediest</a:t>
            </a:r>
            <a:r>
              <a:rPr lang="en-GB" baseline="0" dirty="0" smtClean="0"/>
              <a:t> children are in school early. Member of staff who does this knows the children and their families. Has a school phone that parents phone.</a:t>
            </a:r>
            <a:endParaRPr lang="en-GB" dirty="0"/>
          </a:p>
        </p:txBody>
      </p:sp>
    </p:spTree>
    <p:extLst>
      <p:ext uri="{BB962C8B-B14F-4D97-AF65-F5344CB8AC3E}">
        <p14:creationId xmlns:p14="http://schemas.microsoft.com/office/powerpoint/2010/main" val="169904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 2, Student 19, Student 22</a:t>
            </a:r>
            <a:endParaRPr lang="en-GB" dirty="0"/>
          </a:p>
        </p:txBody>
      </p:sp>
    </p:spTree>
    <p:extLst>
      <p:ext uri="{BB962C8B-B14F-4D97-AF65-F5344CB8AC3E}">
        <p14:creationId xmlns:p14="http://schemas.microsoft.com/office/powerpoint/2010/main" val="279578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25995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xfrm>
            <a:off x="3884613" y="8685213"/>
            <a:ext cx="2971800" cy="458787"/>
          </a:xfrm>
          <a:prstGeom prst="rect">
            <a:avLst/>
          </a:prstGeom>
          <a:noFill/>
        </p:spPr>
        <p:txBody>
          <a:bodyPr/>
          <a:lstStyle>
            <a:lvl1pPr defTabSz="920750">
              <a:spcBef>
                <a:spcPct val="30000"/>
              </a:spcBef>
              <a:defRPr sz="1200">
                <a:solidFill>
                  <a:schemeClr val="tx1"/>
                </a:solidFill>
                <a:latin typeface="Times" panose="02020603050405020304" pitchFamily="18" charset="0"/>
              </a:defRPr>
            </a:lvl1pPr>
            <a:lvl2pPr marL="742950" indent="-285750" defTabSz="920750">
              <a:spcBef>
                <a:spcPct val="30000"/>
              </a:spcBef>
              <a:defRPr sz="1200">
                <a:solidFill>
                  <a:schemeClr val="tx1"/>
                </a:solidFill>
                <a:latin typeface="Times" panose="02020603050405020304" pitchFamily="18" charset="0"/>
              </a:defRPr>
            </a:lvl2pPr>
            <a:lvl3pPr marL="1143000" indent="-228600" defTabSz="920750">
              <a:spcBef>
                <a:spcPct val="30000"/>
              </a:spcBef>
              <a:defRPr sz="1200">
                <a:solidFill>
                  <a:schemeClr val="tx1"/>
                </a:solidFill>
                <a:latin typeface="Times" panose="02020603050405020304" pitchFamily="18" charset="0"/>
              </a:defRPr>
            </a:lvl3pPr>
            <a:lvl4pPr marL="1600200" indent="-228600" defTabSz="920750">
              <a:spcBef>
                <a:spcPct val="30000"/>
              </a:spcBef>
              <a:defRPr sz="1200">
                <a:solidFill>
                  <a:schemeClr val="tx1"/>
                </a:solidFill>
                <a:latin typeface="Times" panose="02020603050405020304" pitchFamily="18" charset="0"/>
              </a:defRPr>
            </a:lvl4pPr>
            <a:lvl5pPr marL="2057400" indent="-228600" defTabSz="920750">
              <a:spcBef>
                <a:spcPct val="30000"/>
              </a:spcBef>
              <a:defRPr sz="1200">
                <a:solidFill>
                  <a:schemeClr val="tx1"/>
                </a:solidFill>
                <a:latin typeface="Times" panose="02020603050405020304" pitchFamily="18" charset="0"/>
              </a:defRPr>
            </a:lvl5pPr>
            <a:lvl6pPr marL="2514600" indent="-228600" defTabSz="92075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075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075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075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0AD3964-CA0D-47A8-B1DA-261DC5D61E30}" type="slidenum">
              <a:rPr lang="en-US" altLang="en-US" smtClean="0">
                <a:solidFill>
                  <a:srgbClr val="000000"/>
                </a:solidFill>
                <a:latin typeface="Times New Roman" panose="02020603050405020304" pitchFamily="18" charset="0"/>
              </a:rPr>
              <a:pPr>
                <a:spcBef>
                  <a:spcPct val="0"/>
                </a:spcBef>
              </a:pPr>
              <a:t>11</a:t>
            </a:fld>
            <a:endParaRPr lang="en-US" altLang="en-US" smtClean="0">
              <a:solidFill>
                <a:srgbClr val="000000"/>
              </a:solidFill>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endParaRPr lang="en-GB" altLang="en-US" smtClean="0"/>
          </a:p>
        </p:txBody>
      </p:sp>
    </p:spTree>
    <p:extLst>
      <p:ext uri="{BB962C8B-B14F-4D97-AF65-F5344CB8AC3E}">
        <p14:creationId xmlns:p14="http://schemas.microsoft.com/office/powerpoint/2010/main" val="257042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xfrm>
            <a:off x="3884613" y="8685213"/>
            <a:ext cx="2971800" cy="458787"/>
          </a:xfrm>
          <a:prstGeom prst="rect">
            <a:avLst/>
          </a:prstGeom>
          <a:noFill/>
        </p:spPr>
        <p:txBody>
          <a:bodyPr/>
          <a:lstStyle>
            <a:lvl1pPr defTabSz="920750">
              <a:spcBef>
                <a:spcPct val="30000"/>
              </a:spcBef>
              <a:defRPr sz="1200">
                <a:solidFill>
                  <a:schemeClr val="tx1"/>
                </a:solidFill>
                <a:latin typeface="Times" panose="02020603050405020304" pitchFamily="18" charset="0"/>
              </a:defRPr>
            </a:lvl1pPr>
            <a:lvl2pPr marL="742950" indent="-285750" defTabSz="920750">
              <a:spcBef>
                <a:spcPct val="30000"/>
              </a:spcBef>
              <a:defRPr sz="1200">
                <a:solidFill>
                  <a:schemeClr val="tx1"/>
                </a:solidFill>
                <a:latin typeface="Times" panose="02020603050405020304" pitchFamily="18" charset="0"/>
              </a:defRPr>
            </a:lvl2pPr>
            <a:lvl3pPr marL="1143000" indent="-228600" defTabSz="920750">
              <a:spcBef>
                <a:spcPct val="30000"/>
              </a:spcBef>
              <a:defRPr sz="1200">
                <a:solidFill>
                  <a:schemeClr val="tx1"/>
                </a:solidFill>
                <a:latin typeface="Times" panose="02020603050405020304" pitchFamily="18" charset="0"/>
              </a:defRPr>
            </a:lvl3pPr>
            <a:lvl4pPr marL="1600200" indent="-228600" defTabSz="920750">
              <a:spcBef>
                <a:spcPct val="30000"/>
              </a:spcBef>
              <a:defRPr sz="1200">
                <a:solidFill>
                  <a:schemeClr val="tx1"/>
                </a:solidFill>
                <a:latin typeface="Times" panose="02020603050405020304" pitchFamily="18" charset="0"/>
              </a:defRPr>
            </a:lvl4pPr>
            <a:lvl5pPr marL="2057400" indent="-228600" defTabSz="920750">
              <a:spcBef>
                <a:spcPct val="30000"/>
              </a:spcBef>
              <a:defRPr sz="1200">
                <a:solidFill>
                  <a:schemeClr val="tx1"/>
                </a:solidFill>
                <a:latin typeface="Times" panose="02020603050405020304" pitchFamily="18" charset="0"/>
              </a:defRPr>
            </a:lvl5pPr>
            <a:lvl6pPr marL="2514600" indent="-228600" defTabSz="920750"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20750"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20750"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2075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0AD3964-CA0D-47A8-B1DA-261DC5D61E30}" type="slidenum">
              <a:rPr lang="en-US" altLang="en-US" smtClean="0">
                <a:solidFill>
                  <a:srgbClr val="000000"/>
                </a:solidFill>
                <a:latin typeface="Times New Roman" panose="02020603050405020304" pitchFamily="18" charset="0"/>
              </a:rPr>
              <a:pPr>
                <a:spcBef>
                  <a:spcPct val="0"/>
                </a:spcBef>
              </a:pPr>
              <a:t>12</a:t>
            </a:fld>
            <a:endParaRPr lang="en-US" altLang="en-US" smtClean="0">
              <a:solidFill>
                <a:srgbClr val="000000"/>
              </a:solidFill>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endParaRPr lang="en-GB" altLang="en-US" smtClean="0"/>
          </a:p>
        </p:txBody>
      </p:sp>
    </p:spTree>
    <p:extLst>
      <p:ext uri="{BB962C8B-B14F-4D97-AF65-F5344CB8AC3E}">
        <p14:creationId xmlns:p14="http://schemas.microsoft.com/office/powerpoint/2010/main" val="71501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62000" y="2463800"/>
            <a:ext cx="11480800" cy="2540000"/>
          </a:xfrm>
          <a:prstGeom prst="rect">
            <a:avLst/>
          </a:prstGeom>
        </p:spPr>
        <p:txBody>
          <a:bodyPr anchor="b"/>
          <a:lstStyle/>
          <a:p>
            <a:r>
              <a:t>Title Text</a:t>
            </a:r>
          </a:p>
        </p:txBody>
      </p:sp>
      <p:sp>
        <p:nvSpPr>
          <p:cNvPr id="12" name="Body Level One…"/>
          <p:cNvSpPr txBox="1">
            <a:spLocks noGrp="1"/>
          </p:cNvSpPr>
          <p:nvPr>
            <p:ph type="body" sz="quarter" idx="1"/>
          </p:nvPr>
        </p:nvSpPr>
        <p:spPr>
          <a:xfrm>
            <a:off x="762000" y="5156200"/>
            <a:ext cx="11480800" cy="8636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6311798" y="9251950"/>
            <a:ext cx="368504" cy="374600"/>
          </a:xfrm>
          <a:prstGeom prst="rect">
            <a:avLst/>
          </a:prstGeom>
        </p:spPr>
        <p:txBody>
          <a:bodyPr anchor="t"/>
          <a:lstStyle/>
          <a:p>
            <a:pPr>
              <a:defRPr>
                <a:effectLst/>
              </a:defRPr>
            </a:pPr>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061"/>
          </a:xfrm>
          <a:prstGeom prst="rect">
            <a:avLst/>
          </a:prstGeom>
        </p:spPr>
        <p:txBody>
          <a:bodyPr anchor="t">
            <a:spAutoFit/>
          </a:bodyPr>
          <a:lstStyle>
            <a:lvl1pPr marL="0" indent="0" algn="ctr">
              <a:lnSpc>
                <a:spcPct val="110000"/>
              </a:lnSpc>
              <a:spcBef>
                <a:spcPts val="0"/>
              </a:spcBef>
              <a:buSzTx/>
              <a:buNone/>
              <a:defRPr sz="2400" b="1" i="1">
                <a:solidFill>
                  <a:srgbClr val="FFFFFF"/>
                </a:solidFill>
                <a:latin typeface="+mn-lt"/>
                <a:ea typeface="+mn-ea"/>
                <a:cs typeface="+mn-cs"/>
                <a:sym typeface="Helvetica Neue"/>
              </a:defRPr>
            </a:lvl1pPr>
          </a:lstStyle>
          <a:p>
            <a:r>
              <a:t>–Johnny Appleseed</a:t>
            </a:r>
          </a:p>
        </p:txBody>
      </p:sp>
      <p:sp>
        <p:nvSpPr>
          <p:cNvPr id="94" name="“Type a quote here.”"/>
          <p:cNvSpPr txBox="1">
            <a:spLocks noGrp="1"/>
          </p:cNvSpPr>
          <p:nvPr>
            <p:ph type="body" sz="quarter" idx="14"/>
          </p:nvPr>
        </p:nvSpPr>
        <p:spPr>
          <a:xfrm>
            <a:off x="1270000" y="4305300"/>
            <a:ext cx="10464800" cy="647700"/>
          </a:xfrm>
          <a:prstGeom prst="rect">
            <a:avLst/>
          </a:prstGeom>
        </p:spPr>
        <p:txBody>
          <a:bodyPr>
            <a:spAutoFit/>
          </a:bodyPr>
          <a:lstStyle>
            <a:lvl1pPr marL="0" indent="0" algn="ctr">
              <a:lnSpc>
                <a:spcPct val="110000"/>
              </a:lnSpc>
              <a:spcBef>
                <a:spcPts val="0"/>
              </a:spcBef>
              <a:buSzTx/>
              <a:buNone/>
              <a:defRPr sz="3600" b="1">
                <a:solidFill>
                  <a:srgbClr val="FFFFFF"/>
                </a:solidFill>
                <a:effectLst>
                  <a:outerShdw blurRad="50800" dist="25400" dir="5400000" rotWithShape="0">
                    <a:srgbClr val="020202"/>
                  </a:outerShdw>
                </a:effectLst>
                <a:latin typeface="+mn-lt"/>
                <a:ea typeface="+mn-ea"/>
                <a:cs typeface="+mn-cs"/>
                <a:sym typeface="Helvetica Neue"/>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1EA589-7814-4854-8888-5B544E070ECD}" type="datetimeFigureOut">
              <a:rPr lang="en-GB" smtClean="0"/>
              <a:t>26/01/2018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303690" y="9252655"/>
            <a:ext cx="384721" cy="379591"/>
          </a:xfrm>
        </p:spPr>
        <p:txBody>
          <a:bodyPr/>
          <a:lstStyle/>
          <a:p>
            <a:fld id="{7F2B0CA6-4ABE-4F5B-8EA2-FE2B098E5D52}" type="slidenum">
              <a:rPr lang="en-GB" smtClean="0"/>
              <a:t>‹#›</a:t>
            </a:fld>
            <a:endParaRPr lang="en-GB"/>
          </a:p>
        </p:txBody>
      </p:sp>
    </p:spTree>
    <p:extLst>
      <p:ext uri="{BB962C8B-B14F-4D97-AF65-F5344CB8AC3E}">
        <p14:creationId xmlns:p14="http://schemas.microsoft.com/office/powerpoint/2010/main" val="1755371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2458721"/>
            <a:ext cx="1083733" cy="0"/>
          </a:xfrm>
          <a:prstGeom prst="line">
            <a:avLst/>
          </a:prstGeom>
          <a:noFill/>
          <a:ln w="19050">
            <a:solidFill>
              <a:srgbClr val="F7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975390" eaLnBrk="0" fontAlgn="base">
              <a:spcBef>
                <a:spcPct val="0"/>
              </a:spcBef>
              <a:spcAft>
                <a:spcPct val="0"/>
              </a:spcAft>
            </a:pPr>
            <a:endParaRPr lang="en-GB" sz="3840" b="1" kern="1200">
              <a:solidFill>
                <a:srgbClr val="000000"/>
              </a:solidFill>
              <a:effectLst/>
              <a:latin typeface="Times" panose="02020603050405020304" pitchFamily="18" charset="0"/>
              <a:ea typeface="+mn-ea"/>
              <a:cs typeface="Arial" panose="020B0604020202020204" pitchFamily="34" charset="0"/>
            </a:endParaRPr>
          </a:p>
        </p:txBody>
      </p:sp>
      <p:sp>
        <p:nvSpPr>
          <p:cNvPr id="5122" name="Rectangle 2"/>
          <p:cNvSpPr>
            <a:spLocks noGrp="1" noChangeArrowheads="1"/>
          </p:cNvSpPr>
          <p:nvPr>
            <p:ph type="ctrTitle"/>
          </p:nvPr>
        </p:nvSpPr>
        <p:spPr>
          <a:xfrm>
            <a:off x="1256715" y="1907823"/>
            <a:ext cx="11054080" cy="1625600"/>
          </a:xfrm>
        </p:spPr>
        <p:txBody>
          <a:bodyPr/>
          <a:lstStyle>
            <a:lvl1pPr>
              <a:defRPr/>
            </a:lvl1pPr>
          </a:lstStyle>
          <a:p>
            <a:pPr lvl="0"/>
            <a:r>
              <a:rPr lang="en-GB" altLang="en-GB" noProof="0" smtClean="0"/>
              <a:t>Click to edit Master title style</a:t>
            </a:r>
          </a:p>
        </p:txBody>
      </p:sp>
      <p:sp>
        <p:nvSpPr>
          <p:cNvPr id="5123" name="Rectangle 3"/>
          <p:cNvSpPr>
            <a:spLocks noGrp="1" noChangeArrowheads="1"/>
          </p:cNvSpPr>
          <p:nvPr>
            <p:ph type="subTitle" idx="1"/>
          </p:nvPr>
        </p:nvSpPr>
        <p:spPr>
          <a:xfrm>
            <a:off x="1256715" y="3680178"/>
            <a:ext cx="11077005" cy="2492587"/>
          </a:xfrm>
        </p:spPr>
        <p:txBody>
          <a:bodyPr/>
          <a:lstStyle>
            <a:lvl1pPr marL="0" indent="0">
              <a:buFontTx/>
              <a:buNone/>
              <a:defRPr/>
            </a:lvl1pPr>
          </a:lstStyle>
          <a:p>
            <a:pPr lvl="0"/>
            <a:r>
              <a:rPr lang="en-GB" altLang="en-GB" noProof="0" smtClean="0"/>
              <a:t>Click to edit Master subtitle style</a:t>
            </a:r>
          </a:p>
        </p:txBody>
      </p:sp>
    </p:spTree>
    <p:extLst>
      <p:ext uri="{BB962C8B-B14F-4D97-AF65-F5344CB8AC3E}">
        <p14:creationId xmlns:p14="http://schemas.microsoft.com/office/powerpoint/2010/main" val="4163419676"/>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98523550"/>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463" y="6267593"/>
            <a:ext cx="11054080" cy="1937173"/>
          </a:xfrm>
        </p:spPr>
        <p:txBody>
          <a:bodyPr anchor="t"/>
          <a:lstStyle>
            <a:lvl1pPr algn="l">
              <a:defRPr sz="4267" b="1" cap="all"/>
            </a:lvl1pPr>
          </a:lstStyle>
          <a:p>
            <a:r>
              <a:rPr lang="en-US" smtClean="0"/>
              <a:t>Click to edit Master title style</a:t>
            </a:r>
            <a:endParaRPr lang="en-GB"/>
          </a:p>
        </p:txBody>
      </p:sp>
      <p:sp>
        <p:nvSpPr>
          <p:cNvPr id="3" name="Text Placeholder 2"/>
          <p:cNvSpPr>
            <a:spLocks noGrp="1"/>
          </p:cNvSpPr>
          <p:nvPr>
            <p:ph type="body" idx="1"/>
          </p:nvPr>
        </p:nvSpPr>
        <p:spPr>
          <a:xfrm>
            <a:off x="1027463" y="4133993"/>
            <a:ext cx="11054080" cy="2133599"/>
          </a:xfrm>
        </p:spPr>
        <p:txBody>
          <a:bodyPr anchor="b"/>
          <a:lstStyle>
            <a:lvl1pPr marL="0" indent="0">
              <a:buNone/>
              <a:defRPr sz="2133"/>
            </a:lvl1pPr>
            <a:lvl2pPr marL="487695" indent="0">
              <a:buNone/>
              <a:defRPr sz="1920"/>
            </a:lvl2pPr>
            <a:lvl3pPr marL="975390" indent="0">
              <a:buNone/>
              <a:defRPr sz="1707"/>
            </a:lvl3pPr>
            <a:lvl4pPr marL="1463086" indent="0">
              <a:buNone/>
              <a:defRPr sz="1493"/>
            </a:lvl4pPr>
            <a:lvl5pPr marL="1950781" indent="0">
              <a:buNone/>
              <a:defRPr sz="1493"/>
            </a:lvl5pPr>
            <a:lvl6pPr marL="2438476" indent="0">
              <a:buNone/>
              <a:defRPr sz="1493"/>
            </a:lvl6pPr>
            <a:lvl7pPr marL="2926171" indent="0">
              <a:buNone/>
              <a:defRPr sz="1493"/>
            </a:lvl7pPr>
            <a:lvl8pPr marL="3413867" indent="0">
              <a:buNone/>
              <a:defRPr sz="1493"/>
            </a:lvl8pPr>
            <a:lvl9pPr marL="3901562" indent="0">
              <a:buNone/>
              <a:defRPr sz="1493"/>
            </a:lvl9pPr>
          </a:lstStyle>
          <a:p>
            <a:pPr lvl="0"/>
            <a:r>
              <a:rPr lang="en-US" smtClean="0"/>
              <a:t>Click to edit Master text styles</a:t>
            </a:r>
          </a:p>
        </p:txBody>
      </p:sp>
    </p:spTree>
    <p:extLst>
      <p:ext uri="{BB962C8B-B14F-4D97-AF65-F5344CB8AC3E}">
        <p14:creationId xmlns:p14="http://schemas.microsoft.com/office/powerpoint/2010/main" val="1136963544"/>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54631" y="2828996"/>
            <a:ext cx="5427003" cy="5527040"/>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881707" y="2828996"/>
            <a:ext cx="5427003" cy="5527040"/>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42947028"/>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240" y="2183272"/>
            <a:ext cx="5745871" cy="909884"/>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5871" cy="561961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6606" y="2183272"/>
            <a:ext cx="5747955" cy="909884"/>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606606" y="3093155"/>
            <a:ext cx="5747955" cy="561961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1837038"/>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884144035"/>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104900" y="758938"/>
            <a:ext cx="10795000" cy="5943601"/>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21" name="Title Text"/>
          <p:cNvSpPr txBox="1">
            <a:spLocks noGrp="1"/>
          </p:cNvSpPr>
          <p:nvPr>
            <p:ph type="title"/>
          </p:nvPr>
        </p:nvSpPr>
        <p:spPr>
          <a:xfrm>
            <a:off x="762000" y="6883400"/>
            <a:ext cx="11480800" cy="1079500"/>
          </a:xfrm>
          <a:prstGeom prst="rect">
            <a:avLst/>
          </a:prstGeom>
        </p:spPr>
        <p:txBody>
          <a:bodyPr anchor="b"/>
          <a:lstStyle/>
          <a:p>
            <a:r>
              <a:t>Title Text</a:t>
            </a:r>
          </a:p>
        </p:txBody>
      </p:sp>
      <p:sp>
        <p:nvSpPr>
          <p:cNvPr id="22" name="Body Level One…"/>
          <p:cNvSpPr txBox="1">
            <a:spLocks noGrp="1"/>
          </p:cNvSpPr>
          <p:nvPr>
            <p:ph type="body" sz="quarter" idx="1"/>
          </p:nvPr>
        </p:nvSpPr>
        <p:spPr>
          <a:xfrm>
            <a:off x="762000" y="8128000"/>
            <a:ext cx="11480800" cy="9144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74600"/>
          </a:xfrm>
          <a:prstGeom prst="rect">
            <a:avLst/>
          </a:prstGeom>
        </p:spPr>
        <p:txBody>
          <a:bodyPr anchor="t"/>
          <a:lstStyle/>
          <a:p>
            <a:pPr>
              <a:defRPr>
                <a:effectLst/>
              </a:defRPr>
            </a:pPr>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576907"/>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663" cy="1652693"/>
          </a:xfrm>
        </p:spPr>
        <p:txBody>
          <a:bodyPr anchor="b"/>
          <a:lstStyle>
            <a:lvl1pPr algn="l">
              <a:defRPr sz="2133" b="1"/>
            </a:lvl1pPr>
          </a:lstStyle>
          <a:p>
            <a:r>
              <a:rPr lang="en-US" smtClean="0"/>
              <a:t>Click to edit Master title style</a:t>
            </a:r>
            <a:endParaRPr lang="en-GB"/>
          </a:p>
        </p:txBody>
      </p:sp>
      <p:sp>
        <p:nvSpPr>
          <p:cNvPr id="3" name="Content Placeholder 2"/>
          <p:cNvSpPr>
            <a:spLocks noGrp="1"/>
          </p:cNvSpPr>
          <p:nvPr>
            <p:ph idx="1"/>
          </p:nvPr>
        </p:nvSpPr>
        <p:spPr>
          <a:xfrm>
            <a:off x="5085211" y="388340"/>
            <a:ext cx="7269349" cy="8324427"/>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241" y="2041033"/>
            <a:ext cx="4278663" cy="6671734"/>
          </a:xfrm>
        </p:spPr>
        <p:txBody>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smtClean="0"/>
              <a:t>Click to edit Master text styles</a:t>
            </a:r>
          </a:p>
        </p:txBody>
      </p:sp>
    </p:spTree>
    <p:extLst>
      <p:ext uri="{BB962C8B-B14F-4D97-AF65-F5344CB8AC3E}">
        <p14:creationId xmlns:p14="http://schemas.microsoft.com/office/powerpoint/2010/main" val="3669605131"/>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858" y="6827520"/>
            <a:ext cx="7802880" cy="806027"/>
          </a:xfrm>
        </p:spPr>
        <p:txBody>
          <a:bodyPr anchor="b"/>
          <a:lstStyle>
            <a:lvl1pPr algn="l">
              <a:defRPr sz="2133" b="1"/>
            </a:lvl1pPr>
          </a:lstStyle>
          <a:p>
            <a:r>
              <a:rPr lang="en-US" smtClean="0"/>
              <a:t>Click to edit Master title style</a:t>
            </a:r>
            <a:endParaRPr lang="en-GB"/>
          </a:p>
        </p:txBody>
      </p:sp>
      <p:sp>
        <p:nvSpPr>
          <p:cNvPr id="3" name="Picture Placeholder 2"/>
          <p:cNvSpPr>
            <a:spLocks noGrp="1"/>
          </p:cNvSpPr>
          <p:nvPr>
            <p:ph type="pic" idx="1"/>
          </p:nvPr>
        </p:nvSpPr>
        <p:spPr>
          <a:xfrm>
            <a:off x="2548858" y="871502"/>
            <a:ext cx="7802880" cy="5852160"/>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pPr lvl="0"/>
            <a:endParaRPr lang="en-GB" noProof="0" smtClean="0"/>
          </a:p>
        </p:txBody>
      </p:sp>
      <p:sp>
        <p:nvSpPr>
          <p:cNvPr id="4" name="Text Placeholder 3"/>
          <p:cNvSpPr>
            <a:spLocks noGrp="1"/>
          </p:cNvSpPr>
          <p:nvPr>
            <p:ph type="body" sz="half" idx="2"/>
          </p:nvPr>
        </p:nvSpPr>
        <p:spPr>
          <a:xfrm>
            <a:off x="2548858" y="7633547"/>
            <a:ext cx="7802880" cy="1144693"/>
          </a:xfrm>
        </p:spPr>
        <p:txBody>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smtClean="0"/>
              <a:t>Click to edit Master text styles</a:t>
            </a:r>
          </a:p>
        </p:txBody>
      </p:sp>
    </p:spTree>
    <p:extLst>
      <p:ext uri="{BB962C8B-B14F-4D97-AF65-F5344CB8AC3E}">
        <p14:creationId xmlns:p14="http://schemas.microsoft.com/office/powerpoint/2010/main" val="254927602"/>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740589"/>
      </p:ext>
    </p:extLst>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5190" y="494456"/>
            <a:ext cx="2763520" cy="786158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54631" y="494456"/>
            <a:ext cx="8090486" cy="78615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63089880"/>
      </p:ext>
    </p:extLst>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54629" y="494454"/>
            <a:ext cx="11054080" cy="1625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54629" y="2828996"/>
            <a:ext cx="11054080" cy="26551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254629" y="5700889"/>
            <a:ext cx="11054080" cy="26551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70852247"/>
      </p:ext>
    </p:extLst>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4629" y="494454"/>
            <a:ext cx="11054080" cy="1625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54629" y="2828996"/>
            <a:ext cx="11054080" cy="5527040"/>
          </a:xfrm>
        </p:spPr>
        <p:txBody>
          <a:bodyPr/>
          <a:lstStyle/>
          <a:p>
            <a:pPr lvl="0"/>
            <a:endParaRPr lang="en-GB" noProof="0" smtClean="0"/>
          </a:p>
        </p:txBody>
      </p:sp>
    </p:spTree>
    <p:extLst>
      <p:ext uri="{BB962C8B-B14F-4D97-AF65-F5344CB8AC3E}">
        <p14:creationId xmlns:p14="http://schemas.microsoft.com/office/powerpoint/2010/main" val="182872536"/>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54629" y="494454"/>
            <a:ext cx="11054080" cy="1625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54631" y="2828996"/>
            <a:ext cx="5427003" cy="5527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6881707" y="2828996"/>
            <a:ext cx="5427003" cy="5527040"/>
          </a:xfrm>
        </p:spPr>
        <p:txBody>
          <a:bodyPr/>
          <a:lstStyle/>
          <a:p>
            <a:pPr lvl="0"/>
            <a:endParaRPr lang="en-GB" noProof="0" smtClean="0"/>
          </a:p>
        </p:txBody>
      </p:sp>
    </p:spTree>
    <p:extLst>
      <p:ext uri="{BB962C8B-B14F-4D97-AF65-F5344CB8AC3E}">
        <p14:creationId xmlns:p14="http://schemas.microsoft.com/office/powerpoint/2010/main" val="2632306812"/>
      </p:ext>
    </p:extLst>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4629" y="494454"/>
            <a:ext cx="11054080" cy="1625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54631" y="2828996"/>
            <a:ext cx="5427003" cy="5527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881707" y="2828996"/>
            <a:ext cx="5427003" cy="5527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02869544"/>
      </p:ext>
    </p:extLst>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4629" y="494454"/>
            <a:ext cx="11054080" cy="16256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254631" y="2828996"/>
            <a:ext cx="5427003" cy="5527040"/>
          </a:xfrm>
        </p:spPr>
        <p:txBody>
          <a:bodyPr/>
          <a:lstStyle/>
          <a:p>
            <a:pPr lvl="0"/>
            <a:endParaRPr lang="en-GB" noProof="0" smtClean="0"/>
          </a:p>
        </p:txBody>
      </p:sp>
      <p:sp>
        <p:nvSpPr>
          <p:cNvPr id="4" name="Text Placeholder 3"/>
          <p:cNvSpPr>
            <a:spLocks noGrp="1"/>
          </p:cNvSpPr>
          <p:nvPr>
            <p:ph type="body" sz="half" idx="2"/>
          </p:nvPr>
        </p:nvSpPr>
        <p:spPr>
          <a:xfrm>
            <a:off x="6881707" y="2828996"/>
            <a:ext cx="5427003" cy="5527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04197049"/>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762000" y="3517900"/>
            <a:ext cx="11480800" cy="2717800"/>
          </a:xfrm>
          <a:prstGeom prst="rect">
            <a:avLst/>
          </a:prstGeom>
        </p:spPr>
        <p:txBody>
          <a:bodyPr/>
          <a:lstStyle/>
          <a:p>
            <a:r>
              <a:t>Title Text</a:t>
            </a:r>
          </a:p>
        </p:txBody>
      </p:sp>
      <p:sp>
        <p:nvSpPr>
          <p:cNvPr id="31" name="Slide Number"/>
          <p:cNvSpPr txBox="1">
            <a:spLocks noGrp="1"/>
          </p:cNvSpPr>
          <p:nvPr>
            <p:ph type="sldNum" sz="quarter" idx="2"/>
          </p:nvPr>
        </p:nvSpPr>
        <p:spPr>
          <a:xfrm>
            <a:off x="6311798" y="9251950"/>
            <a:ext cx="368504" cy="374600"/>
          </a:xfrm>
          <a:prstGeom prst="rect">
            <a:avLst/>
          </a:prstGeom>
        </p:spPr>
        <p:txBody>
          <a:bodyPr anchor="t"/>
          <a:lstStyle/>
          <a:p>
            <a:pPr>
              <a:defRPr>
                <a:effectLst/>
              </a:defRPr>
            </a:pPr>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2458721"/>
            <a:ext cx="1083733" cy="0"/>
          </a:xfrm>
          <a:prstGeom prst="line">
            <a:avLst/>
          </a:prstGeom>
          <a:noFill/>
          <a:ln w="19050">
            <a:solidFill>
              <a:srgbClr val="F7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975390" eaLnBrk="0" fontAlgn="base">
              <a:spcBef>
                <a:spcPct val="0"/>
              </a:spcBef>
              <a:spcAft>
                <a:spcPct val="0"/>
              </a:spcAft>
            </a:pPr>
            <a:endParaRPr lang="en-GB" sz="3840" b="1" kern="1200">
              <a:solidFill>
                <a:srgbClr val="000000"/>
              </a:solidFill>
              <a:effectLst/>
              <a:latin typeface="Times" panose="02020603050405020304" pitchFamily="18" charset="0"/>
              <a:ea typeface="+mn-ea"/>
              <a:cs typeface="Arial" panose="020B0604020202020204" pitchFamily="34" charset="0"/>
            </a:endParaRPr>
          </a:p>
        </p:txBody>
      </p:sp>
      <p:sp>
        <p:nvSpPr>
          <p:cNvPr id="5122" name="Rectangle 2"/>
          <p:cNvSpPr>
            <a:spLocks noGrp="1" noChangeArrowheads="1"/>
          </p:cNvSpPr>
          <p:nvPr>
            <p:ph type="ctrTitle"/>
          </p:nvPr>
        </p:nvSpPr>
        <p:spPr>
          <a:xfrm>
            <a:off x="1256715" y="1907823"/>
            <a:ext cx="11054080" cy="1625600"/>
          </a:xfrm>
        </p:spPr>
        <p:txBody>
          <a:bodyPr/>
          <a:lstStyle>
            <a:lvl1pPr>
              <a:defRPr/>
            </a:lvl1pPr>
          </a:lstStyle>
          <a:p>
            <a:pPr lvl="0"/>
            <a:r>
              <a:rPr lang="en-GB" altLang="en-GB" noProof="0" smtClean="0"/>
              <a:t>Click to edit Master title style</a:t>
            </a:r>
          </a:p>
        </p:txBody>
      </p:sp>
      <p:sp>
        <p:nvSpPr>
          <p:cNvPr id="5123" name="Rectangle 3"/>
          <p:cNvSpPr>
            <a:spLocks noGrp="1" noChangeArrowheads="1"/>
          </p:cNvSpPr>
          <p:nvPr>
            <p:ph type="subTitle" idx="1"/>
          </p:nvPr>
        </p:nvSpPr>
        <p:spPr>
          <a:xfrm>
            <a:off x="1256715" y="3680178"/>
            <a:ext cx="11077005" cy="2492587"/>
          </a:xfrm>
        </p:spPr>
        <p:txBody>
          <a:bodyPr/>
          <a:lstStyle>
            <a:lvl1pPr marL="0" indent="0">
              <a:buFontTx/>
              <a:buNone/>
              <a:defRPr/>
            </a:lvl1pPr>
          </a:lstStyle>
          <a:p>
            <a:pPr lvl="0"/>
            <a:r>
              <a:rPr lang="en-GB" altLang="en-GB" noProof="0" smtClean="0"/>
              <a:t>Click to edit Master subtitle style</a:t>
            </a:r>
          </a:p>
        </p:txBody>
      </p:sp>
    </p:spTree>
    <p:extLst>
      <p:ext uri="{BB962C8B-B14F-4D97-AF65-F5344CB8AC3E}">
        <p14:creationId xmlns:p14="http://schemas.microsoft.com/office/powerpoint/2010/main" val="788351350"/>
      </p:ext>
    </p:extLst>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65085277"/>
      </p:ext>
    </p:extLst>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463" y="6267593"/>
            <a:ext cx="11054080" cy="1937173"/>
          </a:xfrm>
        </p:spPr>
        <p:txBody>
          <a:bodyPr anchor="t"/>
          <a:lstStyle>
            <a:lvl1pPr algn="l">
              <a:defRPr sz="4267" b="1" cap="all"/>
            </a:lvl1pPr>
          </a:lstStyle>
          <a:p>
            <a:r>
              <a:rPr lang="en-US" smtClean="0"/>
              <a:t>Click to edit Master title style</a:t>
            </a:r>
            <a:endParaRPr lang="en-GB"/>
          </a:p>
        </p:txBody>
      </p:sp>
      <p:sp>
        <p:nvSpPr>
          <p:cNvPr id="3" name="Text Placeholder 2"/>
          <p:cNvSpPr>
            <a:spLocks noGrp="1"/>
          </p:cNvSpPr>
          <p:nvPr>
            <p:ph type="body" idx="1"/>
          </p:nvPr>
        </p:nvSpPr>
        <p:spPr>
          <a:xfrm>
            <a:off x="1027463" y="4133993"/>
            <a:ext cx="11054080" cy="2133599"/>
          </a:xfrm>
        </p:spPr>
        <p:txBody>
          <a:bodyPr anchor="b"/>
          <a:lstStyle>
            <a:lvl1pPr marL="0" indent="0">
              <a:buNone/>
              <a:defRPr sz="2133"/>
            </a:lvl1pPr>
            <a:lvl2pPr marL="487695" indent="0">
              <a:buNone/>
              <a:defRPr sz="1920"/>
            </a:lvl2pPr>
            <a:lvl3pPr marL="975390" indent="0">
              <a:buNone/>
              <a:defRPr sz="1707"/>
            </a:lvl3pPr>
            <a:lvl4pPr marL="1463086" indent="0">
              <a:buNone/>
              <a:defRPr sz="1493"/>
            </a:lvl4pPr>
            <a:lvl5pPr marL="1950781" indent="0">
              <a:buNone/>
              <a:defRPr sz="1493"/>
            </a:lvl5pPr>
            <a:lvl6pPr marL="2438476" indent="0">
              <a:buNone/>
              <a:defRPr sz="1493"/>
            </a:lvl6pPr>
            <a:lvl7pPr marL="2926171" indent="0">
              <a:buNone/>
              <a:defRPr sz="1493"/>
            </a:lvl7pPr>
            <a:lvl8pPr marL="3413867" indent="0">
              <a:buNone/>
              <a:defRPr sz="1493"/>
            </a:lvl8pPr>
            <a:lvl9pPr marL="3901562" indent="0">
              <a:buNone/>
              <a:defRPr sz="1493"/>
            </a:lvl9pPr>
          </a:lstStyle>
          <a:p>
            <a:pPr lvl="0"/>
            <a:r>
              <a:rPr lang="en-US" smtClean="0"/>
              <a:t>Click to edit Master text styles</a:t>
            </a:r>
          </a:p>
        </p:txBody>
      </p:sp>
    </p:spTree>
    <p:extLst>
      <p:ext uri="{BB962C8B-B14F-4D97-AF65-F5344CB8AC3E}">
        <p14:creationId xmlns:p14="http://schemas.microsoft.com/office/powerpoint/2010/main" val="818992464"/>
      </p:ext>
    </p:extLst>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54631" y="2828996"/>
            <a:ext cx="5427003" cy="5527040"/>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881707" y="2828996"/>
            <a:ext cx="5427003" cy="5527040"/>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02641239"/>
      </p:ext>
    </p:extLst>
  </p:cSld>
  <p:clrMapOvr>
    <a:masterClrMapping/>
  </p:clrMapOvr>
  <p:transition>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240" y="2183272"/>
            <a:ext cx="5745871" cy="909884"/>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5871" cy="561961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6606" y="2183272"/>
            <a:ext cx="5747955" cy="909884"/>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606606" y="3093155"/>
            <a:ext cx="5747955" cy="5619610"/>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116657"/>
      </p:ext>
    </p:extLst>
  </p:cSld>
  <p:clrMapOvr>
    <a:masterClrMapping/>
  </p:clrMapOvr>
  <p:transition>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55086073"/>
      </p:ext>
    </p:extLst>
  </p:cSld>
  <p:clrMapOvr>
    <a:masterClrMapping/>
  </p:clrMapOvr>
  <p:transition>
    <p:wipe di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81118"/>
      </p:ext>
    </p:extLst>
  </p:cSld>
  <p:clrMapOvr>
    <a:masterClrMapping/>
  </p:clrMapOvr>
  <p:transition>
    <p:wipe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663" cy="1652693"/>
          </a:xfrm>
        </p:spPr>
        <p:txBody>
          <a:bodyPr anchor="b"/>
          <a:lstStyle>
            <a:lvl1pPr algn="l">
              <a:defRPr sz="2133" b="1"/>
            </a:lvl1pPr>
          </a:lstStyle>
          <a:p>
            <a:r>
              <a:rPr lang="en-US" smtClean="0"/>
              <a:t>Click to edit Master title style</a:t>
            </a:r>
            <a:endParaRPr lang="en-GB"/>
          </a:p>
        </p:txBody>
      </p:sp>
      <p:sp>
        <p:nvSpPr>
          <p:cNvPr id="3" name="Content Placeholder 2"/>
          <p:cNvSpPr>
            <a:spLocks noGrp="1"/>
          </p:cNvSpPr>
          <p:nvPr>
            <p:ph idx="1"/>
          </p:nvPr>
        </p:nvSpPr>
        <p:spPr>
          <a:xfrm>
            <a:off x="5085211" y="388340"/>
            <a:ext cx="7269349" cy="8324427"/>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241" y="2041033"/>
            <a:ext cx="4278663" cy="6671734"/>
          </a:xfrm>
        </p:spPr>
        <p:txBody>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smtClean="0"/>
              <a:t>Click to edit Master text styles</a:t>
            </a:r>
          </a:p>
        </p:txBody>
      </p:sp>
    </p:spTree>
    <p:extLst>
      <p:ext uri="{BB962C8B-B14F-4D97-AF65-F5344CB8AC3E}">
        <p14:creationId xmlns:p14="http://schemas.microsoft.com/office/powerpoint/2010/main" val="2190675760"/>
      </p:ext>
    </p:extLst>
  </p:cSld>
  <p:clrMapOvr>
    <a:masterClrMapping/>
  </p:clrMapOvr>
  <p:transition>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8858" y="6827520"/>
            <a:ext cx="7802880" cy="806027"/>
          </a:xfrm>
        </p:spPr>
        <p:txBody>
          <a:bodyPr anchor="b"/>
          <a:lstStyle>
            <a:lvl1pPr algn="l">
              <a:defRPr sz="2133" b="1"/>
            </a:lvl1pPr>
          </a:lstStyle>
          <a:p>
            <a:r>
              <a:rPr lang="en-US" smtClean="0"/>
              <a:t>Click to edit Master title style</a:t>
            </a:r>
            <a:endParaRPr lang="en-GB"/>
          </a:p>
        </p:txBody>
      </p:sp>
      <p:sp>
        <p:nvSpPr>
          <p:cNvPr id="3" name="Picture Placeholder 2"/>
          <p:cNvSpPr>
            <a:spLocks noGrp="1"/>
          </p:cNvSpPr>
          <p:nvPr>
            <p:ph type="pic" idx="1"/>
          </p:nvPr>
        </p:nvSpPr>
        <p:spPr>
          <a:xfrm>
            <a:off x="2548858" y="871502"/>
            <a:ext cx="7802880" cy="5852160"/>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pPr lvl="0"/>
            <a:endParaRPr lang="en-GB" noProof="0" smtClean="0"/>
          </a:p>
        </p:txBody>
      </p:sp>
      <p:sp>
        <p:nvSpPr>
          <p:cNvPr id="4" name="Text Placeholder 3"/>
          <p:cNvSpPr>
            <a:spLocks noGrp="1"/>
          </p:cNvSpPr>
          <p:nvPr>
            <p:ph type="body" sz="half" idx="2"/>
          </p:nvPr>
        </p:nvSpPr>
        <p:spPr>
          <a:xfrm>
            <a:off x="2548858" y="7633547"/>
            <a:ext cx="7802880" cy="1144693"/>
          </a:xfrm>
        </p:spPr>
        <p:txBody>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smtClean="0"/>
              <a:t>Click to edit Master text styles</a:t>
            </a:r>
          </a:p>
        </p:txBody>
      </p:sp>
    </p:spTree>
    <p:extLst>
      <p:ext uri="{BB962C8B-B14F-4D97-AF65-F5344CB8AC3E}">
        <p14:creationId xmlns:p14="http://schemas.microsoft.com/office/powerpoint/2010/main" val="3827805343"/>
      </p:ext>
    </p:extLst>
  </p:cSld>
  <p:clrMapOvr>
    <a:masterClrMapping/>
  </p:clrMapOvr>
  <p:transition>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9575680"/>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654800" y="419100"/>
            <a:ext cx="5588000" cy="8648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39" name="Title Text"/>
          <p:cNvSpPr txBox="1">
            <a:spLocks noGrp="1"/>
          </p:cNvSpPr>
          <p:nvPr>
            <p:ph type="title"/>
          </p:nvPr>
        </p:nvSpPr>
        <p:spPr>
          <a:xfrm>
            <a:off x="762000" y="419100"/>
            <a:ext cx="5384800" cy="4597400"/>
          </a:xfrm>
          <a:prstGeom prst="rect">
            <a:avLst/>
          </a:prstGeom>
        </p:spPr>
        <p:txBody>
          <a:bodyPr anchor="b"/>
          <a:lstStyle>
            <a:lvl1pPr>
              <a:defRPr sz="5200"/>
            </a:lvl1pPr>
          </a:lstStyle>
          <a:p>
            <a:r>
              <a:t>Title Text</a:t>
            </a:r>
          </a:p>
        </p:txBody>
      </p:sp>
      <p:sp>
        <p:nvSpPr>
          <p:cNvPr id="40" name="Body Level One…"/>
          <p:cNvSpPr txBox="1">
            <a:spLocks noGrp="1"/>
          </p:cNvSpPr>
          <p:nvPr>
            <p:ph type="body" sz="quarter" idx="1"/>
          </p:nvPr>
        </p:nvSpPr>
        <p:spPr>
          <a:xfrm>
            <a:off x="762000" y="5245100"/>
            <a:ext cx="5384800" cy="3810000"/>
          </a:xfrm>
          <a:prstGeom prst="rect">
            <a:avLst/>
          </a:prstGeom>
        </p:spPr>
        <p:txBody>
          <a:bodyPr anchor="t"/>
          <a:lstStyle>
            <a:lvl1pPr marL="0" indent="0" algn="ctr">
              <a:spcBef>
                <a:spcPts val="0"/>
              </a:spcBef>
              <a:buSzTx/>
              <a:buNone/>
              <a:defRPr sz="2400">
                <a:solidFill>
                  <a:srgbClr val="FFFFFF"/>
                </a:solidFill>
              </a:defRPr>
            </a:lvl1pPr>
            <a:lvl2pPr marL="0" indent="228600" algn="ctr">
              <a:spcBef>
                <a:spcPts val="0"/>
              </a:spcBef>
              <a:buSzTx/>
              <a:buNone/>
              <a:defRPr sz="2400">
                <a:solidFill>
                  <a:srgbClr val="FFFFFF"/>
                </a:solidFill>
              </a:defRPr>
            </a:lvl2pPr>
            <a:lvl3pPr marL="0" indent="457200" algn="ctr">
              <a:spcBef>
                <a:spcPts val="0"/>
              </a:spcBef>
              <a:buSzTx/>
              <a:buNone/>
              <a:defRPr sz="2400">
                <a:solidFill>
                  <a:srgbClr val="FFFFFF"/>
                </a:solidFill>
              </a:defRPr>
            </a:lvl3pPr>
            <a:lvl4pPr marL="0" indent="685800" algn="ctr">
              <a:spcBef>
                <a:spcPts val="0"/>
              </a:spcBef>
              <a:buSzTx/>
              <a:buNone/>
              <a:defRPr sz="2400">
                <a:solidFill>
                  <a:srgbClr val="FFFFFF"/>
                </a:solidFill>
              </a:defRPr>
            </a:lvl4pPr>
            <a:lvl5pPr marL="0" indent="914400" algn="ctr">
              <a:spcBef>
                <a:spcPts val="0"/>
              </a:spcBef>
              <a:buSzTx/>
              <a:buNone/>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6311798" y="9251950"/>
            <a:ext cx="368504" cy="374600"/>
          </a:xfrm>
          <a:prstGeom prst="rect">
            <a:avLst/>
          </a:prstGeom>
        </p:spPr>
        <p:txBody>
          <a:bodyPr anchor="t"/>
          <a:lstStyle/>
          <a:p>
            <a:pPr>
              <a:defRPr>
                <a:effectLst/>
              </a:defRPr>
            </a:pPr>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45190" y="494456"/>
            <a:ext cx="2763520" cy="786158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54631" y="494456"/>
            <a:ext cx="8090486" cy="78615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1942775"/>
      </p:ext>
    </p:extLst>
  </p:cSld>
  <p:clrMapOvr>
    <a:masterClrMapping/>
  </p:clrMapOvr>
  <p:transition>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54629" y="494454"/>
            <a:ext cx="11054080" cy="1625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254629" y="2828996"/>
            <a:ext cx="11054080" cy="26551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254629" y="5700889"/>
            <a:ext cx="11054080" cy="26551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26914238"/>
      </p:ext>
    </p:extLst>
  </p:cSld>
  <p:clrMapOvr>
    <a:masterClrMapping/>
  </p:clrMapOvr>
  <p:transition>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4629" y="494454"/>
            <a:ext cx="11054080" cy="1625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254629" y="2828996"/>
            <a:ext cx="11054080" cy="5527040"/>
          </a:xfrm>
        </p:spPr>
        <p:txBody>
          <a:bodyPr/>
          <a:lstStyle/>
          <a:p>
            <a:pPr lvl="0"/>
            <a:endParaRPr lang="en-GB" noProof="0" smtClean="0"/>
          </a:p>
        </p:txBody>
      </p:sp>
    </p:spTree>
    <p:extLst>
      <p:ext uri="{BB962C8B-B14F-4D97-AF65-F5344CB8AC3E}">
        <p14:creationId xmlns:p14="http://schemas.microsoft.com/office/powerpoint/2010/main" val="2459561919"/>
      </p:ext>
    </p:extLst>
  </p:cSld>
  <p:clrMapOvr>
    <a:masterClrMapping/>
  </p:clrMapOvr>
  <p:transition>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54629" y="494454"/>
            <a:ext cx="11054080" cy="1625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54631" y="2828996"/>
            <a:ext cx="5427003" cy="5527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6881707" y="2828996"/>
            <a:ext cx="5427003" cy="5527040"/>
          </a:xfrm>
        </p:spPr>
        <p:txBody>
          <a:bodyPr/>
          <a:lstStyle/>
          <a:p>
            <a:pPr lvl="0"/>
            <a:endParaRPr lang="en-GB" noProof="0" smtClean="0"/>
          </a:p>
        </p:txBody>
      </p:sp>
    </p:spTree>
    <p:extLst>
      <p:ext uri="{BB962C8B-B14F-4D97-AF65-F5344CB8AC3E}">
        <p14:creationId xmlns:p14="http://schemas.microsoft.com/office/powerpoint/2010/main" val="1602501691"/>
      </p:ext>
    </p:extLst>
  </p:cSld>
  <p:clrMapOvr>
    <a:masterClrMapping/>
  </p:clrMapOvr>
  <p:transition>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4629" y="494454"/>
            <a:ext cx="11054080" cy="1625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254631" y="2828996"/>
            <a:ext cx="5427003" cy="5527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881707" y="2828996"/>
            <a:ext cx="5427003" cy="5527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20116237"/>
      </p:ext>
    </p:extLst>
  </p:cSld>
  <p:clrMapOvr>
    <a:masterClrMapping/>
  </p:clrMapOvr>
  <p:transition>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4629" y="494454"/>
            <a:ext cx="11054080" cy="16256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254631" y="2828996"/>
            <a:ext cx="5427003" cy="5527040"/>
          </a:xfrm>
        </p:spPr>
        <p:txBody>
          <a:bodyPr/>
          <a:lstStyle/>
          <a:p>
            <a:pPr lvl="0"/>
            <a:endParaRPr lang="en-GB" noProof="0" smtClean="0"/>
          </a:p>
        </p:txBody>
      </p:sp>
      <p:sp>
        <p:nvSpPr>
          <p:cNvPr id="4" name="Text Placeholder 3"/>
          <p:cNvSpPr>
            <a:spLocks noGrp="1"/>
          </p:cNvSpPr>
          <p:nvPr>
            <p:ph type="body" sz="half" idx="2"/>
          </p:nvPr>
        </p:nvSpPr>
        <p:spPr>
          <a:xfrm>
            <a:off x="6881707" y="2828996"/>
            <a:ext cx="5427003" cy="5527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79835245"/>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654800" y="2374900"/>
            <a:ext cx="5588000" cy="68072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762000" y="2374900"/>
            <a:ext cx="5384800" cy="6807200"/>
          </a:xfrm>
          <a:prstGeom prst="rect">
            <a:avLst/>
          </a:prstGeom>
        </p:spPr>
        <p:txBody>
          <a:bodyPr/>
          <a:lstStyle>
            <a:lvl1pPr marL="342900" indent="-342900">
              <a:spcBef>
                <a:spcPts val="3200"/>
              </a:spcBef>
              <a:buClr>
                <a:srgbClr val="EBEBEB"/>
              </a:buClr>
              <a:defRPr sz="2800"/>
            </a:lvl1pPr>
            <a:lvl2pPr marL="685800" indent="-342900">
              <a:spcBef>
                <a:spcPts val="3200"/>
              </a:spcBef>
              <a:buClr>
                <a:srgbClr val="EBEBEB"/>
              </a:buClr>
              <a:defRPr sz="2800"/>
            </a:lvl2pPr>
            <a:lvl3pPr marL="1028700" indent="-342900">
              <a:spcBef>
                <a:spcPts val="3200"/>
              </a:spcBef>
              <a:buClr>
                <a:srgbClr val="EBEBEB"/>
              </a:buClr>
              <a:defRPr sz="2800"/>
            </a:lvl3pPr>
            <a:lvl4pPr marL="1371600" indent="-342900">
              <a:spcBef>
                <a:spcPts val="3200"/>
              </a:spcBef>
              <a:buClr>
                <a:srgbClr val="EBEBEB"/>
              </a:buClr>
              <a:defRPr sz="2800"/>
            </a:lvl4pPr>
            <a:lvl5pPr marL="1714500" indent="-342900">
              <a:spcBef>
                <a:spcPts val="3200"/>
              </a:spcBef>
              <a:buClr>
                <a:srgbClr val="EBEBEB"/>
              </a:buClr>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762000" y="965200"/>
            <a:ext cx="11480800" cy="7823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626100"/>
            <a:ext cx="5588000" cy="3441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4" name="Image"/>
          <p:cNvSpPr>
            <a:spLocks noGrp="1"/>
          </p:cNvSpPr>
          <p:nvPr>
            <p:ph type="pic" sz="half" idx="14"/>
          </p:nvPr>
        </p:nvSpPr>
        <p:spPr>
          <a:xfrm>
            <a:off x="6680200" y="419100"/>
            <a:ext cx="5588000" cy="49149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5" name="Image"/>
          <p:cNvSpPr>
            <a:spLocks noGrp="1"/>
          </p:cNvSpPr>
          <p:nvPr>
            <p:ph type="pic" sz="half" idx="15"/>
          </p:nvPr>
        </p:nvSpPr>
        <p:spPr>
          <a:xfrm>
            <a:off x="762000" y="419100"/>
            <a:ext cx="5588000" cy="86487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62000" y="203200"/>
            <a:ext cx="11480800" cy="214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762000" y="2413000"/>
            <a:ext cx="11480800" cy="63627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5150"/>
            <a:ext cx="368504" cy="374600"/>
          </a:xfrm>
          <a:prstGeom prst="rect">
            <a:avLst/>
          </a:prstGeom>
          <a:ln w="12700">
            <a:miter lim="400000"/>
          </a:ln>
        </p:spPr>
        <p:txBody>
          <a:bodyPr wrap="none" lIns="50800" tIns="50800" rIns="50800" bIns="50800" anchor="ctr">
            <a:spAutoFit/>
          </a:bodyPr>
          <a:lstStyle>
            <a:lvl1pPr>
              <a:defRPr sz="1800">
                <a:latin typeface="+mn-lt"/>
                <a:ea typeface="+mn-ea"/>
                <a:cs typeface="+mn-cs"/>
                <a:sym typeface="Helvetica Neue"/>
              </a:defRPr>
            </a:lvl1pPr>
          </a:lstStyle>
          <a:p>
            <a:pPr>
              <a:defRPr>
                <a:effectLst/>
              </a:defRPr>
            </a:pPr>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1pPr>
      <a:lvl2pPr marL="0" marR="0" indent="2286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2pPr>
      <a:lvl3pPr marL="0" marR="0" indent="4572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3pPr>
      <a:lvl4pPr marL="0" marR="0" indent="6858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4pPr>
      <a:lvl5pPr marL="0" marR="0" indent="9144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5pPr>
      <a:lvl6pPr marL="0" marR="0" indent="11430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6pPr>
      <a:lvl7pPr marL="0" marR="0" indent="13716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7pPr>
      <a:lvl8pPr marL="0" marR="0" indent="16002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8pPr>
      <a:lvl9pPr marL="0" marR="0" indent="1828800" algn="ctr" defTabSz="584200" rtl="0" latinLnBrk="0">
        <a:lnSpc>
          <a:spcPct val="100000"/>
        </a:lnSpc>
        <a:spcBef>
          <a:spcPts val="0"/>
        </a:spcBef>
        <a:spcAft>
          <a:spcPts val="0"/>
        </a:spcAft>
        <a:buClrTx/>
        <a:buSzTx/>
        <a:buFontTx/>
        <a:buNone/>
        <a:tabLst/>
        <a:defRPr sz="6400" b="1" i="0" u="none" strike="noStrike" cap="none" spc="0" baseline="0">
          <a:ln>
            <a:noFill/>
          </a:ln>
          <a:solidFill>
            <a:srgbClr val="FFFFFF"/>
          </a:solidFill>
          <a:effectLst>
            <a:outerShdw blurRad="50800" dist="25400" dir="5400000" rotWithShape="0">
              <a:srgbClr val="000000"/>
            </a:outerShdw>
          </a:effectLst>
          <a:uFillTx/>
          <a:latin typeface="+mn-lt"/>
          <a:ea typeface="+mn-ea"/>
          <a:cs typeface="+mn-cs"/>
          <a:sym typeface="Helvetica Neue"/>
        </a:defRPr>
      </a:lvl9pPr>
    </p:titleStyle>
    <p:bodyStyle>
      <a:lvl1pPr marL="4064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8128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12192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16256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20320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24384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28448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32512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3657600" marR="0" indent="-406400" algn="l" defTabSz="584200" rtl="0" latinLnBrk="0">
        <a:lnSpc>
          <a:spcPct val="100000"/>
        </a:lnSpc>
        <a:spcBef>
          <a:spcPts val="4200"/>
        </a:spcBef>
        <a:spcAft>
          <a:spcPts val="0"/>
        </a:spcAft>
        <a:buClrTx/>
        <a:buSzPct val="75000"/>
        <a:buFontTx/>
        <a:buChar char="•"/>
        <a:tabLst/>
        <a:defRPr sz="3400" b="0" i="0" u="none" strike="noStrike" cap="none" spc="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60A67"/>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54629" y="494454"/>
            <a:ext cx="1105408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1254629" y="2828996"/>
            <a:ext cx="11054080" cy="552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Line 7"/>
          <p:cNvSpPr>
            <a:spLocks noChangeShapeType="1"/>
          </p:cNvSpPr>
          <p:nvPr/>
        </p:nvSpPr>
        <p:spPr bwMode="auto">
          <a:xfrm>
            <a:off x="0" y="1083733"/>
            <a:ext cx="1083733" cy="0"/>
          </a:xfrm>
          <a:prstGeom prst="line">
            <a:avLst/>
          </a:prstGeom>
          <a:noFill/>
          <a:ln w="19050">
            <a:solidFill>
              <a:srgbClr val="F7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975390" eaLnBrk="0" fontAlgn="base">
              <a:spcBef>
                <a:spcPct val="0"/>
              </a:spcBef>
              <a:spcAft>
                <a:spcPct val="0"/>
              </a:spcAft>
            </a:pPr>
            <a:endParaRPr lang="en-GB" sz="3840" b="1" kern="1200">
              <a:solidFill>
                <a:srgbClr val="000000"/>
              </a:solidFill>
              <a:effectLst/>
              <a:latin typeface="Times" panose="02020603050405020304" pitchFamily="18" charset="0"/>
              <a:ea typeface="+mn-ea"/>
              <a:cs typeface="Arial" panose="020B0604020202020204" pitchFamily="34" charset="0"/>
            </a:endParaRPr>
          </a:p>
        </p:txBody>
      </p:sp>
      <p:sp>
        <p:nvSpPr>
          <p:cNvPr id="2053" name="Line 8"/>
          <p:cNvSpPr>
            <a:spLocks noChangeShapeType="1"/>
          </p:cNvSpPr>
          <p:nvPr/>
        </p:nvSpPr>
        <p:spPr bwMode="auto">
          <a:xfrm>
            <a:off x="0" y="2966720"/>
            <a:ext cx="1083733" cy="0"/>
          </a:xfrm>
          <a:prstGeom prst="line">
            <a:avLst/>
          </a:prstGeom>
          <a:noFill/>
          <a:ln w="19050">
            <a:solidFill>
              <a:srgbClr val="F7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975390" eaLnBrk="0" fontAlgn="base">
              <a:spcBef>
                <a:spcPct val="0"/>
              </a:spcBef>
              <a:spcAft>
                <a:spcPct val="0"/>
              </a:spcAft>
            </a:pPr>
            <a:endParaRPr lang="en-GB" sz="3840" b="1" kern="1200">
              <a:solidFill>
                <a:srgbClr val="000000"/>
              </a:solidFill>
              <a:effectLst/>
              <a:latin typeface="Times"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81294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ransition>
    <p:wipe dir="d"/>
  </p:transition>
  <p:txStyles>
    <p:titleStyle>
      <a:lvl1pPr algn="l" rtl="0" eaLnBrk="0" fontAlgn="base" hangingPunct="0">
        <a:spcBef>
          <a:spcPct val="0"/>
        </a:spcBef>
        <a:spcAft>
          <a:spcPct val="0"/>
        </a:spcAft>
        <a:defRPr sz="3840" b="1">
          <a:solidFill>
            <a:schemeClr val="bg1"/>
          </a:solidFill>
          <a:latin typeface="+mj-lt"/>
          <a:ea typeface="+mj-ea"/>
          <a:cs typeface="+mj-cs"/>
        </a:defRPr>
      </a:lvl1pPr>
      <a:lvl2pPr algn="l" rtl="0" eaLnBrk="0" fontAlgn="base" hangingPunct="0">
        <a:spcBef>
          <a:spcPct val="0"/>
        </a:spcBef>
        <a:spcAft>
          <a:spcPct val="0"/>
        </a:spcAft>
        <a:defRPr sz="3840" b="1">
          <a:solidFill>
            <a:schemeClr val="bg1"/>
          </a:solidFill>
          <a:latin typeface="Arial" charset="0"/>
        </a:defRPr>
      </a:lvl2pPr>
      <a:lvl3pPr algn="l" rtl="0" eaLnBrk="0" fontAlgn="base" hangingPunct="0">
        <a:spcBef>
          <a:spcPct val="0"/>
        </a:spcBef>
        <a:spcAft>
          <a:spcPct val="0"/>
        </a:spcAft>
        <a:defRPr sz="3840" b="1">
          <a:solidFill>
            <a:schemeClr val="bg1"/>
          </a:solidFill>
          <a:latin typeface="Arial" charset="0"/>
        </a:defRPr>
      </a:lvl3pPr>
      <a:lvl4pPr algn="l" rtl="0" eaLnBrk="0" fontAlgn="base" hangingPunct="0">
        <a:spcBef>
          <a:spcPct val="0"/>
        </a:spcBef>
        <a:spcAft>
          <a:spcPct val="0"/>
        </a:spcAft>
        <a:defRPr sz="3840" b="1">
          <a:solidFill>
            <a:schemeClr val="bg1"/>
          </a:solidFill>
          <a:latin typeface="Arial" charset="0"/>
        </a:defRPr>
      </a:lvl4pPr>
      <a:lvl5pPr algn="l" rtl="0" eaLnBrk="0" fontAlgn="base" hangingPunct="0">
        <a:spcBef>
          <a:spcPct val="0"/>
        </a:spcBef>
        <a:spcAft>
          <a:spcPct val="0"/>
        </a:spcAft>
        <a:defRPr sz="3840" b="1">
          <a:solidFill>
            <a:schemeClr val="bg1"/>
          </a:solidFill>
          <a:latin typeface="Arial" charset="0"/>
        </a:defRPr>
      </a:lvl5pPr>
      <a:lvl6pPr marL="487695" algn="l" rtl="0" eaLnBrk="0" fontAlgn="base" hangingPunct="0">
        <a:spcBef>
          <a:spcPct val="0"/>
        </a:spcBef>
        <a:spcAft>
          <a:spcPct val="0"/>
        </a:spcAft>
        <a:defRPr sz="3840" b="1">
          <a:solidFill>
            <a:schemeClr val="bg1"/>
          </a:solidFill>
          <a:latin typeface="Arial" charset="0"/>
        </a:defRPr>
      </a:lvl6pPr>
      <a:lvl7pPr marL="975390" algn="l" rtl="0" eaLnBrk="0" fontAlgn="base" hangingPunct="0">
        <a:spcBef>
          <a:spcPct val="0"/>
        </a:spcBef>
        <a:spcAft>
          <a:spcPct val="0"/>
        </a:spcAft>
        <a:defRPr sz="3840" b="1">
          <a:solidFill>
            <a:schemeClr val="bg1"/>
          </a:solidFill>
          <a:latin typeface="Arial" charset="0"/>
        </a:defRPr>
      </a:lvl7pPr>
      <a:lvl8pPr marL="1463086" algn="l" rtl="0" eaLnBrk="0" fontAlgn="base" hangingPunct="0">
        <a:spcBef>
          <a:spcPct val="0"/>
        </a:spcBef>
        <a:spcAft>
          <a:spcPct val="0"/>
        </a:spcAft>
        <a:defRPr sz="3840" b="1">
          <a:solidFill>
            <a:schemeClr val="bg1"/>
          </a:solidFill>
          <a:latin typeface="Arial" charset="0"/>
        </a:defRPr>
      </a:lvl8pPr>
      <a:lvl9pPr marL="1950781" algn="l" rtl="0" eaLnBrk="0" fontAlgn="base" hangingPunct="0">
        <a:spcBef>
          <a:spcPct val="0"/>
        </a:spcBef>
        <a:spcAft>
          <a:spcPct val="0"/>
        </a:spcAft>
        <a:defRPr sz="3840" b="1">
          <a:solidFill>
            <a:schemeClr val="bg1"/>
          </a:solidFill>
          <a:latin typeface="Arial" charset="0"/>
        </a:defRPr>
      </a:lvl9pPr>
    </p:titleStyle>
    <p:bodyStyle>
      <a:lvl1pPr marL="365771" indent="-365771" algn="l" rtl="0" eaLnBrk="0" fontAlgn="base" hangingPunct="0">
        <a:spcBef>
          <a:spcPct val="20000"/>
        </a:spcBef>
        <a:spcAft>
          <a:spcPct val="0"/>
        </a:spcAft>
        <a:buChar char="•"/>
        <a:defRPr sz="2560">
          <a:solidFill>
            <a:schemeClr val="bg1"/>
          </a:solidFill>
          <a:latin typeface="+mn-lt"/>
          <a:ea typeface="+mn-ea"/>
          <a:cs typeface="+mn-cs"/>
        </a:defRPr>
      </a:lvl1pPr>
      <a:lvl2pPr marL="792505" indent="-304810" algn="l" rtl="0" eaLnBrk="0" fontAlgn="base" hangingPunct="0">
        <a:spcBef>
          <a:spcPct val="20000"/>
        </a:spcBef>
        <a:spcAft>
          <a:spcPct val="0"/>
        </a:spcAft>
        <a:buChar char="–"/>
        <a:defRPr sz="2133">
          <a:solidFill>
            <a:schemeClr val="bg1"/>
          </a:solidFill>
          <a:latin typeface="+mn-lt"/>
        </a:defRPr>
      </a:lvl2pPr>
      <a:lvl3pPr marL="1219238" indent="-243848" algn="l" rtl="0" eaLnBrk="0" fontAlgn="base" hangingPunct="0">
        <a:spcBef>
          <a:spcPct val="20000"/>
        </a:spcBef>
        <a:spcAft>
          <a:spcPct val="0"/>
        </a:spcAft>
        <a:buChar char="•"/>
        <a:defRPr>
          <a:solidFill>
            <a:schemeClr val="bg1"/>
          </a:solidFill>
          <a:latin typeface="+mn-lt"/>
        </a:defRPr>
      </a:lvl3pPr>
      <a:lvl4pPr marL="1706933" indent="-243848" algn="l" rtl="0" eaLnBrk="0" fontAlgn="base" hangingPunct="0">
        <a:spcBef>
          <a:spcPct val="20000"/>
        </a:spcBef>
        <a:spcAft>
          <a:spcPct val="0"/>
        </a:spcAft>
        <a:buChar char="–"/>
        <a:defRPr sz="1707">
          <a:solidFill>
            <a:schemeClr val="bg1"/>
          </a:solidFill>
          <a:latin typeface="+mn-lt"/>
        </a:defRPr>
      </a:lvl4pPr>
      <a:lvl5pPr marL="2194629" indent="-243848" algn="l" rtl="0" eaLnBrk="0" fontAlgn="base" hangingPunct="0">
        <a:spcBef>
          <a:spcPct val="20000"/>
        </a:spcBef>
        <a:spcAft>
          <a:spcPct val="0"/>
        </a:spcAft>
        <a:buChar char="»"/>
        <a:defRPr sz="1707">
          <a:solidFill>
            <a:schemeClr val="bg1"/>
          </a:solidFill>
          <a:latin typeface="+mn-lt"/>
        </a:defRPr>
      </a:lvl5pPr>
      <a:lvl6pPr marL="2682324" indent="-243848" algn="l" rtl="0" eaLnBrk="0" fontAlgn="base" hangingPunct="0">
        <a:spcBef>
          <a:spcPct val="20000"/>
        </a:spcBef>
        <a:spcAft>
          <a:spcPct val="0"/>
        </a:spcAft>
        <a:buChar char="»"/>
        <a:defRPr sz="1707">
          <a:solidFill>
            <a:schemeClr val="bg1"/>
          </a:solidFill>
          <a:latin typeface="+mn-lt"/>
        </a:defRPr>
      </a:lvl6pPr>
      <a:lvl7pPr marL="3170019" indent="-243848" algn="l" rtl="0" eaLnBrk="0" fontAlgn="base" hangingPunct="0">
        <a:spcBef>
          <a:spcPct val="20000"/>
        </a:spcBef>
        <a:spcAft>
          <a:spcPct val="0"/>
        </a:spcAft>
        <a:buChar char="»"/>
        <a:defRPr sz="1707">
          <a:solidFill>
            <a:schemeClr val="bg1"/>
          </a:solidFill>
          <a:latin typeface="+mn-lt"/>
        </a:defRPr>
      </a:lvl7pPr>
      <a:lvl8pPr marL="3657714" indent="-243848" algn="l" rtl="0" eaLnBrk="0" fontAlgn="base" hangingPunct="0">
        <a:spcBef>
          <a:spcPct val="20000"/>
        </a:spcBef>
        <a:spcAft>
          <a:spcPct val="0"/>
        </a:spcAft>
        <a:buChar char="»"/>
        <a:defRPr sz="1707">
          <a:solidFill>
            <a:schemeClr val="bg1"/>
          </a:solidFill>
          <a:latin typeface="+mn-lt"/>
        </a:defRPr>
      </a:lvl8pPr>
      <a:lvl9pPr marL="4145410" indent="-243848" algn="l" rtl="0" eaLnBrk="0" fontAlgn="base" hangingPunct="0">
        <a:spcBef>
          <a:spcPct val="20000"/>
        </a:spcBef>
        <a:spcAft>
          <a:spcPct val="0"/>
        </a:spcAft>
        <a:buChar char="»"/>
        <a:defRPr sz="1707">
          <a:solidFill>
            <a:schemeClr val="bg1"/>
          </a:solidFill>
          <a:latin typeface="+mn-lt"/>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60A67"/>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54629" y="494454"/>
            <a:ext cx="1105408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1254629" y="2828996"/>
            <a:ext cx="11054080" cy="552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Line 7"/>
          <p:cNvSpPr>
            <a:spLocks noChangeShapeType="1"/>
          </p:cNvSpPr>
          <p:nvPr/>
        </p:nvSpPr>
        <p:spPr bwMode="auto">
          <a:xfrm>
            <a:off x="0" y="1083733"/>
            <a:ext cx="1083733" cy="0"/>
          </a:xfrm>
          <a:prstGeom prst="line">
            <a:avLst/>
          </a:prstGeom>
          <a:noFill/>
          <a:ln w="19050">
            <a:solidFill>
              <a:srgbClr val="F7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975390" eaLnBrk="0" fontAlgn="base">
              <a:spcBef>
                <a:spcPct val="0"/>
              </a:spcBef>
              <a:spcAft>
                <a:spcPct val="0"/>
              </a:spcAft>
            </a:pPr>
            <a:endParaRPr lang="en-GB" sz="3840" b="1" kern="1200">
              <a:solidFill>
                <a:srgbClr val="000000"/>
              </a:solidFill>
              <a:effectLst/>
              <a:latin typeface="Times" panose="02020603050405020304" pitchFamily="18" charset="0"/>
              <a:ea typeface="+mn-ea"/>
              <a:cs typeface="Arial" panose="020B0604020202020204" pitchFamily="34" charset="0"/>
            </a:endParaRPr>
          </a:p>
        </p:txBody>
      </p:sp>
      <p:sp>
        <p:nvSpPr>
          <p:cNvPr id="2053" name="Line 8"/>
          <p:cNvSpPr>
            <a:spLocks noChangeShapeType="1"/>
          </p:cNvSpPr>
          <p:nvPr/>
        </p:nvSpPr>
        <p:spPr bwMode="auto">
          <a:xfrm>
            <a:off x="0" y="2966720"/>
            <a:ext cx="1083733" cy="0"/>
          </a:xfrm>
          <a:prstGeom prst="line">
            <a:avLst/>
          </a:prstGeom>
          <a:noFill/>
          <a:ln w="19050">
            <a:solidFill>
              <a:srgbClr val="F7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defTabSz="975390" eaLnBrk="0" fontAlgn="base">
              <a:spcBef>
                <a:spcPct val="0"/>
              </a:spcBef>
              <a:spcAft>
                <a:spcPct val="0"/>
              </a:spcAft>
            </a:pPr>
            <a:endParaRPr lang="en-GB" sz="3840" b="1" kern="1200">
              <a:solidFill>
                <a:srgbClr val="000000"/>
              </a:solidFill>
              <a:effectLst/>
              <a:latin typeface="Times"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0437153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ransition>
    <p:wipe dir="d"/>
  </p:transition>
  <p:txStyles>
    <p:titleStyle>
      <a:lvl1pPr algn="l" rtl="0" eaLnBrk="0" fontAlgn="base" hangingPunct="0">
        <a:spcBef>
          <a:spcPct val="0"/>
        </a:spcBef>
        <a:spcAft>
          <a:spcPct val="0"/>
        </a:spcAft>
        <a:defRPr sz="3840" b="1">
          <a:solidFill>
            <a:schemeClr val="bg1"/>
          </a:solidFill>
          <a:latin typeface="+mj-lt"/>
          <a:ea typeface="+mj-ea"/>
          <a:cs typeface="+mj-cs"/>
        </a:defRPr>
      </a:lvl1pPr>
      <a:lvl2pPr algn="l" rtl="0" eaLnBrk="0" fontAlgn="base" hangingPunct="0">
        <a:spcBef>
          <a:spcPct val="0"/>
        </a:spcBef>
        <a:spcAft>
          <a:spcPct val="0"/>
        </a:spcAft>
        <a:defRPr sz="3840" b="1">
          <a:solidFill>
            <a:schemeClr val="bg1"/>
          </a:solidFill>
          <a:latin typeface="Arial" charset="0"/>
        </a:defRPr>
      </a:lvl2pPr>
      <a:lvl3pPr algn="l" rtl="0" eaLnBrk="0" fontAlgn="base" hangingPunct="0">
        <a:spcBef>
          <a:spcPct val="0"/>
        </a:spcBef>
        <a:spcAft>
          <a:spcPct val="0"/>
        </a:spcAft>
        <a:defRPr sz="3840" b="1">
          <a:solidFill>
            <a:schemeClr val="bg1"/>
          </a:solidFill>
          <a:latin typeface="Arial" charset="0"/>
        </a:defRPr>
      </a:lvl3pPr>
      <a:lvl4pPr algn="l" rtl="0" eaLnBrk="0" fontAlgn="base" hangingPunct="0">
        <a:spcBef>
          <a:spcPct val="0"/>
        </a:spcBef>
        <a:spcAft>
          <a:spcPct val="0"/>
        </a:spcAft>
        <a:defRPr sz="3840" b="1">
          <a:solidFill>
            <a:schemeClr val="bg1"/>
          </a:solidFill>
          <a:latin typeface="Arial" charset="0"/>
        </a:defRPr>
      </a:lvl4pPr>
      <a:lvl5pPr algn="l" rtl="0" eaLnBrk="0" fontAlgn="base" hangingPunct="0">
        <a:spcBef>
          <a:spcPct val="0"/>
        </a:spcBef>
        <a:spcAft>
          <a:spcPct val="0"/>
        </a:spcAft>
        <a:defRPr sz="3840" b="1">
          <a:solidFill>
            <a:schemeClr val="bg1"/>
          </a:solidFill>
          <a:latin typeface="Arial" charset="0"/>
        </a:defRPr>
      </a:lvl5pPr>
      <a:lvl6pPr marL="487695" algn="l" rtl="0" eaLnBrk="0" fontAlgn="base" hangingPunct="0">
        <a:spcBef>
          <a:spcPct val="0"/>
        </a:spcBef>
        <a:spcAft>
          <a:spcPct val="0"/>
        </a:spcAft>
        <a:defRPr sz="3840" b="1">
          <a:solidFill>
            <a:schemeClr val="bg1"/>
          </a:solidFill>
          <a:latin typeface="Arial" charset="0"/>
        </a:defRPr>
      </a:lvl6pPr>
      <a:lvl7pPr marL="975390" algn="l" rtl="0" eaLnBrk="0" fontAlgn="base" hangingPunct="0">
        <a:spcBef>
          <a:spcPct val="0"/>
        </a:spcBef>
        <a:spcAft>
          <a:spcPct val="0"/>
        </a:spcAft>
        <a:defRPr sz="3840" b="1">
          <a:solidFill>
            <a:schemeClr val="bg1"/>
          </a:solidFill>
          <a:latin typeface="Arial" charset="0"/>
        </a:defRPr>
      </a:lvl7pPr>
      <a:lvl8pPr marL="1463086" algn="l" rtl="0" eaLnBrk="0" fontAlgn="base" hangingPunct="0">
        <a:spcBef>
          <a:spcPct val="0"/>
        </a:spcBef>
        <a:spcAft>
          <a:spcPct val="0"/>
        </a:spcAft>
        <a:defRPr sz="3840" b="1">
          <a:solidFill>
            <a:schemeClr val="bg1"/>
          </a:solidFill>
          <a:latin typeface="Arial" charset="0"/>
        </a:defRPr>
      </a:lvl8pPr>
      <a:lvl9pPr marL="1950781" algn="l" rtl="0" eaLnBrk="0" fontAlgn="base" hangingPunct="0">
        <a:spcBef>
          <a:spcPct val="0"/>
        </a:spcBef>
        <a:spcAft>
          <a:spcPct val="0"/>
        </a:spcAft>
        <a:defRPr sz="3840" b="1">
          <a:solidFill>
            <a:schemeClr val="bg1"/>
          </a:solidFill>
          <a:latin typeface="Arial" charset="0"/>
        </a:defRPr>
      </a:lvl9pPr>
    </p:titleStyle>
    <p:bodyStyle>
      <a:lvl1pPr marL="365771" indent="-365771" algn="l" rtl="0" eaLnBrk="0" fontAlgn="base" hangingPunct="0">
        <a:spcBef>
          <a:spcPct val="20000"/>
        </a:spcBef>
        <a:spcAft>
          <a:spcPct val="0"/>
        </a:spcAft>
        <a:buChar char="•"/>
        <a:defRPr sz="2560">
          <a:solidFill>
            <a:schemeClr val="bg1"/>
          </a:solidFill>
          <a:latin typeface="+mn-lt"/>
          <a:ea typeface="+mn-ea"/>
          <a:cs typeface="+mn-cs"/>
        </a:defRPr>
      </a:lvl1pPr>
      <a:lvl2pPr marL="792505" indent="-304810" algn="l" rtl="0" eaLnBrk="0" fontAlgn="base" hangingPunct="0">
        <a:spcBef>
          <a:spcPct val="20000"/>
        </a:spcBef>
        <a:spcAft>
          <a:spcPct val="0"/>
        </a:spcAft>
        <a:buChar char="–"/>
        <a:defRPr sz="2133">
          <a:solidFill>
            <a:schemeClr val="bg1"/>
          </a:solidFill>
          <a:latin typeface="+mn-lt"/>
        </a:defRPr>
      </a:lvl2pPr>
      <a:lvl3pPr marL="1219238" indent="-243848" algn="l" rtl="0" eaLnBrk="0" fontAlgn="base" hangingPunct="0">
        <a:spcBef>
          <a:spcPct val="20000"/>
        </a:spcBef>
        <a:spcAft>
          <a:spcPct val="0"/>
        </a:spcAft>
        <a:buChar char="•"/>
        <a:defRPr>
          <a:solidFill>
            <a:schemeClr val="bg1"/>
          </a:solidFill>
          <a:latin typeface="+mn-lt"/>
        </a:defRPr>
      </a:lvl3pPr>
      <a:lvl4pPr marL="1706933" indent="-243848" algn="l" rtl="0" eaLnBrk="0" fontAlgn="base" hangingPunct="0">
        <a:spcBef>
          <a:spcPct val="20000"/>
        </a:spcBef>
        <a:spcAft>
          <a:spcPct val="0"/>
        </a:spcAft>
        <a:buChar char="–"/>
        <a:defRPr sz="1707">
          <a:solidFill>
            <a:schemeClr val="bg1"/>
          </a:solidFill>
          <a:latin typeface="+mn-lt"/>
        </a:defRPr>
      </a:lvl4pPr>
      <a:lvl5pPr marL="2194629" indent="-243848" algn="l" rtl="0" eaLnBrk="0" fontAlgn="base" hangingPunct="0">
        <a:spcBef>
          <a:spcPct val="20000"/>
        </a:spcBef>
        <a:spcAft>
          <a:spcPct val="0"/>
        </a:spcAft>
        <a:buChar char="»"/>
        <a:defRPr sz="1707">
          <a:solidFill>
            <a:schemeClr val="bg1"/>
          </a:solidFill>
          <a:latin typeface="+mn-lt"/>
        </a:defRPr>
      </a:lvl5pPr>
      <a:lvl6pPr marL="2682324" indent="-243848" algn="l" rtl="0" eaLnBrk="0" fontAlgn="base" hangingPunct="0">
        <a:spcBef>
          <a:spcPct val="20000"/>
        </a:spcBef>
        <a:spcAft>
          <a:spcPct val="0"/>
        </a:spcAft>
        <a:buChar char="»"/>
        <a:defRPr sz="1707">
          <a:solidFill>
            <a:schemeClr val="bg1"/>
          </a:solidFill>
          <a:latin typeface="+mn-lt"/>
        </a:defRPr>
      </a:lvl6pPr>
      <a:lvl7pPr marL="3170019" indent="-243848" algn="l" rtl="0" eaLnBrk="0" fontAlgn="base" hangingPunct="0">
        <a:spcBef>
          <a:spcPct val="20000"/>
        </a:spcBef>
        <a:spcAft>
          <a:spcPct val="0"/>
        </a:spcAft>
        <a:buChar char="»"/>
        <a:defRPr sz="1707">
          <a:solidFill>
            <a:schemeClr val="bg1"/>
          </a:solidFill>
          <a:latin typeface="+mn-lt"/>
        </a:defRPr>
      </a:lvl7pPr>
      <a:lvl8pPr marL="3657714" indent="-243848" algn="l" rtl="0" eaLnBrk="0" fontAlgn="base" hangingPunct="0">
        <a:spcBef>
          <a:spcPct val="20000"/>
        </a:spcBef>
        <a:spcAft>
          <a:spcPct val="0"/>
        </a:spcAft>
        <a:buChar char="»"/>
        <a:defRPr sz="1707">
          <a:solidFill>
            <a:schemeClr val="bg1"/>
          </a:solidFill>
          <a:latin typeface="+mn-lt"/>
        </a:defRPr>
      </a:lvl8pPr>
      <a:lvl9pPr marL="4145410" indent="-243848" algn="l" rtl="0" eaLnBrk="0" fontAlgn="base" hangingPunct="0">
        <a:spcBef>
          <a:spcPct val="20000"/>
        </a:spcBef>
        <a:spcAft>
          <a:spcPct val="0"/>
        </a:spcAft>
        <a:buChar char="»"/>
        <a:defRPr sz="1707">
          <a:solidFill>
            <a:schemeClr val="bg1"/>
          </a:solidFill>
          <a:latin typeface="+mn-lt"/>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hueOff val="-119600"/>
            <a:satOff val="-3645"/>
            <a:lumOff val="-22201"/>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84000"/>
                    </a14:imgEffect>
                    <a14:imgEffect>
                      <a14:colorTemperature colorTemp="6507"/>
                    </a14:imgEffect>
                    <a14:imgEffect>
                      <a14:saturation sat="134000"/>
                    </a14:imgEffect>
                  </a14:imgLayer>
                </a14:imgProps>
              </a:ext>
            </a:extLst>
          </a:blip>
          <a:stretch>
            <a:fillRect/>
          </a:stretch>
        </p:blipFill>
        <p:spPr>
          <a:xfrm>
            <a:off x="452" y="-423"/>
            <a:ext cx="13003895" cy="9754445"/>
          </a:xfrm>
          <a:prstGeom prst="rect">
            <a:avLst/>
          </a:prstGeom>
          <a:effectLst>
            <a:outerShdw dist="50800" dir="5400000" sx="1000" sy="1000" algn="ctr" rotWithShape="0">
              <a:schemeClr val="accent1">
                <a:lumMod val="40000"/>
                <a:lumOff val="60000"/>
                <a:alpha val="41000"/>
              </a:schemeClr>
            </a:outerShdw>
            <a:reflection stA="99000" endPos="0" dist="50800" dir="5400000" sy="-100000" algn="bl" rotWithShape="0"/>
          </a:effectLst>
        </p:spPr>
      </p:pic>
      <p:sp>
        <p:nvSpPr>
          <p:cNvPr id="119" name="Effective Inclusion Practice to Support Disaffected Students in School"/>
          <p:cNvSpPr txBox="1">
            <a:spLocks noGrp="1"/>
          </p:cNvSpPr>
          <p:nvPr>
            <p:ph type="ctrTitle"/>
          </p:nvPr>
        </p:nvSpPr>
        <p:spPr/>
        <p:txBody>
          <a:bodyPr/>
          <a:lstStyle>
            <a:lvl1pPr defTabSz="479044">
              <a:defRPr sz="5248">
                <a:effectLst>
                  <a:outerShdw blurRad="41656" dist="20828" dir="5400000" rotWithShape="0">
                    <a:srgbClr val="000000"/>
                  </a:outerShdw>
                </a:effectLst>
              </a:defRPr>
            </a:lvl1pPr>
          </a:lstStyle>
          <a:p>
            <a:r>
              <a:rPr lang="en-GB" dirty="0" smtClean="0">
                <a:effectLst/>
              </a:rPr>
              <a:t>Effective Inclusion Practice to Support Disaffected Students in School</a:t>
            </a:r>
            <a:endParaRPr lang="en-GB" dirty="0">
              <a:effectLst/>
            </a:endParaRPr>
          </a:p>
        </p:txBody>
      </p:sp>
      <p:sp>
        <p:nvSpPr>
          <p:cNvPr id="120" name="Richard Cole…"/>
          <p:cNvSpPr txBox="1">
            <a:spLocks noGrp="1"/>
          </p:cNvSpPr>
          <p:nvPr>
            <p:ph type="subTitle" sz="quarter" idx="1"/>
          </p:nvPr>
        </p:nvSpPr>
        <p:spPr/>
        <p:txBody>
          <a:bodyPr>
            <a:noAutofit/>
          </a:bodyPr>
          <a:lstStyle/>
          <a:p>
            <a:r>
              <a:rPr lang="en-GB" sz="4800" b="1" dirty="0" smtClean="0">
                <a:effectLst/>
              </a:rPr>
              <a:t>Richard Cole</a:t>
            </a:r>
          </a:p>
          <a:p>
            <a:r>
              <a:rPr lang="en-GB" sz="4800" b="1" dirty="0" smtClean="0">
                <a:effectLst/>
              </a:rPr>
              <a:t>Deputy </a:t>
            </a:r>
            <a:r>
              <a:rPr lang="en-GB" sz="4800" b="1" dirty="0" err="1" smtClean="0">
                <a:effectLst/>
              </a:rPr>
              <a:t>Headteacher</a:t>
            </a:r>
            <a:r>
              <a:rPr lang="en-GB" sz="4800" b="1" dirty="0" smtClean="0">
                <a:effectLst/>
              </a:rPr>
              <a:t> </a:t>
            </a:r>
          </a:p>
          <a:p>
            <a:r>
              <a:rPr lang="en-GB" sz="4800" b="1" dirty="0" smtClean="0">
                <a:effectLst/>
              </a:rPr>
              <a:t>The Norwood School</a:t>
            </a:r>
            <a:endParaRPr lang="en-GB" sz="4800" b="1" dirty="0">
              <a:effectLst/>
            </a:endParaRPr>
          </a:p>
        </p:txBody>
      </p:sp>
      <p:sp>
        <p:nvSpPr>
          <p:cNvPr id="121" name="Slide Number"/>
          <p:cNvSpPr txBox="1">
            <a:spLocks noGrp="1"/>
          </p:cNvSpPr>
          <p:nvPr>
            <p:ph type="sldNum" sz="quarter" idx="2"/>
          </p:nvPr>
        </p:nvSpPr>
        <p:spPr/>
        <p:txBody>
          <a:bodyPr/>
          <a:lstStyle/>
          <a:p>
            <a:fld id="{86CB4B4D-7CA3-9044-876B-883B54F8677D}" type="slidenum">
              <a:rPr lang="en-GB" smtClean="0"/>
              <a:pPr/>
              <a:t>1</a:t>
            </a:fld>
            <a:endParaRPr lang="en-GB"/>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2577" y="8977418"/>
            <a:ext cx="7222836" cy="707886"/>
          </a:xfrm>
          <a:prstGeom prst="rect">
            <a:avLst/>
          </a:prstGeom>
        </p:spPr>
        <p:txBody>
          <a:bodyPr wrap="square">
            <a:spAutoFit/>
          </a:bodyPr>
          <a:lstStyle/>
          <a:p>
            <a:r>
              <a:rPr lang="en-GB" sz="4000" dirty="0">
                <a:solidFill>
                  <a:schemeClr val="bg1">
                    <a:lumMod val="75000"/>
                  </a:schemeClr>
                </a:solidFill>
              </a:rPr>
              <a:t>cole.r@thenorwoodschool.org</a:t>
            </a:r>
            <a:r>
              <a:rPr lang="en-GB" sz="4000" dirty="0"/>
              <a:t> </a:t>
            </a:r>
          </a:p>
        </p:txBody>
      </p:sp>
      <p:pic>
        <p:nvPicPr>
          <p:cNvPr id="1030" name="Picture 6" descr="Image result for the norwood school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600" y="2751767"/>
            <a:ext cx="3744999" cy="28128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he norwood school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081670" cy="27245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703264" y="6039371"/>
            <a:ext cx="4226937" cy="2812834"/>
          </a:xfrm>
          <a:prstGeom prst="rect">
            <a:avLst/>
          </a:prstGeom>
        </p:spPr>
      </p:pic>
      <p:pic>
        <p:nvPicPr>
          <p:cNvPr id="5" name="Picture 4"/>
          <p:cNvPicPr>
            <a:picLocks noChangeAspect="1"/>
          </p:cNvPicPr>
          <p:nvPr/>
        </p:nvPicPr>
        <p:blipFill>
          <a:blip r:embed="rId5"/>
          <a:stretch>
            <a:fillRect/>
          </a:stretch>
        </p:blipFill>
        <p:spPr>
          <a:xfrm>
            <a:off x="7967131" y="68873"/>
            <a:ext cx="4963070" cy="3438298"/>
          </a:xfrm>
          <a:prstGeom prst="rect">
            <a:avLst/>
          </a:prstGeom>
        </p:spPr>
      </p:pic>
      <p:pic>
        <p:nvPicPr>
          <p:cNvPr id="6" name="Picture 5"/>
          <p:cNvPicPr>
            <a:picLocks noChangeAspect="1"/>
          </p:cNvPicPr>
          <p:nvPr/>
        </p:nvPicPr>
        <p:blipFill>
          <a:blip r:embed="rId6"/>
          <a:stretch>
            <a:fillRect/>
          </a:stretch>
        </p:blipFill>
        <p:spPr>
          <a:xfrm>
            <a:off x="0" y="2587448"/>
            <a:ext cx="4028498" cy="2934837"/>
          </a:xfrm>
          <a:prstGeom prst="rect">
            <a:avLst/>
          </a:prstGeom>
        </p:spPr>
      </p:pic>
      <p:pic>
        <p:nvPicPr>
          <p:cNvPr id="7" name="Picture 6"/>
          <p:cNvPicPr>
            <a:picLocks noChangeAspect="1"/>
          </p:cNvPicPr>
          <p:nvPr/>
        </p:nvPicPr>
        <p:blipFill>
          <a:blip r:embed="rId7"/>
          <a:stretch>
            <a:fillRect/>
          </a:stretch>
        </p:blipFill>
        <p:spPr>
          <a:xfrm>
            <a:off x="8703264" y="3438298"/>
            <a:ext cx="4301536" cy="3050064"/>
          </a:xfrm>
          <a:prstGeom prst="rect">
            <a:avLst/>
          </a:prstGeom>
        </p:spPr>
      </p:pic>
      <p:pic>
        <p:nvPicPr>
          <p:cNvPr id="8" name="Picture 7"/>
          <p:cNvPicPr>
            <a:picLocks noChangeAspect="1"/>
          </p:cNvPicPr>
          <p:nvPr/>
        </p:nvPicPr>
        <p:blipFill>
          <a:blip r:embed="rId8"/>
          <a:stretch>
            <a:fillRect/>
          </a:stretch>
        </p:blipFill>
        <p:spPr>
          <a:xfrm>
            <a:off x="4028498" y="-16005"/>
            <a:ext cx="3912291" cy="3024247"/>
          </a:xfrm>
          <a:prstGeom prst="rect">
            <a:avLst/>
          </a:prstGeom>
        </p:spPr>
      </p:pic>
      <p:pic>
        <p:nvPicPr>
          <p:cNvPr id="9" name="Picture 8"/>
          <p:cNvPicPr>
            <a:picLocks noChangeAspect="1"/>
          </p:cNvPicPr>
          <p:nvPr/>
        </p:nvPicPr>
        <p:blipFill>
          <a:blip r:embed="rId9"/>
          <a:stretch>
            <a:fillRect/>
          </a:stretch>
        </p:blipFill>
        <p:spPr>
          <a:xfrm>
            <a:off x="-2577" y="5231842"/>
            <a:ext cx="2343555" cy="3620363"/>
          </a:xfrm>
          <a:prstGeom prst="rect">
            <a:avLst/>
          </a:prstGeom>
        </p:spPr>
      </p:pic>
      <p:pic>
        <p:nvPicPr>
          <p:cNvPr id="10" name="Picture 9"/>
          <p:cNvPicPr>
            <a:picLocks noChangeAspect="1"/>
          </p:cNvPicPr>
          <p:nvPr/>
        </p:nvPicPr>
        <p:blipFill>
          <a:blip r:embed="rId10"/>
          <a:stretch>
            <a:fillRect/>
          </a:stretch>
        </p:blipFill>
        <p:spPr>
          <a:xfrm>
            <a:off x="1822170" y="5311963"/>
            <a:ext cx="3650334" cy="2640961"/>
          </a:xfrm>
          <a:prstGeom prst="rect">
            <a:avLst/>
          </a:prstGeom>
        </p:spPr>
      </p:pic>
      <p:pic>
        <p:nvPicPr>
          <p:cNvPr id="11" name="Picture 10"/>
          <p:cNvPicPr>
            <a:picLocks noChangeAspect="1"/>
          </p:cNvPicPr>
          <p:nvPr/>
        </p:nvPicPr>
        <p:blipFill>
          <a:blip r:embed="rId11"/>
          <a:stretch>
            <a:fillRect/>
          </a:stretch>
        </p:blipFill>
        <p:spPr>
          <a:xfrm>
            <a:off x="5322670" y="5489551"/>
            <a:ext cx="3527530" cy="2419423"/>
          </a:xfrm>
          <a:prstGeom prst="rect">
            <a:avLst/>
          </a:prstGeom>
        </p:spPr>
      </p:pic>
      <p:sp>
        <p:nvSpPr>
          <p:cNvPr id="13" name="TextBox 12"/>
          <p:cNvSpPr txBox="1"/>
          <p:nvPr/>
        </p:nvSpPr>
        <p:spPr>
          <a:xfrm>
            <a:off x="0" y="7557804"/>
            <a:ext cx="12930201" cy="1333698"/>
          </a:xfrm>
          <a:prstGeom prst="rect">
            <a:avLst/>
          </a:prstGeom>
          <a:solidFill>
            <a:schemeClr val="bg1">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smtClean="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rPr>
              <a:t>Our success has been built</a:t>
            </a:r>
            <a:r>
              <a:rPr kumimoji="0" lang="en-GB" sz="2000" b="0" i="0" u="none" strike="noStrike" cap="none" spc="0" normalizeH="0" dirty="0" smtClean="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rPr>
              <a:t> up over time. There was no quick fix and what has brought us to our current position </a:t>
            </a:r>
            <a:r>
              <a:rPr lang="en-GB" sz="2000" dirty="0" smtClean="0"/>
              <a:t>is </a:t>
            </a:r>
            <a:r>
              <a:rPr kumimoji="0" lang="en-GB" sz="2000" b="0" i="0" u="none" strike="noStrike" cap="none" spc="0" normalizeH="0" dirty="0" smtClean="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rPr>
              <a:t>years of consistent application and continual tweaks. Adjusting as we went. Knowing our school. Knowing where we want it to be. Knowing our students’ needs. Plus, recognising that change requires a whole school approach and the investment in whole school training.</a:t>
            </a:r>
            <a:endParaRPr kumimoji="0" lang="en-GB" sz="2000" b="0" i="0" u="none" strike="noStrike" cap="none" spc="0" normalizeH="0" baseline="0" dirty="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87465309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body" sz="half" idx="2"/>
          </p:nvPr>
        </p:nvSpPr>
        <p:spPr>
          <a:xfrm>
            <a:off x="1770665" y="4975844"/>
            <a:ext cx="9116907" cy="1141307"/>
          </a:xfrm>
        </p:spPr>
        <p:txBody>
          <a:bodyPr/>
          <a:lstStyle/>
          <a:p>
            <a:pPr algn="ctr">
              <a:buFontTx/>
              <a:buNone/>
            </a:pPr>
            <a:endParaRPr lang="en-GB" altLang="en-US" b="1" dirty="0" smtClean="0">
              <a:solidFill>
                <a:srgbClr val="FF9900"/>
              </a:solidFill>
              <a:latin typeface="Arial Black" panose="020B0A04020102020204" pitchFamily="34" charset="0"/>
            </a:endParaRPr>
          </a:p>
          <a:p>
            <a:pPr algn="ctr"/>
            <a:endParaRPr lang="en-GB" altLang="en-US" b="1" dirty="0" smtClean="0">
              <a:solidFill>
                <a:srgbClr val="FF9900"/>
              </a:solidFill>
              <a:latin typeface="Arial Black" panose="020B0A04020102020204" pitchFamily="34" charset="0"/>
            </a:endParaRPr>
          </a:p>
          <a:p>
            <a:pPr lvl="1" algn="ctr">
              <a:buFontTx/>
              <a:buNone/>
            </a:pPr>
            <a:endParaRPr lang="en-GB" altLang="en-US" sz="1920" b="1" i="1" dirty="0">
              <a:solidFill>
                <a:srgbClr val="FF9900"/>
              </a:solidFill>
            </a:endParaRPr>
          </a:p>
        </p:txBody>
      </p:sp>
      <p:sp>
        <p:nvSpPr>
          <p:cNvPr id="7171" name="Rectangle 5"/>
          <p:cNvSpPr>
            <a:spLocks noGrp="1" noChangeArrowheads="1"/>
          </p:cNvSpPr>
          <p:nvPr>
            <p:ph sz="half" idx="1"/>
          </p:nvPr>
        </p:nvSpPr>
        <p:spPr>
          <a:xfrm>
            <a:off x="1209833" y="1588535"/>
            <a:ext cx="10994359" cy="1997862"/>
          </a:xfrm>
        </p:spPr>
        <p:txBody>
          <a:bodyPr/>
          <a:lstStyle/>
          <a:p>
            <a:pPr algn="ctr">
              <a:buFontTx/>
              <a:buNone/>
            </a:pPr>
            <a:r>
              <a:rPr lang="en-GB" altLang="en-US" sz="4400" b="1" dirty="0" smtClean="0">
                <a:solidFill>
                  <a:srgbClr val="FFCC00"/>
                </a:solidFill>
                <a:cs typeface="Arial" panose="020B0604020202020204" pitchFamily="34" charset="0"/>
              </a:rPr>
              <a:t>Successful </a:t>
            </a:r>
            <a:r>
              <a:rPr lang="en-GB" altLang="en-US" sz="4400" b="1" dirty="0">
                <a:solidFill>
                  <a:srgbClr val="FFCC00"/>
                </a:solidFill>
                <a:cs typeface="Arial" panose="020B0604020202020204" pitchFamily="34" charset="0"/>
              </a:rPr>
              <a:t>Strategies in Closing the Achievement Gap</a:t>
            </a:r>
          </a:p>
          <a:p>
            <a:pPr algn="ctr">
              <a:buFontTx/>
              <a:buNone/>
            </a:pPr>
            <a:endParaRPr lang="en-GB" altLang="en-US" sz="4000" b="1" dirty="0">
              <a:solidFill>
                <a:srgbClr val="FFC000"/>
              </a:solidFill>
            </a:endParaRPr>
          </a:p>
        </p:txBody>
      </p:sp>
      <p:sp>
        <p:nvSpPr>
          <p:cNvPr id="2" name="TextBox 1"/>
          <p:cNvSpPr txBox="1"/>
          <p:nvPr/>
        </p:nvSpPr>
        <p:spPr>
          <a:xfrm>
            <a:off x="887298" y="4715500"/>
            <a:ext cx="10623498" cy="830997"/>
          </a:xfrm>
          <a:prstGeom prst="rect">
            <a:avLst/>
          </a:prstGeom>
          <a:noFill/>
        </p:spPr>
        <p:txBody>
          <a:bodyPr wrap="square" rtlCol="0">
            <a:spAutoFit/>
          </a:bodyPr>
          <a:lstStyle/>
          <a:p>
            <a:pPr defTabSz="975390" hangingPunct="1"/>
            <a:r>
              <a:rPr lang="en-GB" sz="1920" kern="1200" dirty="0">
                <a:solidFill>
                  <a:srgbClr val="FFFFFF"/>
                </a:solidFill>
                <a:effectLst/>
                <a:latin typeface="Arial"/>
                <a:ea typeface="+mn-ea"/>
                <a:cs typeface="+mn-cs"/>
              </a:rPr>
              <a:t>	</a:t>
            </a:r>
            <a:r>
              <a:rPr lang="en-GB" sz="4800" kern="1200" dirty="0" smtClean="0">
                <a:solidFill>
                  <a:srgbClr val="FFFFFF"/>
                </a:solidFill>
                <a:effectLst/>
                <a:latin typeface="Arial"/>
                <a:ea typeface="+mn-ea"/>
                <a:cs typeface="+mn-cs"/>
              </a:rPr>
              <a:t>Question and Answer Session</a:t>
            </a:r>
            <a:endParaRPr lang="en-GB" sz="4800" kern="1200" dirty="0">
              <a:solidFill>
                <a:srgbClr val="FFFFFF"/>
              </a:solidFill>
              <a:effectLst/>
              <a:latin typeface="Arial"/>
              <a:ea typeface="+mn-ea"/>
              <a:cs typeface="+mn-cs"/>
            </a:endParaRPr>
          </a:p>
        </p:txBody>
      </p:sp>
    </p:spTree>
    <p:extLst>
      <p:ext uri="{BB962C8B-B14F-4D97-AF65-F5344CB8AC3E}">
        <p14:creationId xmlns:p14="http://schemas.microsoft.com/office/powerpoint/2010/main" val="2693274265"/>
      </p:ext>
    </p:extLst>
  </p:cSld>
  <p:clrMapOvr>
    <a:masterClrMapping/>
  </p:clrMapOvr>
  <p:transition advClick="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body" sz="half" idx="2"/>
          </p:nvPr>
        </p:nvSpPr>
        <p:spPr>
          <a:xfrm>
            <a:off x="1770665" y="4975844"/>
            <a:ext cx="9116907" cy="1141307"/>
          </a:xfrm>
        </p:spPr>
        <p:txBody>
          <a:bodyPr/>
          <a:lstStyle/>
          <a:p>
            <a:pPr algn="ctr">
              <a:buFontTx/>
              <a:buNone/>
            </a:pPr>
            <a:endParaRPr lang="en-GB" altLang="en-US" b="1" dirty="0" smtClean="0">
              <a:solidFill>
                <a:srgbClr val="FF9900"/>
              </a:solidFill>
              <a:latin typeface="Arial Black" panose="020B0A04020102020204" pitchFamily="34" charset="0"/>
            </a:endParaRPr>
          </a:p>
          <a:p>
            <a:pPr algn="ctr"/>
            <a:endParaRPr lang="en-GB" altLang="en-US" b="1" dirty="0" smtClean="0">
              <a:solidFill>
                <a:srgbClr val="FF9900"/>
              </a:solidFill>
              <a:latin typeface="Arial Black" panose="020B0A04020102020204" pitchFamily="34" charset="0"/>
            </a:endParaRPr>
          </a:p>
          <a:p>
            <a:pPr lvl="1" algn="ctr">
              <a:buFontTx/>
              <a:buNone/>
            </a:pPr>
            <a:endParaRPr lang="en-GB" altLang="en-US" sz="1920" b="1" i="1" dirty="0">
              <a:solidFill>
                <a:srgbClr val="FF9900"/>
              </a:solidFill>
            </a:endParaRPr>
          </a:p>
        </p:txBody>
      </p:sp>
      <p:sp>
        <p:nvSpPr>
          <p:cNvPr id="7171" name="Rectangle 5"/>
          <p:cNvSpPr>
            <a:spLocks noGrp="1" noChangeArrowheads="1"/>
          </p:cNvSpPr>
          <p:nvPr>
            <p:ph sz="half" idx="1"/>
          </p:nvPr>
        </p:nvSpPr>
        <p:spPr>
          <a:xfrm>
            <a:off x="783113" y="4037179"/>
            <a:ext cx="11408887" cy="1266341"/>
          </a:xfrm>
        </p:spPr>
        <p:txBody>
          <a:bodyPr/>
          <a:lstStyle/>
          <a:p>
            <a:pPr algn="ctr">
              <a:buFontTx/>
              <a:buNone/>
            </a:pPr>
            <a:r>
              <a:rPr lang="en-GB" altLang="en-US" sz="4800" b="1" dirty="0" smtClean="0">
                <a:solidFill>
                  <a:srgbClr val="FFCC00"/>
                </a:solidFill>
                <a:cs typeface="Arial" panose="020B0604020202020204" pitchFamily="34" charset="0"/>
              </a:rPr>
              <a:t>Tea and Coffee Break</a:t>
            </a:r>
            <a:endParaRPr lang="en-GB" altLang="en-US" sz="4800" b="1" dirty="0">
              <a:solidFill>
                <a:srgbClr val="FFCC00"/>
              </a:solidFill>
              <a:cs typeface="Arial" panose="020B0604020202020204" pitchFamily="34" charset="0"/>
            </a:endParaRPr>
          </a:p>
          <a:p>
            <a:pPr algn="ctr">
              <a:buFontTx/>
              <a:buNone/>
            </a:pPr>
            <a:endParaRPr lang="en-GB" altLang="en-US" sz="4800" b="1" dirty="0">
              <a:solidFill>
                <a:srgbClr val="FFC000"/>
              </a:solidFill>
            </a:endParaRPr>
          </a:p>
        </p:txBody>
      </p:sp>
      <p:pic>
        <p:nvPicPr>
          <p:cNvPr id="71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7404" y="1015036"/>
            <a:ext cx="2407920" cy="84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795231"/>
      </p:ext>
    </p:extLst>
  </p:cSld>
  <p:clrMapOvr>
    <a:masterClrMapping/>
  </p:clrMapOvr>
  <p:transition advClick="0" advTm="20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hueOff val="-119600"/>
            <a:satOff val="-3645"/>
            <a:lumOff val="-22201"/>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artisticCutout/>
                    </a14:imgEffect>
                    <a14:imgEffect>
                      <a14:colorTemperature colorTemp="1500"/>
                    </a14:imgEffect>
                    <a14:imgEffect>
                      <a14:saturation sat="0"/>
                    </a14:imgEffect>
                  </a14:imgLayer>
                </a14:imgProps>
              </a:ext>
            </a:extLst>
          </a:blip>
          <a:stretch>
            <a:fillRect/>
          </a:stretch>
        </p:blipFill>
        <p:spPr>
          <a:xfrm>
            <a:off x="1" y="0"/>
            <a:ext cx="13004800" cy="9753600"/>
          </a:xfrm>
          <a:prstGeom prst="rect">
            <a:avLst/>
          </a:prstGeom>
        </p:spPr>
      </p:pic>
      <p:sp>
        <p:nvSpPr>
          <p:cNvPr id="2" name="TextBox 1"/>
          <p:cNvSpPr txBox="1"/>
          <p:nvPr/>
        </p:nvSpPr>
        <p:spPr>
          <a:xfrm>
            <a:off x="374728" y="269574"/>
            <a:ext cx="13360007" cy="74276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smtClean="0">
                <a:ln>
                  <a:noFill/>
                </a:ln>
                <a:solidFill>
                  <a:srgbClr val="002060"/>
                </a:solidFill>
                <a:effectLst/>
                <a:uFillTx/>
                <a:latin typeface="Helvetica Neue Medium"/>
                <a:ea typeface="Helvetica Neue Medium"/>
                <a:cs typeface="Helvetica Neue Medium"/>
                <a:sym typeface="Helvetica Neue Medium"/>
              </a:rPr>
              <a:t>Mixed Community School in the London Borough of Lambeth</a:t>
            </a:r>
          </a:p>
          <a:p>
            <a:pPr marL="0" marR="0" indent="0" algn="l" defTabSz="584200" rtl="0" fontAlgn="auto" latinLnBrk="0" hangingPunct="0">
              <a:lnSpc>
                <a:spcPct val="100000"/>
              </a:lnSpc>
              <a:spcBef>
                <a:spcPts val="0"/>
              </a:spcBef>
              <a:spcAft>
                <a:spcPts val="0"/>
              </a:spcAft>
              <a:buClrTx/>
              <a:buSzTx/>
              <a:buFontTx/>
              <a:buNone/>
              <a:tabLst/>
            </a:pPr>
            <a:endParaRPr kumimoji="0" lang="en-GB" sz="2800" b="1" i="0" u="none" strike="noStrike" cap="none" spc="0" normalizeH="0" baseline="0" dirty="0" smtClean="0">
              <a:ln>
                <a:noFill/>
              </a:ln>
              <a:solidFill>
                <a:srgbClr val="002060"/>
              </a:solidFill>
              <a:effectLst/>
              <a:uFillTx/>
              <a:latin typeface="Helvetica Neue Medium"/>
              <a:ea typeface="Helvetica Neue Medium"/>
              <a:cs typeface="Helvetica Neue Medium"/>
              <a:sym typeface="Helvetica Neue Medium"/>
            </a:endParaRPr>
          </a:p>
          <a:p>
            <a:pPr algn="l"/>
            <a:r>
              <a:rPr lang="en-GB" sz="2800" b="1" dirty="0">
                <a:solidFill>
                  <a:srgbClr val="002060"/>
                </a:solidFill>
                <a:effectLst/>
              </a:rPr>
              <a:t>Local Authority Controlled </a:t>
            </a:r>
            <a:r>
              <a:rPr lang="en-GB" sz="2800" b="1" dirty="0" smtClean="0">
                <a:solidFill>
                  <a:srgbClr val="002060"/>
                </a:solidFill>
                <a:effectLst/>
              </a:rPr>
              <a:t>School</a:t>
            </a:r>
          </a:p>
          <a:p>
            <a:pPr algn="l"/>
            <a:endParaRPr lang="en-GB" sz="2800" b="1" dirty="0" smtClean="0">
              <a:solidFill>
                <a:srgbClr val="002060"/>
              </a:solidFill>
              <a:effectLst/>
            </a:endParaRPr>
          </a:p>
          <a:p>
            <a:pPr algn="l"/>
            <a:r>
              <a:rPr lang="en-GB" sz="2800" b="1" dirty="0">
                <a:solidFill>
                  <a:srgbClr val="002060"/>
                </a:solidFill>
                <a:effectLst/>
              </a:rPr>
              <a:t>Specialism in Performing and Visual </a:t>
            </a:r>
            <a:r>
              <a:rPr lang="en-GB" sz="2800" b="1" dirty="0" smtClean="0">
                <a:solidFill>
                  <a:srgbClr val="002060"/>
                </a:solidFill>
                <a:effectLst/>
              </a:rPr>
              <a:t>Arts</a:t>
            </a:r>
          </a:p>
          <a:p>
            <a:pPr algn="l"/>
            <a:endParaRPr lang="en-GB" sz="2800" b="1" dirty="0" smtClean="0">
              <a:solidFill>
                <a:srgbClr val="002060"/>
              </a:solidFill>
              <a:effectLst/>
            </a:endParaRPr>
          </a:p>
          <a:p>
            <a:pPr algn="l"/>
            <a:r>
              <a:rPr lang="en-GB" sz="2800" b="1" dirty="0">
                <a:solidFill>
                  <a:srgbClr val="002060"/>
                </a:solidFill>
                <a:effectLst/>
              </a:rPr>
              <a:t>Over subscribed with over 800 applicants for 180 places in year </a:t>
            </a:r>
            <a:r>
              <a:rPr lang="en-GB" sz="2800" b="1" dirty="0" smtClean="0">
                <a:solidFill>
                  <a:srgbClr val="002060"/>
                </a:solidFill>
                <a:effectLst/>
              </a:rPr>
              <a:t>7</a:t>
            </a:r>
          </a:p>
          <a:p>
            <a:pPr algn="l"/>
            <a:endParaRPr lang="en-GB" sz="2800" b="1" dirty="0" smtClean="0">
              <a:solidFill>
                <a:srgbClr val="002060"/>
              </a:solidFill>
              <a:effectLst/>
            </a:endParaRPr>
          </a:p>
          <a:p>
            <a:pPr algn="l"/>
            <a:r>
              <a:rPr lang="en-GB" sz="2800" b="1" dirty="0">
                <a:solidFill>
                  <a:srgbClr val="002060"/>
                </a:solidFill>
                <a:effectLst/>
              </a:rPr>
              <a:t>130 students in the Sixth </a:t>
            </a:r>
            <a:r>
              <a:rPr lang="en-GB" sz="2800" b="1" dirty="0" smtClean="0">
                <a:solidFill>
                  <a:srgbClr val="002060"/>
                </a:solidFill>
                <a:effectLst/>
              </a:rPr>
              <a:t>Form</a:t>
            </a:r>
          </a:p>
          <a:p>
            <a:pPr algn="l"/>
            <a:endParaRPr lang="en-GB" sz="2800" b="1" dirty="0" smtClean="0">
              <a:solidFill>
                <a:srgbClr val="002060"/>
              </a:solidFill>
              <a:effectLst/>
            </a:endParaRPr>
          </a:p>
          <a:p>
            <a:pPr algn="l"/>
            <a:r>
              <a:rPr lang="en-GB" sz="2800" b="1" dirty="0">
                <a:solidFill>
                  <a:srgbClr val="002060"/>
                </a:solidFill>
                <a:effectLst/>
              </a:rPr>
              <a:t>P8 score of 0.25 </a:t>
            </a:r>
          </a:p>
          <a:p>
            <a:endParaRPr lang="en-GB" sz="2800" b="1" dirty="0">
              <a:solidFill>
                <a:srgbClr val="002060"/>
              </a:solidFill>
              <a:effectLst/>
            </a:endParaRPr>
          </a:p>
          <a:p>
            <a:endParaRPr lang="en-GB" sz="2800" b="1" dirty="0">
              <a:solidFill>
                <a:srgbClr val="002060"/>
              </a:solidFill>
              <a:effectLst/>
            </a:endParaRPr>
          </a:p>
          <a:p>
            <a:endParaRPr lang="en-GB" sz="2800" b="1" dirty="0">
              <a:solidFill>
                <a:srgbClr val="002060"/>
              </a:solidFill>
              <a:effectLst/>
            </a:endParaRPr>
          </a:p>
          <a:p>
            <a:endParaRPr lang="en-GB" sz="2800" b="1" dirty="0">
              <a:solidFill>
                <a:srgbClr val="002060"/>
              </a:solidFill>
              <a:effectLst/>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2800" b="1" i="0" u="none" strike="noStrike" cap="none" spc="0" normalizeH="0" baseline="0" dirty="0" smtClean="0">
              <a:ln>
                <a:noFill/>
              </a:ln>
              <a:solidFill>
                <a:srgbClr val="002060"/>
              </a:solidFill>
              <a:effectLst/>
              <a:uFillTx/>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2800" b="1" i="0" u="none" strike="noStrike" cap="none" spc="0" normalizeH="0" baseline="0" dirty="0">
              <a:ln>
                <a:noFill/>
              </a:ln>
              <a:solidFill>
                <a:srgbClr val="002060"/>
              </a:solidFill>
              <a:effectLst/>
              <a:uFillTx/>
              <a:latin typeface="Helvetica Neue Medium"/>
              <a:ea typeface="Helvetica Neue Medium"/>
              <a:cs typeface="Helvetica Neue Medium"/>
              <a:sym typeface="Helvetica Neue Medium"/>
            </a:endParaRPr>
          </a:p>
        </p:txBody>
      </p:sp>
      <p:sp>
        <p:nvSpPr>
          <p:cNvPr id="11" name="TextBox 10"/>
          <p:cNvSpPr txBox="1"/>
          <p:nvPr/>
        </p:nvSpPr>
        <p:spPr>
          <a:xfrm>
            <a:off x="374728" y="5276073"/>
            <a:ext cx="12203695" cy="48423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2800" dirty="0" smtClean="0">
                <a:solidFill>
                  <a:schemeClr val="accent6">
                    <a:lumMod val="50000"/>
                  </a:schemeClr>
                </a:solidFill>
              </a:rPr>
              <a:t>Norwood Girls School</a:t>
            </a:r>
          </a:p>
          <a:p>
            <a:pPr marL="0" marR="0" indent="0" algn="l" defTabSz="584200" rtl="0" fontAlgn="auto" latinLnBrk="0" hangingPunct="0">
              <a:lnSpc>
                <a:spcPct val="100000"/>
              </a:lnSpc>
              <a:spcBef>
                <a:spcPts val="0"/>
              </a:spcBef>
              <a:spcAft>
                <a:spcPts val="0"/>
              </a:spcAft>
              <a:buClrTx/>
              <a:buSzTx/>
              <a:buFontTx/>
              <a:buNone/>
              <a:tabLst/>
            </a:pPr>
            <a:endParaRPr kumimoji="0" lang="en-GB" sz="2800" b="0" i="0" u="none" strike="noStrike" cap="none" spc="0" normalizeH="0" baseline="0" dirty="0">
              <a:ln>
                <a:noFill/>
              </a:ln>
              <a:solidFill>
                <a:schemeClr val="accent6">
                  <a:lumMod val="50000"/>
                </a:schemeClr>
              </a:solidFill>
              <a:effectLst>
                <a:outerShdw blurRad="50800" dist="25400" dir="5400000" rotWithShape="0">
                  <a:srgbClr val="000000"/>
                </a:outerShdw>
              </a:effectLst>
              <a:uFillTx/>
              <a:latin typeface="Helvetica Neue Medium"/>
              <a:ea typeface="Helvetica Neue Medium"/>
              <a:cs typeface="Helvetica Neue Medium"/>
              <a:sym typeface="Helvetica Neue Medium"/>
            </a:endParaRPr>
          </a:p>
          <a:p>
            <a:pPr marL="0" marR="0" indent="0" algn="l" defTabSz="584200" rtl="0" fontAlgn="auto" latinLnBrk="0" hangingPunct="0">
              <a:lnSpc>
                <a:spcPct val="100000"/>
              </a:lnSpc>
              <a:spcBef>
                <a:spcPts val="0"/>
              </a:spcBef>
              <a:spcAft>
                <a:spcPts val="0"/>
              </a:spcAft>
              <a:buClrTx/>
              <a:buSzTx/>
              <a:buFontTx/>
              <a:buNone/>
              <a:tabLst/>
            </a:pPr>
            <a:r>
              <a:rPr lang="en-GB" sz="2800" dirty="0" smtClean="0">
                <a:solidFill>
                  <a:schemeClr val="accent6">
                    <a:lumMod val="50000"/>
                  </a:schemeClr>
                </a:solidFill>
              </a:rPr>
              <a:t>Falling roll (96 in year 11)</a:t>
            </a:r>
          </a:p>
          <a:p>
            <a:pPr marL="0" marR="0" indent="0" algn="l" defTabSz="584200" rtl="0" fontAlgn="auto" latinLnBrk="0" hangingPunct="0">
              <a:lnSpc>
                <a:spcPct val="100000"/>
              </a:lnSpc>
              <a:spcBef>
                <a:spcPts val="0"/>
              </a:spcBef>
              <a:spcAft>
                <a:spcPts val="0"/>
              </a:spcAft>
              <a:buClrTx/>
              <a:buSzTx/>
              <a:buFontTx/>
              <a:buNone/>
              <a:tabLst/>
            </a:pPr>
            <a:endParaRPr kumimoji="0" lang="en-GB" sz="2800" b="0" i="0" u="none" strike="noStrike" cap="none" spc="0" normalizeH="0" baseline="0" dirty="0">
              <a:ln>
                <a:noFill/>
              </a:ln>
              <a:solidFill>
                <a:schemeClr val="accent6">
                  <a:lumMod val="50000"/>
                </a:schemeClr>
              </a:solidFill>
              <a:effectLst>
                <a:outerShdw blurRad="50800" dist="25400" dir="5400000" rotWithShape="0">
                  <a:srgbClr val="000000"/>
                </a:outerShdw>
              </a:effectLst>
              <a:uFillTx/>
              <a:latin typeface="Helvetica Neue Medium"/>
              <a:ea typeface="Helvetica Neue Medium"/>
              <a:cs typeface="Helvetica Neue Medium"/>
              <a:sym typeface="Helvetica Neue Medium"/>
            </a:endParaRPr>
          </a:p>
          <a:p>
            <a:pPr marL="0" marR="0" indent="0" algn="l" defTabSz="584200" rtl="0" fontAlgn="auto" latinLnBrk="0" hangingPunct="0">
              <a:lnSpc>
                <a:spcPct val="100000"/>
              </a:lnSpc>
              <a:spcBef>
                <a:spcPts val="0"/>
              </a:spcBef>
              <a:spcAft>
                <a:spcPts val="0"/>
              </a:spcAft>
              <a:buClrTx/>
              <a:buSzTx/>
              <a:buFontTx/>
              <a:buNone/>
              <a:tabLst/>
            </a:pPr>
            <a:r>
              <a:rPr lang="en-GB" sz="2800" dirty="0" smtClean="0">
                <a:solidFill>
                  <a:schemeClr val="accent6">
                    <a:lumMod val="50000"/>
                  </a:schemeClr>
                </a:solidFill>
              </a:rPr>
              <a:t>High rates of absence and persistent absence</a:t>
            </a:r>
          </a:p>
          <a:p>
            <a:pPr marL="0" marR="0" indent="0" algn="l" defTabSz="584200" rtl="0" fontAlgn="auto" latinLnBrk="0" hangingPunct="0">
              <a:lnSpc>
                <a:spcPct val="100000"/>
              </a:lnSpc>
              <a:spcBef>
                <a:spcPts val="0"/>
              </a:spcBef>
              <a:spcAft>
                <a:spcPts val="0"/>
              </a:spcAft>
              <a:buClrTx/>
              <a:buSzTx/>
              <a:buFontTx/>
              <a:buNone/>
              <a:tabLst/>
            </a:pPr>
            <a:endParaRPr kumimoji="0" lang="en-GB" sz="2800" b="0" i="0" u="none" strike="noStrike" cap="none" spc="0" normalizeH="0" baseline="0" dirty="0">
              <a:ln>
                <a:noFill/>
              </a:ln>
              <a:solidFill>
                <a:schemeClr val="accent6">
                  <a:lumMod val="50000"/>
                </a:schemeClr>
              </a:solidFill>
              <a:effectLst>
                <a:outerShdw blurRad="50800" dist="25400" dir="5400000" rotWithShape="0">
                  <a:srgbClr val="000000"/>
                </a:outerShdw>
              </a:effectLst>
              <a:uFillTx/>
              <a:latin typeface="Helvetica Neue Medium"/>
              <a:ea typeface="Helvetica Neue Medium"/>
              <a:cs typeface="Helvetica Neue Medium"/>
              <a:sym typeface="Helvetica Neue Medium"/>
            </a:endParaRPr>
          </a:p>
          <a:p>
            <a:pPr marL="0" marR="0" indent="0" algn="l" defTabSz="584200" rtl="0" fontAlgn="auto" latinLnBrk="0" hangingPunct="0">
              <a:lnSpc>
                <a:spcPct val="100000"/>
              </a:lnSpc>
              <a:spcBef>
                <a:spcPts val="0"/>
              </a:spcBef>
              <a:spcAft>
                <a:spcPts val="0"/>
              </a:spcAft>
              <a:buClrTx/>
              <a:buSzTx/>
              <a:buFontTx/>
              <a:buNone/>
              <a:tabLst/>
            </a:pPr>
            <a:r>
              <a:rPr lang="en-GB" sz="2800" dirty="0" smtClean="0">
                <a:solidFill>
                  <a:schemeClr val="accent6">
                    <a:lumMod val="50000"/>
                  </a:schemeClr>
                </a:solidFill>
              </a:rPr>
              <a:t>23% 5 A – C </a:t>
            </a:r>
            <a:r>
              <a:rPr lang="en-GB" sz="2800" dirty="0" err="1" smtClean="0">
                <a:solidFill>
                  <a:schemeClr val="accent6">
                    <a:lumMod val="50000"/>
                  </a:schemeClr>
                </a:solidFill>
              </a:rPr>
              <a:t>inc</a:t>
            </a:r>
            <a:r>
              <a:rPr lang="en-GB" sz="2800" dirty="0" smtClean="0">
                <a:solidFill>
                  <a:schemeClr val="accent6">
                    <a:lumMod val="50000"/>
                  </a:schemeClr>
                </a:solidFill>
              </a:rPr>
              <a:t> E and M</a:t>
            </a:r>
          </a:p>
          <a:p>
            <a:pPr marL="0" marR="0" indent="0" algn="l" defTabSz="584200" rtl="0" fontAlgn="auto" latinLnBrk="0" hangingPunct="0">
              <a:lnSpc>
                <a:spcPct val="100000"/>
              </a:lnSpc>
              <a:spcBef>
                <a:spcPts val="0"/>
              </a:spcBef>
              <a:spcAft>
                <a:spcPts val="0"/>
              </a:spcAft>
              <a:buClrTx/>
              <a:buSzTx/>
              <a:buFontTx/>
              <a:buNone/>
              <a:tabLst/>
            </a:pPr>
            <a:endParaRPr kumimoji="0" lang="en-GB" sz="2800" b="0" i="0" u="none" strike="noStrike" cap="none" spc="0" normalizeH="0" baseline="0" dirty="0">
              <a:ln>
                <a:noFill/>
              </a:ln>
              <a:solidFill>
                <a:schemeClr val="accent6">
                  <a:lumMod val="50000"/>
                </a:schemeClr>
              </a:solidFill>
              <a:effectLst>
                <a:outerShdw blurRad="50800" dist="25400" dir="5400000" rotWithShape="0">
                  <a:srgbClr val="000000"/>
                </a:outerShdw>
              </a:effectLst>
              <a:uFillTx/>
              <a:latin typeface="Helvetica Neue Medium"/>
              <a:ea typeface="Helvetica Neue Medium"/>
              <a:cs typeface="Helvetica Neue Medium"/>
              <a:sym typeface="Helvetica Neue Medium"/>
            </a:endParaRPr>
          </a:p>
          <a:p>
            <a:pPr marL="0" marR="0" indent="0" algn="l" defTabSz="584200" rtl="0" fontAlgn="auto" latinLnBrk="0" hangingPunct="0">
              <a:lnSpc>
                <a:spcPct val="100000"/>
              </a:lnSpc>
              <a:spcBef>
                <a:spcPts val="0"/>
              </a:spcBef>
              <a:spcAft>
                <a:spcPts val="0"/>
              </a:spcAft>
              <a:buClrTx/>
              <a:buSzTx/>
              <a:buFontTx/>
              <a:buNone/>
              <a:tabLst/>
            </a:pPr>
            <a:r>
              <a:rPr lang="en-GB" sz="2800" dirty="0" smtClean="0">
                <a:solidFill>
                  <a:schemeClr val="accent6">
                    <a:lumMod val="50000"/>
                  </a:schemeClr>
                </a:solidFill>
              </a:rPr>
              <a:t>8 permanent exclusions in one year and students regularly receiving 15 days worth of exclusions in a term</a:t>
            </a:r>
          </a:p>
          <a:p>
            <a:pPr marL="0" marR="0" indent="0" algn="l" defTabSz="584200" rtl="0" fontAlgn="auto" latinLnBrk="0" hangingPunct="0">
              <a:lnSpc>
                <a:spcPct val="100000"/>
              </a:lnSpc>
              <a:spcBef>
                <a:spcPts val="0"/>
              </a:spcBef>
              <a:spcAft>
                <a:spcPts val="0"/>
              </a:spcAft>
              <a:buClrTx/>
              <a:buSzTx/>
              <a:buFontTx/>
              <a:buNone/>
              <a:tabLst/>
            </a:pPr>
            <a:endParaRPr kumimoji="0" lang="en-GB" sz="2800" b="0" i="0" u="none" strike="noStrike" cap="none" spc="0" normalizeH="0" baseline="0" dirty="0">
              <a:ln>
                <a:noFill/>
              </a:ln>
              <a:solidFill>
                <a:schemeClr val="accent6">
                  <a:lumMod val="50000"/>
                </a:schemeClr>
              </a:solidFill>
              <a:effectLst>
                <a:outerShdw blurRad="50800" dist="25400" dir="5400000" rotWithShape="0">
                  <a:srgbClr val="000000"/>
                </a:outerShdw>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143153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 calcmode="lin" valueType="num">
                                      <p:cBhvr additive="base">
                                        <p:cTn id="23"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8" end="8"/>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 calcmode="lin" valueType="num">
                                      <p:cBhvr additive="base">
                                        <p:cTn id="27"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 calcmode="lin" valueType="num">
                                      <p:cBhvr additive="base">
                                        <p:cTn id="37"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 calcmode="lin" valueType="num">
                                      <p:cBhvr additive="base">
                                        <p:cTn id="41"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1">
                                            <p:txEl>
                                              <p:pRg st="4" end="4"/>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1">
                                            <p:txEl>
                                              <p:pRg st="6" end="6"/>
                                            </p:txEl>
                                          </p:spTgt>
                                        </p:tgtEl>
                                        <p:attrNameLst>
                                          <p:attrName>style.visibility</p:attrName>
                                        </p:attrNameLst>
                                      </p:cBhvr>
                                      <p:to>
                                        <p:strVal val="visible"/>
                                      </p:to>
                                    </p:set>
                                    <p:anim calcmode="lin" valueType="num">
                                      <p:cBhvr additive="base">
                                        <p:cTn id="45"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1">
                                            <p:txEl>
                                              <p:pRg st="6" end="6"/>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1">
                                            <p:txEl>
                                              <p:pRg st="8" end="8"/>
                                            </p:txEl>
                                          </p:spTgt>
                                        </p:tgtEl>
                                        <p:attrNameLst>
                                          <p:attrName>style.visibility</p:attrName>
                                        </p:attrNameLst>
                                      </p:cBhvr>
                                      <p:to>
                                        <p:strVal val="visible"/>
                                      </p:to>
                                    </p:set>
                                    <p:anim calcmode="lin" valueType="num">
                                      <p:cBhvr additive="base">
                                        <p:cTn id="49" dur="500"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hueOff val="-119600"/>
            <a:satOff val="-3645"/>
            <a:lumOff val="-22201"/>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5" y="-4742"/>
            <a:ext cx="13003895" cy="9754445"/>
          </a:xfrm>
          <a:prstGeom prst="rect">
            <a:avLst/>
          </a:prstGeom>
        </p:spPr>
      </p:pic>
      <p:sp>
        <p:nvSpPr>
          <p:cNvPr id="13" name="TextBox 12"/>
          <p:cNvSpPr txBox="1"/>
          <p:nvPr/>
        </p:nvSpPr>
        <p:spPr>
          <a:xfrm>
            <a:off x="170157" y="46047"/>
            <a:ext cx="1017979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600" b="1" i="0" u="none" strike="noStrike" cap="none" spc="0" normalizeH="0" baseline="0" dirty="0" smtClean="0">
                <a:ln>
                  <a:noFill/>
                </a:ln>
                <a:solidFill>
                  <a:srgbClr val="002060"/>
                </a:solidFill>
                <a:effectLst/>
                <a:uFillTx/>
                <a:latin typeface="Helvetica Neue Medium"/>
                <a:ea typeface="Helvetica Neue Medium"/>
                <a:cs typeface="Helvetica Neue Medium"/>
                <a:sym typeface="Helvetica Neue Medium"/>
              </a:rPr>
              <a:t>A number of factors were working against us:</a:t>
            </a:r>
          </a:p>
        </p:txBody>
      </p:sp>
      <p:sp>
        <p:nvSpPr>
          <p:cNvPr id="14" name="TextBox 13"/>
          <p:cNvSpPr txBox="1"/>
          <p:nvPr/>
        </p:nvSpPr>
        <p:spPr>
          <a:xfrm>
            <a:off x="170157" y="787140"/>
            <a:ext cx="5370021"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600" b="1" i="0" u="none" strike="noStrike" cap="none" spc="0" normalizeH="0" baseline="0" dirty="0" smtClean="0">
                <a:ln>
                  <a:noFill/>
                </a:ln>
                <a:solidFill>
                  <a:srgbClr val="002060"/>
                </a:solidFill>
                <a:effectLst/>
                <a:uFillTx/>
                <a:latin typeface="Helvetica Neue Medium"/>
                <a:ea typeface="Helvetica Neue Medium"/>
                <a:cs typeface="Helvetica Neue Medium"/>
                <a:sym typeface="Helvetica Neue Medium"/>
              </a:rPr>
              <a:t>1. Failure to establish</a:t>
            </a:r>
            <a:r>
              <a:rPr kumimoji="0" lang="en-GB" sz="3600" b="1" i="0" u="none" strike="noStrike" cap="none" spc="0" normalizeH="0" dirty="0" smtClean="0">
                <a:ln>
                  <a:noFill/>
                </a:ln>
                <a:solidFill>
                  <a:srgbClr val="002060"/>
                </a:solidFill>
                <a:effectLst/>
                <a:uFillTx/>
                <a:latin typeface="Helvetica Neue Medium"/>
                <a:ea typeface="Helvetica Neue Medium"/>
                <a:cs typeface="Helvetica Neue Medium"/>
                <a:sym typeface="Helvetica Neue Medium"/>
              </a:rPr>
              <a:t> strong relationships with parents;</a:t>
            </a:r>
            <a:endParaRPr kumimoji="0" lang="en-GB" sz="3600" b="1" i="0" u="none" strike="noStrike" cap="none" spc="0" normalizeH="0" baseline="0" dirty="0" smtClean="0">
              <a:ln>
                <a:noFill/>
              </a:ln>
              <a:solidFill>
                <a:srgbClr val="002060"/>
              </a:solidFill>
              <a:effectLst/>
              <a:uFillTx/>
              <a:latin typeface="Helvetica Neue Medium"/>
              <a:ea typeface="Helvetica Neue Medium"/>
              <a:cs typeface="Helvetica Neue Medium"/>
              <a:sym typeface="Helvetica Neue Medium"/>
            </a:endParaRPr>
          </a:p>
        </p:txBody>
      </p:sp>
      <p:sp>
        <p:nvSpPr>
          <p:cNvPr id="15" name="TextBox 14"/>
          <p:cNvSpPr txBox="1"/>
          <p:nvPr/>
        </p:nvSpPr>
        <p:spPr>
          <a:xfrm>
            <a:off x="170157" y="2551726"/>
            <a:ext cx="5370021"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600" b="1" i="0" u="none" strike="noStrike" cap="none" spc="0" normalizeH="0" baseline="0" dirty="0" smtClean="0">
                <a:ln>
                  <a:noFill/>
                </a:ln>
                <a:solidFill>
                  <a:srgbClr val="002060"/>
                </a:solidFill>
                <a:effectLst/>
                <a:uFillTx/>
                <a:latin typeface="Helvetica Neue Medium"/>
                <a:ea typeface="Helvetica Neue Medium"/>
                <a:cs typeface="Helvetica Neue Medium"/>
                <a:sym typeface="Helvetica Neue Medium"/>
              </a:rPr>
              <a:t>2. External influences and lack of engagement</a:t>
            </a:r>
            <a:r>
              <a:rPr kumimoji="0" lang="en-GB" sz="3600" b="1" i="0" u="none" strike="noStrike" cap="none" spc="0" normalizeH="0" dirty="0" smtClean="0">
                <a:ln>
                  <a:noFill/>
                </a:ln>
                <a:solidFill>
                  <a:srgbClr val="002060"/>
                </a:solidFill>
                <a:effectLst/>
                <a:uFillTx/>
                <a:latin typeface="Helvetica Neue Medium"/>
                <a:ea typeface="Helvetica Neue Medium"/>
                <a:cs typeface="Helvetica Neue Medium"/>
                <a:sym typeface="Helvetica Neue Medium"/>
              </a:rPr>
              <a:t> and aspiration;</a:t>
            </a:r>
            <a:endParaRPr kumimoji="0" lang="en-GB" sz="3600" b="1" i="0" u="none" strike="noStrike" cap="none" spc="0" normalizeH="0" baseline="0" dirty="0" smtClean="0">
              <a:ln>
                <a:noFill/>
              </a:ln>
              <a:solidFill>
                <a:srgbClr val="002060"/>
              </a:solidFill>
              <a:effectLst/>
              <a:uFillTx/>
              <a:latin typeface="Helvetica Neue Medium"/>
              <a:ea typeface="Helvetica Neue Medium"/>
              <a:cs typeface="Helvetica Neue Medium"/>
              <a:sym typeface="Helvetica Neue Medium"/>
            </a:endParaRPr>
          </a:p>
        </p:txBody>
      </p:sp>
      <p:sp>
        <p:nvSpPr>
          <p:cNvPr id="16" name="TextBox 15"/>
          <p:cNvSpPr txBox="1"/>
          <p:nvPr/>
        </p:nvSpPr>
        <p:spPr>
          <a:xfrm>
            <a:off x="170157" y="4259407"/>
            <a:ext cx="5370021"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600" b="1" i="0" u="none" strike="noStrike" cap="none" spc="0" normalizeH="0" baseline="0" dirty="0" smtClean="0">
                <a:ln>
                  <a:noFill/>
                </a:ln>
                <a:solidFill>
                  <a:srgbClr val="002060"/>
                </a:solidFill>
                <a:effectLst/>
                <a:uFillTx/>
                <a:latin typeface="Helvetica Neue Medium"/>
                <a:ea typeface="Helvetica Neue Medium"/>
                <a:cs typeface="Helvetica Neue Medium"/>
                <a:sym typeface="Helvetica Neue Medium"/>
              </a:rPr>
              <a:t>3. Weakness</a:t>
            </a:r>
            <a:r>
              <a:rPr kumimoji="0" lang="en-GB" sz="3600" b="1" i="0" u="none" strike="noStrike" cap="none" spc="0" normalizeH="0" dirty="0" smtClean="0">
                <a:ln>
                  <a:noFill/>
                </a:ln>
                <a:solidFill>
                  <a:srgbClr val="002060"/>
                </a:solidFill>
                <a:effectLst/>
                <a:uFillTx/>
                <a:latin typeface="Helvetica Neue Medium"/>
                <a:ea typeface="Helvetica Neue Medium"/>
                <a:cs typeface="Helvetica Neue Medium"/>
                <a:sym typeface="Helvetica Neue Medium"/>
              </a:rPr>
              <a:t> in the provision offered by the school in terms of support;</a:t>
            </a:r>
            <a:endParaRPr kumimoji="0" lang="en-GB" sz="3600" b="1" i="0" u="none" strike="noStrike" cap="none" spc="0" normalizeH="0" baseline="0" dirty="0" smtClean="0">
              <a:ln>
                <a:noFill/>
              </a:ln>
              <a:solidFill>
                <a:srgbClr val="002060"/>
              </a:solidFill>
              <a:effectLst/>
              <a:uFillTx/>
              <a:latin typeface="Helvetica Neue Medium"/>
              <a:ea typeface="Helvetica Neue Medium"/>
              <a:cs typeface="Helvetica Neue Medium"/>
              <a:sym typeface="Helvetica Neue Medium"/>
            </a:endParaRPr>
          </a:p>
        </p:txBody>
      </p:sp>
      <p:sp>
        <p:nvSpPr>
          <p:cNvPr id="17" name="TextBox 16"/>
          <p:cNvSpPr txBox="1"/>
          <p:nvPr/>
        </p:nvSpPr>
        <p:spPr>
          <a:xfrm>
            <a:off x="170157" y="6571671"/>
            <a:ext cx="5370021"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sz="3600" b="1" dirty="0">
                <a:solidFill>
                  <a:srgbClr val="002060"/>
                </a:solidFill>
                <a:effectLst/>
              </a:rPr>
              <a:t>4</a:t>
            </a:r>
            <a:r>
              <a:rPr kumimoji="0" lang="en-GB" sz="3600" b="1" i="0" u="none" strike="noStrike" cap="none" spc="0" normalizeH="0" baseline="0" dirty="0" smtClean="0">
                <a:ln>
                  <a:noFill/>
                </a:ln>
                <a:solidFill>
                  <a:srgbClr val="002060"/>
                </a:solidFill>
                <a:effectLst/>
                <a:uFillTx/>
                <a:sym typeface="Helvetica Neue Medium"/>
              </a:rPr>
              <a:t>. </a:t>
            </a:r>
            <a:r>
              <a:rPr lang="en-GB" sz="3600" b="1" dirty="0" smtClean="0">
                <a:solidFill>
                  <a:srgbClr val="002060"/>
                </a:solidFill>
                <a:effectLst/>
              </a:rPr>
              <a:t>Relatively vast sums of money being spent on external provision and support with limited or no impact</a:t>
            </a:r>
            <a:endParaRPr kumimoji="0" lang="en-GB" sz="3600" b="1" i="0" u="none" strike="noStrike" cap="none" spc="0" normalizeH="0" baseline="0" dirty="0" smtClean="0">
              <a:ln>
                <a:noFill/>
              </a:ln>
              <a:solidFill>
                <a:srgbClr val="002060"/>
              </a:solidFill>
              <a:effectLst/>
              <a:uFillTx/>
              <a:sym typeface="Helvetica Neue Medium"/>
            </a:endParaRPr>
          </a:p>
        </p:txBody>
      </p:sp>
      <p:sp>
        <p:nvSpPr>
          <p:cNvPr id="3" name="Right Arrow 2"/>
          <p:cNvSpPr/>
          <p:nvPr/>
        </p:nvSpPr>
        <p:spPr>
          <a:xfrm>
            <a:off x="5791200" y="4367423"/>
            <a:ext cx="1775791" cy="1120874"/>
          </a:xfrm>
          <a:prstGeom prst="rightArrow">
            <a:avLst/>
          </a:prstGeom>
          <a:solidFill>
            <a:srgbClr val="002060"/>
          </a:solid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dirty="0">
              <a:ln>
                <a:noFill/>
              </a:ln>
              <a:solidFill>
                <a:schemeClr val="accent1">
                  <a:lumMod val="50000"/>
                </a:schemeClr>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endParaRPr>
          </a:p>
        </p:txBody>
      </p:sp>
      <p:sp>
        <p:nvSpPr>
          <p:cNvPr id="4" name="TextBox 3"/>
          <p:cNvSpPr txBox="1"/>
          <p:nvPr/>
        </p:nvSpPr>
        <p:spPr>
          <a:xfrm>
            <a:off x="8057322" y="2133542"/>
            <a:ext cx="4465982" cy="5950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800" b="1" i="0" u="none" strike="noStrike" cap="none" spc="0" normalizeH="0" baseline="0" dirty="0" smtClean="0">
                <a:ln>
                  <a:noFill/>
                </a:ln>
                <a:solidFill>
                  <a:schemeClr val="accent1">
                    <a:lumMod val="50000"/>
                  </a:schemeClr>
                </a:solidFill>
                <a:effectLst>
                  <a:outerShdw blurRad="50800" dist="25400" dir="5400000" rotWithShape="0">
                    <a:srgbClr val="000000"/>
                  </a:outerShdw>
                </a:effectLst>
                <a:uFillTx/>
                <a:latin typeface="Helvetica Neue Medium"/>
                <a:ea typeface="Helvetica Neue Medium"/>
                <a:cs typeface="Helvetica Neue Medium"/>
                <a:sym typeface="Helvetica Neue Medium"/>
              </a:rPr>
              <a:t>The school needed a culture shift and complete reorganisation</a:t>
            </a:r>
            <a:r>
              <a:rPr kumimoji="0" lang="en-GB" sz="3800" b="1" i="0" u="none" strike="noStrike" cap="none" spc="0" normalizeH="0" dirty="0" smtClean="0">
                <a:ln>
                  <a:noFill/>
                </a:ln>
                <a:solidFill>
                  <a:schemeClr val="accent1">
                    <a:lumMod val="50000"/>
                  </a:schemeClr>
                </a:solidFill>
                <a:effectLst>
                  <a:outerShdw blurRad="50800" dist="25400" dir="5400000" rotWithShape="0">
                    <a:srgbClr val="000000"/>
                  </a:outerShdw>
                </a:effectLst>
                <a:uFillTx/>
                <a:latin typeface="Helvetica Neue Medium"/>
                <a:ea typeface="Helvetica Neue Medium"/>
                <a:cs typeface="Helvetica Neue Medium"/>
                <a:sym typeface="Helvetica Neue Medium"/>
              </a:rPr>
              <a:t> of its approach to supporting disaffected and disengaged students and their families</a:t>
            </a:r>
            <a:endParaRPr kumimoji="0" lang="en-GB" sz="3800" b="1" i="0" u="none" strike="noStrike" cap="none" spc="0" normalizeH="0" baseline="0" dirty="0">
              <a:ln>
                <a:noFill/>
              </a:ln>
              <a:solidFill>
                <a:schemeClr val="accent1">
                  <a:lumMod val="50000"/>
                </a:schemeClr>
              </a:solidFill>
              <a:effectLst>
                <a:outerShdw blurRad="50800" dist="25400" dir="5400000" rotWithShape="0">
                  <a:srgbClr val="000000"/>
                </a:outerShdw>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918972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45"/>
            <a:ext cx="13003895" cy="9754445"/>
          </a:xfrm>
          <a:prstGeom prst="rect">
            <a:avLst/>
          </a:prstGeom>
        </p:spPr>
      </p:pic>
      <p:sp>
        <p:nvSpPr>
          <p:cNvPr id="7" name="TextBox 6"/>
          <p:cNvSpPr txBox="1"/>
          <p:nvPr/>
        </p:nvSpPr>
        <p:spPr>
          <a:xfrm>
            <a:off x="4116119" y="949723"/>
            <a:ext cx="4289367"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smtClean="0">
                <a:ln>
                  <a:noFill/>
                </a:ln>
                <a:solidFill>
                  <a:schemeClr val="accent3">
                    <a:lumMod val="50000"/>
                  </a:schemeClr>
                </a:solidFill>
                <a:effectLst/>
                <a:uFillTx/>
                <a:latin typeface="Helvetica Neue Medium"/>
                <a:ea typeface="Helvetica Neue Medium"/>
                <a:cs typeface="Helvetica Neue Medium"/>
                <a:sym typeface="Helvetica Neue Medium"/>
              </a:rPr>
              <a:t>Pastoral</a:t>
            </a:r>
            <a:r>
              <a:rPr kumimoji="0" lang="en-GB" sz="3200" b="1" i="0" u="none" strike="noStrike" cap="none" spc="0" normalizeH="0" dirty="0" smtClean="0">
                <a:ln>
                  <a:noFill/>
                </a:ln>
                <a:solidFill>
                  <a:schemeClr val="accent3">
                    <a:lumMod val="50000"/>
                  </a:schemeClr>
                </a:solidFill>
                <a:effectLst/>
                <a:uFillTx/>
                <a:latin typeface="Helvetica Neue Medium"/>
                <a:ea typeface="Helvetica Neue Medium"/>
                <a:cs typeface="Helvetica Neue Medium"/>
                <a:sym typeface="Helvetica Neue Medium"/>
              </a:rPr>
              <a:t> Leader</a:t>
            </a:r>
            <a:endParaRPr kumimoji="0" lang="en-GB" sz="3200" b="1" i="0" u="none" strike="noStrike" cap="none" spc="0" normalizeH="0" baseline="0" dirty="0">
              <a:ln>
                <a:noFill/>
              </a:ln>
              <a:solidFill>
                <a:schemeClr val="accent3">
                  <a:lumMod val="50000"/>
                </a:schemeClr>
              </a:solidFill>
              <a:effectLst/>
              <a:uFillTx/>
              <a:latin typeface="Helvetica Neue Medium"/>
              <a:ea typeface="Helvetica Neue Medium"/>
              <a:cs typeface="Helvetica Neue Medium"/>
              <a:sym typeface="Helvetica Neue Medium"/>
            </a:endParaRPr>
          </a:p>
        </p:txBody>
      </p:sp>
      <p:sp>
        <p:nvSpPr>
          <p:cNvPr id="8" name="TextBox 7"/>
          <p:cNvSpPr txBox="1"/>
          <p:nvPr/>
        </p:nvSpPr>
        <p:spPr>
          <a:xfrm>
            <a:off x="2964410" y="1726978"/>
            <a:ext cx="7015941"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smtClean="0">
                <a:ln>
                  <a:noFill/>
                </a:ln>
                <a:solidFill>
                  <a:schemeClr val="accent3">
                    <a:lumMod val="50000"/>
                  </a:schemeClr>
                </a:solidFill>
                <a:effectLst/>
                <a:uFillTx/>
                <a:latin typeface="Helvetica Neue Medium"/>
                <a:ea typeface="Helvetica Neue Medium"/>
                <a:cs typeface="Helvetica Neue Medium"/>
                <a:sym typeface="Helvetica Neue Medium"/>
              </a:rPr>
              <a:t>Home /</a:t>
            </a:r>
            <a:r>
              <a:rPr kumimoji="0" lang="en-GB" sz="3200" b="1" i="0" u="none" strike="noStrike" cap="none" spc="0" normalizeH="0" dirty="0" smtClean="0">
                <a:ln>
                  <a:noFill/>
                </a:ln>
                <a:solidFill>
                  <a:schemeClr val="accent3">
                    <a:lumMod val="50000"/>
                  </a:schemeClr>
                </a:solidFill>
                <a:effectLst/>
                <a:uFillTx/>
                <a:latin typeface="Helvetica Neue Medium"/>
                <a:ea typeface="Helvetica Neue Medium"/>
                <a:cs typeface="Helvetica Neue Medium"/>
                <a:sym typeface="Helvetica Neue Medium"/>
              </a:rPr>
              <a:t> School Liaison Officer</a:t>
            </a:r>
            <a:endParaRPr kumimoji="0" lang="en-GB" sz="3200" b="1" i="0" u="none" strike="noStrike" cap="none" spc="0" normalizeH="0" baseline="0" dirty="0">
              <a:ln>
                <a:noFill/>
              </a:ln>
              <a:solidFill>
                <a:schemeClr val="accent3">
                  <a:lumMod val="50000"/>
                </a:schemeClr>
              </a:solidFill>
              <a:effectLst/>
              <a:uFillTx/>
              <a:latin typeface="Helvetica Neue Medium"/>
              <a:ea typeface="Helvetica Neue Medium"/>
              <a:cs typeface="Helvetica Neue Medium"/>
              <a:sym typeface="Helvetica Neue Medium"/>
            </a:endParaRPr>
          </a:p>
        </p:txBody>
      </p:sp>
      <p:sp>
        <p:nvSpPr>
          <p:cNvPr id="9" name="TextBox 8"/>
          <p:cNvSpPr txBox="1"/>
          <p:nvPr/>
        </p:nvSpPr>
        <p:spPr>
          <a:xfrm>
            <a:off x="163021" y="2406772"/>
            <a:ext cx="420624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smtClean="0">
                <a:ln>
                  <a:noFill/>
                </a:ln>
                <a:solidFill>
                  <a:schemeClr val="accent3">
                    <a:lumMod val="50000"/>
                  </a:schemeClr>
                </a:solidFill>
                <a:effectLst/>
                <a:uFillTx/>
                <a:latin typeface="Helvetica Neue Medium"/>
                <a:ea typeface="Helvetica Neue Medium"/>
                <a:cs typeface="Helvetica Neue Medium"/>
                <a:sym typeface="Helvetica Neue Medium"/>
              </a:rPr>
              <a:t>Support Specialist</a:t>
            </a:r>
            <a:endParaRPr kumimoji="0" lang="en-GB" sz="3200" b="1" i="0" u="none" strike="noStrike" cap="none" spc="0" normalizeH="0" baseline="0" dirty="0">
              <a:ln>
                <a:noFill/>
              </a:ln>
              <a:solidFill>
                <a:schemeClr val="accent3">
                  <a:lumMod val="50000"/>
                </a:schemeClr>
              </a:solidFill>
              <a:effectLst/>
              <a:uFillTx/>
              <a:latin typeface="Helvetica Neue Medium"/>
              <a:ea typeface="Helvetica Neue Medium"/>
              <a:cs typeface="Helvetica Neue Medium"/>
              <a:sym typeface="Helvetica Neue Medium"/>
            </a:endParaRPr>
          </a:p>
        </p:txBody>
      </p:sp>
      <p:sp>
        <p:nvSpPr>
          <p:cNvPr id="10" name="TextBox 9"/>
          <p:cNvSpPr txBox="1"/>
          <p:nvPr/>
        </p:nvSpPr>
        <p:spPr>
          <a:xfrm>
            <a:off x="4116119" y="2401281"/>
            <a:ext cx="420624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smtClean="0">
                <a:ln>
                  <a:noFill/>
                </a:ln>
                <a:solidFill>
                  <a:schemeClr val="accent3">
                    <a:lumMod val="50000"/>
                  </a:schemeClr>
                </a:solidFill>
                <a:effectLst/>
                <a:uFillTx/>
                <a:latin typeface="Helvetica Neue Medium"/>
                <a:ea typeface="Helvetica Neue Medium"/>
                <a:cs typeface="Helvetica Neue Medium"/>
                <a:sym typeface="Helvetica Neue Medium"/>
              </a:rPr>
              <a:t>Support Specialist</a:t>
            </a:r>
            <a:endParaRPr kumimoji="0" lang="en-GB" sz="3200" b="1" i="0" u="none" strike="noStrike" cap="none" spc="0" normalizeH="0" baseline="0" dirty="0">
              <a:ln>
                <a:noFill/>
              </a:ln>
              <a:solidFill>
                <a:schemeClr val="accent3">
                  <a:lumMod val="50000"/>
                </a:schemeClr>
              </a:solidFill>
              <a:effectLst/>
              <a:uFillTx/>
              <a:latin typeface="Helvetica Neue Medium"/>
              <a:ea typeface="Helvetica Neue Medium"/>
              <a:cs typeface="Helvetica Neue Medium"/>
              <a:sym typeface="Helvetica Neue Medium"/>
            </a:endParaRPr>
          </a:p>
        </p:txBody>
      </p:sp>
      <p:sp>
        <p:nvSpPr>
          <p:cNvPr id="11" name="TextBox 10"/>
          <p:cNvSpPr txBox="1"/>
          <p:nvPr/>
        </p:nvSpPr>
        <p:spPr>
          <a:xfrm>
            <a:off x="8261806" y="2395790"/>
            <a:ext cx="420624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smtClean="0">
                <a:ln>
                  <a:noFill/>
                </a:ln>
                <a:solidFill>
                  <a:schemeClr val="accent3">
                    <a:lumMod val="50000"/>
                  </a:schemeClr>
                </a:solidFill>
                <a:effectLst/>
                <a:uFillTx/>
                <a:latin typeface="Helvetica Neue Medium"/>
                <a:ea typeface="Helvetica Neue Medium"/>
                <a:cs typeface="Helvetica Neue Medium"/>
                <a:sym typeface="Helvetica Neue Medium"/>
              </a:rPr>
              <a:t>Support Specialist</a:t>
            </a:r>
            <a:endParaRPr kumimoji="0" lang="en-GB" sz="3200" b="1" i="0" u="none" strike="noStrike" cap="none" spc="0" normalizeH="0" baseline="0" dirty="0">
              <a:ln>
                <a:noFill/>
              </a:ln>
              <a:solidFill>
                <a:schemeClr val="accent3">
                  <a:lumMod val="50000"/>
                </a:schemeClr>
              </a:solidFill>
              <a:effectLst/>
              <a:uFillTx/>
              <a:latin typeface="Helvetica Neue Medium"/>
              <a:ea typeface="Helvetica Neue Medium"/>
              <a:cs typeface="Helvetica Neue Medium"/>
              <a:sym typeface="Helvetica Neue Medium"/>
            </a:endParaRPr>
          </a:p>
        </p:txBody>
      </p:sp>
      <p:sp>
        <p:nvSpPr>
          <p:cNvPr id="12" name="TextBox 11"/>
          <p:cNvSpPr txBox="1"/>
          <p:nvPr/>
        </p:nvSpPr>
        <p:spPr>
          <a:xfrm>
            <a:off x="3821414" y="62957"/>
            <a:ext cx="4795649"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4400" b="1" i="0" u="none" strike="noStrike" cap="none" spc="0" normalizeH="0" baseline="0" dirty="0" smtClean="0">
                <a:ln>
                  <a:noFill/>
                </a:ln>
                <a:solidFill>
                  <a:schemeClr val="accent3">
                    <a:lumMod val="50000"/>
                  </a:schemeClr>
                </a:solidFill>
                <a:effectLst/>
                <a:uFillTx/>
                <a:latin typeface="Helvetica Neue Medium"/>
                <a:ea typeface="Helvetica Neue Medium"/>
                <a:cs typeface="Helvetica Neue Medium"/>
                <a:sym typeface="Helvetica Neue Medium"/>
              </a:rPr>
              <a:t>The Greenhouse</a:t>
            </a:r>
            <a:endParaRPr kumimoji="0" lang="en-GB" sz="4400" b="1" i="0" u="none" strike="noStrike" cap="none" spc="0" normalizeH="0" baseline="0" dirty="0">
              <a:ln>
                <a:noFill/>
              </a:ln>
              <a:solidFill>
                <a:schemeClr val="accent3">
                  <a:lumMod val="50000"/>
                </a:schemeClr>
              </a:solidFill>
              <a:effectLst/>
              <a:uFillTx/>
              <a:latin typeface="Helvetica Neue Medium"/>
              <a:ea typeface="Helvetica Neue Medium"/>
              <a:cs typeface="Helvetica Neue Medium"/>
              <a:sym typeface="Helvetica Neue Medium"/>
            </a:endParaRPr>
          </a:p>
        </p:txBody>
      </p:sp>
      <p:cxnSp>
        <p:nvCxnSpPr>
          <p:cNvPr id="4" name="Straight Connector 3"/>
          <p:cNvCxnSpPr>
            <a:stCxn id="7" idx="2"/>
          </p:cNvCxnSpPr>
          <p:nvPr/>
        </p:nvCxnSpPr>
        <p:spPr>
          <a:xfrm flipH="1">
            <a:off x="6260802" y="1544758"/>
            <a:ext cx="1" cy="256394"/>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3" name="Straight Connector 12"/>
          <p:cNvCxnSpPr/>
          <p:nvPr/>
        </p:nvCxnSpPr>
        <p:spPr>
          <a:xfrm flipH="1">
            <a:off x="2550787" y="1274888"/>
            <a:ext cx="1928448"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Connector 16"/>
          <p:cNvCxnSpPr/>
          <p:nvPr/>
        </p:nvCxnSpPr>
        <p:spPr>
          <a:xfrm>
            <a:off x="8150087" y="1274888"/>
            <a:ext cx="1830264"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Straight Connector 18"/>
          <p:cNvCxnSpPr/>
          <p:nvPr/>
        </p:nvCxnSpPr>
        <p:spPr>
          <a:xfrm>
            <a:off x="2550787" y="1274888"/>
            <a:ext cx="0" cy="1131884"/>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1" name="Straight Connector 20"/>
          <p:cNvCxnSpPr/>
          <p:nvPr/>
        </p:nvCxnSpPr>
        <p:spPr>
          <a:xfrm>
            <a:off x="9980351" y="1274888"/>
            <a:ext cx="0" cy="1131884"/>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22" name="TextBox 21"/>
          <p:cNvSpPr txBox="1"/>
          <p:nvPr/>
        </p:nvSpPr>
        <p:spPr>
          <a:xfrm>
            <a:off x="163021" y="3121016"/>
            <a:ext cx="12271513" cy="72737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900" b="1" dirty="0" smtClean="0">
                <a:solidFill>
                  <a:schemeClr val="accent3">
                    <a:lumMod val="50000"/>
                  </a:schemeClr>
                </a:solidFill>
                <a:effectLst/>
              </a:rPr>
              <a:t>The hub of the school’s support system</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900" b="1" i="0" u="none" strike="noStrike" cap="none" spc="0" normalizeH="0" baseline="0" dirty="0" smtClean="0">
                <a:ln>
                  <a:noFill/>
                </a:ln>
                <a:solidFill>
                  <a:schemeClr val="accent3">
                    <a:lumMod val="50000"/>
                  </a:schemeClr>
                </a:solidFill>
                <a:effectLst/>
                <a:uFillTx/>
                <a:sym typeface="Helvetica Neue Medium"/>
              </a:rPr>
              <a:t>Led</a:t>
            </a:r>
            <a:r>
              <a:rPr kumimoji="0" lang="en-GB" sz="2900" b="1" i="0" u="none" strike="noStrike" cap="none" spc="0" normalizeH="0" dirty="0" smtClean="0">
                <a:ln>
                  <a:noFill/>
                </a:ln>
                <a:solidFill>
                  <a:schemeClr val="accent3">
                    <a:lumMod val="50000"/>
                  </a:schemeClr>
                </a:solidFill>
                <a:effectLst/>
                <a:uFillTx/>
                <a:sym typeface="Helvetica Neue Medium"/>
              </a:rPr>
              <a:t> by Pastoral Leader who oversees organisation of support</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900" b="1" dirty="0" smtClean="0">
                <a:solidFill>
                  <a:schemeClr val="accent3">
                    <a:lumMod val="50000"/>
                  </a:schemeClr>
                </a:solidFill>
                <a:effectLst/>
              </a:rPr>
              <a:t>Line managed by Deputy Head </a:t>
            </a:r>
            <a:endParaRPr kumimoji="0" lang="en-GB" sz="2900" b="1" i="0" u="none" strike="noStrike" cap="none" spc="0" normalizeH="0" dirty="0" smtClean="0">
              <a:ln>
                <a:noFill/>
              </a:ln>
              <a:solidFill>
                <a:schemeClr val="accent3">
                  <a:lumMod val="50000"/>
                </a:schemeClr>
              </a:solidFill>
              <a:effectLst/>
              <a:uFillTx/>
              <a:sym typeface="Helvetica Neue Medium"/>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900" b="1" baseline="0" dirty="0" smtClean="0">
                <a:solidFill>
                  <a:schemeClr val="accent3">
                    <a:lumMod val="50000"/>
                  </a:schemeClr>
                </a:solidFill>
                <a:effectLst/>
              </a:rPr>
              <a:t>Works</a:t>
            </a:r>
            <a:r>
              <a:rPr lang="en-GB" sz="2900" b="1" dirty="0" smtClean="0">
                <a:solidFill>
                  <a:schemeClr val="accent3">
                    <a:lumMod val="50000"/>
                  </a:schemeClr>
                </a:solidFill>
                <a:effectLst/>
              </a:rPr>
              <a:t> closely with SENCO and her team and Heads of Year</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900" b="1" dirty="0" smtClean="0">
                <a:solidFill>
                  <a:schemeClr val="accent3">
                    <a:lumMod val="50000"/>
                  </a:schemeClr>
                </a:solidFill>
                <a:effectLst/>
              </a:rPr>
              <a:t>Structures the work of the Support Specialists</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900" b="1" dirty="0" smtClean="0">
                <a:solidFill>
                  <a:schemeClr val="accent3">
                    <a:lumMod val="50000"/>
                  </a:schemeClr>
                </a:solidFill>
                <a:effectLst/>
              </a:rPr>
              <a:t>They are transient – work in The Greenhouse and in lessons</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900" b="1" dirty="0" smtClean="0">
                <a:solidFill>
                  <a:schemeClr val="accent3">
                    <a:lumMod val="50000"/>
                  </a:schemeClr>
                </a:solidFill>
                <a:effectLst/>
              </a:rPr>
              <a:t>Each linked to a KS3 year group</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900" b="1" dirty="0" smtClean="0">
                <a:solidFill>
                  <a:schemeClr val="accent3">
                    <a:lumMod val="50000"/>
                  </a:schemeClr>
                </a:solidFill>
                <a:effectLst/>
              </a:rPr>
              <a:t>Responsible for key students within the year group</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900" b="1" dirty="0" smtClean="0">
                <a:solidFill>
                  <a:schemeClr val="accent3">
                    <a:lumMod val="50000"/>
                  </a:schemeClr>
                </a:solidFill>
                <a:effectLst/>
              </a:rPr>
              <a:t>The Greenhouse is multi purpose – is used for internal exclusion (where curriculum work is provided); restorative and reparation practices; parental engagement groups.</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900" b="1" dirty="0" smtClean="0">
                <a:solidFill>
                  <a:schemeClr val="accent3">
                    <a:lumMod val="50000"/>
                  </a:schemeClr>
                </a:solidFill>
                <a:effectLst/>
              </a:rPr>
              <a:t>Integral part of the school – not an add on</a:t>
            </a:r>
          </a:p>
          <a:p>
            <a:pPr marR="0" algn="l" defTabSz="584200" rtl="0" fontAlgn="auto" latinLnBrk="0" hangingPunct="0">
              <a:lnSpc>
                <a:spcPct val="100000"/>
              </a:lnSpc>
              <a:spcBef>
                <a:spcPts val="0"/>
              </a:spcBef>
              <a:spcAft>
                <a:spcPts val="0"/>
              </a:spcAft>
              <a:buClrTx/>
              <a:buSzTx/>
              <a:tabLst/>
            </a:pPr>
            <a:endParaRPr lang="en-GB" sz="3000" b="1" dirty="0">
              <a:solidFill>
                <a:schemeClr val="accent3">
                  <a:lumMod val="50000"/>
                </a:schemeClr>
              </a:solidFill>
              <a:effectLst/>
            </a:endParaRPr>
          </a:p>
          <a:p>
            <a:pPr marR="0" defTabSz="584200" rtl="0" fontAlgn="auto" latinLnBrk="0" hangingPunct="0">
              <a:lnSpc>
                <a:spcPct val="100000"/>
              </a:lnSpc>
              <a:spcBef>
                <a:spcPts val="0"/>
              </a:spcBef>
              <a:spcAft>
                <a:spcPts val="0"/>
              </a:spcAft>
              <a:buClrTx/>
              <a:buSzTx/>
              <a:tabLst/>
            </a:pPr>
            <a:r>
              <a:rPr lang="en-GB" sz="4000" b="1" dirty="0" smtClean="0">
                <a:solidFill>
                  <a:schemeClr val="accent3">
                    <a:lumMod val="50000"/>
                  </a:schemeClr>
                </a:solidFill>
                <a:effectLst/>
              </a:rPr>
              <a:t>High Expectations and no Excuses</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sz="2800" b="1" dirty="0" smtClean="0">
              <a:solidFill>
                <a:schemeClr val="accent3">
                  <a:lumMod val="50000"/>
                </a:schemeClr>
              </a:solidFill>
              <a:effectLs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2400" b="1" i="0" u="none" strike="noStrike" cap="none" spc="0" normalizeH="0" baseline="0" dirty="0">
              <a:ln>
                <a:noFill/>
              </a:ln>
              <a:solidFill>
                <a:schemeClr val="accent3">
                  <a:lumMod val="50000"/>
                </a:schemeClr>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6707071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2">
                                            <p:txEl>
                                              <p:pRg st="1" end="1"/>
                                            </p:txEl>
                                          </p:spTgt>
                                        </p:tgtEl>
                                        <p:attrNameLst>
                                          <p:attrName>style.visibility</p:attrName>
                                        </p:attrNameLst>
                                      </p:cBhvr>
                                      <p:to>
                                        <p:strVal val="visible"/>
                                      </p:to>
                                    </p:set>
                                    <p:anim calcmode="lin" valueType="num">
                                      <p:cBhvr additive="base">
                                        <p:cTn id="41" dur="500" fill="hold"/>
                                        <p:tgtEl>
                                          <p:spTgt spid="22">
                                            <p:txEl>
                                              <p:pRg st="1" end="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2">
                                            <p:txEl>
                                              <p:pRg st="1" end="1"/>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2">
                                            <p:txEl>
                                              <p:pRg st="2" end="2"/>
                                            </p:txEl>
                                          </p:spTgt>
                                        </p:tgtEl>
                                        <p:attrNameLst>
                                          <p:attrName>style.visibility</p:attrName>
                                        </p:attrNameLst>
                                      </p:cBhvr>
                                      <p:to>
                                        <p:strVal val="visible"/>
                                      </p:to>
                                    </p:set>
                                    <p:anim calcmode="lin" valueType="num">
                                      <p:cBhvr additive="base">
                                        <p:cTn id="45" dur="500" fill="hold"/>
                                        <p:tgtEl>
                                          <p:spTgt spid="22">
                                            <p:txEl>
                                              <p:pRg st="2" end="2"/>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2">
                                            <p:txEl>
                                              <p:pRg st="2" end="2"/>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2">
                                            <p:txEl>
                                              <p:pRg st="3" end="3"/>
                                            </p:txEl>
                                          </p:spTgt>
                                        </p:tgtEl>
                                        <p:attrNameLst>
                                          <p:attrName>style.visibility</p:attrName>
                                        </p:attrNameLst>
                                      </p:cBhvr>
                                      <p:to>
                                        <p:strVal val="visible"/>
                                      </p:to>
                                    </p:set>
                                    <p:anim calcmode="lin" valueType="num">
                                      <p:cBhvr additive="base">
                                        <p:cTn id="49" dur="500" fill="hold"/>
                                        <p:tgtEl>
                                          <p:spTgt spid="22">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
                                            <p:txEl>
                                              <p:pRg st="3" end="3"/>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2">
                                            <p:txEl>
                                              <p:pRg st="4" end="4"/>
                                            </p:txEl>
                                          </p:spTgt>
                                        </p:tgtEl>
                                        <p:attrNameLst>
                                          <p:attrName>style.visibility</p:attrName>
                                        </p:attrNameLst>
                                      </p:cBhvr>
                                      <p:to>
                                        <p:strVal val="visible"/>
                                      </p:to>
                                    </p:set>
                                    <p:anim calcmode="lin" valueType="num">
                                      <p:cBhvr additive="base">
                                        <p:cTn id="53" dur="500" fill="hold"/>
                                        <p:tgtEl>
                                          <p:spTgt spid="22">
                                            <p:txEl>
                                              <p:pRg st="4" end="4"/>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2">
                                            <p:txEl>
                                              <p:pRg st="4" end="4"/>
                                            </p:txEl>
                                          </p:spTgt>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22">
                                            <p:txEl>
                                              <p:pRg st="5" end="5"/>
                                            </p:txEl>
                                          </p:spTgt>
                                        </p:tgtEl>
                                        <p:attrNameLst>
                                          <p:attrName>style.visibility</p:attrName>
                                        </p:attrNameLst>
                                      </p:cBhvr>
                                      <p:to>
                                        <p:strVal val="visible"/>
                                      </p:to>
                                    </p:set>
                                    <p:anim calcmode="lin" valueType="num">
                                      <p:cBhvr additive="base">
                                        <p:cTn id="57" dur="500" fill="hold"/>
                                        <p:tgtEl>
                                          <p:spTgt spid="22">
                                            <p:txEl>
                                              <p:pRg st="5" end="5"/>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2">
                                            <p:txEl>
                                              <p:pRg st="5" end="5"/>
                                            </p:txEl>
                                          </p:spTgt>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2">
                                            <p:txEl>
                                              <p:pRg st="6" end="6"/>
                                            </p:txEl>
                                          </p:spTgt>
                                        </p:tgtEl>
                                        <p:attrNameLst>
                                          <p:attrName>style.visibility</p:attrName>
                                        </p:attrNameLst>
                                      </p:cBhvr>
                                      <p:to>
                                        <p:strVal val="visible"/>
                                      </p:to>
                                    </p:set>
                                    <p:anim calcmode="lin" valueType="num">
                                      <p:cBhvr additive="base">
                                        <p:cTn id="61" dur="500" fill="hold"/>
                                        <p:tgtEl>
                                          <p:spTgt spid="22">
                                            <p:txEl>
                                              <p:pRg st="6" end="6"/>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
                                            <p:txEl>
                                              <p:pRg st="6" end="6"/>
                                            </p:txEl>
                                          </p:spTgt>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22">
                                            <p:txEl>
                                              <p:pRg st="7" end="7"/>
                                            </p:txEl>
                                          </p:spTgt>
                                        </p:tgtEl>
                                        <p:attrNameLst>
                                          <p:attrName>style.visibility</p:attrName>
                                        </p:attrNameLst>
                                      </p:cBhvr>
                                      <p:to>
                                        <p:strVal val="visible"/>
                                      </p:to>
                                    </p:set>
                                    <p:anim calcmode="lin" valueType="num">
                                      <p:cBhvr additive="base">
                                        <p:cTn id="65" dur="500" fill="hold"/>
                                        <p:tgtEl>
                                          <p:spTgt spid="22">
                                            <p:txEl>
                                              <p:pRg st="7" end="7"/>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2">
                                            <p:txEl>
                                              <p:pRg st="7" end="7"/>
                                            </p:txEl>
                                          </p:spTgt>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22">
                                            <p:txEl>
                                              <p:pRg st="8" end="8"/>
                                            </p:txEl>
                                          </p:spTgt>
                                        </p:tgtEl>
                                        <p:attrNameLst>
                                          <p:attrName>style.visibility</p:attrName>
                                        </p:attrNameLst>
                                      </p:cBhvr>
                                      <p:to>
                                        <p:strVal val="visible"/>
                                      </p:to>
                                    </p:set>
                                    <p:anim calcmode="lin" valueType="num">
                                      <p:cBhvr additive="base">
                                        <p:cTn id="69" dur="500" fill="hold"/>
                                        <p:tgtEl>
                                          <p:spTgt spid="22">
                                            <p:txEl>
                                              <p:pRg st="8" end="8"/>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22">
                                            <p:txEl>
                                              <p:pRg st="8" end="8"/>
                                            </p:txEl>
                                          </p:spTgt>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22">
                                            <p:txEl>
                                              <p:pRg st="9" end="9"/>
                                            </p:txEl>
                                          </p:spTgt>
                                        </p:tgtEl>
                                        <p:attrNameLst>
                                          <p:attrName>style.visibility</p:attrName>
                                        </p:attrNameLst>
                                      </p:cBhvr>
                                      <p:to>
                                        <p:strVal val="visible"/>
                                      </p:to>
                                    </p:set>
                                    <p:anim calcmode="lin" valueType="num">
                                      <p:cBhvr additive="base">
                                        <p:cTn id="73" dur="500" fill="hold"/>
                                        <p:tgtEl>
                                          <p:spTgt spid="22">
                                            <p:txEl>
                                              <p:pRg st="9" end="9"/>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2">
                                            <p:txEl>
                                              <p:pRg st="11" end="11"/>
                                            </p:txEl>
                                          </p:spTgt>
                                        </p:tgtEl>
                                        <p:attrNameLst>
                                          <p:attrName>style.visibility</p:attrName>
                                        </p:attrNameLst>
                                      </p:cBhvr>
                                      <p:to>
                                        <p:strVal val="visible"/>
                                      </p:to>
                                    </p:set>
                                    <p:anim calcmode="lin" valueType="num">
                                      <p:cBhvr additive="base">
                                        <p:cTn id="79" dur="500" fill="hold"/>
                                        <p:tgtEl>
                                          <p:spTgt spid="22">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05" y="0"/>
            <a:ext cx="13003895" cy="9754445"/>
          </a:xfrm>
          <a:prstGeom prst="rect">
            <a:avLst/>
          </a:prstGeom>
        </p:spPr>
      </p:pic>
      <p:sp>
        <p:nvSpPr>
          <p:cNvPr id="3" name="TextBox 2"/>
          <p:cNvSpPr txBox="1"/>
          <p:nvPr/>
        </p:nvSpPr>
        <p:spPr>
          <a:xfrm>
            <a:off x="-247935" y="186267"/>
            <a:ext cx="12269585" cy="68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800" b="1" i="0" u="none" strike="noStrike" cap="none" spc="0" normalizeH="0" baseline="0" dirty="0" smtClean="0">
                <a:ln>
                  <a:noFill/>
                </a:ln>
                <a:solidFill>
                  <a:srgbClr val="002060"/>
                </a:solidFill>
                <a:effectLst/>
                <a:uFillTx/>
                <a:latin typeface="Helvetica Neue Medium"/>
                <a:ea typeface="Helvetica Neue Medium"/>
                <a:cs typeface="Helvetica Neue Medium"/>
                <a:sym typeface="Helvetica Neue Medium"/>
              </a:rPr>
              <a:t>What happens when the support is not working?</a:t>
            </a:r>
          </a:p>
        </p:txBody>
      </p:sp>
      <p:sp>
        <p:nvSpPr>
          <p:cNvPr id="10" name="TextBox 9"/>
          <p:cNvSpPr txBox="1"/>
          <p:nvPr/>
        </p:nvSpPr>
        <p:spPr>
          <a:xfrm>
            <a:off x="318052" y="3433184"/>
            <a:ext cx="11853950" cy="30264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b="1" dirty="0" smtClean="0">
                <a:solidFill>
                  <a:schemeClr val="accent1">
                    <a:lumMod val="50000"/>
                  </a:schemeClr>
                </a:solidFill>
                <a:effectLst/>
              </a:rPr>
              <a:t>FTEs:</a:t>
            </a:r>
          </a:p>
          <a:p>
            <a:pPr marL="0" marR="0" indent="0" algn="l" defTabSz="584200" rtl="0" fontAlgn="auto" latinLnBrk="0" hangingPunct="0">
              <a:lnSpc>
                <a:spcPct val="100000"/>
              </a:lnSpc>
              <a:spcBef>
                <a:spcPts val="0"/>
              </a:spcBef>
              <a:spcAft>
                <a:spcPts val="0"/>
              </a:spcAft>
              <a:buClrTx/>
              <a:buSzTx/>
              <a:buFontTx/>
              <a:buNone/>
              <a:tabLst/>
            </a:pPr>
            <a:r>
              <a:rPr kumimoji="0" lang="en-GB" sz="3800" b="1" i="0" u="none" strike="noStrike" cap="none" spc="0" normalizeH="0" baseline="0" dirty="0" smtClean="0">
                <a:ln>
                  <a:noFill/>
                </a:ln>
                <a:solidFill>
                  <a:schemeClr val="accent1">
                    <a:lumMod val="50000"/>
                  </a:schemeClr>
                </a:solidFill>
                <a:effectLst/>
                <a:uFillTx/>
                <a:sym typeface="Helvetica Neue Medium"/>
              </a:rPr>
              <a:t>Students</a:t>
            </a:r>
            <a:r>
              <a:rPr kumimoji="0" lang="en-GB" sz="3800" b="1" i="0" u="none" strike="noStrike" cap="none" spc="0" normalizeH="0" dirty="0" smtClean="0">
                <a:ln>
                  <a:noFill/>
                </a:ln>
                <a:solidFill>
                  <a:schemeClr val="accent1">
                    <a:lumMod val="50000"/>
                  </a:schemeClr>
                </a:solidFill>
                <a:effectLst/>
                <a:uFillTx/>
                <a:sym typeface="Helvetica Neue Medium"/>
              </a:rPr>
              <a:t> are referred to a partner school for the length of the exclusion.</a:t>
            </a:r>
          </a:p>
          <a:p>
            <a:pPr marL="0" marR="0" indent="0" algn="l" defTabSz="584200" rtl="0" fontAlgn="auto" latinLnBrk="0" hangingPunct="0">
              <a:lnSpc>
                <a:spcPct val="100000"/>
              </a:lnSpc>
              <a:spcBef>
                <a:spcPts val="0"/>
              </a:spcBef>
              <a:spcAft>
                <a:spcPts val="0"/>
              </a:spcAft>
              <a:buClrTx/>
              <a:buSzTx/>
              <a:buFontTx/>
              <a:buNone/>
              <a:tabLst/>
            </a:pPr>
            <a:r>
              <a:rPr lang="en-GB" b="1" baseline="0" dirty="0" smtClean="0">
                <a:solidFill>
                  <a:schemeClr val="accent1">
                    <a:lumMod val="50000"/>
                  </a:schemeClr>
                </a:solidFill>
                <a:effectLst/>
              </a:rPr>
              <a:t>They</a:t>
            </a:r>
            <a:r>
              <a:rPr lang="en-GB" b="1" dirty="0" smtClean="0">
                <a:solidFill>
                  <a:schemeClr val="accent1">
                    <a:lumMod val="50000"/>
                  </a:schemeClr>
                </a:solidFill>
                <a:effectLst/>
              </a:rPr>
              <a:t> are provided with work to complete in the withdrawal centre of the receiving school</a:t>
            </a:r>
            <a:endParaRPr kumimoji="0" lang="en-GB" sz="3800" b="1" i="0" u="none" strike="noStrike" cap="none" spc="0" normalizeH="0" baseline="0" dirty="0">
              <a:ln>
                <a:noFill/>
              </a:ln>
              <a:solidFill>
                <a:schemeClr val="accent1">
                  <a:lumMod val="50000"/>
                </a:schemeClr>
              </a:solidFill>
              <a:effectLst/>
              <a:uFillTx/>
              <a:sym typeface="Helvetica Neue Medium"/>
            </a:endParaRPr>
          </a:p>
        </p:txBody>
      </p:sp>
      <p:sp>
        <p:nvSpPr>
          <p:cNvPr id="4" name="TextBox 3"/>
          <p:cNvSpPr txBox="1"/>
          <p:nvPr/>
        </p:nvSpPr>
        <p:spPr>
          <a:xfrm>
            <a:off x="318052" y="1017869"/>
            <a:ext cx="12111322" cy="24416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800" b="1" i="0" u="none" strike="noStrike" cap="none" spc="0" normalizeH="0" baseline="0" dirty="0" smtClean="0">
                <a:ln>
                  <a:noFill/>
                </a:ln>
                <a:solidFill>
                  <a:srgbClr val="002060"/>
                </a:solidFill>
                <a:effectLst/>
                <a:uFillTx/>
                <a:latin typeface="Helvetica Neue Medium"/>
                <a:ea typeface="Helvetica Neue Medium"/>
                <a:cs typeface="Helvetica Neue Medium"/>
                <a:sym typeface="Helvetica Neue Medium"/>
              </a:rPr>
              <a:t>Need for an alternative to FTEs and PEX. </a:t>
            </a:r>
            <a:r>
              <a:rPr lang="en-GB" b="1" dirty="0" smtClean="0">
                <a:solidFill>
                  <a:srgbClr val="002060"/>
                </a:solidFill>
                <a:effectLst/>
              </a:rPr>
              <a:t>Myself and a colleague in a Lambeth school began the process of a reciprocal arrangement. This now involves ten schools.</a:t>
            </a:r>
            <a:endParaRPr kumimoji="0" lang="en-GB" sz="3800" b="1" i="0" u="none" strike="noStrike" cap="none" spc="0" normalizeH="0" baseline="0" dirty="0">
              <a:ln>
                <a:noFill/>
              </a:ln>
              <a:solidFill>
                <a:srgbClr val="002060"/>
              </a:solidFill>
              <a:effectLst/>
              <a:uFillTx/>
              <a:latin typeface="Helvetica Neue Medium"/>
              <a:ea typeface="Helvetica Neue Medium"/>
              <a:cs typeface="Helvetica Neue Medium"/>
              <a:sym typeface="Helvetica Neue Medium"/>
            </a:endParaRPr>
          </a:p>
        </p:txBody>
      </p:sp>
      <p:sp>
        <p:nvSpPr>
          <p:cNvPr id="7" name="Rectangle 6"/>
          <p:cNvSpPr/>
          <p:nvPr/>
        </p:nvSpPr>
        <p:spPr>
          <a:xfrm>
            <a:off x="318052" y="8573555"/>
            <a:ext cx="12222620" cy="954107"/>
          </a:xfrm>
          <a:prstGeom prst="rect">
            <a:avLst/>
          </a:prstGeom>
        </p:spPr>
        <p:txBody>
          <a:bodyPr wrap="square">
            <a:spAutoFit/>
          </a:bodyPr>
          <a:lstStyle/>
          <a:p>
            <a:pPr algn="l"/>
            <a:r>
              <a:rPr lang="en-GB" sz="2800" b="1" dirty="0">
                <a:effectLst/>
              </a:rPr>
              <a:t>This </a:t>
            </a:r>
            <a:r>
              <a:rPr lang="en-GB" sz="2800" b="1" dirty="0" smtClean="0">
                <a:effectLst/>
              </a:rPr>
              <a:t>confirms our commitment </a:t>
            </a:r>
            <a:r>
              <a:rPr lang="en-GB" sz="2800" b="1" dirty="0">
                <a:effectLst/>
              </a:rPr>
              <a:t>to our own </a:t>
            </a:r>
            <a:r>
              <a:rPr lang="en-GB" sz="2800" b="1" dirty="0" smtClean="0">
                <a:effectLst/>
              </a:rPr>
              <a:t>students and other young people </a:t>
            </a:r>
            <a:r>
              <a:rPr lang="en-GB" sz="2800" b="1" dirty="0">
                <a:effectLst/>
              </a:rPr>
              <a:t>in </a:t>
            </a:r>
            <a:r>
              <a:rPr lang="en-GB" sz="2800" b="1" dirty="0" smtClean="0">
                <a:effectLst/>
              </a:rPr>
              <a:t>our </a:t>
            </a:r>
            <a:r>
              <a:rPr lang="en-GB" sz="2800" b="1" dirty="0">
                <a:effectLst/>
              </a:rPr>
              <a:t>community </a:t>
            </a:r>
            <a:r>
              <a:rPr lang="en-GB" sz="2800" b="1" dirty="0" smtClean="0">
                <a:effectLst/>
              </a:rPr>
              <a:t>who attend neighbouring </a:t>
            </a:r>
            <a:r>
              <a:rPr lang="en-GB" sz="2800" b="1" dirty="0">
                <a:effectLst/>
              </a:rPr>
              <a:t>schools</a:t>
            </a:r>
          </a:p>
        </p:txBody>
      </p:sp>
      <p:sp>
        <p:nvSpPr>
          <p:cNvPr id="8" name="TextBox 7"/>
          <p:cNvSpPr txBox="1"/>
          <p:nvPr/>
        </p:nvSpPr>
        <p:spPr>
          <a:xfrm>
            <a:off x="318052" y="6489853"/>
            <a:ext cx="11597580" cy="18569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GB" b="1" dirty="0" smtClean="0">
                <a:solidFill>
                  <a:schemeClr val="accent1">
                    <a:lumMod val="75000"/>
                  </a:schemeClr>
                </a:solidFill>
                <a:effectLst/>
              </a:rPr>
              <a:t>PEX:</a:t>
            </a:r>
          </a:p>
          <a:p>
            <a:pPr marL="0" marR="0" indent="0" algn="l" defTabSz="584200" rtl="0" fontAlgn="auto" latinLnBrk="0" hangingPunct="0">
              <a:lnSpc>
                <a:spcPct val="100000"/>
              </a:lnSpc>
              <a:spcBef>
                <a:spcPts val="0"/>
              </a:spcBef>
              <a:spcAft>
                <a:spcPts val="0"/>
              </a:spcAft>
              <a:buClrTx/>
              <a:buSzTx/>
              <a:buFontTx/>
              <a:buNone/>
              <a:tabLst/>
            </a:pPr>
            <a:r>
              <a:rPr lang="en-GB" b="1" dirty="0" smtClean="0">
                <a:solidFill>
                  <a:schemeClr val="accent1">
                    <a:lumMod val="75000"/>
                  </a:schemeClr>
                </a:solidFill>
                <a:effectLst/>
              </a:rPr>
              <a:t>Students at risk of </a:t>
            </a:r>
            <a:r>
              <a:rPr lang="en-GB" b="1" smtClean="0">
                <a:solidFill>
                  <a:schemeClr val="accent1">
                    <a:lumMod val="75000"/>
                  </a:schemeClr>
                </a:solidFill>
                <a:effectLst/>
              </a:rPr>
              <a:t>permanent exclusion </a:t>
            </a:r>
            <a:r>
              <a:rPr lang="en-GB" b="1" dirty="0" smtClean="0">
                <a:solidFill>
                  <a:schemeClr val="accent1">
                    <a:lumMod val="75000"/>
                  </a:schemeClr>
                </a:solidFill>
                <a:effectLst/>
              </a:rPr>
              <a:t>will be offered a trial at a partner school. </a:t>
            </a:r>
          </a:p>
        </p:txBody>
      </p:sp>
    </p:spTree>
    <p:extLst>
      <p:ext uri="{BB962C8B-B14F-4D97-AF65-F5344CB8AC3E}">
        <p14:creationId xmlns:p14="http://schemas.microsoft.com/office/powerpoint/2010/main" val="39532716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2" y="-423"/>
            <a:ext cx="13003895" cy="9754445"/>
          </a:xfrm>
          <a:prstGeom prst="rect">
            <a:avLst/>
          </a:prstGeom>
        </p:spPr>
      </p:pic>
      <p:sp>
        <p:nvSpPr>
          <p:cNvPr id="2" name="Rectangle 1"/>
          <p:cNvSpPr/>
          <p:nvPr/>
        </p:nvSpPr>
        <p:spPr>
          <a:xfrm>
            <a:off x="326042" y="514585"/>
            <a:ext cx="11787447" cy="4708981"/>
          </a:xfrm>
          <a:prstGeom prst="rect">
            <a:avLst/>
          </a:prstGeom>
        </p:spPr>
        <p:txBody>
          <a:bodyPr wrap="square">
            <a:spAutoFit/>
          </a:bodyPr>
          <a:lstStyle/>
          <a:p>
            <a:pPr marL="457200" indent="-457200" algn="l">
              <a:buFont typeface="Arial" panose="020B0604020202020204" pitchFamily="34" charset="0"/>
              <a:buChar char="•"/>
            </a:pPr>
            <a:r>
              <a:rPr lang="en-GB" sz="3000" b="1" dirty="0">
                <a:solidFill>
                  <a:srgbClr val="002060"/>
                </a:solidFill>
                <a:effectLst/>
              </a:rPr>
              <a:t>It ensures pupils continue to learn and promotes their independence as learners.</a:t>
            </a:r>
          </a:p>
          <a:p>
            <a:pPr marL="457200" indent="-457200" algn="l">
              <a:buFont typeface="Arial" panose="020B0604020202020204" pitchFamily="34" charset="0"/>
              <a:buChar char="•"/>
            </a:pPr>
            <a:r>
              <a:rPr lang="en-GB" sz="3000" b="1" dirty="0">
                <a:solidFill>
                  <a:srgbClr val="002060"/>
                </a:solidFill>
                <a:effectLst/>
              </a:rPr>
              <a:t>It removes the burden from parents having to stay at home and look after the pupil, or pupils being left to their own devices at home.</a:t>
            </a:r>
          </a:p>
          <a:p>
            <a:pPr marL="457200" indent="-457200" algn="l">
              <a:buFont typeface="Arial" panose="020B0604020202020204" pitchFamily="34" charset="0"/>
              <a:buChar char="•"/>
            </a:pPr>
            <a:r>
              <a:rPr lang="en-GB" sz="3000" b="1" dirty="0">
                <a:solidFill>
                  <a:srgbClr val="002060"/>
                </a:solidFill>
                <a:effectLst/>
              </a:rPr>
              <a:t>It allows schools to ensure that their attendance targets are not unduly affected, by marking them under the B code.</a:t>
            </a:r>
          </a:p>
          <a:p>
            <a:pPr marL="457200" indent="-457200" algn="l">
              <a:buFont typeface="Arial" panose="020B0604020202020204" pitchFamily="34" charset="0"/>
              <a:buChar char="•"/>
            </a:pPr>
            <a:r>
              <a:rPr lang="en-GB" sz="3000" b="1" dirty="0">
                <a:solidFill>
                  <a:srgbClr val="002060"/>
                </a:solidFill>
                <a:effectLst/>
              </a:rPr>
              <a:t>No financial costs are incurred by the sending or receiving school.</a:t>
            </a:r>
          </a:p>
          <a:p>
            <a:pPr marL="457200" indent="-457200" algn="l">
              <a:buFont typeface="Arial" panose="020B0604020202020204" pitchFamily="34" charset="0"/>
              <a:buChar char="•"/>
            </a:pPr>
            <a:r>
              <a:rPr lang="en-GB" sz="3000" b="1" dirty="0">
                <a:solidFill>
                  <a:srgbClr val="002060"/>
                </a:solidFill>
                <a:effectLst/>
              </a:rPr>
              <a:t>It builds relationships between schools and colleagues.</a:t>
            </a:r>
          </a:p>
        </p:txBody>
      </p:sp>
      <p:sp>
        <p:nvSpPr>
          <p:cNvPr id="3" name="Rectangle 2"/>
          <p:cNvSpPr/>
          <p:nvPr/>
        </p:nvSpPr>
        <p:spPr>
          <a:xfrm>
            <a:off x="326042" y="5115721"/>
            <a:ext cx="12352713" cy="3785652"/>
          </a:xfrm>
          <a:prstGeom prst="rect">
            <a:avLst/>
          </a:prstGeom>
        </p:spPr>
        <p:txBody>
          <a:bodyPr wrap="square">
            <a:spAutoFit/>
          </a:bodyPr>
          <a:lstStyle/>
          <a:p>
            <a:pPr marL="457200" indent="-457200" algn="l">
              <a:buFont typeface="Arial" panose="020B0604020202020204" pitchFamily="34" charset="0"/>
              <a:buChar char="•"/>
            </a:pPr>
            <a:r>
              <a:rPr lang="en-GB" sz="3000" b="1" dirty="0">
                <a:solidFill>
                  <a:srgbClr val="002060"/>
                </a:solidFill>
                <a:effectLst/>
              </a:rPr>
              <a:t>It ensures that vulnerable pupils who might be on a CP plan are still monitored by professionals.</a:t>
            </a:r>
          </a:p>
          <a:p>
            <a:pPr marL="457200" indent="-457200" algn="l">
              <a:buFont typeface="Arial" panose="020B0604020202020204" pitchFamily="34" charset="0"/>
              <a:buChar char="•"/>
            </a:pPr>
            <a:r>
              <a:rPr lang="en-GB" sz="3000" b="1" dirty="0">
                <a:solidFill>
                  <a:srgbClr val="002060"/>
                </a:solidFill>
                <a:effectLst/>
              </a:rPr>
              <a:t>It allows schools to carry out investigations, into more serious matters without the victim being left vulnerable around school.</a:t>
            </a:r>
          </a:p>
          <a:p>
            <a:pPr marL="457200" indent="-457200" algn="l">
              <a:buFont typeface="Arial" panose="020B0604020202020204" pitchFamily="34" charset="0"/>
              <a:buChar char="•"/>
            </a:pPr>
            <a:r>
              <a:rPr lang="en-GB" sz="3000" b="1" dirty="0">
                <a:solidFill>
                  <a:srgbClr val="002060"/>
                </a:solidFill>
                <a:effectLst/>
              </a:rPr>
              <a:t>It shows parents that as a collective of schools we wish to support their child in succeeding in a mainstream setting.</a:t>
            </a:r>
          </a:p>
          <a:p>
            <a:pPr marL="457200" indent="-457200" algn="l">
              <a:buFont typeface="Arial" panose="020B0604020202020204" pitchFamily="34" charset="0"/>
              <a:buChar char="•"/>
            </a:pPr>
            <a:r>
              <a:rPr lang="en-GB" sz="3000" b="1" dirty="0">
                <a:solidFill>
                  <a:srgbClr val="002060"/>
                </a:solidFill>
                <a:effectLst/>
              </a:rPr>
              <a:t>It provides a platform to arrange a Managed Move between schools, in lieu of no Fair Access Panel.</a:t>
            </a:r>
          </a:p>
        </p:txBody>
      </p:sp>
    </p:spTree>
    <p:extLst>
      <p:ext uri="{BB962C8B-B14F-4D97-AF65-F5344CB8AC3E}">
        <p14:creationId xmlns:p14="http://schemas.microsoft.com/office/powerpoint/2010/main" val="1197056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2" y="-423"/>
            <a:ext cx="13003895" cy="9754445"/>
          </a:xfrm>
          <a:prstGeom prst="rect">
            <a:avLst/>
          </a:prstGeom>
        </p:spPr>
      </p:pic>
      <p:sp>
        <p:nvSpPr>
          <p:cNvPr id="2" name="TextBox 1"/>
          <p:cNvSpPr txBox="1"/>
          <p:nvPr/>
        </p:nvSpPr>
        <p:spPr>
          <a:xfrm>
            <a:off x="318332" y="439687"/>
            <a:ext cx="12553664" cy="88742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800" b="1" i="0" u="none" strike="noStrike" cap="none" spc="0" normalizeH="0" baseline="0" dirty="0" smtClean="0">
                <a:ln>
                  <a:noFill/>
                </a:ln>
                <a:solidFill>
                  <a:srgbClr val="002060"/>
                </a:solidFill>
                <a:effectLst/>
                <a:uFillTx/>
                <a:sym typeface="Helvetica Neue Medium"/>
              </a:rPr>
              <a:t>Other successful strategies:</a:t>
            </a:r>
          </a:p>
          <a:p>
            <a:pPr marL="0" marR="0" indent="0" algn="l" defTabSz="584200" rtl="0" fontAlgn="auto" latinLnBrk="0" hangingPunct="0">
              <a:lnSpc>
                <a:spcPct val="100000"/>
              </a:lnSpc>
              <a:spcBef>
                <a:spcPts val="0"/>
              </a:spcBef>
              <a:spcAft>
                <a:spcPts val="0"/>
              </a:spcAft>
              <a:buClrTx/>
              <a:buSzTx/>
              <a:buFontTx/>
              <a:buNone/>
              <a:tabLst/>
            </a:pPr>
            <a:endParaRPr kumimoji="0" lang="en-GB" sz="3800" b="1" i="0" u="none" strike="noStrike" cap="none" spc="0" normalizeH="0" baseline="0" dirty="0" smtClean="0">
              <a:ln>
                <a:noFill/>
              </a:ln>
              <a:solidFill>
                <a:srgbClr val="002060"/>
              </a:solidFill>
              <a:effectLst/>
              <a:uFillTx/>
              <a:sym typeface="Helvetica Neue Medium"/>
            </a:endParaRPr>
          </a:p>
          <a:p>
            <a:pPr marL="0" marR="0" indent="0" algn="l" defTabSz="584200" rtl="0" fontAlgn="auto" latinLnBrk="0" hangingPunct="0">
              <a:lnSpc>
                <a:spcPct val="100000"/>
              </a:lnSpc>
              <a:spcBef>
                <a:spcPts val="0"/>
              </a:spcBef>
              <a:spcAft>
                <a:spcPts val="0"/>
              </a:spcAft>
              <a:buClrTx/>
              <a:buSzTx/>
              <a:buFontTx/>
              <a:buNone/>
              <a:tabLst/>
            </a:pPr>
            <a:r>
              <a:rPr lang="en-GB" b="1" dirty="0" smtClean="0">
                <a:solidFill>
                  <a:srgbClr val="002060"/>
                </a:solidFill>
                <a:effectLst/>
              </a:rPr>
              <a:t>School opening hours 7am-6pm meet n greet from this time</a:t>
            </a:r>
          </a:p>
          <a:p>
            <a:pPr marL="0" marR="0" indent="0" algn="l" defTabSz="584200" rtl="0" fontAlgn="auto" latinLnBrk="0" hangingPunct="0">
              <a:lnSpc>
                <a:spcPct val="100000"/>
              </a:lnSpc>
              <a:spcBef>
                <a:spcPts val="0"/>
              </a:spcBef>
              <a:spcAft>
                <a:spcPts val="0"/>
              </a:spcAft>
              <a:buClrTx/>
              <a:buSzTx/>
              <a:buFontTx/>
              <a:buNone/>
              <a:tabLst/>
            </a:pPr>
            <a:endParaRPr lang="en-GB" b="1" dirty="0" smtClean="0">
              <a:solidFill>
                <a:srgbClr val="002060"/>
              </a:solidFill>
              <a:effectLst/>
            </a:endParaRPr>
          </a:p>
          <a:p>
            <a:pPr marL="0" marR="0" indent="0" algn="l" defTabSz="584200" rtl="0" fontAlgn="auto" latinLnBrk="0" hangingPunct="0">
              <a:lnSpc>
                <a:spcPct val="100000"/>
              </a:lnSpc>
              <a:spcBef>
                <a:spcPts val="0"/>
              </a:spcBef>
              <a:spcAft>
                <a:spcPts val="0"/>
              </a:spcAft>
              <a:buClrTx/>
              <a:buSzTx/>
              <a:buFontTx/>
              <a:buNone/>
              <a:tabLst/>
            </a:pPr>
            <a:r>
              <a:rPr kumimoji="0" lang="en-GB" sz="3800" b="1" i="0" u="none" strike="noStrike" cap="none" spc="0" normalizeH="0" baseline="0" dirty="0" smtClean="0">
                <a:ln>
                  <a:noFill/>
                </a:ln>
                <a:solidFill>
                  <a:srgbClr val="002060"/>
                </a:solidFill>
                <a:effectLst/>
                <a:uFillTx/>
                <a:sym typeface="Helvetica Neue Medium"/>
              </a:rPr>
              <a:t>Breakfast Club</a:t>
            </a:r>
          </a:p>
          <a:p>
            <a:pPr marL="0" marR="0" indent="0" algn="l" defTabSz="584200" rtl="0" fontAlgn="auto" latinLnBrk="0" hangingPunct="0">
              <a:lnSpc>
                <a:spcPct val="100000"/>
              </a:lnSpc>
              <a:spcBef>
                <a:spcPts val="0"/>
              </a:spcBef>
              <a:spcAft>
                <a:spcPts val="0"/>
              </a:spcAft>
              <a:buClrTx/>
              <a:buSzTx/>
              <a:buFontTx/>
              <a:buNone/>
              <a:tabLst/>
            </a:pPr>
            <a:endParaRPr kumimoji="0" lang="en-GB" sz="3800" b="1" i="0" u="none" strike="noStrike" cap="none" spc="0" normalizeH="0" baseline="0" dirty="0" smtClean="0">
              <a:ln>
                <a:noFill/>
              </a:ln>
              <a:solidFill>
                <a:srgbClr val="002060"/>
              </a:solidFill>
              <a:effectLst/>
              <a:uFillTx/>
              <a:sym typeface="Helvetica Neue Medium"/>
            </a:endParaRPr>
          </a:p>
          <a:p>
            <a:pPr marL="0" marR="0" indent="0" algn="l" defTabSz="584200" rtl="0" fontAlgn="auto" latinLnBrk="0" hangingPunct="0">
              <a:lnSpc>
                <a:spcPct val="100000"/>
              </a:lnSpc>
              <a:spcBef>
                <a:spcPts val="0"/>
              </a:spcBef>
              <a:spcAft>
                <a:spcPts val="0"/>
              </a:spcAft>
              <a:buClrTx/>
              <a:buSzTx/>
              <a:buFontTx/>
              <a:buNone/>
              <a:tabLst/>
            </a:pPr>
            <a:r>
              <a:rPr lang="en-GB" b="1" dirty="0" err="1" smtClean="0">
                <a:solidFill>
                  <a:srgbClr val="002060"/>
                </a:solidFill>
                <a:effectLst/>
              </a:rPr>
              <a:t>MintClass</a:t>
            </a:r>
            <a:r>
              <a:rPr lang="en-GB" b="1" dirty="0" smtClean="0">
                <a:solidFill>
                  <a:srgbClr val="002060"/>
                </a:solidFill>
                <a:effectLst/>
              </a:rPr>
              <a:t> Seating Plan</a:t>
            </a:r>
          </a:p>
          <a:p>
            <a:pPr marL="0" marR="0" indent="0" algn="l" defTabSz="584200" rtl="0" fontAlgn="auto" latinLnBrk="0" hangingPunct="0">
              <a:lnSpc>
                <a:spcPct val="100000"/>
              </a:lnSpc>
              <a:spcBef>
                <a:spcPts val="0"/>
              </a:spcBef>
              <a:spcAft>
                <a:spcPts val="0"/>
              </a:spcAft>
              <a:buClrTx/>
              <a:buSzTx/>
              <a:buFontTx/>
              <a:buNone/>
              <a:tabLst/>
            </a:pPr>
            <a:endParaRPr lang="en-GB" b="1" dirty="0" smtClean="0">
              <a:solidFill>
                <a:srgbClr val="002060"/>
              </a:solidFill>
              <a:effectLst/>
            </a:endParaRPr>
          </a:p>
          <a:p>
            <a:pPr marL="0" marR="0" indent="0" algn="l" defTabSz="584200" rtl="0" fontAlgn="auto" latinLnBrk="0" hangingPunct="0">
              <a:lnSpc>
                <a:spcPct val="100000"/>
              </a:lnSpc>
              <a:spcBef>
                <a:spcPts val="0"/>
              </a:spcBef>
              <a:spcAft>
                <a:spcPts val="0"/>
              </a:spcAft>
              <a:buClrTx/>
              <a:buSzTx/>
              <a:buFontTx/>
              <a:buNone/>
              <a:tabLst/>
            </a:pPr>
            <a:r>
              <a:rPr lang="en-GB" b="1" dirty="0" smtClean="0">
                <a:solidFill>
                  <a:srgbClr val="002060"/>
                </a:solidFill>
                <a:effectLst/>
              </a:rPr>
              <a:t>Clear behaviour systems, routines and structures</a:t>
            </a:r>
          </a:p>
          <a:p>
            <a:pPr marL="0" marR="0" indent="0" algn="l" defTabSz="584200" rtl="0" fontAlgn="auto" latinLnBrk="0" hangingPunct="0">
              <a:lnSpc>
                <a:spcPct val="100000"/>
              </a:lnSpc>
              <a:spcBef>
                <a:spcPts val="0"/>
              </a:spcBef>
              <a:spcAft>
                <a:spcPts val="0"/>
              </a:spcAft>
              <a:buClrTx/>
              <a:buSzTx/>
              <a:buFontTx/>
              <a:buNone/>
              <a:tabLst/>
            </a:pPr>
            <a:endParaRPr lang="en-GB" b="1" dirty="0" smtClean="0">
              <a:solidFill>
                <a:srgbClr val="002060"/>
              </a:solidFill>
              <a:effectLst/>
            </a:endParaRPr>
          </a:p>
          <a:p>
            <a:pPr marL="0" marR="0" indent="0" algn="l" defTabSz="584200" rtl="0" fontAlgn="auto" latinLnBrk="0" hangingPunct="0">
              <a:lnSpc>
                <a:spcPct val="100000"/>
              </a:lnSpc>
              <a:spcBef>
                <a:spcPts val="0"/>
              </a:spcBef>
              <a:spcAft>
                <a:spcPts val="0"/>
              </a:spcAft>
              <a:buClrTx/>
              <a:buSzTx/>
              <a:buFontTx/>
              <a:buNone/>
              <a:tabLst/>
            </a:pPr>
            <a:r>
              <a:rPr lang="en-GB" b="1" dirty="0" smtClean="0">
                <a:solidFill>
                  <a:srgbClr val="002060"/>
                </a:solidFill>
                <a:effectLst/>
              </a:rPr>
              <a:t>Extra curricular and enrichment activities</a:t>
            </a:r>
          </a:p>
          <a:p>
            <a:pPr algn="l"/>
            <a:r>
              <a:rPr lang="en-GB" b="1" dirty="0">
                <a:solidFill>
                  <a:srgbClr val="002060"/>
                </a:solidFill>
                <a:effectLst/>
              </a:rPr>
              <a:t>Greenhouse charity sports </a:t>
            </a:r>
            <a:r>
              <a:rPr lang="en-GB" b="1" dirty="0" smtClean="0">
                <a:solidFill>
                  <a:srgbClr val="002060"/>
                </a:solidFill>
                <a:effectLst/>
              </a:rPr>
              <a:t>programme</a:t>
            </a:r>
          </a:p>
          <a:p>
            <a:pPr algn="l"/>
            <a:endParaRPr lang="en-GB" b="1" dirty="0" smtClean="0">
              <a:solidFill>
                <a:srgbClr val="002060"/>
              </a:solidFill>
              <a:effectLst/>
            </a:endParaRPr>
          </a:p>
          <a:p>
            <a:pPr marL="0" marR="0" indent="0" algn="l" defTabSz="584200" rtl="0" fontAlgn="auto" latinLnBrk="0" hangingPunct="0">
              <a:lnSpc>
                <a:spcPct val="100000"/>
              </a:lnSpc>
              <a:spcBef>
                <a:spcPts val="0"/>
              </a:spcBef>
              <a:spcAft>
                <a:spcPts val="0"/>
              </a:spcAft>
              <a:buClrTx/>
              <a:buSzTx/>
              <a:buFontTx/>
              <a:buNone/>
              <a:tabLst/>
            </a:pPr>
            <a:r>
              <a:rPr lang="en-GB" b="1" dirty="0" smtClean="0">
                <a:solidFill>
                  <a:srgbClr val="002060"/>
                </a:solidFill>
                <a:effectLst/>
              </a:rPr>
              <a:t>Regularly scrutinise all data</a:t>
            </a:r>
          </a:p>
        </p:txBody>
      </p:sp>
    </p:spTree>
    <p:extLst>
      <p:ext uri="{BB962C8B-B14F-4D97-AF65-F5344CB8AC3E}">
        <p14:creationId xmlns:p14="http://schemas.microsoft.com/office/powerpoint/2010/main" val="38996052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 calcmode="lin" valueType="num">
                                      <p:cBhvr additive="base">
                                        <p:cTn id="35"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anim calcmode="lin" valueType="num">
                                      <p:cBhvr additive="base">
                                        <p:cTn id="41" dur="500" fill="hold"/>
                                        <p:tgtEl>
                                          <p:spTgt spid="2">
                                            <p:txEl>
                                              <p:pRg st="13" end="1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6" name="TextBox 5"/>
          <p:cNvSpPr txBox="1"/>
          <p:nvPr/>
        </p:nvSpPr>
        <p:spPr>
          <a:xfrm>
            <a:off x="8312728" y="51388"/>
            <a:ext cx="4505498" cy="9643666"/>
          </a:xfrm>
          <a:prstGeom prst="rect">
            <a:avLst/>
          </a:prstGeom>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smtClean="0">
                <a:ln>
                  <a:noFill/>
                </a:ln>
                <a:solidFill>
                  <a:schemeClr val="bg1"/>
                </a:solidFill>
                <a:effectLst>
                  <a:outerShdw blurRad="50800" dist="25400" dir="5400000" rotWithShape="0">
                    <a:srgbClr val="000000"/>
                  </a:outerShdw>
                </a:effectLst>
                <a:uFillTx/>
                <a:sym typeface="Helvetica Neue Medium"/>
              </a:rPr>
              <a:t>Attitudinal Data</a:t>
            </a:r>
          </a:p>
          <a:p>
            <a:pPr marL="571500" marR="0" indent="-5715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800" dirty="0" smtClean="0">
                <a:solidFill>
                  <a:schemeClr val="bg1">
                    <a:lumMod val="50000"/>
                  </a:schemeClr>
                </a:solidFill>
              </a:rPr>
              <a:t>Monitored across year groups every half term</a:t>
            </a:r>
          </a:p>
          <a:p>
            <a:pPr marL="571500" marR="0" indent="-571500" algn="ctr"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sz="2800" dirty="0" smtClean="0">
              <a:solidFill>
                <a:schemeClr val="bg1">
                  <a:lumMod val="50000"/>
                </a:schemeClr>
              </a:solidFill>
            </a:endParaRP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800" dirty="0" smtClean="0">
                <a:solidFill>
                  <a:schemeClr val="bg1"/>
                </a:solidFill>
              </a:rPr>
              <a:t>Provides early indication of concerns re attendance, punctuality and behaviour</a:t>
            </a:r>
          </a:p>
          <a:p>
            <a:pPr marR="0" algn="ctr" defTabSz="584200" rtl="0" fontAlgn="auto" latinLnBrk="0" hangingPunct="0">
              <a:lnSpc>
                <a:spcPct val="100000"/>
              </a:lnSpc>
              <a:spcBef>
                <a:spcPts val="0"/>
              </a:spcBef>
              <a:spcAft>
                <a:spcPts val="0"/>
              </a:spcAft>
              <a:buClrTx/>
              <a:buSzTx/>
              <a:tabLst/>
            </a:pPr>
            <a:endParaRPr lang="en-GB" sz="2800" dirty="0" smtClean="0">
              <a:solidFill>
                <a:schemeClr val="bg1"/>
              </a:solidFill>
            </a:endParaRP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800" b="0" i="0" u="none" strike="noStrike" cap="none" spc="0" normalizeH="0" baseline="0" dirty="0" smtClean="0">
                <a:ln>
                  <a:noFill/>
                </a:ln>
                <a:solidFill>
                  <a:schemeClr val="bg1">
                    <a:lumMod val="50000"/>
                  </a:schemeClr>
                </a:solidFill>
                <a:effectLst>
                  <a:outerShdw blurRad="50800" dist="25400" dir="5400000" rotWithShape="0">
                    <a:srgbClr val="000000"/>
                  </a:outerShdw>
                </a:effectLst>
                <a:uFillTx/>
                <a:sym typeface="Helvetica Neue Medium"/>
              </a:rPr>
              <a:t>Clear link between attitudinal data and academic performance</a:t>
            </a:r>
          </a:p>
          <a:p>
            <a:pPr marR="0" algn="ctr" defTabSz="584200" rtl="0" fontAlgn="auto" latinLnBrk="0" hangingPunct="0">
              <a:lnSpc>
                <a:spcPct val="100000"/>
              </a:lnSpc>
              <a:spcBef>
                <a:spcPts val="0"/>
              </a:spcBef>
              <a:spcAft>
                <a:spcPts val="0"/>
              </a:spcAft>
              <a:buClrTx/>
              <a:buSzTx/>
              <a:tabLst/>
            </a:pPr>
            <a:endParaRPr kumimoji="0" lang="en-GB" sz="2800" b="0" i="0" u="none" strike="noStrike" cap="none" spc="0" normalizeH="0" baseline="0" dirty="0" smtClean="0">
              <a:ln>
                <a:noFill/>
              </a:ln>
              <a:solidFill>
                <a:schemeClr val="bg1">
                  <a:lumMod val="50000"/>
                </a:schemeClr>
              </a:solidFill>
              <a:effectLst>
                <a:outerShdw blurRad="50800" dist="25400" dir="5400000" rotWithShape="0">
                  <a:srgbClr val="000000"/>
                </a:outerShdw>
              </a:effectLst>
              <a:uFillTx/>
              <a:sym typeface="Helvetica Neue Medium"/>
            </a:endParaRP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800" dirty="0" smtClean="0">
                <a:solidFill>
                  <a:schemeClr val="bg1"/>
                </a:solidFill>
              </a:rPr>
              <a:t>Also highlights concerns re safeguarding </a:t>
            </a:r>
            <a:r>
              <a:rPr lang="en-GB" sz="2800" dirty="0" err="1" smtClean="0">
                <a:solidFill>
                  <a:schemeClr val="bg1"/>
                </a:solidFill>
              </a:rPr>
              <a:t>etc</a:t>
            </a:r>
            <a:endParaRPr lang="en-GB" sz="2800" dirty="0" smtClean="0">
              <a:solidFill>
                <a:schemeClr val="bg1"/>
              </a:solidFill>
            </a:endParaRPr>
          </a:p>
          <a:p>
            <a:pPr marR="0" algn="ctr" defTabSz="584200" rtl="0" fontAlgn="auto" latinLnBrk="0" hangingPunct="0">
              <a:lnSpc>
                <a:spcPct val="100000"/>
              </a:lnSpc>
              <a:spcBef>
                <a:spcPts val="0"/>
              </a:spcBef>
              <a:spcAft>
                <a:spcPts val="0"/>
              </a:spcAft>
              <a:buClrTx/>
              <a:buSzTx/>
              <a:tabLst/>
            </a:pPr>
            <a:endParaRPr lang="en-GB" sz="2800" dirty="0" smtClean="0">
              <a:solidFill>
                <a:schemeClr val="bg1"/>
              </a:solidFill>
            </a:endParaRP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800" b="0" i="0" u="none" strike="noStrike" cap="none" spc="0" normalizeH="0" baseline="0" dirty="0" smtClean="0">
                <a:ln>
                  <a:noFill/>
                </a:ln>
                <a:solidFill>
                  <a:schemeClr val="bg1">
                    <a:lumMod val="50000"/>
                  </a:schemeClr>
                </a:solidFill>
                <a:effectLst>
                  <a:outerShdw blurRad="50800" dist="25400" dir="5400000" rotWithShape="0">
                    <a:srgbClr val="000000"/>
                  </a:outerShdw>
                </a:effectLst>
                <a:uFillTx/>
                <a:sym typeface="Helvetica Neue Medium"/>
              </a:rPr>
              <a:t>Identifies</a:t>
            </a:r>
            <a:r>
              <a:rPr kumimoji="0" lang="en-GB" sz="2800" b="0" i="0" u="none" strike="noStrike" cap="none" spc="0" normalizeH="0" dirty="0" smtClean="0">
                <a:ln>
                  <a:noFill/>
                </a:ln>
                <a:solidFill>
                  <a:schemeClr val="bg1">
                    <a:lumMod val="50000"/>
                  </a:schemeClr>
                </a:solidFill>
                <a:effectLst>
                  <a:outerShdw blurRad="50800" dist="25400" dir="5400000" rotWithShape="0">
                    <a:srgbClr val="000000"/>
                  </a:outerShdw>
                </a:effectLst>
                <a:uFillTx/>
                <a:sym typeface="Helvetica Neue Medium"/>
              </a:rPr>
              <a:t> students who may need immediate intervention</a:t>
            </a: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2800" b="0" i="0" u="none" strike="noStrike" cap="none" spc="0" normalizeH="0" dirty="0" smtClean="0">
              <a:ln>
                <a:noFill/>
              </a:ln>
              <a:solidFill>
                <a:schemeClr val="bg1">
                  <a:lumMod val="50000"/>
                </a:schemeClr>
              </a:solidFill>
              <a:effectLst>
                <a:outerShdw blurRad="50800" dist="25400" dir="5400000" rotWithShape="0">
                  <a:srgbClr val="000000"/>
                </a:outerShdw>
              </a:effectLst>
              <a:uFillTx/>
              <a:sym typeface="Helvetica Neue Medium"/>
            </a:endParaRPr>
          </a:p>
          <a:p>
            <a:pPr marL="342900" marR="0" indent="-342900" algn="ctr" defTabSz="584200" rtl="0" fontAlgn="auto" latinLnBrk="0" hangingPunct="0">
              <a:lnSpc>
                <a:spcPct val="100000"/>
              </a:lnSpc>
              <a:spcBef>
                <a:spcPts val="0"/>
              </a:spcBef>
              <a:spcAft>
                <a:spcPts val="0"/>
              </a:spcAft>
              <a:buClrTx/>
              <a:buSzTx/>
              <a:buFont typeface="Arial" panose="020B0604020202020204" pitchFamily="34" charset="0"/>
              <a:buChar char="•"/>
              <a:tabLst/>
            </a:pPr>
            <a:r>
              <a:rPr lang="en-GB" sz="2800" dirty="0" smtClean="0">
                <a:solidFill>
                  <a:schemeClr val="bg1"/>
                </a:solidFill>
              </a:rPr>
              <a:t>Provides information for tutor and pastoral team</a:t>
            </a:r>
            <a:endParaRPr kumimoji="0" lang="en-GB" sz="2800" b="0" i="0" u="none" strike="noStrike" cap="none" spc="0" normalizeH="0" dirty="0" smtClean="0">
              <a:ln>
                <a:noFill/>
              </a:ln>
              <a:solidFill>
                <a:schemeClr val="bg1"/>
              </a:solidFill>
              <a:effectLst>
                <a:outerShdw blurRad="50800" dist="25400" dir="5400000" rotWithShape="0">
                  <a:srgbClr val="000000"/>
                </a:outerShdw>
              </a:effectLst>
              <a:uFillTx/>
              <a:sym typeface="Helvetica Neue Medium"/>
            </a:endParaRPr>
          </a:p>
        </p:txBody>
      </p:sp>
      <p:pic>
        <p:nvPicPr>
          <p:cNvPr id="8" name="Picture 7"/>
          <p:cNvPicPr>
            <a:picLocks noChangeAspect="1"/>
          </p:cNvPicPr>
          <p:nvPr/>
        </p:nvPicPr>
        <p:blipFill>
          <a:blip r:embed="rId3"/>
          <a:stretch>
            <a:fillRect/>
          </a:stretch>
        </p:blipFill>
        <p:spPr>
          <a:xfrm>
            <a:off x="182880" y="78990"/>
            <a:ext cx="8303488" cy="9616064"/>
          </a:xfrm>
          <a:prstGeom prst="rect">
            <a:avLst/>
          </a:prstGeom>
        </p:spPr>
      </p:pic>
    </p:spTree>
    <p:extLst>
      <p:ext uri="{BB962C8B-B14F-4D97-AF65-F5344CB8AC3E}">
        <p14:creationId xmlns:p14="http://schemas.microsoft.com/office/powerpoint/2010/main" val="43174065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hueOff val="-119600"/>
            <a:satOff val="-3645"/>
            <a:lumOff val="-22201"/>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2" y="-423"/>
            <a:ext cx="13003895" cy="9754445"/>
          </a:xfrm>
          <a:prstGeom prst="rect">
            <a:avLst/>
          </a:prstGeom>
        </p:spPr>
      </p:pic>
      <p:sp>
        <p:nvSpPr>
          <p:cNvPr id="2" name="TextBox 1"/>
          <p:cNvSpPr txBox="1"/>
          <p:nvPr/>
        </p:nvSpPr>
        <p:spPr>
          <a:xfrm>
            <a:off x="0" y="0"/>
            <a:ext cx="12701847" cy="10997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200" b="1" i="0" u="none" strike="noStrike" cap="none" spc="0" normalizeH="0" baseline="0" dirty="0" smtClean="0">
                <a:ln>
                  <a:noFill/>
                </a:ln>
                <a:solidFill>
                  <a:srgbClr val="002060"/>
                </a:solidFill>
                <a:effectLst/>
                <a:uFillTx/>
                <a:sym typeface="Helvetica Neue Medium"/>
              </a:rPr>
              <a:t>In conclusion:</a:t>
            </a:r>
          </a:p>
          <a:p>
            <a:pPr marL="0" marR="0" indent="0" algn="ctr" defTabSz="584200" rtl="0" fontAlgn="auto" latinLnBrk="0" hangingPunct="0">
              <a:lnSpc>
                <a:spcPct val="100000"/>
              </a:lnSpc>
              <a:spcBef>
                <a:spcPts val="0"/>
              </a:spcBef>
              <a:spcAft>
                <a:spcPts val="0"/>
              </a:spcAft>
              <a:buClrTx/>
              <a:buSzTx/>
              <a:buFontTx/>
              <a:buNone/>
              <a:tabLst/>
            </a:pPr>
            <a:endParaRPr kumimoji="0" lang="en-GB" sz="2000" b="1" i="0" u="none" strike="noStrike" cap="none" spc="0" normalizeH="0" baseline="0" dirty="0" smtClean="0">
              <a:ln>
                <a:noFill/>
              </a:ln>
              <a:solidFill>
                <a:srgbClr val="002060"/>
              </a:solidFill>
              <a:effectLst/>
              <a:uFillTx/>
              <a:sym typeface="Helvetica Neue Medium"/>
            </a:endParaRPr>
          </a:p>
          <a:p>
            <a:pPr marL="0" marR="0" indent="0" defTabSz="584200" rtl="0" fontAlgn="auto" latinLnBrk="0" hangingPunct="0">
              <a:lnSpc>
                <a:spcPct val="100000"/>
              </a:lnSpc>
              <a:spcBef>
                <a:spcPts val="0"/>
              </a:spcBef>
              <a:spcAft>
                <a:spcPts val="0"/>
              </a:spcAft>
              <a:buClrTx/>
              <a:buSzTx/>
              <a:buFontTx/>
              <a:buNone/>
              <a:tabLst/>
            </a:pPr>
            <a:r>
              <a:rPr lang="en-GB" sz="2800" b="1" dirty="0" smtClean="0">
                <a:solidFill>
                  <a:srgbClr val="002060"/>
                </a:solidFill>
                <a:effectLst/>
              </a:rPr>
              <a:t>The School maintained its ‘good’ judgement in its recent Ofsted, Dec 12 2017</a:t>
            </a:r>
          </a:p>
          <a:p>
            <a:pPr marL="0" marR="0" indent="0" defTabSz="584200" rtl="0" fontAlgn="auto" latinLnBrk="0" hangingPunct="0">
              <a:lnSpc>
                <a:spcPct val="100000"/>
              </a:lnSpc>
              <a:spcBef>
                <a:spcPts val="0"/>
              </a:spcBef>
              <a:spcAft>
                <a:spcPts val="0"/>
              </a:spcAft>
              <a:buClrTx/>
              <a:buSzTx/>
              <a:buFontTx/>
              <a:buNone/>
              <a:tabLst/>
            </a:pPr>
            <a:r>
              <a:rPr lang="en-GB" sz="2800" b="1" dirty="0" smtClean="0">
                <a:solidFill>
                  <a:srgbClr val="002060"/>
                </a:solidFill>
                <a:effectLst/>
              </a:rPr>
              <a:t>Inspection showed that:</a:t>
            </a:r>
          </a:p>
          <a:p>
            <a:pPr marL="0" marR="0" indent="0" algn="ctr" defTabSz="584200" rtl="0" fontAlgn="auto" latinLnBrk="0" hangingPunct="0">
              <a:lnSpc>
                <a:spcPct val="100000"/>
              </a:lnSpc>
              <a:spcBef>
                <a:spcPts val="0"/>
              </a:spcBef>
              <a:spcAft>
                <a:spcPts val="0"/>
              </a:spcAft>
              <a:buClrTx/>
              <a:buSzTx/>
              <a:buFontTx/>
              <a:buNone/>
              <a:tabLst/>
            </a:pPr>
            <a:endParaRPr lang="en-GB" sz="2000" b="1" dirty="0" smtClean="0">
              <a:solidFill>
                <a:srgbClr val="002060"/>
              </a:solidFill>
              <a:effectLst/>
            </a:endParaRPr>
          </a:p>
          <a:p>
            <a:pPr marL="0" marR="0" indent="0" algn="ctr" defTabSz="584200" rtl="0" fontAlgn="auto" latinLnBrk="0" hangingPunct="0">
              <a:lnSpc>
                <a:spcPct val="100000"/>
              </a:lnSpc>
              <a:spcBef>
                <a:spcPts val="0"/>
              </a:spcBef>
              <a:spcAft>
                <a:spcPts val="0"/>
              </a:spcAft>
              <a:buClrTx/>
              <a:buSzTx/>
              <a:buFontTx/>
              <a:buNone/>
              <a:tabLst/>
            </a:pPr>
            <a:r>
              <a:rPr lang="en-GB" sz="2400" b="1" dirty="0" smtClean="0">
                <a:solidFill>
                  <a:srgbClr val="002060"/>
                </a:solidFill>
                <a:effectLst/>
              </a:rPr>
              <a:t>‘ the school is a strong learning community that works effectively with staff, parents, pupils and a wide range of stakeholders’</a:t>
            </a:r>
          </a:p>
          <a:p>
            <a:pPr marL="0" marR="0" indent="0" algn="ctr" defTabSz="584200" rtl="0" fontAlgn="auto" latinLnBrk="0" hangingPunct="0">
              <a:lnSpc>
                <a:spcPct val="100000"/>
              </a:lnSpc>
              <a:spcBef>
                <a:spcPts val="0"/>
              </a:spcBef>
              <a:spcAft>
                <a:spcPts val="0"/>
              </a:spcAft>
              <a:buClrTx/>
              <a:buSzTx/>
              <a:buFontTx/>
              <a:buNone/>
              <a:tabLst/>
            </a:pPr>
            <a:endParaRPr lang="en-GB" sz="2400" b="1" dirty="0" smtClean="0">
              <a:solidFill>
                <a:srgbClr val="002060"/>
              </a:solidFill>
              <a:effectLst/>
            </a:endParaRPr>
          </a:p>
          <a:p>
            <a:pPr marL="0" marR="0" indent="0" algn="ctr" defTabSz="5842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smtClean="0">
                <a:ln>
                  <a:noFill/>
                </a:ln>
                <a:solidFill>
                  <a:srgbClr val="002060"/>
                </a:solidFill>
                <a:effectLst/>
                <a:uFillTx/>
                <a:sym typeface="Helvetica Neue Medium"/>
              </a:rPr>
              <a:t>‘leaders’ detailed knowledge</a:t>
            </a:r>
            <a:r>
              <a:rPr kumimoji="0" lang="en-GB" sz="2400" b="1" i="0" u="none" strike="noStrike" cap="none" spc="0" normalizeH="0" dirty="0" smtClean="0">
                <a:ln>
                  <a:noFill/>
                </a:ln>
                <a:solidFill>
                  <a:srgbClr val="002060"/>
                </a:solidFill>
                <a:effectLst/>
                <a:uFillTx/>
                <a:sym typeface="Helvetica Neue Medium"/>
              </a:rPr>
              <a:t> of the school makes a positive impact on the life chances of pupils’</a:t>
            </a:r>
          </a:p>
          <a:p>
            <a:pPr marL="0" marR="0" indent="0" algn="ctr" defTabSz="584200" rtl="0" fontAlgn="auto" latinLnBrk="0" hangingPunct="0">
              <a:lnSpc>
                <a:spcPct val="100000"/>
              </a:lnSpc>
              <a:spcBef>
                <a:spcPts val="0"/>
              </a:spcBef>
              <a:spcAft>
                <a:spcPts val="0"/>
              </a:spcAft>
              <a:buClrTx/>
              <a:buSzTx/>
              <a:buFontTx/>
              <a:buNone/>
              <a:tabLst/>
            </a:pPr>
            <a:endParaRPr kumimoji="0" lang="en-GB" sz="2400" b="1" i="0" u="none" strike="noStrike" cap="none" spc="0" normalizeH="0" dirty="0" smtClean="0">
              <a:ln>
                <a:noFill/>
              </a:ln>
              <a:solidFill>
                <a:srgbClr val="002060"/>
              </a:solidFill>
              <a:effectLst/>
              <a:uFillTx/>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r>
              <a:rPr lang="en-GB" sz="2400" b="1" baseline="0" dirty="0" smtClean="0">
                <a:solidFill>
                  <a:srgbClr val="002060"/>
                </a:solidFill>
                <a:effectLst/>
              </a:rPr>
              <a:t>‘central to your school’s work is the determination</a:t>
            </a:r>
            <a:r>
              <a:rPr lang="en-GB" sz="2400" b="1" dirty="0" smtClean="0">
                <a:solidFill>
                  <a:srgbClr val="002060"/>
                </a:solidFill>
                <a:effectLst/>
              </a:rPr>
              <a:t> to ensure that all pupils, including those from disadvantaged backgrounds, succeed academically’</a:t>
            </a:r>
          </a:p>
          <a:p>
            <a:pPr marL="0" marR="0" indent="0" algn="ctr" defTabSz="584200" rtl="0" fontAlgn="auto" latinLnBrk="0" hangingPunct="0">
              <a:lnSpc>
                <a:spcPct val="100000"/>
              </a:lnSpc>
              <a:spcBef>
                <a:spcPts val="0"/>
              </a:spcBef>
              <a:spcAft>
                <a:spcPts val="0"/>
              </a:spcAft>
              <a:buClrTx/>
              <a:buSzTx/>
              <a:buFontTx/>
              <a:buNone/>
              <a:tabLst/>
            </a:pPr>
            <a:endParaRPr lang="en-GB" sz="2400" b="1" dirty="0" smtClean="0">
              <a:solidFill>
                <a:srgbClr val="002060"/>
              </a:solidFill>
              <a:effectLst/>
            </a:endParaRPr>
          </a:p>
          <a:p>
            <a:pPr marL="0" marR="0" indent="0" algn="ctr" defTabSz="584200" rtl="0" fontAlgn="auto" latinLnBrk="0" hangingPunct="0">
              <a:lnSpc>
                <a:spcPct val="100000"/>
              </a:lnSpc>
              <a:spcBef>
                <a:spcPts val="0"/>
              </a:spcBef>
              <a:spcAft>
                <a:spcPts val="0"/>
              </a:spcAft>
              <a:buClrTx/>
              <a:buSzTx/>
              <a:buFontTx/>
              <a:buNone/>
              <a:tabLst/>
            </a:pPr>
            <a:r>
              <a:rPr lang="en-GB" sz="2400" b="1" dirty="0" smtClean="0">
                <a:solidFill>
                  <a:srgbClr val="002060"/>
                </a:solidFill>
                <a:effectLst/>
              </a:rPr>
              <a:t>‘pupils, leaders, governors, and staff share high expectations of learning and the personal development of all pupils. This is also reflected within the range of extra curricular and enrichment opportunities about which pupils speak enthusiastically and from which they benefit’</a:t>
            </a:r>
          </a:p>
          <a:p>
            <a:pPr marL="0" marR="0" indent="0" algn="ctr" defTabSz="584200" rtl="0" fontAlgn="auto" latinLnBrk="0" hangingPunct="0">
              <a:lnSpc>
                <a:spcPct val="100000"/>
              </a:lnSpc>
              <a:spcBef>
                <a:spcPts val="0"/>
              </a:spcBef>
              <a:spcAft>
                <a:spcPts val="0"/>
              </a:spcAft>
              <a:buClrTx/>
              <a:buSzTx/>
              <a:buFontTx/>
              <a:buNone/>
              <a:tabLst/>
            </a:pPr>
            <a:endParaRPr lang="en-GB" sz="2400" b="1" dirty="0" smtClean="0">
              <a:solidFill>
                <a:srgbClr val="002060"/>
              </a:solidFill>
              <a:effectLst/>
            </a:endParaRPr>
          </a:p>
          <a:p>
            <a:pPr marL="0" marR="0" indent="0" algn="ctr" defTabSz="584200" rtl="0" fontAlgn="auto" latinLnBrk="0" hangingPunct="0">
              <a:lnSpc>
                <a:spcPct val="100000"/>
              </a:lnSpc>
              <a:spcBef>
                <a:spcPts val="0"/>
              </a:spcBef>
              <a:spcAft>
                <a:spcPts val="0"/>
              </a:spcAft>
              <a:buClrTx/>
              <a:buSzTx/>
              <a:buFontTx/>
              <a:buNone/>
              <a:tabLst/>
            </a:pPr>
            <a:r>
              <a:rPr lang="en-GB" sz="2400" b="1" dirty="0" smtClean="0">
                <a:solidFill>
                  <a:srgbClr val="002060"/>
                </a:solidFill>
                <a:effectLst/>
              </a:rPr>
              <a:t>‘effective use of assessment information by a range of teams across the school who make links between attendance, absence, safeguarding concerns and pupil progress’</a:t>
            </a:r>
          </a:p>
          <a:p>
            <a:pPr marL="0" marR="0" indent="0" algn="ctr" defTabSz="584200" rtl="0" fontAlgn="auto" latinLnBrk="0" hangingPunct="0">
              <a:lnSpc>
                <a:spcPct val="100000"/>
              </a:lnSpc>
              <a:spcBef>
                <a:spcPts val="0"/>
              </a:spcBef>
              <a:spcAft>
                <a:spcPts val="0"/>
              </a:spcAft>
              <a:buClrTx/>
              <a:buSzTx/>
              <a:buFontTx/>
              <a:buNone/>
              <a:tabLst/>
            </a:pPr>
            <a:endParaRPr lang="en-GB" sz="2400" b="1" dirty="0">
              <a:solidFill>
                <a:srgbClr val="002060"/>
              </a:solidFill>
              <a:effectLst/>
            </a:endParaRPr>
          </a:p>
          <a:p>
            <a:pPr marL="0" marR="0" indent="0" algn="ctr" defTabSz="584200" rtl="0" fontAlgn="auto" latinLnBrk="0" hangingPunct="0">
              <a:lnSpc>
                <a:spcPct val="100000"/>
              </a:lnSpc>
              <a:spcBef>
                <a:spcPts val="0"/>
              </a:spcBef>
              <a:spcAft>
                <a:spcPts val="0"/>
              </a:spcAft>
              <a:buClrTx/>
              <a:buSzTx/>
              <a:buFontTx/>
              <a:buNone/>
              <a:tabLst/>
            </a:pPr>
            <a:r>
              <a:rPr lang="en-GB" sz="2400" b="1" dirty="0" smtClean="0">
                <a:solidFill>
                  <a:srgbClr val="002060"/>
                </a:solidFill>
                <a:effectLst/>
              </a:rPr>
              <a:t>‘I just wish others knew how good this school is’ Year 8 student</a:t>
            </a:r>
          </a:p>
          <a:p>
            <a:pPr marL="0" marR="0" indent="0" algn="ctr" defTabSz="584200" rtl="0" fontAlgn="auto" latinLnBrk="0" hangingPunct="0">
              <a:lnSpc>
                <a:spcPct val="100000"/>
              </a:lnSpc>
              <a:spcBef>
                <a:spcPts val="0"/>
              </a:spcBef>
              <a:spcAft>
                <a:spcPts val="0"/>
              </a:spcAft>
              <a:buClrTx/>
              <a:buSzTx/>
              <a:buFontTx/>
              <a:buNone/>
              <a:tabLst/>
            </a:pPr>
            <a:endParaRPr lang="en-GB" sz="2400" b="1" dirty="0" smtClean="0">
              <a:solidFill>
                <a:srgbClr val="002060"/>
              </a:solidFill>
              <a:effectLst/>
            </a:endParaRPr>
          </a:p>
          <a:p>
            <a:pPr marL="0" marR="0" indent="0" algn="ctr" defTabSz="584200" rtl="0" fontAlgn="auto" latinLnBrk="0" hangingPunct="0">
              <a:lnSpc>
                <a:spcPct val="100000"/>
              </a:lnSpc>
              <a:spcBef>
                <a:spcPts val="0"/>
              </a:spcBef>
              <a:spcAft>
                <a:spcPts val="0"/>
              </a:spcAft>
              <a:buClrTx/>
              <a:buSzTx/>
              <a:buFontTx/>
              <a:buNone/>
              <a:tabLst/>
            </a:pPr>
            <a:endParaRPr lang="en-GB" sz="2000" b="1" dirty="0">
              <a:solidFill>
                <a:srgbClr val="002060"/>
              </a:solidFill>
              <a:effectLst/>
            </a:endParaRPr>
          </a:p>
          <a:p>
            <a:pPr marL="0" marR="0" indent="0" algn="ctr" defTabSz="584200" rtl="0" fontAlgn="auto" latinLnBrk="0" hangingPunct="0">
              <a:lnSpc>
                <a:spcPct val="100000"/>
              </a:lnSpc>
              <a:spcBef>
                <a:spcPts val="0"/>
              </a:spcBef>
              <a:spcAft>
                <a:spcPts val="0"/>
              </a:spcAft>
              <a:buClrTx/>
              <a:buSzTx/>
              <a:buFontTx/>
              <a:buNone/>
              <a:tabLst/>
            </a:pPr>
            <a:endParaRPr lang="en-GB" dirty="0" smtClean="0"/>
          </a:p>
          <a:p>
            <a:pPr marL="0" marR="0" indent="0" algn="ctr" defTabSz="584200" rtl="0" fontAlgn="auto" latinLnBrk="0" hangingPunct="0">
              <a:lnSpc>
                <a:spcPct val="100000"/>
              </a:lnSpc>
              <a:spcBef>
                <a:spcPts val="0"/>
              </a:spcBef>
              <a:spcAft>
                <a:spcPts val="0"/>
              </a:spcAft>
              <a:buClrTx/>
              <a:buSzTx/>
              <a:buFontTx/>
              <a:buNone/>
              <a:tabLst/>
            </a:pPr>
            <a:endParaRPr kumimoji="0" lang="en-GB" sz="3800" b="0" i="0" u="none" strike="noStrike" cap="none" spc="0" normalizeH="0" baseline="0" dirty="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395205236"/>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2">
  <a:themeElements>
    <a:clrScheme name="New_Template2">
      <a:dk1>
        <a:srgbClr val="C000EB"/>
      </a:dk1>
      <a:lt1>
        <a:srgbClr val="EBEBEB"/>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6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6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ew_Template2">
  <a:themeElements>
    <a:clrScheme name="New_Template2">
      <a:dk1>
        <a:srgbClr val="000000"/>
      </a:dk1>
      <a:lt1>
        <a:srgbClr val="FFFFFF"/>
      </a:lt1>
      <a:dk2>
        <a:srgbClr val="525252"/>
      </a:dk2>
      <a:lt2>
        <a:srgbClr val="C9C9C9"/>
      </a:lt2>
      <a:accent1>
        <a:srgbClr val="619AE3"/>
      </a:accent1>
      <a:accent2>
        <a:srgbClr val="54BFB9"/>
      </a:accent2>
      <a:accent3>
        <a:srgbClr val="29C439"/>
      </a:accent3>
      <a:accent4>
        <a:srgbClr val="EDAC0F"/>
      </a:accent4>
      <a:accent5>
        <a:srgbClr val="D41D03"/>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4489</TotalTime>
  <Words>1111</Words>
  <Application>Microsoft Office PowerPoint</Application>
  <PresentationFormat>Custom</PresentationFormat>
  <Paragraphs>131</Paragraphs>
  <Slides>12</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Arial Black</vt:lpstr>
      <vt:lpstr>Helvetica Neue</vt:lpstr>
      <vt:lpstr>Helvetica Neue Medium</vt:lpstr>
      <vt:lpstr>Times</vt:lpstr>
      <vt:lpstr>Times New Roman</vt:lpstr>
      <vt:lpstr>New_Template2</vt:lpstr>
      <vt:lpstr>3_Blank Presentation</vt:lpstr>
      <vt:lpstr>4_Blank Presentation</vt:lpstr>
      <vt:lpstr>Effective Inclusion Practice to Support Disaffected Students in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Inclusion Practice to Support Disaffected Students in School</dc:title>
  <dc:creator>Richard Cole</dc:creator>
  <cp:lastModifiedBy>conf</cp:lastModifiedBy>
  <cp:revision>64</cp:revision>
  <dcterms:modified xsi:type="dcterms:W3CDTF">2018-01-26T10:30:49Z</dcterms:modified>
</cp:coreProperties>
</file>