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445" r:id="rId2"/>
    <p:sldId id="299" r:id="rId3"/>
    <p:sldId id="408" r:id="rId4"/>
    <p:sldId id="303" r:id="rId5"/>
    <p:sldId id="441" r:id="rId6"/>
    <p:sldId id="304" r:id="rId7"/>
    <p:sldId id="442" r:id="rId8"/>
    <p:sldId id="434" r:id="rId9"/>
    <p:sldId id="305" r:id="rId10"/>
    <p:sldId id="423" r:id="rId11"/>
    <p:sldId id="424" r:id="rId12"/>
    <p:sldId id="438" r:id="rId13"/>
    <p:sldId id="306" r:id="rId14"/>
    <p:sldId id="446" r:id="rId15"/>
    <p:sldId id="313" r:id="rId16"/>
    <p:sldId id="314" r:id="rId17"/>
    <p:sldId id="315" r:id="rId18"/>
    <p:sldId id="316" r:id="rId19"/>
    <p:sldId id="322" r:id="rId20"/>
    <p:sldId id="325" r:id="rId21"/>
    <p:sldId id="326" r:id="rId22"/>
    <p:sldId id="374" r:id="rId23"/>
    <p:sldId id="429" r:id="rId24"/>
    <p:sldId id="435" r:id="rId25"/>
    <p:sldId id="375" r:id="rId26"/>
    <p:sldId id="377" r:id="rId27"/>
    <p:sldId id="329" r:id="rId28"/>
    <p:sldId id="421" r:id="rId29"/>
    <p:sldId id="384" r:id="rId30"/>
    <p:sldId id="332" r:id="rId31"/>
    <p:sldId id="335" r:id="rId32"/>
    <p:sldId id="378" r:id="rId33"/>
    <p:sldId id="406" r:id="rId34"/>
    <p:sldId id="432" r:id="rId35"/>
    <p:sldId id="436" r:id="rId36"/>
    <p:sldId id="402" r:id="rId37"/>
    <p:sldId id="404" r:id="rId38"/>
    <p:sldId id="410" r:id="rId39"/>
    <p:sldId id="400" r:id="rId40"/>
    <p:sldId id="422" r:id="rId41"/>
    <p:sldId id="391" r:id="rId42"/>
    <p:sldId id="392" r:id="rId43"/>
    <p:sldId id="393" r:id="rId44"/>
    <p:sldId id="394" r:id="rId45"/>
    <p:sldId id="395" r:id="rId46"/>
    <p:sldId id="396" r:id="rId47"/>
    <p:sldId id="397" r:id="rId48"/>
    <p:sldId id="439" r:id="rId49"/>
    <p:sldId id="443" r:id="rId50"/>
    <p:sldId id="430" r:id="rId51"/>
    <p:sldId id="444" r:id="rId52"/>
    <p:sldId id="270" r:id="rId53"/>
    <p:sldId id="271" r:id="rId54"/>
    <p:sldId id="44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9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884" autoAdjust="0"/>
  </p:normalViewPr>
  <p:slideViewPr>
    <p:cSldViewPr snapToGrid="0" snapToObjects="1">
      <p:cViewPr varScale="1">
        <p:scale>
          <a:sx n="35" d="100"/>
          <a:sy n="35" d="100"/>
        </p:scale>
        <p:origin x="2322" y="60"/>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D4F4C-D4A6-044B-9F69-595259F135F7}"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52BCA78-66DE-6746-9C47-BD28E60389D1}">
      <dgm:prSet phldrT="[Text]"/>
      <dgm:spPr/>
      <dgm:t>
        <a:bodyPr/>
        <a:lstStyle/>
        <a:p>
          <a:r>
            <a:rPr lang="en-US" b="1" dirty="0" smtClean="0">
              <a:solidFill>
                <a:schemeClr val="tx1"/>
              </a:solidFill>
            </a:rPr>
            <a:t>EAL Coordinator/Lead</a:t>
          </a:r>
          <a:endParaRPr lang="en-US" b="1" dirty="0">
            <a:solidFill>
              <a:schemeClr val="tx1"/>
            </a:solidFill>
          </a:endParaRPr>
        </a:p>
      </dgm:t>
    </dgm:pt>
    <dgm:pt modelId="{6AF8DFBF-59AB-AC49-8085-364648519C15}" type="parTrans" cxnId="{7B70CE03-2382-6643-B3B2-4925D8233B60}">
      <dgm:prSet/>
      <dgm:spPr/>
      <dgm:t>
        <a:bodyPr/>
        <a:lstStyle/>
        <a:p>
          <a:endParaRPr lang="en-US"/>
        </a:p>
      </dgm:t>
    </dgm:pt>
    <dgm:pt modelId="{C2B2F4F3-56B3-CD49-A017-ABC2E14F81A3}" type="sibTrans" cxnId="{7B70CE03-2382-6643-B3B2-4925D8233B60}">
      <dgm:prSet/>
      <dgm:spPr/>
      <dgm:t>
        <a:bodyPr/>
        <a:lstStyle/>
        <a:p>
          <a:endParaRPr lang="en-US"/>
        </a:p>
      </dgm:t>
    </dgm:pt>
    <dgm:pt modelId="{F4AF96B2-F1B6-BB4C-9CEE-8015FB6204E2}">
      <dgm:prSet phldrT="[Text]"/>
      <dgm:spPr/>
      <dgm:t>
        <a:bodyPr/>
        <a:lstStyle/>
        <a:p>
          <a:r>
            <a:rPr lang="en-US" b="1" dirty="0" smtClean="0">
              <a:solidFill>
                <a:srgbClr val="000000"/>
              </a:solidFill>
            </a:rPr>
            <a:t>Leadership</a:t>
          </a:r>
          <a:r>
            <a:rPr lang="en-US" b="1" baseline="0" dirty="0" smtClean="0">
              <a:solidFill>
                <a:srgbClr val="000000"/>
              </a:solidFill>
            </a:rPr>
            <a:t> and Management </a:t>
          </a:r>
          <a:endParaRPr lang="en-US" b="1" dirty="0">
            <a:solidFill>
              <a:srgbClr val="000000"/>
            </a:solidFill>
          </a:endParaRPr>
        </a:p>
      </dgm:t>
    </dgm:pt>
    <dgm:pt modelId="{B1BE16B8-A9D0-4A4E-AE87-6AE5D0A3F7BC}" type="parTrans" cxnId="{F81D0ED4-5C83-444D-ADD6-BD2E7D61E83E}">
      <dgm:prSet/>
      <dgm:spPr/>
      <dgm:t>
        <a:bodyPr/>
        <a:lstStyle/>
        <a:p>
          <a:endParaRPr lang="en-US"/>
        </a:p>
      </dgm:t>
    </dgm:pt>
    <dgm:pt modelId="{DD1492F4-D919-0B49-A2E0-2ADFAF77011C}" type="sibTrans" cxnId="{F81D0ED4-5C83-444D-ADD6-BD2E7D61E83E}">
      <dgm:prSet/>
      <dgm:spPr/>
      <dgm:t>
        <a:bodyPr/>
        <a:lstStyle/>
        <a:p>
          <a:endParaRPr lang="en-US"/>
        </a:p>
      </dgm:t>
    </dgm:pt>
    <dgm:pt modelId="{41F08FFE-BB24-CA43-A1FE-3E364EC81CD2}">
      <dgm:prSet phldrT="[Text]"/>
      <dgm:spPr/>
      <dgm:t>
        <a:bodyPr/>
        <a:lstStyle/>
        <a:p>
          <a:r>
            <a:rPr lang="en-US" b="1" dirty="0" smtClean="0">
              <a:solidFill>
                <a:srgbClr val="000000"/>
              </a:solidFill>
            </a:rPr>
            <a:t>Learning and Teaching</a:t>
          </a:r>
          <a:endParaRPr lang="en-US" b="1" dirty="0">
            <a:solidFill>
              <a:srgbClr val="000000"/>
            </a:solidFill>
          </a:endParaRPr>
        </a:p>
      </dgm:t>
    </dgm:pt>
    <dgm:pt modelId="{56063BB4-6701-3A4B-8ACD-2680DD156146}" type="parTrans" cxnId="{B214085E-56FD-FD4C-949B-5D21417AD273}">
      <dgm:prSet/>
      <dgm:spPr/>
      <dgm:t>
        <a:bodyPr/>
        <a:lstStyle/>
        <a:p>
          <a:endParaRPr lang="en-US"/>
        </a:p>
      </dgm:t>
    </dgm:pt>
    <dgm:pt modelId="{C2629705-9242-D442-BB11-8B6F9147476E}" type="sibTrans" cxnId="{B214085E-56FD-FD4C-949B-5D21417AD273}">
      <dgm:prSet/>
      <dgm:spPr/>
      <dgm:t>
        <a:bodyPr/>
        <a:lstStyle/>
        <a:p>
          <a:endParaRPr lang="en-US"/>
        </a:p>
      </dgm:t>
    </dgm:pt>
    <dgm:pt modelId="{A6AB85DD-AF97-D34D-BD8E-739EB1B97205}">
      <dgm:prSet phldrT="[Text]"/>
      <dgm:spPr/>
      <dgm:t>
        <a:bodyPr/>
        <a:lstStyle/>
        <a:p>
          <a:r>
            <a:rPr lang="en-US" b="1" dirty="0" smtClean="0">
              <a:solidFill>
                <a:srgbClr val="000000"/>
              </a:solidFill>
            </a:rPr>
            <a:t>Curriculum</a:t>
          </a:r>
          <a:endParaRPr lang="en-US" b="1" dirty="0">
            <a:solidFill>
              <a:srgbClr val="000000"/>
            </a:solidFill>
          </a:endParaRPr>
        </a:p>
      </dgm:t>
    </dgm:pt>
    <dgm:pt modelId="{AEE566A5-6133-E94D-8D6D-B3441438C72B}" type="parTrans" cxnId="{213C468D-32E1-6941-A840-0BC856B0D0F2}">
      <dgm:prSet/>
      <dgm:spPr/>
      <dgm:t>
        <a:bodyPr/>
        <a:lstStyle/>
        <a:p>
          <a:endParaRPr lang="en-US"/>
        </a:p>
      </dgm:t>
    </dgm:pt>
    <dgm:pt modelId="{B4BD73A3-CE51-E344-B5B3-1A9ED4C90CD0}" type="sibTrans" cxnId="{213C468D-32E1-6941-A840-0BC856B0D0F2}">
      <dgm:prSet/>
      <dgm:spPr/>
      <dgm:t>
        <a:bodyPr/>
        <a:lstStyle/>
        <a:p>
          <a:endParaRPr lang="en-US"/>
        </a:p>
      </dgm:t>
    </dgm:pt>
    <dgm:pt modelId="{54BF6CBE-BB76-5440-A1E8-485A2A045A5D}">
      <dgm:prSet/>
      <dgm:spPr/>
      <dgm:t>
        <a:bodyPr/>
        <a:lstStyle/>
        <a:p>
          <a:r>
            <a:rPr lang="en-US" b="1" dirty="0" smtClean="0">
              <a:solidFill>
                <a:srgbClr val="000000"/>
              </a:solidFill>
            </a:rPr>
            <a:t>Partnerships</a:t>
          </a:r>
          <a:endParaRPr lang="en-US" b="1" dirty="0">
            <a:solidFill>
              <a:srgbClr val="000000"/>
            </a:solidFill>
          </a:endParaRPr>
        </a:p>
      </dgm:t>
    </dgm:pt>
    <dgm:pt modelId="{4873D179-318B-6843-8BA7-96884740456E}" type="parTrans" cxnId="{87EB97C9-355A-3042-9E04-9531B502044F}">
      <dgm:prSet/>
      <dgm:spPr/>
      <dgm:t>
        <a:bodyPr/>
        <a:lstStyle/>
        <a:p>
          <a:endParaRPr lang="en-US"/>
        </a:p>
      </dgm:t>
    </dgm:pt>
    <dgm:pt modelId="{C7B25C5E-CAEA-8041-871C-E6F52634A5EB}" type="sibTrans" cxnId="{87EB97C9-355A-3042-9E04-9531B502044F}">
      <dgm:prSet/>
      <dgm:spPr/>
      <dgm:t>
        <a:bodyPr/>
        <a:lstStyle/>
        <a:p>
          <a:endParaRPr lang="en-US"/>
        </a:p>
      </dgm:t>
    </dgm:pt>
    <dgm:pt modelId="{2D0685B4-FEDD-7D44-8169-2EBC260E8E52}" type="pres">
      <dgm:prSet presAssocID="{F0BD4F4C-D4A6-044B-9F69-595259F135F7}" presName="hierChild1" presStyleCnt="0">
        <dgm:presLayoutVars>
          <dgm:orgChart val="1"/>
          <dgm:chPref val="1"/>
          <dgm:dir/>
          <dgm:animOne val="branch"/>
          <dgm:animLvl val="lvl"/>
          <dgm:resizeHandles/>
        </dgm:presLayoutVars>
      </dgm:prSet>
      <dgm:spPr/>
      <dgm:t>
        <a:bodyPr/>
        <a:lstStyle/>
        <a:p>
          <a:endParaRPr lang="en-US"/>
        </a:p>
      </dgm:t>
    </dgm:pt>
    <dgm:pt modelId="{24DDEA6E-212E-1D40-BF23-EACBF5264C79}" type="pres">
      <dgm:prSet presAssocID="{352BCA78-66DE-6746-9C47-BD28E60389D1}" presName="hierRoot1" presStyleCnt="0">
        <dgm:presLayoutVars>
          <dgm:hierBranch val="init"/>
        </dgm:presLayoutVars>
      </dgm:prSet>
      <dgm:spPr/>
    </dgm:pt>
    <dgm:pt modelId="{C22B65B1-0997-0F46-A733-39B799BD8A8F}" type="pres">
      <dgm:prSet presAssocID="{352BCA78-66DE-6746-9C47-BD28E60389D1}" presName="rootComposite1" presStyleCnt="0"/>
      <dgm:spPr/>
    </dgm:pt>
    <dgm:pt modelId="{F35A1DE8-E69D-1943-B737-D1742AA2CCF3}" type="pres">
      <dgm:prSet presAssocID="{352BCA78-66DE-6746-9C47-BD28E60389D1}" presName="rootText1" presStyleLbl="node0" presStyleIdx="0" presStyleCnt="1" custScaleX="133815" custScaleY="198603" custLinFactNeighborY="-53258">
        <dgm:presLayoutVars>
          <dgm:chPref val="3"/>
        </dgm:presLayoutVars>
      </dgm:prSet>
      <dgm:spPr/>
      <dgm:t>
        <a:bodyPr/>
        <a:lstStyle/>
        <a:p>
          <a:endParaRPr lang="en-US"/>
        </a:p>
      </dgm:t>
    </dgm:pt>
    <dgm:pt modelId="{1C1141F6-8936-2249-8A65-65753ECB5447}" type="pres">
      <dgm:prSet presAssocID="{352BCA78-66DE-6746-9C47-BD28E60389D1}" presName="rootConnector1" presStyleLbl="node1" presStyleIdx="0" presStyleCnt="0"/>
      <dgm:spPr/>
      <dgm:t>
        <a:bodyPr/>
        <a:lstStyle/>
        <a:p>
          <a:endParaRPr lang="en-US"/>
        </a:p>
      </dgm:t>
    </dgm:pt>
    <dgm:pt modelId="{08EFF2D0-40A1-6244-8C61-9ECD6476F42F}" type="pres">
      <dgm:prSet presAssocID="{352BCA78-66DE-6746-9C47-BD28E60389D1}" presName="hierChild2" presStyleCnt="0"/>
      <dgm:spPr/>
    </dgm:pt>
    <dgm:pt modelId="{AD914804-DD76-FC47-BE64-6DA58EE49437}" type="pres">
      <dgm:prSet presAssocID="{B1BE16B8-A9D0-4A4E-AE87-6AE5D0A3F7BC}" presName="Name37" presStyleLbl="parChTrans1D2" presStyleIdx="0" presStyleCnt="4"/>
      <dgm:spPr/>
      <dgm:t>
        <a:bodyPr/>
        <a:lstStyle/>
        <a:p>
          <a:endParaRPr lang="en-US"/>
        </a:p>
      </dgm:t>
    </dgm:pt>
    <dgm:pt modelId="{9805D22C-DB0C-2D42-8EA6-634466C06BA5}" type="pres">
      <dgm:prSet presAssocID="{F4AF96B2-F1B6-BB4C-9CEE-8015FB6204E2}" presName="hierRoot2" presStyleCnt="0">
        <dgm:presLayoutVars>
          <dgm:hierBranch val="init"/>
        </dgm:presLayoutVars>
      </dgm:prSet>
      <dgm:spPr/>
    </dgm:pt>
    <dgm:pt modelId="{798835A1-81DF-D441-A34D-277FF155C794}" type="pres">
      <dgm:prSet presAssocID="{F4AF96B2-F1B6-BB4C-9CEE-8015FB6204E2}" presName="rootComposite" presStyleCnt="0"/>
      <dgm:spPr/>
    </dgm:pt>
    <dgm:pt modelId="{D84F9C4C-BC6B-5643-B733-EA096F5DDB89}" type="pres">
      <dgm:prSet presAssocID="{F4AF96B2-F1B6-BB4C-9CEE-8015FB6204E2}" presName="rootText" presStyleLbl="node2" presStyleIdx="0" presStyleCnt="4" custScaleX="113164" custScaleY="145107">
        <dgm:presLayoutVars>
          <dgm:chPref val="3"/>
        </dgm:presLayoutVars>
      </dgm:prSet>
      <dgm:spPr/>
      <dgm:t>
        <a:bodyPr/>
        <a:lstStyle/>
        <a:p>
          <a:endParaRPr lang="en-US"/>
        </a:p>
      </dgm:t>
    </dgm:pt>
    <dgm:pt modelId="{AB39D371-4E99-2949-B45B-5903236ECB6B}" type="pres">
      <dgm:prSet presAssocID="{F4AF96B2-F1B6-BB4C-9CEE-8015FB6204E2}" presName="rootConnector" presStyleLbl="node2" presStyleIdx="0" presStyleCnt="4"/>
      <dgm:spPr/>
      <dgm:t>
        <a:bodyPr/>
        <a:lstStyle/>
        <a:p>
          <a:endParaRPr lang="en-US"/>
        </a:p>
      </dgm:t>
    </dgm:pt>
    <dgm:pt modelId="{B573D35F-1B0A-9746-89D1-1A197AC70405}" type="pres">
      <dgm:prSet presAssocID="{F4AF96B2-F1B6-BB4C-9CEE-8015FB6204E2}" presName="hierChild4" presStyleCnt="0"/>
      <dgm:spPr/>
    </dgm:pt>
    <dgm:pt modelId="{908BE79E-1F1C-AF43-B8BD-1BEBFF99BE8C}" type="pres">
      <dgm:prSet presAssocID="{F4AF96B2-F1B6-BB4C-9CEE-8015FB6204E2}" presName="hierChild5" presStyleCnt="0"/>
      <dgm:spPr/>
    </dgm:pt>
    <dgm:pt modelId="{872FA420-BD77-2B47-8FBA-A0264FDAECB9}" type="pres">
      <dgm:prSet presAssocID="{56063BB4-6701-3A4B-8ACD-2680DD156146}" presName="Name37" presStyleLbl="parChTrans1D2" presStyleIdx="1" presStyleCnt="4"/>
      <dgm:spPr/>
      <dgm:t>
        <a:bodyPr/>
        <a:lstStyle/>
        <a:p>
          <a:endParaRPr lang="en-US"/>
        </a:p>
      </dgm:t>
    </dgm:pt>
    <dgm:pt modelId="{8F6004A5-569B-4D49-8559-14C8766591E7}" type="pres">
      <dgm:prSet presAssocID="{41F08FFE-BB24-CA43-A1FE-3E364EC81CD2}" presName="hierRoot2" presStyleCnt="0">
        <dgm:presLayoutVars>
          <dgm:hierBranch val="init"/>
        </dgm:presLayoutVars>
      </dgm:prSet>
      <dgm:spPr/>
    </dgm:pt>
    <dgm:pt modelId="{1B5DF95C-8407-674F-B803-6052B2185FDA}" type="pres">
      <dgm:prSet presAssocID="{41F08FFE-BB24-CA43-A1FE-3E364EC81CD2}" presName="rootComposite" presStyleCnt="0"/>
      <dgm:spPr/>
    </dgm:pt>
    <dgm:pt modelId="{56FF714E-0E99-484B-AFC6-3F9BE70B62C1}" type="pres">
      <dgm:prSet presAssocID="{41F08FFE-BB24-CA43-A1FE-3E364EC81CD2}" presName="rootText" presStyleLbl="node2" presStyleIdx="1" presStyleCnt="4" custScaleX="92913" custScaleY="144562">
        <dgm:presLayoutVars>
          <dgm:chPref val="3"/>
        </dgm:presLayoutVars>
      </dgm:prSet>
      <dgm:spPr/>
      <dgm:t>
        <a:bodyPr/>
        <a:lstStyle/>
        <a:p>
          <a:endParaRPr lang="en-US"/>
        </a:p>
      </dgm:t>
    </dgm:pt>
    <dgm:pt modelId="{ED155357-3D0D-564D-B7EB-D523F2D68518}" type="pres">
      <dgm:prSet presAssocID="{41F08FFE-BB24-CA43-A1FE-3E364EC81CD2}" presName="rootConnector" presStyleLbl="node2" presStyleIdx="1" presStyleCnt="4"/>
      <dgm:spPr/>
      <dgm:t>
        <a:bodyPr/>
        <a:lstStyle/>
        <a:p>
          <a:endParaRPr lang="en-US"/>
        </a:p>
      </dgm:t>
    </dgm:pt>
    <dgm:pt modelId="{AC1D8AD8-3608-C149-82B5-D9E6EC35050E}" type="pres">
      <dgm:prSet presAssocID="{41F08FFE-BB24-CA43-A1FE-3E364EC81CD2}" presName="hierChild4" presStyleCnt="0"/>
      <dgm:spPr/>
    </dgm:pt>
    <dgm:pt modelId="{C28945B5-A359-D54C-8214-AD5DC51F4536}" type="pres">
      <dgm:prSet presAssocID="{41F08FFE-BB24-CA43-A1FE-3E364EC81CD2}" presName="hierChild5" presStyleCnt="0"/>
      <dgm:spPr/>
    </dgm:pt>
    <dgm:pt modelId="{1DB9BD2E-D11E-A549-9FBF-6114E1D169B8}" type="pres">
      <dgm:prSet presAssocID="{AEE566A5-6133-E94D-8D6D-B3441438C72B}" presName="Name37" presStyleLbl="parChTrans1D2" presStyleIdx="2" presStyleCnt="4"/>
      <dgm:spPr/>
      <dgm:t>
        <a:bodyPr/>
        <a:lstStyle/>
        <a:p>
          <a:endParaRPr lang="en-US"/>
        </a:p>
      </dgm:t>
    </dgm:pt>
    <dgm:pt modelId="{25D3A4F8-8795-3947-9B94-C211223C2514}" type="pres">
      <dgm:prSet presAssocID="{A6AB85DD-AF97-D34D-BD8E-739EB1B97205}" presName="hierRoot2" presStyleCnt="0">
        <dgm:presLayoutVars>
          <dgm:hierBranch val="init"/>
        </dgm:presLayoutVars>
      </dgm:prSet>
      <dgm:spPr/>
    </dgm:pt>
    <dgm:pt modelId="{30CF607F-E028-5E46-B310-E61A9C36C00B}" type="pres">
      <dgm:prSet presAssocID="{A6AB85DD-AF97-D34D-BD8E-739EB1B97205}" presName="rootComposite" presStyleCnt="0"/>
      <dgm:spPr/>
    </dgm:pt>
    <dgm:pt modelId="{FA159490-C763-6342-85C9-56176B5E789C}" type="pres">
      <dgm:prSet presAssocID="{A6AB85DD-AF97-D34D-BD8E-739EB1B97205}" presName="rootText" presStyleLbl="node2" presStyleIdx="2" presStyleCnt="4" custScaleY="157156">
        <dgm:presLayoutVars>
          <dgm:chPref val="3"/>
        </dgm:presLayoutVars>
      </dgm:prSet>
      <dgm:spPr/>
      <dgm:t>
        <a:bodyPr/>
        <a:lstStyle/>
        <a:p>
          <a:endParaRPr lang="en-US"/>
        </a:p>
      </dgm:t>
    </dgm:pt>
    <dgm:pt modelId="{947DC2FF-F8B4-E54E-8A84-B5CC33499B9B}" type="pres">
      <dgm:prSet presAssocID="{A6AB85DD-AF97-D34D-BD8E-739EB1B97205}" presName="rootConnector" presStyleLbl="node2" presStyleIdx="2" presStyleCnt="4"/>
      <dgm:spPr/>
      <dgm:t>
        <a:bodyPr/>
        <a:lstStyle/>
        <a:p>
          <a:endParaRPr lang="en-US"/>
        </a:p>
      </dgm:t>
    </dgm:pt>
    <dgm:pt modelId="{2A3D154B-F748-FD49-B28A-9EA235F56EB8}" type="pres">
      <dgm:prSet presAssocID="{A6AB85DD-AF97-D34D-BD8E-739EB1B97205}" presName="hierChild4" presStyleCnt="0"/>
      <dgm:spPr/>
    </dgm:pt>
    <dgm:pt modelId="{95F59D37-2568-D74D-B113-F98DFD85794F}" type="pres">
      <dgm:prSet presAssocID="{A6AB85DD-AF97-D34D-BD8E-739EB1B97205}" presName="hierChild5" presStyleCnt="0"/>
      <dgm:spPr/>
    </dgm:pt>
    <dgm:pt modelId="{AC862B00-A622-0C45-8023-109E889C5A3A}" type="pres">
      <dgm:prSet presAssocID="{4873D179-318B-6843-8BA7-96884740456E}" presName="Name37" presStyleLbl="parChTrans1D2" presStyleIdx="3" presStyleCnt="4"/>
      <dgm:spPr/>
      <dgm:t>
        <a:bodyPr/>
        <a:lstStyle/>
        <a:p>
          <a:endParaRPr lang="en-US"/>
        </a:p>
      </dgm:t>
    </dgm:pt>
    <dgm:pt modelId="{468350A6-9F3D-934F-AE8A-A63D783FD5D9}" type="pres">
      <dgm:prSet presAssocID="{54BF6CBE-BB76-5440-A1E8-485A2A045A5D}" presName="hierRoot2" presStyleCnt="0">
        <dgm:presLayoutVars>
          <dgm:hierBranch val="init"/>
        </dgm:presLayoutVars>
      </dgm:prSet>
      <dgm:spPr/>
    </dgm:pt>
    <dgm:pt modelId="{91FD4379-2D46-BF49-B76C-FD33DB2DAE61}" type="pres">
      <dgm:prSet presAssocID="{54BF6CBE-BB76-5440-A1E8-485A2A045A5D}" presName="rootComposite" presStyleCnt="0"/>
      <dgm:spPr/>
    </dgm:pt>
    <dgm:pt modelId="{2AC1B56E-D0BB-3F4C-B16A-393404F65432}" type="pres">
      <dgm:prSet presAssocID="{54BF6CBE-BB76-5440-A1E8-485A2A045A5D}" presName="rootText" presStyleLbl="node2" presStyleIdx="3" presStyleCnt="4" custScaleX="107017" custScaleY="154100">
        <dgm:presLayoutVars>
          <dgm:chPref val="3"/>
        </dgm:presLayoutVars>
      </dgm:prSet>
      <dgm:spPr/>
      <dgm:t>
        <a:bodyPr/>
        <a:lstStyle/>
        <a:p>
          <a:endParaRPr lang="en-US"/>
        </a:p>
      </dgm:t>
    </dgm:pt>
    <dgm:pt modelId="{A05DF7F2-3A7E-6843-8723-40756E95BB6D}" type="pres">
      <dgm:prSet presAssocID="{54BF6CBE-BB76-5440-A1E8-485A2A045A5D}" presName="rootConnector" presStyleLbl="node2" presStyleIdx="3" presStyleCnt="4"/>
      <dgm:spPr/>
      <dgm:t>
        <a:bodyPr/>
        <a:lstStyle/>
        <a:p>
          <a:endParaRPr lang="en-US"/>
        </a:p>
      </dgm:t>
    </dgm:pt>
    <dgm:pt modelId="{B71A9013-96FA-8F4D-894C-B497AC0B36D1}" type="pres">
      <dgm:prSet presAssocID="{54BF6CBE-BB76-5440-A1E8-485A2A045A5D}" presName="hierChild4" presStyleCnt="0"/>
      <dgm:spPr/>
    </dgm:pt>
    <dgm:pt modelId="{D9634FF3-B3CE-A047-963D-9EAA4A227B92}" type="pres">
      <dgm:prSet presAssocID="{54BF6CBE-BB76-5440-A1E8-485A2A045A5D}" presName="hierChild5" presStyleCnt="0"/>
      <dgm:spPr/>
    </dgm:pt>
    <dgm:pt modelId="{161767C2-FE5B-8A4D-B1EA-E850C1C9328D}" type="pres">
      <dgm:prSet presAssocID="{352BCA78-66DE-6746-9C47-BD28E60389D1}" presName="hierChild3" presStyleCnt="0"/>
      <dgm:spPr/>
    </dgm:pt>
  </dgm:ptLst>
  <dgm:cxnLst>
    <dgm:cxn modelId="{7B70CE03-2382-6643-B3B2-4925D8233B60}" srcId="{F0BD4F4C-D4A6-044B-9F69-595259F135F7}" destId="{352BCA78-66DE-6746-9C47-BD28E60389D1}" srcOrd="0" destOrd="0" parTransId="{6AF8DFBF-59AB-AC49-8085-364648519C15}" sibTransId="{C2B2F4F3-56B3-CD49-A017-ABC2E14F81A3}"/>
    <dgm:cxn modelId="{D034EE81-7A6B-C64F-86A3-B513174391AB}" type="presOf" srcId="{AEE566A5-6133-E94D-8D6D-B3441438C72B}" destId="{1DB9BD2E-D11E-A549-9FBF-6114E1D169B8}" srcOrd="0" destOrd="0" presId="urn:microsoft.com/office/officeart/2005/8/layout/orgChart1"/>
    <dgm:cxn modelId="{FAC57079-364B-4C4C-A500-1E10F95F09DC}" type="presOf" srcId="{41F08FFE-BB24-CA43-A1FE-3E364EC81CD2}" destId="{56FF714E-0E99-484B-AFC6-3F9BE70B62C1}" srcOrd="0" destOrd="0" presId="urn:microsoft.com/office/officeart/2005/8/layout/orgChart1"/>
    <dgm:cxn modelId="{AF6E172D-BF88-1640-BA30-C8D13D027E7D}" type="presOf" srcId="{A6AB85DD-AF97-D34D-BD8E-739EB1B97205}" destId="{947DC2FF-F8B4-E54E-8A84-B5CC33499B9B}" srcOrd="1" destOrd="0" presId="urn:microsoft.com/office/officeart/2005/8/layout/orgChart1"/>
    <dgm:cxn modelId="{AA0E4EFB-FDA9-AC47-B5F9-7A29E91BC7D6}" type="presOf" srcId="{F4AF96B2-F1B6-BB4C-9CEE-8015FB6204E2}" destId="{D84F9C4C-BC6B-5643-B733-EA096F5DDB89}" srcOrd="0" destOrd="0" presId="urn:microsoft.com/office/officeart/2005/8/layout/orgChart1"/>
    <dgm:cxn modelId="{F81D0ED4-5C83-444D-ADD6-BD2E7D61E83E}" srcId="{352BCA78-66DE-6746-9C47-BD28E60389D1}" destId="{F4AF96B2-F1B6-BB4C-9CEE-8015FB6204E2}" srcOrd="0" destOrd="0" parTransId="{B1BE16B8-A9D0-4A4E-AE87-6AE5D0A3F7BC}" sibTransId="{DD1492F4-D919-0B49-A2E0-2ADFAF77011C}"/>
    <dgm:cxn modelId="{7BFA4D2B-EFC4-0C43-A012-4FA69E945CCE}" type="presOf" srcId="{41F08FFE-BB24-CA43-A1FE-3E364EC81CD2}" destId="{ED155357-3D0D-564D-B7EB-D523F2D68518}" srcOrd="1" destOrd="0" presId="urn:microsoft.com/office/officeart/2005/8/layout/orgChart1"/>
    <dgm:cxn modelId="{02EFB6A8-15C9-6747-A62C-E5B00D14CEAF}" type="presOf" srcId="{54BF6CBE-BB76-5440-A1E8-485A2A045A5D}" destId="{2AC1B56E-D0BB-3F4C-B16A-393404F65432}" srcOrd="0" destOrd="0" presId="urn:microsoft.com/office/officeart/2005/8/layout/orgChart1"/>
    <dgm:cxn modelId="{1E9EA017-C282-F548-A64F-4CCBC70D4728}" type="presOf" srcId="{A6AB85DD-AF97-D34D-BD8E-739EB1B97205}" destId="{FA159490-C763-6342-85C9-56176B5E789C}" srcOrd="0" destOrd="0" presId="urn:microsoft.com/office/officeart/2005/8/layout/orgChart1"/>
    <dgm:cxn modelId="{B214085E-56FD-FD4C-949B-5D21417AD273}" srcId="{352BCA78-66DE-6746-9C47-BD28E60389D1}" destId="{41F08FFE-BB24-CA43-A1FE-3E364EC81CD2}" srcOrd="1" destOrd="0" parTransId="{56063BB4-6701-3A4B-8ACD-2680DD156146}" sibTransId="{C2629705-9242-D442-BB11-8B6F9147476E}"/>
    <dgm:cxn modelId="{87EB97C9-355A-3042-9E04-9531B502044F}" srcId="{352BCA78-66DE-6746-9C47-BD28E60389D1}" destId="{54BF6CBE-BB76-5440-A1E8-485A2A045A5D}" srcOrd="3" destOrd="0" parTransId="{4873D179-318B-6843-8BA7-96884740456E}" sibTransId="{C7B25C5E-CAEA-8041-871C-E6F52634A5EB}"/>
    <dgm:cxn modelId="{D975A82A-8BD6-C84C-98D8-DDC45D646A82}" type="presOf" srcId="{352BCA78-66DE-6746-9C47-BD28E60389D1}" destId="{1C1141F6-8936-2249-8A65-65753ECB5447}" srcOrd="1" destOrd="0" presId="urn:microsoft.com/office/officeart/2005/8/layout/orgChart1"/>
    <dgm:cxn modelId="{B6312E8A-9519-5346-AD4E-3E8F24FB79F6}" type="presOf" srcId="{F0BD4F4C-D4A6-044B-9F69-595259F135F7}" destId="{2D0685B4-FEDD-7D44-8169-2EBC260E8E52}" srcOrd="0" destOrd="0" presId="urn:microsoft.com/office/officeart/2005/8/layout/orgChart1"/>
    <dgm:cxn modelId="{62B74F89-7A1A-A141-A3D8-81C4500C08D0}" type="presOf" srcId="{B1BE16B8-A9D0-4A4E-AE87-6AE5D0A3F7BC}" destId="{AD914804-DD76-FC47-BE64-6DA58EE49437}" srcOrd="0" destOrd="0" presId="urn:microsoft.com/office/officeart/2005/8/layout/orgChart1"/>
    <dgm:cxn modelId="{820A75DB-46AB-0549-9122-93DC6EAA8735}" type="presOf" srcId="{56063BB4-6701-3A4B-8ACD-2680DD156146}" destId="{872FA420-BD77-2B47-8FBA-A0264FDAECB9}" srcOrd="0" destOrd="0" presId="urn:microsoft.com/office/officeart/2005/8/layout/orgChart1"/>
    <dgm:cxn modelId="{6D6D308A-58F1-C44C-8EB7-9394663D1E79}" type="presOf" srcId="{352BCA78-66DE-6746-9C47-BD28E60389D1}" destId="{F35A1DE8-E69D-1943-B737-D1742AA2CCF3}" srcOrd="0" destOrd="0" presId="urn:microsoft.com/office/officeart/2005/8/layout/orgChart1"/>
    <dgm:cxn modelId="{908784F3-3ECD-D949-A41E-65BA03693018}" type="presOf" srcId="{4873D179-318B-6843-8BA7-96884740456E}" destId="{AC862B00-A622-0C45-8023-109E889C5A3A}" srcOrd="0" destOrd="0" presId="urn:microsoft.com/office/officeart/2005/8/layout/orgChart1"/>
    <dgm:cxn modelId="{0A6D941B-BF06-994F-936B-AA6D5901D56B}" type="presOf" srcId="{F4AF96B2-F1B6-BB4C-9CEE-8015FB6204E2}" destId="{AB39D371-4E99-2949-B45B-5903236ECB6B}" srcOrd="1" destOrd="0" presId="urn:microsoft.com/office/officeart/2005/8/layout/orgChart1"/>
    <dgm:cxn modelId="{213C468D-32E1-6941-A840-0BC856B0D0F2}" srcId="{352BCA78-66DE-6746-9C47-BD28E60389D1}" destId="{A6AB85DD-AF97-D34D-BD8E-739EB1B97205}" srcOrd="2" destOrd="0" parTransId="{AEE566A5-6133-E94D-8D6D-B3441438C72B}" sibTransId="{B4BD73A3-CE51-E344-B5B3-1A9ED4C90CD0}"/>
    <dgm:cxn modelId="{43352026-9897-AA4C-8B3D-103CDBBBCFFE}" type="presOf" srcId="{54BF6CBE-BB76-5440-A1E8-485A2A045A5D}" destId="{A05DF7F2-3A7E-6843-8723-40756E95BB6D}" srcOrd="1" destOrd="0" presId="urn:microsoft.com/office/officeart/2005/8/layout/orgChart1"/>
    <dgm:cxn modelId="{4FCE813B-25E8-7146-B574-2C2AD1E231CC}" type="presParOf" srcId="{2D0685B4-FEDD-7D44-8169-2EBC260E8E52}" destId="{24DDEA6E-212E-1D40-BF23-EACBF5264C79}" srcOrd="0" destOrd="0" presId="urn:microsoft.com/office/officeart/2005/8/layout/orgChart1"/>
    <dgm:cxn modelId="{773CD6F2-01C1-E04D-8E15-B595DB01C306}" type="presParOf" srcId="{24DDEA6E-212E-1D40-BF23-EACBF5264C79}" destId="{C22B65B1-0997-0F46-A733-39B799BD8A8F}" srcOrd="0" destOrd="0" presId="urn:microsoft.com/office/officeart/2005/8/layout/orgChart1"/>
    <dgm:cxn modelId="{5C2ECEA9-A5D5-A34B-B69B-C7A927B7D811}" type="presParOf" srcId="{C22B65B1-0997-0F46-A733-39B799BD8A8F}" destId="{F35A1DE8-E69D-1943-B737-D1742AA2CCF3}" srcOrd="0" destOrd="0" presId="urn:microsoft.com/office/officeart/2005/8/layout/orgChart1"/>
    <dgm:cxn modelId="{FD2A90D3-D5EE-2443-85EE-C26C234EAE61}" type="presParOf" srcId="{C22B65B1-0997-0F46-A733-39B799BD8A8F}" destId="{1C1141F6-8936-2249-8A65-65753ECB5447}" srcOrd="1" destOrd="0" presId="urn:microsoft.com/office/officeart/2005/8/layout/orgChart1"/>
    <dgm:cxn modelId="{5803E70B-E364-594D-BF7F-2CC61D1B7298}" type="presParOf" srcId="{24DDEA6E-212E-1D40-BF23-EACBF5264C79}" destId="{08EFF2D0-40A1-6244-8C61-9ECD6476F42F}" srcOrd="1" destOrd="0" presId="urn:microsoft.com/office/officeart/2005/8/layout/orgChart1"/>
    <dgm:cxn modelId="{51BE92CF-8AD3-3E41-9E66-1F5AACF7B19F}" type="presParOf" srcId="{08EFF2D0-40A1-6244-8C61-9ECD6476F42F}" destId="{AD914804-DD76-FC47-BE64-6DA58EE49437}" srcOrd="0" destOrd="0" presId="urn:microsoft.com/office/officeart/2005/8/layout/orgChart1"/>
    <dgm:cxn modelId="{5D811824-EDEC-6446-BBF7-0E0C362578AB}" type="presParOf" srcId="{08EFF2D0-40A1-6244-8C61-9ECD6476F42F}" destId="{9805D22C-DB0C-2D42-8EA6-634466C06BA5}" srcOrd="1" destOrd="0" presId="urn:microsoft.com/office/officeart/2005/8/layout/orgChart1"/>
    <dgm:cxn modelId="{4E59F80A-F4B7-AB47-AF00-740461B94AF3}" type="presParOf" srcId="{9805D22C-DB0C-2D42-8EA6-634466C06BA5}" destId="{798835A1-81DF-D441-A34D-277FF155C794}" srcOrd="0" destOrd="0" presId="urn:microsoft.com/office/officeart/2005/8/layout/orgChart1"/>
    <dgm:cxn modelId="{971306CA-7F90-224E-853A-E262B3EB450B}" type="presParOf" srcId="{798835A1-81DF-D441-A34D-277FF155C794}" destId="{D84F9C4C-BC6B-5643-B733-EA096F5DDB89}" srcOrd="0" destOrd="0" presId="urn:microsoft.com/office/officeart/2005/8/layout/orgChart1"/>
    <dgm:cxn modelId="{A061DF0B-CB5A-A343-AA1B-27433607C8F4}" type="presParOf" srcId="{798835A1-81DF-D441-A34D-277FF155C794}" destId="{AB39D371-4E99-2949-B45B-5903236ECB6B}" srcOrd="1" destOrd="0" presId="urn:microsoft.com/office/officeart/2005/8/layout/orgChart1"/>
    <dgm:cxn modelId="{595EF949-1C18-C94A-A8CC-6FA8C5E04AD1}" type="presParOf" srcId="{9805D22C-DB0C-2D42-8EA6-634466C06BA5}" destId="{B573D35F-1B0A-9746-89D1-1A197AC70405}" srcOrd="1" destOrd="0" presId="urn:microsoft.com/office/officeart/2005/8/layout/orgChart1"/>
    <dgm:cxn modelId="{D6B82DEA-946C-8740-AB51-8251E5FA8109}" type="presParOf" srcId="{9805D22C-DB0C-2D42-8EA6-634466C06BA5}" destId="{908BE79E-1F1C-AF43-B8BD-1BEBFF99BE8C}" srcOrd="2" destOrd="0" presId="urn:microsoft.com/office/officeart/2005/8/layout/orgChart1"/>
    <dgm:cxn modelId="{2299FE2A-3712-0645-B8EB-57A5E46CAE0C}" type="presParOf" srcId="{08EFF2D0-40A1-6244-8C61-9ECD6476F42F}" destId="{872FA420-BD77-2B47-8FBA-A0264FDAECB9}" srcOrd="2" destOrd="0" presId="urn:microsoft.com/office/officeart/2005/8/layout/orgChart1"/>
    <dgm:cxn modelId="{4BC83E50-0B07-4445-8C55-6D90A6A36D11}" type="presParOf" srcId="{08EFF2D0-40A1-6244-8C61-9ECD6476F42F}" destId="{8F6004A5-569B-4D49-8559-14C8766591E7}" srcOrd="3" destOrd="0" presId="urn:microsoft.com/office/officeart/2005/8/layout/orgChart1"/>
    <dgm:cxn modelId="{66611DD9-43B1-C341-9B0C-D82FDADA2285}" type="presParOf" srcId="{8F6004A5-569B-4D49-8559-14C8766591E7}" destId="{1B5DF95C-8407-674F-B803-6052B2185FDA}" srcOrd="0" destOrd="0" presId="urn:microsoft.com/office/officeart/2005/8/layout/orgChart1"/>
    <dgm:cxn modelId="{015936D3-5787-DD4A-94C7-BC76E36E1E3F}" type="presParOf" srcId="{1B5DF95C-8407-674F-B803-6052B2185FDA}" destId="{56FF714E-0E99-484B-AFC6-3F9BE70B62C1}" srcOrd="0" destOrd="0" presId="urn:microsoft.com/office/officeart/2005/8/layout/orgChart1"/>
    <dgm:cxn modelId="{7C2829F6-70FA-AB41-8EE6-FBF3ECFF0948}" type="presParOf" srcId="{1B5DF95C-8407-674F-B803-6052B2185FDA}" destId="{ED155357-3D0D-564D-B7EB-D523F2D68518}" srcOrd="1" destOrd="0" presId="urn:microsoft.com/office/officeart/2005/8/layout/orgChart1"/>
    <dgm:cxn modelId="{9E6F500A-E0F8-7F49-8B5C-B184948EED25}" type="presParOf" srcId="{8F6004A5-569B-4D49-8559-14C8766591E7}" destId="{AC1D8AD8-3608-C149-82B5-D9E6EC35050E}" srcOrd="1" destOrd="0" presId="urn:microsoft.com/office/officeart/2005/8/layout/orgChart1"/>
    <dgm:cxn modelId="{A7673925-173E-A945-A7CC-9211A9F5072F}" type="presParOf" srcId="{8F6004A5-569B-4D49-8559-14C8766591E7}" destId="{C28945B5-A359-D54C-8214-AD5DC51F4536}" srcOrd="2" destOrd="0" presId="urn:microsoft.com/office/officeart/2005/8/layout/orgChart1"/>
    <dgm:cxn modelId="{D98606AB-A41A-594F-A266-FFE80A1A33B9}" type="presParOf" srcId="{08EFF2D0-40A1-6244-8C61-9ECD6476F42F}" destId="{1DB9BD2E-D11E-A549-9FBF-6114E1D169B8}" srcOrd="4" destOrd="0" presId="urn:microsoft.com/office/officeart/2005/8/layout/orgChart1"/>
    <dgm:cxn modelId="{1478AA98-641A-2E41-ACBA-C21B5E70725F}" type="presParOf" srcId="{08EFF2D0-40A1-6244-8C61-9ECD6476F42F}" destId="{25D3A4F8-8795-3947-9B94-C211223C2514}" srcOrd="5" destOrd="0" presId="urn:microsoft.com/office/officeart/2005/8/layout/orgChart1"/>
    <dgm:cxn modelId="{5A0D3FEB-92A7-A64B-A5AC-82EFA6102A8E}" type="presParOf" srcId="{25D3A4F8-8795-3947-9B94-C211223C2514}" destId="{30CF607F-E028-5E46-B310-E61A9C36C00B}" srcOrd="0" destOrd="0" presId="urn:microsoft.com/office/officeart/2005/8/layout/orgChart1"/>
    <dgm:cxn modelId="{BDD40BC5-51D1-1048-BCF0-465371EDE7C6}" type="presParOf" srcId="{30CF607F-E028-5E46-B310-E61A9C36C00B}" destId="{FA159490-C763-6342-85C9-56176B5E789C}" srcOrd="0" destOrd="0" presId="urn:microsoft.com/office/officeart/2005/8/layout/orgChart1"/>
    <dgm:cxn modelId="{7FF49682-C62C-7A43-8AE4-F1B7213ECDB5}" type="presParOf" srcId="{30CF607F-E028-5E46-B310-E61A9C36C00B}" destId="{947DC2FF-F8B4-E54E-8A84-B5CC33499B9B}" srcOrd="1" destOrd="0" presId="urn:microsoft.com/office/officeart/2005/8/layout/orgChart1"/>
    <dgm:cxn modelId="{2BD4209F-9631-9145-8B80-41C3DDE59BAE}" type="presParOf" srcId="{25D3A4F8-8795-3947-9B94-C211223C2514}" destId="{2A3D154B-F748-FD49-B28A-9EA235F56EB8}" srcOrd="1" destOrd="0" presId="urn:microsoft.com/office/officeart/2005/8/layout/orgChart1"/>
    <dgm:cxn modelId="{85DCA77A-AA02-B04D-B32D-6EF2EA62EB8A}" type="presParOf" srcId="{25D3A4F8-8795-3947-9B94-C211223C2514}" destId="{95F59D37-2568-D74D-B113-F98DFD85794F}" srcOrd="2" destOrd="0" presId="urn:microsoft.com/office/officeart/2005/8/layout/orgChart1"/>
    <dgm:cxn modelId="{8D9A81D9-60D1-3B49-AE1E-2AF44A295ADF}" type="presParOf" srcId="{08EFF2D0-40A1-6244-8C61-9ECD6476F42F}" destId="{AC862B00-A622-0C45-8023-109E889C5A3A}" srcOrd="6" destOrd="0" presId="urn:microsoft.com/office/officeart/2005/8/layout/orgChart1"/>
    <dgm:cxn modelId="{B59FF4BD-2919-AF45-9A51-7025AECBF018}" type="presParOf" srcId="{08EFF2D0-40A1-6244-8C61-9ECD6476F42F}" destId="{468350A6-9F3D-934F-AE8A-A63D783FD5D9}" srcOrd="7" destOrd="0" presId="urn:microsoft.com/office/officeart/2005/8/layout/orgChart1"/>
    <dgm:cxn modelId="{F450C65E-D42F-D14E-B76B-B4AD712A2BEB}" type="presParOf" srcId="{468350A6-9F3D-934F-AE8A-A63D783FD5D9}" destId="{91FD4379-2D46-BF49-B76C-FD33DB2DAE61}" srcOrd="0" destOrd="0" presId="urn:microsoft.com/office/officeart/2005/8/layout/orgChart1"/>
    <dgm:cxn modelId="{7912AA7F-187C-D648-B979-3926408151EE}" type="presParOf" srcId="{91FD4379-2D46-BF49-B76C-FD33DB2DAE61}" destId="{2AC1B56E-D0BB-3F4C-B16A-393404F65432}" srcOrd="0" destOrd="0" presId="urn:microsoft.com/office/officeart/2005/8/layout/orgChart1"/>
    <dgm:cxn modelId="{AB682DF0-B8F3-6F4C-94D7-D4141B432FAE}" type="presParOf" srcId="{91FD4379-2D46-BF49-B76C-FD33DB2DAE61}" destId="{A05DF7F2-3A7E-6843-8723-40756E95BB6D}" srcOrd="1" destOrd="0" presId="urn:microsoft.com/office/officeart/2005/8/layout/orgChart1"/>
    <dgm:cxn modelId="{2A279DB9-4BD5-D343-A431-AED57A4D8E2A}" type="presParOf" srcId="{468350A6-9F3D-934F-AE8A-A63D783FD5D9}" destId="{B71A9013-96FA-8F4D-894C-B497AC0B36D1}" srcOrd="1" destOrd="0" presId="urn:microsoft.com/office/officeart/2005/8/layout/orgChart1"/>
    <dgm:cxn modelId="{8C53C221-2AEA-034B-BF6B-DCBC72090929}" type="presParOf" srcId="{468350A6-9F3D-934F-AE8A-A63D783FD5D9}" destId="{D9634FF3-B3CE-A047-963D-9EAA4A227B92}" srcOrd="2" destOrd="0" presId="urn:microsoft.com/office/officeart/2005/8/layout/orgChart1"/>
    <dgm:cxn modelId="{DFDB9ECB-F094-144F-A6B8-DC2BC34495BB}" type="presParOf" srcId="{24DDEA6E-212E-1D40-BF23-EACBF5264C79}" destId="{161767C2-FE5B-8A4D-B1EA-E850C1C9328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5A4BB-9C78-B148-A99F-AA2E51C116E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FA7DF17-A2E8-8F4A-93E2-B2880A2481E8}">
      <dgm:prSet phldrT="[Text]" custT="1"/>
      <dgm:spPr>
        <a:solidFill>
          <a:schemeClr val="accent1"/>
        </a:solidFill>
      </dgm:spPr>
      <dgm:t>
        <a:bodyPr/>
        <a:lstStyle/>
        <a:p>
          <a:r>
            <a:rPr lang="en-US" sz="2400" dirty="0" smtClean="0"/>
            <a:t>Using overview and data analysis to manage provision through:</a:t>
          </a:r>
          <a:endParaRPr lang="en-US" sz="2400" dirty="0"/>
        </a:p>
      </dgm:t>
    </dgm:pt>
    <dgm:pt modelId="{57C7CBFB-EA8D-C34B-91A9-83B04565FAA1}" type="parTrans" cxnId="{54F9F1D8-08A9-F346-8285-2AE5E6D6BF03}">
      <dgm:prSet/>
      <dgm:spPr/>
      <dgm:t>
        <a:bodyPr/>
        <a:lstStyle/>
        <a:p>
          <a:endParaRPr lang="en-US"/>
        </a:p>
      </dgm:t>
    </dgm:pt>
    <dgm:pt modelId="{27C060BA-3E3A-F84D-A604-96C89E3FFD10}" type="sibTrans" cxnId="{54F9F1D8-08A9-F346-8285-2AE5E6D6BF03}">
      <dgm:prSet/>
      <dgm:spPr/>
      <dgm:t>
        <a:bodyPr/>
        <a:lstStyle/>
        <a:p>
          <a:endParaRPr lang="en-US"/>
        </a:p>
      </dgm:t>
    </dgm:pt>
    <dgm:pt modelId="{3D43466C-003F-064D-8C2C-1EFB945C90C2}">
      <dgm:prSet phldrT="[Text]"/>
      <dgm:spPr>
        <a:solidFill>
          <a:schemeClr val="accent1"/>
        </a:solidFill>
      </dgm:spPr>
      <dgm:t>
        <a:bodyPr/>
        <a:lstStyle/>
        <a:p>
          <a:r>
            <a:rPr lang="en-US" b="1" dirty="0" smtClean="0">
              <a:solidFill>
                <a:srgbClr val="FF0000"/>
              </a:solidFill>
            </a:rPr>
            <a:t>Class/subject teachers</a:t>
          </a:r>
        </a:p>
        <a:p>
          <a:r>
            <a:rPr lang="en-US" dirty="0" smtClean="0"/>
            <a:t>Work with colleagues to develop their language awareness and use of supportive strategies </a:t>
          </a:r>
        </a:p>
      </dgm:t>
    </dgm:pt>
    <dgm:pt modelId="{97D59383-48DD-9647-8AE7-016896DD8AE7}" type="parTrans" cxnId="{E3DFF95B-052C-0349-9376-AD6FE406C82D}">
      <dgm:prSet/>
      <dgm:spPr/>
      <dgm:t>
        <a:bodyPr/>
        <a:lstStyle/>
        <a:p>
          <a:endParaRPr lang="en-US"/>
        </a:p>
      </dgm:t>
    </dgm:pt>
    <dgm:pt modelId="{36CCA8B2-EB10-FD43-923F-E177952CE69C}" type="sibTrans" cxnId="{E3DFF95B-052C-0349-9376-AD6FE406C82D}">
      <dgm:prSet/>
      <dgm:spPr/>
      <dgm:t>
        <a:bodyPr/>
        <a:lstStyle/>
        <a:p>
          <a:endParaRPr lang="en-US"/>
        </a:p>
      </dgm:t>
    </dgm:pt>
    <dgm:pt modelId="{3616D07E-B597-F744-A800-F94DBDC84397}">
      <dgm:prSet phldrT="[Text]"/>
      <dgm:spPr>
        <a:solidFill>
          <a:schemeClr val="accent1"/>
        </a:solidFill>
      </dgm:spPr>
      <dgm:t>
        <a:bodyPr/>
        <a:lstStyle/>
        <a:p>
          <a:pPr algn="ctr"/>
          <a:r>
            <a:rPr lang="en-US" b="1" dirty="0" smtClean="0">
              <a:solidFill>
                <a:srgbClr val="FF0000"/>
              </a:solidFill>
            </a:rPr>
            <a:t>EAL Teacher/Teaching </a:t>
          </a:r>
          <a:r>
            <a:rPr lang="en-US" b="1" dirty="0" err="1" smtClean="0">
              <a:solidFill>
                <a:srgbClr val="FF0000"/>
              </a:solidFill>
            </a:rPr>
            <a:t>Asst</a:t>
          </a:r>
          <a:endParaRPr lang="en-US" b="1" dirty="0" smtClean="0">
            <a:solidFill>
              <a:srgbClr val="FF0000"/>
            </a:solidFill>
          </a:endParaRPr>
        </a:p>
        <a:p>
          <a:pPr algn="ctr"/>
          <a:r>
            <a:rPr lang="en-US" dirty="0" smtClean="0"/>
            <a:t>Delivering interventions</a:t>
          </a:r>
        </a:p>
        <a:p>
          <a:pPr algn="l"/>
          <a:r>
            <a:rPr lang="en-US" dirty="0" smtClean="0"/>
            <a:t>    </a:t>
          </a:r>
          <a:r>
            <a:rPr lang="en-US" dirty="0" err="1" smtClean="0"/>
            <a:t>ie</a:t>
          </a:r>
          <a:r>
            <a:rPr lang="en-US" dirty="0" smtClean="0"/>
            <a:t> new arrivals, specific     </a:t>
          </a:r>
        </a:p>
        <a:p>
          <a:pPr algn="l"/>
          <a:r>
            <a:rPr lang="en-US" dirty="0" smtClean="0"/>
            <a:t>    grammar focus, talking  </a:t>
          </a:r>
        </a:p>
        <a:p>
          <a:pPr algn="l"/>
          <a:r>
            <a:rPr lang="en-US" dirty="0" smtClean="0"/>
            <a:t>    partners</a:t>
          </a:r>
          <a:endParaRPr lang="en-US" dirty="0"/>
        </a:p>
      </dgm:t>
    </dgm:pt>
    <dgm:pt modelId="{67B0C9C9-309A-FB4F-90F6-F0A91038C603}" type="parTrans" cxnId="{9632A049-7295-C142-A4D9-62F525A4917A}">
      <dgm:prSet/>
      <dgm:spPr/>
      <dgm:t>
        <a:bodyPr/>
        <a:lstStyle/>
        <a:p>
          <a:endParaRPr lang="en-US"/>
        </a:p>
      </dgm:t>
    </dgm:pt>
    <dgm:pt modelId="{BA4A0E2F-D31A-E849-B54A-15AD028B3C4D}" type="sibTrans" cxnId="{9632A049-7295-C142-A4D9-62F525A4917A}">
      <dgm:prSet/>
      <dgm:spPr/>
      <dgm:t>
        <a:bodyPr/>
        <a:lstStyle/>
        <a:p>
          <a:endParaRPr lang="en-US"/>
        </a:p>
      </dgm:t>
    </dgm:pt>
    <dgm:pt modelId="{449A33FA-A122-7449-BAAD-11CBDB4177CD}">
      <dgm:prSet/>
      <dgm:spPr>
        <a:solidFill>
          <a:schemeClr val="accent1"/>
        </a:solidFill>
      </dgm:spPr>
      <dgm:t>
        <a:bodyPr/>
        <a:lstStyle/>
        <a:p>
          <a:pPr algn="ctr"/>
          <a:r>
            <a:rPr lang="en-US" b="1" dirty="0" smtClean="0">
              <a:solidFill>
                <a:srgbClr val="FF0000"/>
              </a:solidFill>
            </a:rPr>
            <a:t>EAL Teacher/Teaching </a:t>
          </a:r>
          <a:r>
            <a:rPr lang="en-US" b="1" dirty="0" err="1" smtClean="0">
              <a:solidFill>
                <a:srgbClr val="FF0000"/>
              </a:solidFill>
            </a:rPr>
            <a:t>Asst</a:t>
          </a:r>
          <a:endParaRPr lang="en-US" b="1" dirty="0" smtClean="0">
            <a:solidFill>
              <a:srgbClr val="FF0000"/>
            </a:solidFill>
          </a:endParaRPr>
        </a:p>
        <a:p>
          <a:pPr algn="l"/>
          <a:r>
            <a:rPr lang="en-US" dirty="0" smtClean="0"/>
            <a:t>    - In-class support</a:t>
          </a:r>
        </a:p>
        <a:p>
          <a:pPr algn="l"/>
          <a:r>
            <a:rPr lang="en-US" dirty="0" smtClean="0"/>
            <a:t>    - Pre-teaching</a:t>
          </a:r>
          <a:endParaRPr lang="en-US" dirty="0"/>
        </a:p>
      </dgm:t>
    </dgm:pt>
    <dgm:pt modelId="{F4A83144-C84C-E047-826B-5174C59D2E16}" type="parTrans" cxnId="{1ED9BF86-48FE-AE44-99C9-42ED08EA518D}">
      <dgm:prSet/>
      <dgm:spPr/>
      <dgm:t>
        <a:bodyPr/>
        <a:lstStyle/>
        <a:p>
          <a:endParaRPr lang="en-US"/>
        </a:p>
      </dgm:t>
    </dgm:pt>
    <dgm:pt modelId="{A2785740-584C-A34A-9876-BC30BA36BF51}" type="sibTrans" cxnId="{1ED9BF86-48FE-AE44-99C9-42ED08EA518D}">
      <dgm:prSet/>
      <dgm:spPr/>
      <dgm:t>
        <a:bodyPr/>
        <a:lstStyle/>
        <a:p>
          <a:endParaRPr lang="en-US"/>
        </a:p>
      </dgm:t>
    </dgm:pt>
    <dgm:pt modelId="{B94A009D-B709-2B40-8387-1E40F540D577}" type="pres">
      <dgm:prSet presAssocID="{C9D5A4BB-9C78-B148-A99F-AA2E51C116EA}" presName="hierChild1" presStyleCnt="0">
        <dgm:presLayoutVars>
          <dgm:orgChart val="1"/>
          <dgm:chPref val="1"/>
          <dgm:dir/>
          <dgm:animOne val="branch"/>
          <dgm:animLvl val="lvl"/>
          <dgm:resizeHandles/>
        </dgm:presLayoutVars>
      </dgm:prSet>
      <dgm:spPr/>
      <dgm:t>
        <a:bodyPr/>
        <a:lstStyle/>
        <a:p>
          <a:endParaRPr lang="en-US"/>
        </a:p>
      </dgm:t>
    </dgm:pt>
    <dgm:pt modelId="{934A08C7-F4CB-F446-96FD-83D2E5030AEB}" type="pres">
      <dgm:prSet presAssocID="{3FA7DF17-A2E8-8F4A-93E2-B2880A2481E8}" presName="hierRoot1" presStyleCnt="0">
        <dgm:presLayoutVars>
          <dgm:hierBranch val="init"/>
        </dgm:presLayoutVars>
      </dgm:prSet>
      <dgm:spPr/>
    </dgm:pt>
    <dgm:pt modelId="{D63282E0-57C2-9447-BC22-4D18C37AA202}" type="pres">
      <dgm:prSet presAssocID="{3FA7DF17-A2E8-8F4A-93E2-B2880A2481E8}" presName="rootComposite1" presStyleCnt="0"/>
      <dgm:spPr/>
    </dgm:pt>
    <dgm:pt modelId="{150875F3-7B14-444E-BE0D-3784BE78E56F}" type="pres">
      <dgm:prSet presAssocID="{3FA7DF17-A2E8-8F4A-93E2-B2880A2481E8}" presName="rootText1" presStyleLbl="node0" presStyleIdx="0" presStyleCnt="1" custScaleX="169500" custLinFactNeighborX="-2787" custLinFactNeighborY="-46225">
        <dgm:presLayoutVars>
          <dgm:chPref val="3"/>
        </dgm:presLayoutVars>
      </dgm:prSet>
      <dgm:spPr/>
      <dgm:t>
        <a:bodyPr/>
        <a:lstStyle/>
        <a:p>
          <a:endParaRPr lang="en-US"/>
        </a:p>
      </dgm:t>
    </dgm:pt>
    <dgm:pt modelId="{1D6E8595-F967-DF41-8DE4-4144E4F98C86}" type="pres">
      <dgm:prSet presAssocID="{3FA7DF17-A2E8-8F4A-93E2-B2880A2481E8}" presName="rootConnector1" presStyleLbl="node1" presStyleIdx="0" presStyleCnt="0"/>
      <dgm:spPr/>
      <dgm:t>
        <a:bodyPr/>
        <a:lstStyle/>
        <a:p>
          <a:endParaRPr lang="en-US"/>
        </a:p>
      </dgm:t>
    </dgm:pt>
    <dgm:pt modelId="{94728553-E7D9-3046-99C6-30C664198669}" type="pres">
      <dgm:prSet presAssocID="{3FA7DF17-A2E8-8F4A-93E2-B2880A2481E8}" presName="hierChild2" presStyleCnt="0"/>
      <dgm:spPr/>
    </dgm:pt>
    <dgm:pt modelId="{05246800-26E0-AD43-8204-39E747469038}" type="pres">
      <dgm:prSet presAssocID="{97D59383-48DD-9647-8AE7-016896DD8AE7}" presName="Name37" presStyleLbl="parChTrans1D2" presStyleIdx="0" presStyleCnt="3"/>
      <dgm:spPr/>
      <dgm:t>
        <a:bodyPr/>
        <a:lstStyle/>
        <a:p>
          <a:endParaRPr lang="en-US"/>
        </a:p>
      </dgm:t>
    </dgm:pt>
    <dgm:pt modelId="{12E609AA-2E79-8843-827B-584CC55E2D3B}" type="pres">
      <dgm:prSet presAssocID="{3D43466C-003F-064D-8C2C-1EFB945C90C2}" presName="hierRoot2" presStyleCnt="0">
        <dgm:presLayoutVars>
          <dgm:hierBranch val="init"/>
        </dgm:presLayoutVars>
      </dgm:prSet>
      <dgm:spPr/>
    </dgm:pt>
    <dgm:pt modelId="{F1F5F46F-0ECE-1045-8067-F02F3546B6B3}" type="pres">
      <dgm:prSet presAssocID="{3D43466C-003F-064D-8C2C-1EFB945C90C2}" presName="rootComposite" presStyleCnt="0"/>
      <dgm:spPr/>
    </dgm:pt>
    <dgm:pt modelId="{99CA304B-935C-A642-BD88-7FD5FE245381}" type="pres">
      <dgm:prSet presAssocID="{3D43466C-003F-064D-8C2C-1EFB945C90C2}" presName="rootText" presStyleLbl="node2" presStyleIdx="0" presStyleCnt="3" custScaleX="110813" custScaleY="150735">
        <dgm:presLayoutVars>
          <dgm:chPref val="3"/>
        </dgm:presLayoutVars>
      </dgm:prSet>
      <dgm:spPr/>
      <dgm:t>
        <a:bodyPr/>
        <a:lstStyle/>
        <a:p>
          <a:endParaRPr lang="en-US"/>
        </a:p>
      </dgm:t>
    </dgm:pt>
    <dgm:pt modelId="{BEF620AC-9208-FF46-BA1A-ACE234563449}" type="pres">
      <dgm:prSet presAssocID="{3D43466C-003F-064D-8C2C-1EFB945C90C2}" presName="rootConnector" presStyleLbl="node2" presStyleIdx="0" presStyleCnt="3"/>
      <dgm:spPr/>
      <dgm:t>
        <a:bodyPr/>
        <a:lstStyle/>
        <a:p>
          <a:endParaRPr lang="en-US"/>
        </a:p>
      </dgm:t>
    </dgm:pt>
    <dgm:pt modelId="{3F73E3A3-6AD6-D846-B1B7-A28FADD89E6D}" type="pres">
      <dgm:prSet presAssocID="{3D43466C-003F-064D-8C2C-1EFB945C90C2}" presName="hierChild4" presStyleCnt="0"/>
      <dgm:spPr/>
    </dgm:pt>
    <dgm:pt modelId="{68561F2B-7DF0-3640-89B9-B7BA5D9E6E87}" type="pres">
      <dgm:prSet presAssocID="{3D43466C-003F-064D-8C2C-1EFB945C90C2}" presName="hierChild5" presStyleCnt="0"/>
      <dgm:spPr/>
    </dgm:pt>
    <dgm:pt modelId="{A6ECFDA0-9D7F-CC47-A662-81E0CC8FD273}" type="pres">
      <dgm:prSet presAssocID="{F4A83144-C84C-E047-826B-5174C59D2E16}" presName="Name37" presStyleLbl="parChTrans1D2" presStyleIdx="1" presStyleCnt="3"/>
      <dgm:spPr/>
      <dgm:t>
        <a:bodyPr/>
        <a:lstStyle/>
        <a:p>
          <a:endParaRPr lang="en-US"/>
        </a:p>
      </dgm:t>
    </dgm:pt>
    <dgm:pt modelId="{AC658807-43D8-E840-AF2B-342952B7F882}" type="pres">
      <dgm:prSet presAssocID="{449A33FA-A122-7449-BAAD-11CBDB4177CD}" presName="hierRoot2" presStyleCnt="0">
        <dgm:presLayoutVars>
          <dgm:hierBranch val="init"/>
        </dgm:presLayoutVars>
      </dgm:prSet>
      <dgm:spPr/>
    </dgm:pt>
    <dgm:pt modelId="{95D00FFF-EB96-1F48-A5C3-3C871688BC11}" type="pres">
      <dgm:prSet presAssocID="{449A33FA-A122-7449-BAAD-11CBDB4177CD}" presName="rootComposite" presStyleCnt="0"/>
      <dgm:spPr/>
    </dgm:pt>
    <dgm:pt modelId="{AE026F14-6321-EF4E-8B8B-1310841EC445}" type="pres">
      <dgm:prSet presAssocID="{449A33FA-A122-7449-BAAD-11CBDB4177CD}" presName="rootText" presStyleLbl="node2" presStyleIdx="1" presStyleCnt="3" custScaleX="110545" custScaleY="148221" custLinFactNeighborX="-1885" custLinFactNeighborY="3770">
        <dgm:presLayoutVars>
          <dgm:chPref val="3"/>
        </dgm:presLayoutVars>
      </dgm:prSet>
      <dgm:spPr/>
      <dgm:t>
        <a:bodyPr/>
        <a:lstStyle/>
        <a:p>
          <a:endParaRPr lang="en-US"/>
        </a:p>
      </dgm:t>
    </dgm:pt>
    <dgm:pt modelId="{B6FA0523-0FB7-B543-91C5-881DEE6BFDA8}" type="pres">
      <dgm:prSet presAssocID="{449A33FA-A122-7449-BAAD-11CBDB4177CD}" presName="rootConnector" presStyleLbl="node2" presStyleIdx="1" presStyleCnt="3"/>
      <dgm:spPr/>
      <dgm:t>
        <a:bodyPr/>
        <a:lstStyle/>
        <a:p>
          <a:endParaRPr lang="en-US"/>
        </a:p>
      </dgm:t>
    </dgm:pt>
    <dgm:pt modelId="{B37E0035-EB7B-1745-809D-338F053EA8A9}" type="pres">
      <dgm:prSet presAssocID="{449A33FA-A122-7449-BAAD-11CBDB4177CD}" presName="hierChild4" presStyleCnt="0"/>
      <dgm:spPr/>
    </dgm:pt>
    <dgm:pt modelId="{655F4DE0-9B17-3B42-B21D-997115E612B9}" type="pres">
      <dgm:prSet presAssocID="{449A33FA-A122-7449-BAAD-11CBDB4177CD}" presName="hierChild5" presStyleCnt="0"/>
      <dgm:spPr/>
    </dgm:pt>
    <dgm:pt modelId="{EB70FF72-67B0-A14D-8D7E-3AE2E9D5402D}" type="pres">
      <dgm:prSet presAssocID="{67B0C9C9-309A-FB4F-90F6-F0A91038C603}" presName="Name37" presStyleLbl="parChTrans1D2" presStyleIdx="2" presStyleCnt="3"/>
      <dgm:spPr/>
      <dgm:t>
        <a:bodyPr/>
        <a:lstStyle/>
        <a:p>
          <a:endParaRPr lang="en-US"/>
        </a:p>
      </dgm:t>
    </dgm:pt>
    <dgm:pt modelId="{268E5F87-6959-714F-842D-99BB80C622E4}" type="pres">
      <dgm:prSet presAssocID="{3616D07E-B597-F744-A800-F94DBDC84397}" presName="hierRoot2" presStyleCnt="0">
        <dgm:presLayoutVars>
          <dgm:hierBranch val="init"/>
        </dgm:presLayoutVars>
      </dgm:prSet>
      <dgm:spPr/>
    </dgm:pt>
    <dgm:pt modelId="{03D1CBB1-7520-7549-8B59-1338E712F8A1}" type="pres">
      <dgm:prSet presAssocID="{3616D07E-B597-F744-A800-F94DBDC84397}" presName="rootComposite" presStyleCnt="0"/>
      <dgm:spPr/>
    </dgm:pt>
    <dgm:pt modelId="{7968B1B1-1A4F-7C40-8781-CA1D7B4FA0EF}" type="pres">
      <dgm:prSet presAssocID="{3616D07E-B597-F744-A800-F94DBDC84397}" presName="rootText" presStyleLbl="node2" presStyleIdx="2" presStyleCnt="3" custScaleX="115901" custScaleY="153248">
        <dgm:presLayoutVars>
          <dgm:chPref val="3"/>
        </dgm:presLayoutVars>
      </dgm:prSet>
      <dgm:spPr/>
      <dgm:t>
        <a:bodyPr/>
        <a:lstStyle/>
        <a:p>
          <a:endParaRPr lang="en-US"/>
        </a:p>
      </dgm:t>
    </dgm:pt>
    <dgm:pt modelId="{6CC0F07F-A584-2E49-A386-B889ADE8B708}" type="pres">
      <dgm:prSet presAssocID="{3616D07E-B597-F744-A800-F94DBDC84397}" presName="rootConnector" presStyleLbl="node2" presStyleIdx="2" presStyleCnt="3"/>
      <dgm:spPr/>
      <dgm:t>
        <a:bodyPr/>
        <a:lstStyle/>
        <a:p>
          <a:endParaRPr lang="en-US"/>
        </a:p>
      </dgm:t>
    </dgm:pt>
    <dgm:pt modelId="{E27170D8-A507-F643-B50A-3E664280BAF0}" type="pres">
      <dgm:prSet presAssocID="{3616D07E-B597-F744-A800-F94DBDC84397}" presName="hierChild4" presStyleCnt="0"/>
      <dgm:spPr/>
    </dgm:pt>
    <dgm:pt modelId="{15018ABF-586D-B545-BDD6-6DA63993A1C8}" type="pres">
      <dgm:prSet presAssocID="{3616D07E-B597-F744-A800-F94DBDC84397}" presName="hierChild5" presStyleCnt="0"/>
      <dgm:spPr/>
    </dgm:pt>
    <dgm:pt modelId="{98196D6D-8567-2647-9B30-06729DE8387E}" type="pres">
      <dgm:prSet presAssocID="{3FA7DF17-A2E8-8F4A-93E2-B2880A2481E8}" presName="hierChild3" presStyleCnt="0"/>
      <dgm:spPr/>
    </dgm:pt>
  </dgm:ptLst>
  <dgm:cxnLst>
    <dgm:cxn modelId="{54F9F1D8-08A9-F346-8285-2AE5E6D6BF03}" srcId="{C9D5A4BB-9C78-B148-A99F-AA2E51C116EA}" destId="{3FA7DF17-A2E8-8F4A-93E2-B2880A2481E8}" srcOrd="0" destOrd="0" parTransId="{57C7CBFB-EA8D-C34B-91A9-83B04565FAA1}" sibTransId="{27C060BA-3E3A-F84D-A604-96C89E3FFD10}"/>
    <dgm:cxn modelId="{83F43B4F-FD77-9F45-8AC6-8203DEB030D0}" type="presOf" srcId="{3FA7DF17-A2E8-8F4A-93E2-B2880A2481E8}" destId="{1D6E8595-F967-DF41-8DE4-4144E4F98C86}" srcOrd="1" destOrd="0" presId="urn:microsoft.com/office/officeart/2005/8/layout/orgChart1"/>
    <dgm:cxn modelId="{9C21FFD3-215E-E048-BEFB-29A1669D0A85}" type="presOf" srcId="{3616D07E-B597-F744-A800-F94DBDC84397}" destId="{7968B1B1-1A4F-7C40-8781-CA1D7B4FA0EF}" srcOrd="0" destOrd="0" presId="urn:microsoft.com/office/officeart/2005/8/layout/orgChart1"/>
    <dgm:cxn modelId="{1ED9BF86-48FE-AE44-99C9-42ED08EA518D}" srcId="{3FA7DF17-A2E8-8F4A-93E2-B2880A2481E8}" destId="{449A33FA-A122-7449-BAAD-11CBDB4177CD}" srcOrd="1" destOrd="0" parTransId="{F4A83144-C84C-E047-826B-5174C59D2E16}" sibTransId="{A2785740-584C-A34A-9876-BC30BA36BF51}"/>
    <dgm:cxn modelId="{8BF14271-3B4E-754A-AA7F-285FD189FF9E}" type="presOf" srcId="{3FA7DF17-A2E8-8F4A-93E2-B2880A2481E8}" destId="{150875F3-7B14-444E-BE0D-3784BE78E56F}" srcOrd="0" destOrd="0" presId="urn:microsoft.com/office/officeart/2005/8/layout/orgChart1"/>
    <dgm:cxn modelId="{66E0191C-7BDF-A141-B3AB-F101CA6EE7FB}" type="presOf" srcId="{97D59383-48DD-9647-8AE7-016896DD8AE7}" destId="{05246800-26E0-AD43-8204-39E747469038}" srcOrd="0" destOrd="0" presId="urn:microsoft.com/office/officeart/2005/8/layout/orgChart1"/>
    <dgm:cxn modelId="{D1275AB3-6359-F44E-A266-63AD75BBCD45}" type="presOf" srcId="{449A33FA-A122-7449-BAAD-11CBDB4177CD}" destId="{B6FA0523-0FB7-B543-91C5-881DEE6BFDA8}" srcOrd="1" destOrd="0" presId="urn:microsoft.com/office/officeart/2005/8/layout/orgChart1"/>
    <dgm:cxn modelId="{AF52B217-BFB8-C646-9715-65E27658AD5F}" type="presOf" srcId="{F4A83144-C84C-E047-826B-5174C59D2E16}" destId="{A6ECFDA0-9D7F-CC47-A662-81E0CC8FD273}" srcOrd="0" destOrd="0" presId="urn:microsoft.com/office/officeart/2005/8/layout/orgChart1"/>
    <dgm:cxn modelId="{3D41BD24-D755-9443-97B1-19BEE8B4A962}" type="presOf" srcId="{67B0C9C9-309A-FB4F-90F6-F0A91038C603}" destId="{EB70FF72-67B0-A14D-8D7E-3AE2E9D5402D}" srcOrd="0" destOrd="0" presId="urn:microsoft.com/office/officeart/2005/8/layout/orgChart1"/>
    <dgm:cxn modelId="{9632A049-7295-C142-A4D9-62F525A4917A}" srcId="{3FA7DF17-A2E8-8F4A-93E2-B2880A2481E8}" destId="{3616D07E-B597-F744-A800-F94DBDC84397}" srcOrd="2" destOrd="0" parTransId="{67B0C9C9-309A-FB4F-90F6-F0A91038C603}" sibTransId="{BA4A0E2F-D31A-E849-B54A-15AD028B3C4D}"/>
    <dgm:cxn modelId="{D22B6C3C-8DC5-CD47-AF43-FA140CE6A3DA}" type="presOf" srcId="{C9D5A4BB-9C78-B148-A99F-AA2E51C116EA}" destId="{B94A009D-B709-2B40-8387-1E40F540D577}" srcOrd="0" destOrd="0" presId="urn:microsoft.com/office/officeart/2005/8/layout/orgChart1"/>
    <dgm:cxn modelId="{4E03BA56-BE48-6743-8461-6AB82F39B25A}" type="presOf" srcId="{3616D07E-B597-F744-A800-F94DBDC84397}" destId="{6CC0F07F-A584-2E49-A386-B889ADE8B708}" srcOrd="1" destOrd="0" presId="urn:microsoft.com/office/officeart/2005/8/layout/orgChart1"/>
    <dgm:cxn modelId="{30C18DD4-0DDF-5046-BBC3-20C039A74D8D}" type="presOf" srcId="{3D43466C-003F-064D-8C2C-1EFB945C90C2}" destId="{99CA304B-935C-A642-BD88-7FD5FE245381}" srcOrd="0" destOrd="0" presId="urn:microsoft.com/office/officeart/2005/8/layout/orgChart1"/>
    <dgm:cxn modelId="{5872FF33-87B6-C341-977B-6CE6367919CB}" type="presOf" srcId="{449A33FA-A122-7449-BAAD-11CBDB4177CD}" destId="{AE026F14-6321-EF4E-8B8B-1310841EC445}" srcOrd="0" destOrd="0" presId="urn:microsoft.com/office/officeart/2005/8/layout/orgChart1"/>
    <dgm:cxn modelId="{E3DFF95B-052C-0349-9376-AD6FE406C82D}" srcId="{3FA7DF17-A2E8-8F4A-93E2-B2880A2481E8}" destId="{3D43466C-003F-064D-8C2C-1EFB945C90C2}" srcOrd="0" destOrd="0" parTransId="{97D59383-48DD-9647-8AE7-016896DD8AE7}" sibTransId="{36CCA8B2-EB10-FD43-923F-E177952CE69C}"/>
    <dgm:cxn modelId="{855DA331-1607-8E46-BC36-E00A0A93E541}" type="presOf" srcId="{3D43466C-003F-064D-8C2C-1EFB945C90C2}" destId="{BEF620AC-9208-FF46-BA1A-ACE234563449}" srcOrd="1" destOrd="0" presId="urn:microsoft.com/office/officeart/2005/8/layout/orgChart1"/>
    <dgm:cxn modelId="{B9C9D241-CBF9-B040-A3A5-6FE879065790}" type="presParOf" srcId="{B94A009D-B709-2B40-8387-1E40F540D577}" destId="{934A08C7-F4CB-F446-96FD-83D2E5030AEB}" srcOrd="0" destOrd="0" presId="urn:microsoft.com/office/officeart/2005/8/layout/orgChart1"/>
    <dgm:cxn modelId="{EED33604-AB1C-0F4F-9D71-C772C20F46A9}" type="presParOf" srcId="{934A08C7-F4CB-F446-96FD-83D2E5030AEB}" destId="{D63282E0-57C2-9447-BC22-4D18C37AA202}" srcOrd="0" destOrd="0" presId="urn:microsoft.com/office/officeart/2005/8/layout/orgChart1"/>
    <dgm:cxn modelId="{DC4FC670-61B0-E245-90FF-9A7BFBCDCF44}" type="presParOf" srcId="{D63282E0-57C2-9447-BC22-4D18C37AA202}" destId="{150875F3-7B14-444E-BE0D-3784BE78E56F}" srcOrd="0" destOrd="0" presId="urn:microsoft.com/office/officeart/2005/8/layout/orgChart1"/>
    <dgm:cxn modelId="{53480722-D36F-3C4B-8570-1E87F24E4DAD}" type="presParOf" srcId="{D63282E0-57C2-9447-BC22-4D18C37AA202}" destId="{1D6E8595-F967-DF41-8DE4-4144E4F98C86}" srcOrd="1" destOrd="0" presId="urn:microsoft.com/office/officeart/2005/8/layout/orgChart1"/>
    <dgm:cxn modelId="{6E355C38-404A-B242-B0A9-D4E3D4E63D90}" type="presParOf" srcId="{934A08C7-F4CB-F446-96FD-83D2E5030AEB}" destId="{94728553-E7D9-3046-99C6-30C664198669}" srcOrd="1" destOrd="0" presId="urn:microsoft.com/office/officeart/2005/8/layout/orgChart1"/>
    <dgm:cxn modelId="{311EE5ED-FE41-6842-B2BE-74770EFEB30E}" type="presParOf" srcId="{94728553-E7D9-3046-99C6-30C664198669}" destId="{05246800-26E0-AD43-8204-39E747469038}" srcOrd="0" destOrd="0" presId="urn:microsoft.com/office/officeart/2005/8/layout/orgChart1"/>
    <dgm:cxn modelId="{D4586755-29F5-B14A-8B6D-EE7CB3978B47}" type="presParOf" srcId="{94728553-E7D9-3046-99C6-30C664198669}" destId="{12E609AA-2E79-8843-827B-584CC55E2D3B}" srcOrd="1" destOrd="0" presId="urn:microsoft.com/office/officeart/2005/8/layout/orgChart1"/>
    <dgm:cxn modelId="{412A2467-8446-4B48-B031-A5251D6E8AC0}" type="presParOf" srcId="{12E609AA-2E79-8843-827B-584CC55E2D3B}" destId="{F1F5F46F-0ECE-1045-8067-F02F3546B6B3}" srcOrd="0" destOrd="0" presId="urn:microsoft.com/office/officeart/2005/8/layout/orgChart1"/>
    <dgm:cxn modelId="{EBB0C932-E6C0-5A42-9817-3D45434D695B}" type="presParOf" srcId="{F1F5F46F-0ECE-1045-8067-F02F3546B6B3}" destId="{99CA304B-935C-A642-BD88-7FD5FE245381}" srcOrd="0" destOrd="0" presId="urn:microsoft.com/office/officeart/2005/8/layout/orgChart1"/>
    <dgm:cxn modelId="{8D70E9DF-0B33-4E4E-9C04-A7917BCF014C}" type="presParOf" srcId="{F1F5F46F-0ECE-1045-8067-F02F3546B6B3}" destId="{BEF620AC-9208-FF46-BA1A-ACE234563449}" srcOrd="1" destOrd="0" presId="urn:microsoft.com/office/officeart/2005/8/layout/orgChart1"/>
    <dgm:cxn modelId="{89592E4B-E6FD-3948-8866-B15DC3B2E793}" type="presParOf" srcId="{12E609AA-2E79-8843-827B-584CC55E2D3B}" destId="{3F73E3A3-6AD6-D846-B1B7-A28FADD89E6D}" srcOrd="1" destOrd="0" presId="urn:microsoft.com/office/officeart/2005/8/layout/orgChart1"/>
    <dgm:cxn modelId="{9C75B531-A32C-9744-A6BE-7B713EDF25B4}" type="presParOf" srcId="{12E609AA-2E79-8843-827B-584CC55E2D3B}" destId="{68561F2B-7DF0-3640-89B9-B7BA5D9E6E87}" srcOrd="2" destOrd="0" presId="urn:microsoft.com/office/officeart/2005/8/layout/orgChart1"/>
    <dgm:cxn modelId="{24499069-9F7E-3A4C-A78E-BAE26BE8E366}" type="presParOf" srcId="{94728553-E7D9-3046-99C6-30C664198669}" destId="{A6ECFDA0-9D7F-CC47-A662-81E0CC8FD273}" srcOrd="2" destOrd="0" presId="urn:microsoft.com/office/officeart/2005/8/layout/orgChart1"/>
    <dgm:cxn modelId="{1CC49A4D-E1D7-B045-B67B-927F2D906B6B}" type="presParOf" srcId="{94728553-E7D9-3046-99C6-30C664198669}" destId="{AC658807-43D8-E840-AF2B-342952B7F882}" srcOrd="3" destOrd="0" presId="urn:microsoft.com/office/officeart/2005/8/layout/orgChart1"/>
    <dgm:cxn modelId="{A646632F-99F7-2D4F-82B9-43AF2D18201A}" type="presParOf" srcId="{AC658807-43D8-E840-AF2B-342952B7F882}" destId="{95D00FFF-EB96-1F48-A5C3-3C871688BC11}" srcOrd="0" destOrd="0" presId="urn:microsoft.com/office/officeart/2005/8/layout/orgChart1"/>
    <dgm:cxn modelId="{EA774338-6931-5E42-8ECE-CAC182A33B13}" type="presParOf" srcId="{95D00FFF-EB96-1F48-A5C3-3C871688BC11}" destId="{AE026F14-6321-EF4E-8B8B-1310841EC445}" srcOrd="0" destOrd="0" presId="urn:microsoft.com/office/officeart/2005/8/layout/orgChart1"/>
    <dgm:cxn modelId="{B8BAB05C-2B39-9041-A853-A14E1E43C7D8}" type="presParOf" srcId="{95D00FFF-EB96-1F48-A5C3-3C871688BC11}" destId="{B6FA0523-0FB7-B543-91C5-881DEE6BFDA8}" srcOrd="1" destOrd="0" presId="urn:microsoft.com/office/officeart/2005/8/layout/orgChart1"/>
    <dgm:cxn modelId="{D89BEAC0-3D3B-5A46-84CD-66561838EB8C}" type="presParOf" srcId="{AC658807-43D8-E840-AF2B-342952B7F882}" destId="{B37E0035-EB7B-1745-809D-338F053EA8A9}" srcOrd="1" destOrd="0" presId="urn:microsoft.com/office/officeart/2005/8/layout/orgChart1"/>
    <dgm:cxn modelId="{67163DB3-A26F-2C49-90DC-48F48D4457AE}" type="presParOf" srcId="{AC658807-43D8-E840-AF2B-342952B7F882}" destId="{655F4DE0-9B17-3B42-B21D-997115E612B9}" srcOrd="2" destOrd="0" presId="urn:microsoft.com/office/officeart/2005/8/layout/orgChart1"/>
    <dgm:cxn modelId="{6C3389F9-D11F-EE43-B0DF-AB1DE5B52E45}" type="presParOf" srcId="{94728553-E7D9-3046-99C6-30C664198669}" destId="{EB70FF72-67B0-A14D-8D7E-3AE2E9D5402D}" srcOrd="4" destOrd="0" presId="urn:microsoft.com/office/officeart/2005/8/layout/orgChart1"/>
    <dgm:cxn modelId="{91965770-5677-7A4D-82E3-81AD16E83C24}" type="presParOf" srcId="{94728553-E7D9-3046-99C6-30C664198669}" destId="{268E5F87-6959-714F-842D-99BB80C622E4}" srcOrd="5" destOrd="0" presId="urn:microsoft.com/office/officeart/2005/8/layout/orgChart1"/>
    <dgm:cxn modelId="{9D264030-B563-0B42-91D2-33AC1AE2BA53}" type="presParOf" srcId="{268E5F87-6959-714F-842D-99BB80C622E4}" destId="{03D1CBB1-7520-7549-8B59-1338E712F8A1}" srcOrd="0" destOrd="0" presId="urn:microsoft.com/office/officeart/2005/8/layout/orgChart1"/>
    <dgm:cxn modelId="{CCA93D1A-81FE-EC4A-AD65-1846D108C73A}" type="presParOf" srcId="{03D1CBB1-7520-7549-8B59-1338E712F8A1}" destId="{7968B1B1-1A4F-7C40-8781-CA1D7B4FA0EF}" srcOrd="0" destOrd="0" presId="urn:microsoft.com/office/officeart/2005/8/layout/orgChart1"/>
    <dgm:cxn modelId="{27A97BEC-5B59-6544-9D54-A16CCF047309}" type="presParOf" srcId="{03D1CBB1-7520-7549-8B59-1338E712F8A1}" destId="{6CC0F07F-A584-2E49-A386-B889ADE8B708}" srcOrd="1" destOrd="0" presId="urn:microsoft.com/office/officeart/2005/8/layout/orgChart1"/>
    <dgm:cxn modelId="{18E75B77-B1FB-034F-B6CA-9A8BB58F8DCC}" type="presParOf" srcId="{268E5F87-6959-714F-842D-99BB80C622E4}" destId="{E27170D8-A507-F643-B50A-3E664280BAF0}" srcOrd="1" destOrd="0" presId="urn:microsoft.com/office/officeart/2005/8/layout/orgChart1"/>
    <dgm:cxn modelId="{C13BAEC4-B177-5F41-949C-9068E073CD38}" type="presParOf" srcId="{268E5F87-6959-714F-842D-99BB80C622E4}" destId="{15018ABF-586D-B545-BDD6-6DA63993A1C8}" srcOrd="2" destOrd="0" presId="urn:microsoft.com/office/officeart/2005/8/layout/orgChart1"/>
    <dgm:cxn modelId="{91BBF125-4A4B-0B4D-BBA6-9620D75B9374}" type="presParOf" srcId="{934A08C7-F4CB-F446-96FD-83D2E5030AEB}" destId="{98196D6D-8567-2647-9B30-06729DE8387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59C00E-F20C-9741-B72D-239B1AA20CBB}"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864489C-9702-664B-AD9D-1E8B329ED1BE}">
      <dgm:prSet phldrT="[Text]" custT="1"/>
      <dgm:spPr>
        <a:solidFill>
          <a:schemeClr val="tx2">
            <a:lumMod val="60000"/>
            <a:lumOff val="40000"/>
          </a:schemeClr>
        </a:solidFill>
      </dgm:spPr>
      <dgm:t>
        <a:bodyPr/>
        <a:lstStyle/>
        <a:p>
          <a:r>
            <a:rPr lang="en-US" sz="2400" dirty="0" smtClean="0"/>
            <a:t>Pupil with EAL</a:t>
          </a:r>
          <a:endParaRPr lang="en-US" sz="2400" dirty="0"/>
        </a:p>
      </dgm:t>
    </dgm:pt>
    <dgm:pt modelId="{29D277EA-5266-8440-A1CF-48208FEF8C7A}" type="parTrans" cxnId="{C13C02BF-17EF-B24A-98FA-1F775D232546}">
      <dgm:prSet/>
      <dgm:spPr/>
      <dgm:t>
        <a:bodyPr/>
        <a:lstStyle/>
        <a:p>
          <a:endParaRPr lang="en-US"/>
        </a:p>
      </dgm:t>
    </dgm:pt>
    <dgm:pt modelId="{AD40CBAF-8344-F048-92DC-BCA6BE173D7C}" type="sibTrans" cxnId="{C13C02BF-17EF-B24A-98FA-1F775D232546}">
      <dgm:prSet/>
      <dgm:spPr/>
      <dgm:t>
        <a:bodyPr/>
        <a:lstStyle/>
        <a:p>
          <a:endParaRPr lang="en-US"/>
        </a:p>
      </dgm:t>
    </dgm:pt>
    <dgm:pt modelId="{A0720845-226B-9C49-A607-60E029AE7B0F}">
      <dgm:prSet phldrT="[Text]" custT="1"/>
      <dgm:spPr>
        <a:solidFill>
          <a:schemeClr val="tx2">
            <a:lumMod val="60000"/>
            <a:lumOff val="40000"/>
          </a:schemeClr>
        </a:solidFill>
      </dgm:spPr>
      <dgm:t>
        <a:bodyPr/>
        <a:lstStyle/>
        <a:p>
          <a:r>
            <a:rPr lang="en-US" sz="2000" b="1" dirty="0" smtClean="0"/>
            <a:t>Access to curriculum</a:t>
          </a:r>
          <a:endParaRPr lang="en-US" sz="2000" b="1" dirty="0"/>
        </a:p>
      </dgm:t>
    </dgm:pt>
    <dgm:pt modelId="{18097205-9DCE-AF45-8EE6-5263DC6C8151}" type="parTrans" cxnId="{7D2AD41E-CBEE-EA48-AD0F-3EE8B565C4DC}">
      <dgm:prSet/>
      <dgm:spPr/>
      <dgm:t>
        <a:bodyPr/>
        <a:lstStyle/>
        <a:p>
          <a:endParaRPr lang="en-US"/>
        </a:p>
      </dgm:t>
    </dgm:pt>
    <dgm:pt modelId="{AC452CEB-84C5-2842-A3D8-CC9CB8AA9E4B}" type="sibTrans" cxnId="{7D2AD41E-CBEE-EA48-AD0F-3EE8B565C4DC}">
      <dgm:prSet/>
      <dgm:spPr/>
      <dgm:t>
        <a:bodyPr/>
        <a:lstStyle/>
        <a:p>
          <a:endParaRPr lang="en-US"/>
        </a:p>
      </dgm:t>
    </dgm:pt>
    <dgm:pt modelId="{ED3377F3-BD59-7140-929A-858C2654DDEB}">
      <dgm:prSet phldrT="[Text]" custT="1"/>
      <dgm:spPr/>
      <dgm:t>
        <a:bodyPr/>
        <a:lstStyle/>
        <a:p>
          <a:pPr>
            <a:lnSpc>
              <a:spcPct val="80000"/>
            </a:lnSpc>
          </a:pPr>
          <a:r>
            <a:rPr lang="en-US" sz="2000" b="1" dirty="0" smtClean="0">
              <a:solidFill>
                <a:schemeClr val="tx1"/>
              </a:solidFill>
            </a:rPr>
            <a:t>Learn English</a:t>
          </a:r>
        </a:p>
        <a:p>
          <a:pPr>
            <a:lnSpc>
              <a:spcPct val="80000"/>
            </a:lnSpc>
          </a:pPr>
          <a:r>
            <a:rPr lang="en-US" sz="2000" b="1" dirty="0" smtClean="0">
              <a:solidFill>
                <a:schemeClr val="tx1"/>
              </a:solidFill>
            </a:rPr>
            <a:t>through the curriculum</a:t>
          </a:r>
          <a:endParaRPr lang="en-US" sz="2000" b="1" dirty="0">
            <a:solidFill>
              <a:schemeClr val="tx1"/>
            </a:solidFill>
          </a:endParaRPr>
        </a:p>
      </dgm:t>
    </dgm:pt>
    <dgm:pt modelId="{AEE81416-64D5-F049-9EA8-293707447964}" type="parTrans" cxnId="{1E2EA00E-E0F7-4549-81DB-EAC193C144A1}">
      <dgm:prSet/>
      <dgm:spPr/>
      <dgm:t>
        <a:bodyPr/>
        <a:lstStyle/>
        <a:p>
          <a:endParaRPr lang="en-US"/>
        </a:p>
      </dgm:t>
    </dgm:pt>
    <dgm:pt modelId="{294CFC6C-5282-C944-8920-D462C4504AF6}" type="sibTrans" cxnId="{1E2EA00E-E0F7-4549-81DB-EAC193C144A1}">
      <dgm:prSet/>
      <dgm:spPr/>
      <dgm:t>
        <a:bodyPr/>
        <a:lstStyle/>
        <a:p>
          <a:endParaRPr lang="en-US"/>
        </a:p>
      </dgm:t>
    </dgm:pt>
    <dgm:pt modelId="{17EDEE15-1397-E348-8157-B66A5F1A056C}" type="asst">
      <dgm:prSet/>
      <dgm:spPr/>
      <dgm:t>
        <a:bodyPr/>
        <a:lstStyle/>
        <a:p>
          <a:r>
            <a:rPr lang="en-US" dirty="0" smtClean="0">
              <a:solidFill>
                <a:srgbClr val="000000"/>
              </a:solidFill>
            </a:rPr>
            <a:t>Identification and teaching of language </a:t>
          </a:r>
          <a:r>
            <a:rPr lang="en-US" b="1" dirty="0" smtClean="0">
              <a:solidFill>
                <a:srgbClr val="000000"/>
              </a:solidFill>
            </a:rPr>
            <a:t>demands</a:t>
          </a:r>
          <a:r>
            <a:rPr lang="en-US" dirty="0" smtClean="0">
              <a:solidFill>
                <a:srgbClr val="000000"/>
              </a:solidFill>
            </a:rPr>
            <a:t> of the curriculum and </a:t>
          </a:r>
          <a:r>
            <a:rPr lang="en-US" b="1" dirty="0" smtClean="0">
              <a:solidFill>
                <a:srgbClr val="000000"/>
              </a:solidFill>
            </a:rPr>
            <a:t>needs</a:t>
          </a:r>
          <a:r>
            <a:rPr lang="en-US" dirty="0" smtClean="0">
              <a:solidFill>
                <a:srgbClr val="000000"/>
              </a:solidFill>
            </a:rPr>
            <a:t> of the child</a:t>
          </a:r>
          <a:endParaRPr lang="en-US" dirty="0">
            <a:solidFill>
              <a:srgbClr val="000000"/>
            </a:solidFill>
          </a:endParaRPr>
        </a:p>
      </dgm:t>
    </dgm:pt>
    <dgm:pt modelId="{F8414E77-444F-F446-B145-1C7973A0DC01}" type="parTrans" cxnId="{4924C815-36A4-9A43-9B0A-3B531E514D64}">
      <dgm:prSet/>
      <dgm:spPr/>
      <dgm:t>
        <a:bodyPr/>
        <a:lstStyle/>
        <a:p>
          <a:endParaRPr lang="en-US"/>
        </a:p>
      </dgm:t>
    </dgm:pt>
    <dgm:pt modelId="{1E8A2FC4-0158-D148-8A9A-46DF4BD6E50B}" type="sibTrans" cxnId="{4924C815-36A4-9A43-9B0A-3B531E514D64}">
      <dgm:prSet/>
      <dgm:spPr/>
      <dgm:t>
        <a:bodyPr/>
        <a:lstStyle/>
        <a:p>
          <a:endParaRPr lang="en-US"/>
        </a:p>
      </dgm:t>
    </dgm:pt>
    <dgm:pt modelId="{C8908081-606D-5C4F-8AE1-790E449D58E3}" type="asst">
      <dgm:prSet custT="1"/>
      <dgm:spPr/>
      <dgm:t>
        <a:bodyPr/>
        <a:lstStyle/>
        <a:p>
          <a:r>
            <a:rPr lang="en-US" sz="2000" dirty="0" smtClean="0">
              <a:solidFill>
                <a:srgbClr val="000000"/>
              </a:solidFill>
            </a:rPr>
            <a:t>Group/partner talk</a:t>
          </a:r>
          <a:endParaRPr lang="en-US" sz="2000" dirty="0">
            <a:solidFill>
              <a:srgbClr val="000000"/>
            </a:solidFill>
          </a:endParaRPr>
        </a:p>
      </dgm:t>
    </dgm:pt>
    <dgm:pt modelId="{ABC57988-1D9D-554E-8AA8-6F2032FBB669}" type="parTrans" cxnId="{27E9FCCA-E5AC-1C4C-A018-61E3F394E3B7}">
      <dgm:prSet/>
      <dgm:spPr/>
      <dgm:t>
        <a:bodyPr/>
        <a:lstStyle/>
        <a:p>
          <a:endParaRPr lang="en-US"/>
        </a:p>
      </dgm:t>
    </dgm:pt>
    <dgm:pt modelId="{1939F2D0-04D3-AF42-89AA-48B7A0FC53B6}" type="sibTrans" cxnId="{27E9FCCA-E5AC-1C4C-A018-61E3F394E3B7}">
      <dgm:prSet/>
      <dgm:spPr/>
      <dgm:t>
        <a:bodyPr/>
        <a:lstStyle/>
        <a:p>
          <a:endParaRPr lang="en-US"/>
        </a:p>
      </dgm:t>
    </dgm:pt>
    <dgm:pt modelId="{94C27257-BEE4-7E4F-A971-77837E557F3D}" type="asst">
      <dgm:prSet custT="1"/>
      <dgm:spPr/>
      <dgm:t>
        <a:bodyPr/>
        <a:lstStyle/>
        <a:p>
          <a:r>
            <a:rPr lang="en-US" sz="2000" dirty="0" smtClean="0">
              <a:solidFill>
                <a:srgbClr val="000000"/>
              </a:solidFill>
            </a:rPr>
            <a:t>Scaffolding, orally or talk frames</a:t>
          </a:r>
          <a:endParaRPr lang="en-US" sz="2000" dirty="0">
            <a:solidFill>
              <a:srgbClr val="000000"/>
            </a:solidFill>
          </a:endParaRPr>
        </a:p>
      </dgm:t>
    </dgm:pt>
    <dgm:pt modelId="{401E9F07-C3B5-E34B-995C-367B879763BF}" type="parTrans" cxnId="{429F9468-741E-8140-B4FB-B7DE39886BC9}">
      <dgm:prSet/>
      <dgm:spPr/>
      <dgm:t>
        <a:bodyPr/>
        <a:lstStyle/>
        <a:p>
          <a:endParaRPr lang="en-US"/>
        </a:p>
      </dgm:t>
    </dgm:pt>
    <dgm:pt modelId="{2978AF27-E764-FA49-BD3B-57095B0844DF}" type="sibTrans" cxnId="{429F9468-741E-8140-B4FB-B7DE39886BC9}">
      <dgm:prSet/>
      <dgm:spPr/>
      <dgm:t>
        <a:bodyPr/>
        <a:lstStyle/>
        <a:p>
          <a:endParaRPr lang="en-US"/>
        </a:p>
      </dgm:t>
    </dgm:pt>
    <dgm:pt modelId="{6C059061-6B29-F14D-85F6-E84ECF408C6B}" type="asst">
      <dgm:prSet custT="1"/>
      <dgm:spPr>
        <a:solidFill>
          <a:schemeClr val="tx2">
            <a:lumMod val="60000"/>
            <a:lumOff val="40000"/>
          </a:schemeClr>
        </a:solidFill>
      </dgm:spPr>
      <dgm:t>
        <a:bodyPr/>
        <a:lstStyle/>
        <a:p>
          <a:r>
            <a:rPr lang="en-US" sz="1800" dirty="0" err="1" smtClean="0"/>
            <a:t>Srategies</a:t>
          </a:r>
          <a:endParaRPr lang="en-US" sz="1800" dirty="0" smtClean="0"/>
        </a:p>
        <a:p>
          <a:r>
            <a:rPr lang="en-US" sz="1800" dirty="0" smtClean="0"/>
            <a:t>Activate prior knowledge, context, pictures, </a:t>
          </a:r>
          <a:r>
            <a:rPr lang="en-US" sz="1800" dirty="0" err="1" smtClean="0"/>
            <a:t>realia</a:t>
          </a:r>
          <a:r>
            <a:rPr lang="en-US" sz="1800" dirty="0" smtClean="0"/>
            <a:t>, </a:t>
          </a:r>
          <a:r>
            <a:rPr lang="en-US" sz="1800" dirty="0" err="1" smtClean="0"/>
            <a:t>modelling</a:t>
          </a:r>
          <a:r>
            <a:rPr lang="en-US" sz="1800" dirty="0" smtClean="0"/>
            <a:t>, graphic </a:t>
          </a:r>
          <a:r>
            <a:rPr lang="en-US" sz="1800" dirty="0" err="1" smtClean="0"/>
            <a:t>organisers</a:t>
          </a:r>
          <a:r>
            <a:rPr lang="en-US" sz="1800" dirty="0" smtClean="0"/>
            <a:t>, use of L1</a:t>
          </a:r>
          <a:endParaRPr lang="en-US" sz="1800" dirty="0"/>
        </a:p>
      </dgm:t>
    </dgm:pt>
    <dgm:pt modelId="{6DD2FC38-B771-8240-A07E-E3F9351426F5}" type="parTrans" cxnId="{DB5C23B4-AD51-374D-BFED-D1F30BF91DB5}">
      <dgm:prSet/>
      <dgm:spPr/>
      <dgm:t>
        <a:bodyPr/>
        <a:lstStyle/>
        <a:p>
          <a:endParaRPr lang="en-US"/>
        </a:p>
      </dgm:t>
    </dgm:pt>
    <dgm:pt modelId="{F259A37F-303B-614C-8C9B-06DAAE0816F8}" type="sibTrans" cxnId="{DB5C23B4-AD51-374D-BFED-D1F30BF91DB5}">
      <dgm:prSet/>
      <dgm:spPr/>
      <dgm:t>
        <a:bodyPr/>
        <a:lstStyle/>
        <a:p>
          <a:endParaRPr lang="en-US"/>
        </a:p>
      </dgm:t>
    </dgm:pt>
    <dgm:pt modelId="{84B04F20-8441-724B-A461-6F88BDCFE767}" type="asst">
      <dgm:prSet custT="1"/>
      <dgm:spPr>
        <a:solidFill>
          <a:schemeClr val="tx2">
            <a:lumMod val="60000"/>
            <a:lumOff val="40000"/>
          </a:schemeClr>
        </a:solidFill>
      </dgm:spPr>
      <dgm:t>
        <a:bodyPr/>
        <a:lstStyle/>
        <a:p>
          <a:r>
            <a:rPr lang="en-US" sz="2000" dirty="0" smtClean="0"/>
            <a:t>Diversity</a:t>
          </a:r>
          <a:endParaRPr lang="en-US" sz="2000" dirty="0"/>
        </a:p>
      </dgm:t>
    </dgm:pt>
    <dgm:pt modelId="{8C17D07A-4211-D249-9FD8-8336CD24B016}" type="parTrans" cxnId="{C8C7B7D6-6D9F-2242-9EB4-12D3AB8216C1}">
      <dgm:prSet/>
      <dgm:spPr/>
      <dgm:t>
        <a:bodyPr/>
        <a:lstStyle/>
        <a:p>
          <a:endParaRPr lang="en-US"/>
        </a:p>
      </dgm:t>
    </dgm:pt>
    <dgm:pt modelId="{ABFDED9F-68CD-A54B-BA9A-790FD217A157}" type="sibTrans" cxnId="{C8C7B7D6-6D9F-2242-9EB4-12D3AB8216C1}">
      <dgm:prSet/>
      <dgm:spPr/>
      <dgm:t>
        <a:bodyPr/>
        <a:lstStyle/>
        <a:p>
          <a:endParaRPr lang="en-US"/>
        </a:p>
      </dgm:t>
    </dgm:pt>
    <dgm:pt modelId="{94DD999D-BD21-A246-BE47-61EBABACF0AD}" type="pres">
      <dgm:prSet presAssocID="{0C59C00E-F20C-9741-B72D-239B1AA20CBB}" presName="hierChild1" presStyleCnt="0">
        <dgm:presLayoutVars>
          <dgm:orgChart val="1"/>
          <dgm:chPref val="1"/>
          <dgm:dir/>
          <dgm:animOne val="branch"/>
          <dgm:animLvl val="lvl"/>
          <dgm:resizeHandles/>
        </dgm:presLayoutVars>
      </dgm:prSet>
      <dgm:spPr/>
      <dgm:t>
        <a:bodyPr/>
        <a:lstStyle/>
        <a:p>
          <a:endParaRPr lang="en-US"/>
        </a:p>
      </dgm:t>
    </dgm:pt>
    <dgm:pt modelId="{A2A8897B-0E06-E640-9023-EA3F3A15457B}" type="pres">
      <dgm:prSet presAssocID="{A864489C-9702-664B-AD9D-1E8B329ED1BE}" presName="hierRoot1" presStyleCnt="0">
        <dgm:presLayoutVars>
          <dgm:hierBranch val="init"/>
        </dgm:presLayoutVars>
      </dgm:prSet>
      <dgm:spPr/>
    </dgm:pt>
    <dgm:pt modelId="{79CC5859-C060-EE47-AE3D-AD30A89DB5EC}" type="pres">
      <dgm:prSet presAssocID="{A864489C-9702-664B-AD9D-1E8B329ED1BE}" presName="rootComposite1" presStyleCnt="0"/>
      <dgm:spPr/>
    </dgm:pt>
    <dgm:pt modelId="{7BECD2A9-C1AE-DC4C-899A-3561C76B60CC}" type="pres">
      <dgm:prSet presAssocID="{A864489C-9702-664B-AD9D-1E8B329ED1BE}" presName="rootText1" presStyleLbl="node0" presStyleIdx="0" presStyleCnt="1" custScaleX="196315" custScaleY="59360" custLinFactNeighborX="1425" custLinFactNeighborY="-34814">
        <dgm:presLayoutVars>
          <dgm:chPref val="3"/>
        </dgm:presLayoutVars>
      </dgm:prSet>
      <dgm:spPr/>
      <dgm:t>
        <a:bodyPr/>
        <a:lstStyle/>
        <a:p>
          <a:endParaRPr lang="en-US"/>
        </a:p>
      </dgm:t>
    </dgm:pt>
    <dgm:pt modelId="{D8DA4A5A-C1A4-B44E-940B-CD0DD943CEE9}" type="pres">
      <dgm:prSet presAssocID="{A864489C-9702-664B-AD9D-1E8B329ED1BE}" presName="rootConnector1" presStyleLbl="node1" presStyleIdx="0" presStyleCnt="0"/>
      <dgm:spPr/>
      <dgm:t>
        <a:bodyPr/>
        <a:lstStyle/>
        <a:p>
          <a:endParaRPr lang="en-US"/>
        </a:p>
      </dgm:t>
    </dgm:pt>
    <dgm:pt modelId="{D29D2DF6-6EC6-A644-BA1F-49F7E507D3B4}" type="pres">
      <dgm:prSet presAssocID="{A864489C-9702-664B-AD9D-1E8B329ED1BE}" presName="hierChild2" presStyleCnt="0"/>
      <dgm:spPr/>
    </dgm:pt>
    <dgm:pt modelId="{B701FFCA-AE28-934C-A2D6-C30061790CB0}" type="pres">
      <dgm:prSet presAssocID="{18097205-9DCE-AF45-8EE6-5263DC6C8151}" presName="Name37" presStyleLbl="parChTrans1D2" presStyleIdx="0" presStyleCnt="2"/>
      <dgm:spPr/>
      <dgm:t>
        <a:bodyPr/>
        <a:lstStyle/>
        <a:p>
          <a:endParaRPr lang="en-US"/>
        </a:p>
      </dgm:t>
    </dgm:pt>
    <dgm:pt modelId="{E99B245E-6CDD-5D40-8916-F025336FFE65}" type="pres">
      <dgm:prSet presAssocID="{A0720845-226B-9C49-A607-60E029AE7B0F}" presName="hierRoot2" presStyleCnt="0">
        <dgm:presLayoutVars>
          <dgm:hierBranch val="init"/>
        </dgm:presLayoutVars>
      </dgm:prSet>
      <dgm:spPr/>
    </dgm:pt>
    <dgm:pt modelId="{EF1C8EAD-D5BE-0549-B054-5CF0114EB7C1}" type="pres">
      <dgm:prSet presAssocID="{A0720845-226B-9C49-A607-60E029AE7B0F}" presName="rootComposite" presStyleCnt="0"/>
      <dgm:spPr/>
    </dgm:pt>
    <dgm:pt modelId="{DEB19EA7-26AE-B348-BC41-9D8DAD7572B5}" type="pres">
      <dgm:prSet presAssocID="{A0720845-226B-9C49-A607-60E029AE7B0F}" presName="rootText" presStyleLbl="node2" presStyleIdx="0" presStyleCnt="2" custScaleX="117354" custLinFactNeighborX="-18525">
        <dgm:presLayoutVars>
          <dgm:chPref val="3"/>
        </dgm:presLayoutVars>
      </dgm:prSet>
      <dgm:spPr/>
      <dgm:t>
        <a:bodyPr/>
        <a:lstStyle/>
        <a:p>
          <a:endParaRPr lang="en-US"/>
        </a:p>
      </dgm:t>
    </dgm:pt>
    <dgm:pt modelId="{EB94A5E4-1E56-2442-A644-1BCDDC024679}" type="pres">
      <dgm:prSet presAssocID="{A0720845-226B-9C49-A607-60E029AE7B0F}" presName="rootConnector" presStyleLbl="node2" presStyleIdx="0" presStyleCnt="2"/>
      <dgm:spPr/>
      <dgm:t>
        <a:bodyPr/>
        <a:lstStyle/>
        <a:p>
          <a:endParaRPr lang="en-US"/>
        </a:p>
      </dgm:t>
    </dgm:pt>
    <dgm:pt modelId="{77889320-EAE0-8747-A1DC-EC2595C1A323}" type="pres">
      <dgm:prSet presAssocID="{A0720845-226B-9C49-A607-60E029AE7B0F}" presName="hierChild4" presStyleCnt="0"/>
      <dgm:spPr/>
    </dgm:pt>
    <dgm:pt modelId="{9F94C97C-00C1-3F43-9753-DBC776CCE6A4}" type="pres">
      <dgm:prSet presAssocID="{A0720845-226B-9C49-A607-60E029AE7B0F}" presName="hierChild5" presStyleCnt="0"/>
      <dgm:spPr/>
    </dgm:pt>
    <dgm:pt modelId="{4C9FA59D-6841-D448-BC6F-B71C02D82847}" type="pres">
      <dgm:prSet presAssocID="{6DD2FC38-B771-8240-A07E-E3F9351426F5}" presName="Name111" presStyleLbl="parChTrans1D3" presStyleIdx="0" presStyleCnt="5"/>
      <dgm:spPr/>
      <dgm:t>
        <a:bodyPr/>
        <a:lstStyle/>
        <a:p>
          <a:endParaRPr lang="en-US"/>
        </a:p>
      </dgm:t>
    </dgm:pt>
    <dgm:pt modelId="{15696710-77B1-834C-9826-31B722C364EF}" type="pres">
      <dgm:prSet presAssocID="{6C059061-6B29-F14D-85F6-E84ECF408C6B}" presName="hierRoot3" presStyleCnt="0">
        <dgm:presLayoutVars>
          <dgm:hierBranch val="init"/>
        </dgm:presLayoutVars>
      </dgm:prSet>
      <dgm:spPr/>
    </dgm:pt>
    <dgm:pt modelId="{DC42E78D-24E9-0A4B-8636-E0111036DB1F}" type="pres">
      <dgm:prSet presAssocID="{6C059061-6B29-F14D-85F6-E84ECF408C6B}" presName="rootComposite3" presStyleCnt="0"/>
      <dgm:spPr/>
    </dgm:pt>
    <dgm:pt modelId="{1EF1C661-4786-5F41-9AA1-AD0F1793804D}" type="pres">
      <dgm:prSet presAssocID="{6C059061-6B29-F14D-85F6-E84ECF408C6B}" presName="rootText3" presStyleLbl="asst2" presStyleIdx="0" presStyleCnt="5" custScaleY="195660" custLinFactNeighborX="-17814" custLinFactNeighborY="-28502">
        <dgm:presLayoutVars>
          <dgm:chPref val="3"/>
        </dgm:presLayoutVars>
      </dgm:prSet>
      <dgm:spPr/>
      <dgm:t>
        <a:bodyPr/>
        <a:lstStyle/>
        <a:p>
          <a:endParaRPr lang="en-US"/>
        </a:p>
      </dgm:t>
    </dgm:pt>
    <dgm:pt modelId="{7664DD3F-891D-C041-AD36-65E0FE6289D7}" type="pres">
      <dgm:prSet presAssocID="{6C059061-6B29-F14D-85F6-E84ECF408C6B}" presName="rootConnector3" presStyleLbl="asst2" presStyleIdx="0" presStyleCnt="5"/>
      <dgm:spPr/>
      <dgm:t>
        <a:bodyPr/>
        <a:lstStyle/>
        <a:p>
          <a:endParaRPr lang="en-US"/>
        </a:p>
      </dgm:t>
    </dgm:pt>
    <dgm:pt modelId="{51C9A332-D74A-CF4D-834D-BF47EBF20478}" type="pres">
      <dgm:prSet presAssocID="{6C059061-6B29-F14D-85F6-E84ECF408C6B}" presName="hierChild6" presStyleCnt="0"/>
      <dgm:spPr/>
    </dgm:pt>
    <dgm:pt modelId="{87CDEE3F-06EA-6544-947A-6A182BFB8A57}" type="pres">
      <dgm:prSet presAssocID="{6C059061-6B29-F14D-85F6-E84ECF408C6B}" presName="hierChild7" presStyleCnt="0"/>
      <dgm:spPr/>
    </dgm:pt>
    <dgm:pt modelId="{ED26D469-9A35-614A-946E-E35BA89C7B0B}" type="pres">
      <dgm:prSet presAssocID="{8C17D07A-4211-D249-9FD8-8336CD24B016}" presName="Name111" presStyleLbl="parChTrans1D3" presStyleIdx="1" presStyleCnt="5"/>
      <dgm:spPr/>
      <dgm:t>
        <a:bodyPr/>
        <a:lstStyle/>
        <a:p>
          <a:endParaRPr lang="en-US"/>
        </a:p>
      </dgm:t>
    </dgm:pt>
    <dgm:pt modelId="{F40CA786-DB68-264E-A492-338369E52ED2}" type="pres">
      <dgm:prSet presAssocID="{84B04F20-8441-724B-A461-6F88BDCFE767}" presName="hierRoot3" presStyleCnt="0">
        <dgm:presLayoutVars>
          <dgm:hierBranch val="init"/>
        </dgm:presLayoutVars>
      </dgm:prSet>
      <dgm:spPr/>
    </dgm:pt>
    <dgm:pt modelId="{6F4ABDF2-AFD6-1047-8CA0-23865275B81B}" type="pres">
      <dgm:prSet presAssocID="{84B04F20-8441-724B-A461-6F88BDCFE767}" presName="rootComposite3" presStyleCnt="0"/>
      <dgm:spPr/>
    </dgm:pt>
    <dgm:pt modelId="{9D9B9542-B59E-9943-8E3A-48CE54D682C6}" type="pres">
      <dgm:prSet presAssocID="{84B04F20-8441-724B-A461-6F88BDCFE767}" presName="rootText3" presStyleLbl="asst2" presStyleIdx="1" presStyleCnt="5" custLinFactNeighborX="-3206" custLinFactNeighborY="-25083">
        <dgm:presLayoutVars>
          <dgm:chPref val="3"/>
        </dgm:presLayoutVars>
      </dgm:prSet>
      <dgm:spPr/>
      <dgm:t>
        <a:bodyPr/>
        <a:lstStyle/>
        <a:p>
          <a:endParaRPr lang="en-US"/>
        </a:p>
      </dgm:t>
    </dgm:pt>
    <dgm:pt modelId="{011A1EFF-E985-A04A-A7A6-CBC3B531DD51}" type="pres">
      <dgm:prSet presAssocID="{84B04F20-8441-724B-A461-6F88BDCFE767}" presName="rootConnector3" presStyleLbl="asst2" presStyleIdx="1" presStyleCnt="5"/>
      <dgm:spPr/>
      <dgm:t>
        <a:bodyPr/>
        <a:lstStyle/>
        <a:p>
          <a:endParaRPr lang="en-US"/>
        </a:p>
      </dgm:t>
    </dgm:pt>
    <dgm:pt modelId="{FD80AFC5-3995-6446-851A-DF7CF09ED56F}" type="pres">
      <dgm:prSet presAssocID="{84B04F20-8441-724B-A461-6F88BDCFE767}" presName="hierChild6" presStyleCnt="0"/>
      <dgm:spPr/>
    </dgm:pt>
    <dgm:pt modelId="{E2CA6A39-8185-3A42-A01D-6F75979FC9FC}" type="pres">
      <dgm:prSet presAssocID="{84B04F20-8441-724B-A461-6F88BDCFE767}" presName="hierChild7" presStyleCnt="0"/>
      <dgm:spPr/>
    </dgm:pt>
    <dgm:pt modelId="{FCE3D6A9-8079-004E-8C40-1E534415439C}" type="pres">
      <dgm:prSet presAssocID="{AEE81416-64D5-F049-9EA8-293707447964}" presName="Name37" presStyleLbl="parChTrans1D2" presStyleIdx="1" presStyleCnt="2"/>
      <dgm:spPr/>
      <dgm:t>
        <a:bodyPr/>
        <a:lstStyle/>
        <a:p>
          <a:endParaRPr lang="en-US"/>
        </a:p>
      </dgm:t>
    </dgm:pt>
    <dgm:pt modelId="{802196CD-E8B3-C84E-AA92-F60ECF631594}" type="pres">
      <dgm:prSet presAssocID="{ED3377F3-BD59-7140-929A-858C2654DDEB}" presName="hierRoot2" presStyleCnt="0">
        <dgm:presLayoutVars>
          <dgm:hierBranch val="init"/>
        </dgm:presLayoutVars>
      </dgm:prSet>
      <dgm:spPr/>
    </dgm:pt>
    <dgm:pt modelId="{402FB2E4-061D-384B-9B92-D9126721D520}" type="pres">
      <dgm:prSet presAssocID="{ED3377F3-BD59-7140-929A-858C2654DDEB}" presName="rootComposite" presStyleCnt="0"/>
      <dgm:spPr/>
    </dgm:pt>
    <dgm:pt modelId="{F1CE5B85-AD6F-544E-BF90-E0B314E21982}" type="pres">
      <dgm:prSet presAssocID="{ED3377F3-BD59-7140-929A-858C2654DDEB}" presName="rootText" presStyleLbl="node2" presStyleIdx="1" presStyleCnt="2" custScaleX="145569">
        <dgm:presLayoutVars>
          <dgm:chPref val="3"/>
        </dgm:presLayoutVars>
      </dgm:prSet>
      <dgm:spPr/>
      <dgm:t>
        <a:bodyPr/>
        <a:lstStyle/>
        <a:p>
          <a:endParaRPr lang="en-US"/>
        </a:p>
      </dgm:t>
    </dgm:pt>
    <dgm:pt modelId="{508CDBED-41F4-1542-80AB-5B523541D8AA}" type="pres">
      <dgm:prSet presAssocID="{ED3377F3-BD59-7140-929A-858C2654DDEB}" presName="rootConnector" presStyleLbl="node2" presStyleIdx="1" presStyleCnt="2"/>
      <dgm:spPr/>
      <dgm:t>
        <a:bodyPr/>
        <a:lstStyle/>
        <a:p>
          <a:endParaRPr lang="en-US"/>
        </a:p>
      </dgm:t>
    </dgm:pt>
    <dgm:pt modelId="{FD5D4ECB-7817-DB47-A86E-BAC530DF5870}" type="pres">
      <dgm:prSet presAssocID="{ED3377F3-BD59-7140-929A-858C2654DDEB}" presName="hierChild4" presStyleCnt="0"/>
      <dgm:spPr/>
    </dgm:pt>
    <dgm:pt modelId="{888A9876-3A46-584E-B33F-377ACD6D301F}" type="pres">
      <dgm:prSet presAssocID="{ED3377F3-BD59-7140-929A-858C2654DDEB}" presName="hierChild5" presStyleCnt="0"/>
      <dgm:spPr/>
    </dgm:pt>
    <dgm:pt modelId="{2EF07EF8-E9BF-FE40-A976-3DE840B4F86F}" type="pres">
      <dgm:prSet presAssocID="{F8414E77-444F-F446-B145-1C7973A0DC01}" presName="Name111" presStyleLbl="parChTrans1D3" presStyleIdx="2" presStyleCnt="5"/>
      <dgm:spPr/>
      <dgm:t>
        <a:bodyPr/>
        <a:lstStyle/>
        <a:p>
          <a:endParaRPr lang="en-US"/>
        </a:p>
      </dgm:t>
    </dgm:pt>
    <dgm:pt modelId="{529C1D47-06A2-484D-B336-04D45FBFB544}" type="pres">
      <dgm:prSet presAssocID="{17EDEE15-1397-E348-8157-B66A5F1A056C}" presName="hierRoot3" presStyleCnt="0">
        <dgm:presLayoutVars>
          <dgm:hierBranch val="init"/>
        </dgm:presLayoutVars>
      </dgm:prSet>
      <dgm:spPr/>
    </dgm:pt>
    <dgm:pt modelId="{EBA0AA98-985E-5046-944E-EDFA9CC8D599}" type="pres">
      <dgm:prSet presAssocID="{17EDEE15-1397-E348-8157-B66A5F1A056C}" presName="rootComposite3" presStyleCnt="0"/>
      <dgm:spPr/>
    </dgm:pt>
    <dgm:pt modelId="{C6B9FB6C-6D2F-A443-8498-211B73FB3288}" type="pres">
      <dgm:prSet presAssocID="{17EDEE15-1397-E348-8157-B66A5F1A056C}" presName="rootText3" presStyleLbl="asst2" presStyleIdx="2" presStyleCnt="5" custScaleX="100696" custScaleY="158821" custLinFactY="35352" custLinFactNeighborX="-75801" custLinFactNeighborY="100000">
        <dgm:presLayoutVars>
          <dgm:chPref val="3"/>
        </dgm:presLayoutVars>
      </dgm:prSet>
      <dgm:spPr/>
      <dgm:t>
        <a:bodyPr/>
        <a:lstStyle/>
        <a:p>
          <a:endParaRPr lang="en-US"/>
        </a:p>
      </dgm:t>
    </dgm:pt>
    <dgm:pt modelId="{D75EBB06-68C8-1543-839A-EA1645F5DEDB}" type="pres">
      <dgm:prSet presAssocID="{17EDEE15-1397-E348-8157-B66A5F1A056C}" presName="rootConnector3" presStyleLbl="asst2" presStyleIdx="2" presStyleCnt="5"/>
      <dgm:spPr/>
      <dgm:t>
        <a:bodyPr/>
        <a:lstStyle/>
        <a:p>
          <a:endParaRPr lang="en-US"/>
        </a:p>
      </dgm:t>
    </dgm:pt>
    <dgm:pt modelId="{F0075EB3-02E2-2340-B924-086686CCCEAA}" type="pres">
      <dgm:prSet presAssocID="{17EDEE15-1397-E348-8157-B66A5F1A056C}" presName="hierChild6" presStyleCnt="0"/>
      <dgm:spPr/>
    </dgm:pt>
    <dgm:pt modelId="{BB060100-08D2-D945-824C-CB64CBA7E7CC}" type="pres">
      <dgm:prSet presAssocID="{17EDEE15-1397-E348-8157-B66A5F1A056C}" presName="hierChild7" presStyleCnt="0"/>
      <dgm:spPr/>
    </dgm:pt>
    <dgm:pt modelId="{E4BBBBA4-01E8-A544-A8A2-AA24B46BFFE9}" type="pres">
      <dgm:prSet presAssocID="{401E9F07-C3B5-E34B-995C-367B879763BF}" presName="Name111" presStyleLbl="parChTrans1D3" presStyleIdx="3" presStyleCnt="5"/>
      <dgm:spPr/>
      <dgm:t>
        <a:bodyPr/>
        <a:lstStyle/>
        <a:p>
          <a:endParaRPr lang="en-US"/>
        </a:p>
      </dgm:t>
    </dgm:pt>
    <dgm:pt modelId="{7DA55432-5CDD-634C-A083-068303E3B03C}" type="pres">
      <dgm:prSet presAssocID="{94C27257-BEE4-7E4F-A971-77837E557F3D}" presName="hierRoot3" presStyleCnt="0">
        <dgm:presLayoutVars>
          <dgm:hierBranch val="init"/>
        </dgm:presLayoutVars>
      </dgm:prSet>
      <dgm:spPr/>
    </dgm:pt>
    <dgm:pt modelId="{A2F6B8F0-098E-7048-93A0-A54C69326505}" type="pres">
      <dgm:prSet presAssocID="{94C27257-BEE4-7E4F-A971-77837E557F3D}" presName="rootComposite3" presStyleCnt="0"/>
      <dgm:spPr/>
    </dgm:pt>
    <dgm:pt modelId="{ABA603DA-96DA-3C44-8BF5-4AFB728FFF2E}" type="pres">
      <dgm:prSet presAssocID="{94C27257-BEE4-7E4F-A971-77837E557F3D}" presName="rootText3" presStyleLbl="asst2" presStyleIdx="3" presStyleCnt="5" custScaleX="69519" custLinFactY="38248" custLinFactNeighborX="-7125" custLinFactNeighborY="100000">
        <dgm:presLayoutVars>
          <dgm:chPref val="3"/>
        </dgm:presLayoutVars>
      </dgm:prSet>
      <dgm:spPr/>
      <dgm:t>
        <a:bodyPr/>
        <a:lstStyle/>
        <a:p>
          <a:endParaRPr lang="en-US"/>
        </a:p>
      </dgm:t>
    </dgm:pt>
    <dgm:pt modelId="{6CF4836E-0302-8343-AFF9-4E2E7505D66F}" type="pres">
      <dgm:prSet presAssocID="{94C27257-BEE4-7E4F-A971-77837E557F3D}" presName="rootConnector3" presStyleLbl="asst2" presStyleIdx="3" presStyleCnt="5"/>
      <dgm:spPr/>
      <dgm:t>
        <a:bodyPr/>
        <a:lstStyle/>
        <a:p>
          <a:endParaRPr lang="en-US"/>
        </a:p>
      </dgm:t>
    </dgm:pt>
    <dgm:pt modelId="{0DF3626E-8CBF-434D-9500-BF49AF553D3B}" type="pres">
      <dgm:prSet presAssocID="{94C27257-BEE4-7E4F-A971-77837E557F3D}" presName="hierChild6" presStyleCnt="0"/>
      <dgm:spPr/>
    </dgm:pt>
    <dgm:pt modelId="{873EF08B-B79C-B644-A138-051E395698F1}" type="pres">
      <dgm:prSet presAssocID="{94C27257-BEE4-7E4F-A971-77837E557F3D}" presName="hierChild7" presStyleCnt="0"/>
      <dgm:spPr/>
    </dgm:pt>
    <dgm:pt modelId="{20B98D97-FC96-E249-8B78-56608D7D21ED}" type="pres">
      <dgm:prSet presAssocID="{ABC57988-1D9D-554E-8AA8-6F2032FBB669}" presName="Name111" presStyleLbl="parChTrans1D3" presStyleIdx="4" presStyleCnt="5"/>
      <dgm:spPr/>
      <dgm:t>
        <a:bodyPr/>
        <a:lstStyle/>
        <a:p>
          <a:endParaRPr lang="en-US"/>
        </a:p>
      </dgm:t>
    </dgm:pt>
    <dgm:pt modelId="{09526734-5993-A24A-A2F1-0F632F4DBC3E}" type="pres">
      <dgm:prSet presAssocID="{C8908081-606D-5C4F-8AE1-790E449D58E3}" presName="hierRoot3" presStyleCnt="0">
        <dgm:presLayoutVars>
          <dgm:hierBranch val="init"/>
        </dgm:presLayoutVars>
      </dgm:prSet>
      <dgm:spPr/>
    </dgm:pt>
    <dgm:pt modelId="{AF1DAE1D-C538-5E4C-9B2E-2E384E9B1D24}" type="pres">
      <dgm:prSet presAssocID="{C8908081-606D-5C4F-8AE1-790E449D58E3}" presName="rootComposite3" presStyleCnt="0"/>
      <dgm:spPr/>
    </dgm:pt>
    <dgm:pt modelId="{F973A952-1919-D54E-8124-4B113F20E764}" type="pres">
      <dgm:prSet presAssocID="{C8908081-606D-5C4F-8AE1-790E449D58E3}" presName="rootText3" presStyleLbl="asst2" presStyleIdx="4" presStyleCnt="5" custScaleX="65724" custLinFactNeighborX="21323" custLinFactNeighborY="-3173">
        <dgm:presLayoutVars>
          <dgm:chPref val="3"/>
        </dgm:presLayoutVars>
      </dgm:prSet>
      <dgm:spPr/>
      <dgm:t>
        <a:bodyPr/>
        <a:lstStyle/>
        <a:p>
          <a:endParaRPr lang="en-US"/>
        </a:p>
      </dgm:t>
    </dgm:pt>
    <dgm:pt modelId="{05BD3A2E-5B81-8E40-B2E9-531EDF5C2057}" type="pres">
      <dgm:prSet presAssocID="{C8908081-606D-5C4F-8AE1-790E449D58E3}" presName="rootConnector3" presStyleLbl="asst2" presStyleIdx="4" presStyleCnt="5"/>
      <dgm:spPr/>
      <dgm:t>
        <a:bodyPr/>
        <a:lstStyle/>
        <a:p>
          <a:endParaRPr lang="en-US"/>
        </a:p>
      </dgm:t>
    </dgm:pt>
    <dgm:pt modelId="{98E851DB-4E4F-8047-91C5-5333A14B598E}" type="pres">
      <dgm:prSet presAssocID="{C8908081-606D-5C4F-8AE1-790E449D58E3}" presName="hierChild6" presStyleCnt="0"/>
      <dgm:spPr/>
    </dgm:pt>
    <dgm:pt modelId="{EA88E9D5-E6F1-2E41-8881-702744148B71}" type="pres">
      <dgm:prSet presAssocID="{C8908081-606D-5C4F-8AE1-790E449D58E3}" presName="hierChild7" presStyleCnt="0"/>
      <dgm:spPr/>
    </dgm:pt>
    <dgm:pt modelId="{3C85BCCF-5B0D-374C-AD97-65190AB17CC5}" type="pres">
      <dgm:prSet presAssocID="{A864489C-9702-664B-AD9D-1E8B329ED1BE}" presName="hierChild3" presStyleCnt="0"/>
      <dgm:spPr/>
    </dgm:pt>
  </dgm:ptLst>
  <dgm:cxnLst>
    <dgm:cxn modelId="{FF244902-894C-2045-8325-78C953291A9F}" type="presOf" srcId="{ED3377F3-BD59-7140-929A-858C2654DDEB}" destId="{508CDBED-41F4-1542-80AB-5B523541D8AA}" srcOrd="1" destOrd="0" presId="urn:microsoft.com/office/officeart/2005/8/layout/orgChart1"/>
    <dgm:cxn modelId="{27E9FCCA-E5AC-1C4C-A018-61E3F394E3B7}" srcId="{ED3377F3-BD59-7140-929A-858C2654DDEB}" destId="{C8908081-606D-5C4F-8AE1-790E449D58E3}" srcOrd="2" destOrd="0" parTransId="{ABC57988-1D9D-554E-8AA8-6F2032FBB669}" sibTransId="{1939F2D0-04D3-AF42-89AA-48B7A0FC53B6}"/>
    <dgm:cxn modelId="{59613177-9F67-6F4B-A8F9-ADEFC68171A3}" type="presOf" srcId="{ABC57988-1D9D-554E-8AA8-6F2032FBB669}" destId="{20B98D97-FC96-E249-8B78-56608D7D21ED}" srcOrd="0" destOrd="0" presId="urn:microsoft.com/office/officeart/2005/8/layout/orgChart1"/>
    <dgm:cxn modelId="{C13C02BF-17EF-B24A-98FA-1F775D232546}" srcId="{0C59C00E-F20C-9741-B72D-239B1AA20CBB}" destId="{A864489C-9702-664B-AD9D-1E8B329ED1BE}" srcOrd="0" destOrd="0" parTransId="{29D277EA-5266-8440-A1CF-48208FEF8C7A}" sibTransId="{AD40CBAF-8344-F048-92DC-BCA6BE173D7C}"/>
    <dgm:cxn modelId="{7C9794AF-138E-1943-B19E-A7EAFC53294B}" type="presOf" srcId="{A0720845-226B-9C49-A607-60E029AE7B0F}" destId="{EB94A5E4-1E56-2442-A644-1BCDDC024679}" srcOrd="1" destOrd="0" presId="urn:microsoft.com/office/officeart/2005/8/layout/orgChart1"/>
    <dgm:cxn modelId="{0F8D02B0-B336-4449-BEAC-DFB9A2D9B98B}" type="presOf" srcId="{84B04F20-8441-724B-A461-6F88BDCFE767}" destId="{9D9B9542-B59E-9943-8E3A-48CE54D682C6}" srcOrd="0" destOrd="0" presId="urn:microsoft.com/office/officeart/2005/8/layout/orgChart1"/>
    <dgm:cxn modelId="{7C925FCA-70D9-7542-9C7E-A74EF0772D9B}" type="presOf" srcId="{C8908081-606D-5C4F-8AE1-790E449D58E3}" destId="{F973A952-1919-D54E-8124-4B113F20E764}" srcOrd="0" destOrd="0" presId="urn:microsoft.com/office/officeart/2005/8/layout/orgChart1"/>
    <dgm:cxn modelId="{DB5C23B4-AD51-374D-BFED-D1F30BF91DB5}" srcId="{A0720845-226B-9C49-A607-60E029AE7B0F}" destId="{6C059061-6B29-F14D-85F6-E84ECF408C6B}" srcOrd="0" destOrd="0" parTransId="{6DD2FC38-B771-8240-A07E-E3F9351426F5}" sibTransId="{F259A37F-303B-614C-8C9B-06DAAE0816F8}"/>
    <dgm:cxn modelId="{4924C815-36A4-9A43-9B0A-3B531E514D64}" srcId="{ED3377F3-BD59-7140-929A-858C2654DDEB}" destId="{17EDEE15-1397-E348-8157-B66A5F1A056C}" srcOrd="0" destOrd="0" parTransId="{F8414E77-444F-F446-B145-1C7973A0DC01}" sibTransId="{1E8A2FC4-0158-D148-8A9A-46DF4BD6E50B}"/>
    <dgm:cxn modelId="{EC0B68DF-3879-7147-BEEB-8495DF10E093}" type="presOf" srcId="{A864489C-9702-664B-AD9D-1E8B329ED1BE}" destId="{7BECD2A9-C1AE-DC4C-899A-3561C76B60CC}" srcOrd="0" destOrd="0" presId="urn:microsoft.com/office/officeart/2005/8/layout/orgChart1"/>
    <dgm:cxn modelId="{6EDC6537-81A9-F84A-BA35-1E24D95519BE}" type="presOf" srcId="{17EDEE15-1397-E348-8157-B66A5F1A056C}" destId="{C6B9FB6C-6D2F-A443-8498-211B73FB3288}" srcOrd="0" destOrd="0" presId="urn:microsoft.com/office/officeart/2005/8/layout/orgChart1"/>
    <dgm:cxn modelId="{7D2AD41E-CBEE-EA48-AD0F-3EE8B565C4DC}" srcId="{A864489C-9702-664B-AD9D-1E8B329ED1BE}" destId="{A0720845-226B-9C49-A607-60E029AE7B0F}" srcOrd="0" destOrd="0" parTransId="{18097205-9DCE-AF45-8EE6-5263DC6C8151}" sibTransId="{AC452CEB-84C5-2842-A3D8-CC9CB8AA9E4B}"/>
    <dgm:cxn modelId="{51C0DDD4-2DF4-5C47-BFA7-B4D4E86E57BB}" type="presOf" srcId="{8C17D07A-4211-D249-9FD8-8336CD24B016}" destId="{ED26D469-9A35-614A-946E-E35BA89C7B0B}" srcOrd="0" destOrd="0" presId="urn:microsoft.com/office/officeart/2005/8/layout/orgChart1"/>
    <dgm:cxn modelId="{F11AEC6A-6636-5A43-884A-2B9D72B8C52C}" type="presOf" srcId="{C8908081-606D-5C4F-8AE1-790E449D58E3}" destId="{05BD3A2E-5B81-8E40-B2E9-531EDF5C2057}" srcOrd="1" destOrd="0" presId="urn:microsoft.com/office/officeart/2005/8/layout/orgChart1"/>
    <dgm:cxn modelId="{7EB28AD4-3F61-EE4C-B616-7E8E562D3186}" type="presOf" srcId="{A864489C-9702-664B-AD9D-1E8B329ED1BE}" destId="{D8DA4A5A-C1A4-B44E-940B-CD0DD943CEE9}" srcOrd="1" destOrd="0" presId="urn:microsoft.com/office/officeart/2005/8/layout/orgChart1"/>
    <dgm:cxn modelId="{429F9468-741E-8140-B4FB-B7DE39886BC9}" srcId="{ED3377F3-BD59-7140-929A-858C2654DDEB}" destId="{94C27257-BEE4-7E4F-A971-77837E557F3D}" srcOrd="1" destOrd="0" parTransId="{401E9F07-C3B5-E34B-995C-367B879763BF}" sibTransId="{2978AF27-E764-FA49-BD3B-57095B0844DF}"/>
    <dgm:cxn modelId="{2D426D81-13D1-DD46-A157-134ED9D875A2}" type="presOf" srcId="{94C27257-BEE4-7E4F-A971-77837E557F3D}" destId="{6CF4836E-0302-8343-AFF9-4E2E7505D66F}" srcOrd="1" destOrd="0" presId="urn:microsoft.com/office/officeart/2005/8/layout/orgChart1"/>
    <dgm:cxn modelId="{1E2EA00E-E0F7-4549-81DB-EAC193C144A1}" srcId="{A864489C-9702-664B-AD9D-1E8B329ED1BE}" destId="{ED3377F3-BD59-7140-929A-858C2654DDEB}" srcOrd="1" destOrd="0" parTransId="{AEE81416-64D5-F049-9EA8-293707447964}" sibTransId="{294CFC6C-5282-C944-8920-D462C4504AF6}"/>
    <dgm:cxn modelId="{372786A1-A10C-474F-AEC2-66441B05659B}" type="presOf" srcId="{A0720845-226B-9C49-A607-60E029AE7B0F}" destId="{DEB19EA7-26AE-B348-BC41-9D8DAD7572B5}" srcOrd="0" destOrd="0" presId="urn:microsoft.com/office/officeart/2005/8/layout/orgChart1"/>
    <dgm:cxn modelId="{FC172D81-D0DE-664B-8E33-576EF69945BB}" type="presOf" srcId="{18097205-9DCE-AF45-8EE6-5263DC6C8151}" destId="{B701FFCA-AE28-934C-A2D6-C30061790CB0}" srcOrd="0" destOrd="0" presId="urn:microsoft.com/office/officeart/2005/8/layout/orgChart1"/>
    <dgm:cxn modelId="{1BE46361-0F52-A145-8DCA-0DB1424F38C8}" type="presOf" srcId="{ED3377F3-BD59-7140-929A-858C2654DDEB}" destId="{F1CE5B85-AD6F-544E-BF90-E0B314E21982}" srcOrd="0" destOrd="0" presId="urn:microsoft.com/office/officeart/2005/8/layout/orgChart1"/>
    <dgm:cxn modelId="{A8E3E096-4950-FE45-9F29-0A004DC039F4}" type="presOf" srcId="{6DD2FC38-B771-8240-A07E-E3F9351426F5}" destId="{4C9FA59D-6841-D448-BC6F-B71C02D82847}" srcOrd="0" destOrd="0" presId="urn:microsoft.com/office/officeart/2005/8/layout/orgChart1"/>
    <dgm:cxn modelId="{DD4D3B89-1326-4548-BA96-5D32329AAF5B}" type="presOf" srcId="{6C059061-6B29-F14D-85F6-E84ECF408C6B}" destId="{7664DD3F-891D-C041-AD36-65E0FE6289D7}" srcOrd="1" destOrd="0" presId="urn:microsoft.com/office/officeart/2005/8/layout/orgChart1"/>
    <dgm:cxn modelId="{EAD115B8-A2E5-0C4F-90EA-C2D11E6327A2}" type="presOf" srcId="{401E9F07-C3B5-E34B-995C-367B879763BF}" destId="{E4BBBBA4-01E8-A544-A8A2-AA24B46BFFE9}" srcOrd="0" destOrd="0" presId="urn:microsoft.com/office/officeart/2005/8/layout/orgChart1"/>
    <dgm:cxn modelId="{DC927E60-9B85-FF4E-9BE9-522F33A229FB}" type="presOf" srcId="{84B04F20-8441-724B-A461-6F88BDCFE767}" destId="{011A1EFF-E985-A04A-A7A6-CBC3B531DD51}" srcOrd="1" destOrd="0" presId="urn:microsoft.com/office/officeart/2005/8/layout/orgChart1"/>
    <dgm:cxn modelId="{F27655A7-A816-D54F-A07D-EFC47B937597}" type="presOf" srcId="{94C27257-BEE4-7E4F-A971-77837E557F3D}" destId="{ABA603DA-96DA-3C44-8BF5-4AFB728FFF2E}" srcOrd="0" destOrd="0" presId="urn:microsoft.com/office/officeart/2005/8/layout/orgChart1"/>
    <dgm:cxn modelId="{0C7B66DA-9A3B-5040-BFAB-1761E63AFACC}" type="presOf" srcId="{0C59C00E-F20C-9741-B72D-239B1AA20CBB}" destId="{94DD999D-BD21-A246-BE47-61EBABACF0AD}" srcOrd="0" destOrd="0" presId="urn:microsoft.com/office/officeart/2005/8/layout/orgChart1"/>
    <dgm:cxn modelId="{C8C7B7D6-6D9F-2242-9EB4-12D3AB8216C1}" srcId="{A0720845-226B-9C49-A607-60E029AE7B0F}" destId="{84B04F20-8441-724B-A461-6F88BDCFE767}" srcOrd="1" destOrd="0" parTransId="{8C17D07A-4211-D249-9FD8-8336CD24B016}" sibTransId="{ABFDED9F-68CD-A54B-BA9A-790FD217A157}"/>
    <dgm:cxn modelId="{5D2406B8-C0CF-C04B-99FD-63732A756A5D}" type="presOf" srcId="{AEE81416-64D5-F049-9EA8-293707447964}" destId="{FCE3D6A9-8079-004E-8C40-1E534415439C}" srcOrd="0" destOrd="0" presId="urn:microsoft.com/office/officeart/2005/8/layout/orgChart1"/>
    <dgm:cxn modelId="{30842169-CD9F-D040-BDA9-4C6387DA83D7}" type="presOf" srcId="{6C059061-6B29-F14D-85F6-E84ECF408C6B}" destId="{1EF1C661-4786-5F41-9AA1-AD0F1793804D}" srcOrd="0" destOrd="0" presId="urn:microsoft.com/office/officeart/2005/8/layout/orgChart1"/>
    <dgm:cxn modelId="{E4E60B6E-E865-9142-8C3F-EE9F8F20DEB7}" type="presOf" srcId="{17EDEE15-1397-E348-8157-B66A5F1A056C}" destId="{D75EBB06-68C8-1543-839A-EA1645F5DEDB}" srcOrd="1" destOrd="0" presId="urn:microsoft.com/office/officeart/2005/8/layout/orgChart1"/>
    <dgm:cxn modelId="{4C1FC0F6-7BBB-A14B-AD74-1FAEBDC18D7B}" type="presOf" srcId="{F8414E77-444F-F446-B145-1C7973A0DC01}" destId="{2EF07EF8-E9BF-FE40-A976-3DE840B4F86F}" srcOrd="0" destOrd="0" presId="urn:microsoft.com/office/officeart/2005/8/layout/orgChart1"/>
    <dgm:cxn modelId="{60B4E7FF-42B2-FC4F-878D-FB225BF9BA8E}" type="presParOf" srcId="{94DD999D-BD21-A246-BE47-61EBABACF0AD}" destId="{A2A8897B-0E06-E640-9023-EA3F3A15457B}" srcOrd="0" destOrd="0" presId="urn:microsoft.com/office/officeart/2005/8/layout/orgChart1"/>
    <dgm:cxn modelId="{CEF90325-AFD6-7F47-A6AD-5D8F6486DD67}" type="presParOf" srcId="{A2A8897B-0E06-E640-9023-EA3F3A15457B}" destId="{79CC5859-C060-EE47-AE3D-AD30A89DB5EC}" srcOrd="0" destOrd="0" presId="urn:microsoft.com/office/officeart/2005/8/layout/orgChart1"/>
    <dgm:cxn modelId="{25FA331D-19CF-E04F-942D-D59BE2C222C1}" type="presParOf" srcId="{79CC5859-C060-EE47-AE3D-AD30A89DB5EC}" destId="{7BECD2A9-C1AE-DC4C-899A-3561C76B60CC}" srcOrd="0" destOrd="0" presId="urn:microsoft.com/office/officeart/2005/8/layout/orgChart1"/>
    <dgm:cxn modelId="{61744A35-3282-9045-9F90-823BB0D296E2}" type="presParOf" srcId="{79CC5859-C060-EE47-AE3D-AD30A89DB5EC}" destId="{D8DA4A5A-C1A4-B44E-940B-CD0DD943CEE9}" srcOrd="1" destOrd="0" presId="urn:microsoft.com/office/officeart/2005/8/layout/orgChart1"/>
    <dgm:cxn modelId="{DC649FE8-C5C4-F04C-8B6F-BE5228565F9D}" type="presParOf" srcId="{A2A8897B-0E06-E640-9023-EA3F3A15457B}" destId="{D29D2DF6-6EC6-A644-BA1F-49F7E507D3B4}" srcOrd="1" destOrd="0" presId="urn:microsoft.com/office/officeart/2005/8/layout/orgChart1"/>
    <dgm:cxn modelId="{3DFE713E-9DAB-0A4A-9B9D-7ECF0B70F855}" type="presParOf" srcId="{D29D2DF6-6EC6-A644-BA1F-49F7E507D3B4}" destId="{B701FFCA-AE28-934C-A2D6-C30061790CB0}" srcOrd="0" destOrd="0" presId="urn:microsoft.com/office/officeart/2005/8/layout/orgChart1"/>
    <dgm:cxn modelId="{359A5980-2B63-C943-A6E9-28DF64D7397D}" type="presParOf" srcId="{D29D2DF6-6EC6-A644-BA1F-49F7E507D3B4}" destId="{E99B245E-6CDD-5D40-8916-F025336FFE65}" srcOrd="1" destOrd="0" presId="urn:microsoft.com/office/officeart/2005/8/layout/orgChart1"/>
    <dgm:cxn modelId="{98C9BC50-4D38-E44B-9044-630C8EF1FB02}" type="presParOf" srcId="{E99B245E-6CDD-5D40-8916-F025336FFE65}" destId="{EF1C8EAD-D5BE-0549-B054-5CF0114EB7C1}" srcOrd="0" destOrd="0" presId="urn:microsoft.com/office/officeart/2005/8/layout/orgChart1"/>
    <dgm:cxn modelId="{97495BF7-9F62-E84E-892A-768A48DB81CB}" type="presParOf" srcId="{EF1C8EAD-D5BE-0549-B054-5CF0114EB7C1}" destId="{DEB19EA7-26AE-B348-BC41-9D8DAD7572B5}" srcOrd="0" destOrd="0" presId="urn:microsoft.com/office/officeart/2005/8/layout/orgChart1"/>
    <dgm:cxn modelId="{D6B5C1A2-05AB-9E4E-9164-65DDE07B637F}" type="presParOf" srcId="{EF1C8EAD-D5BE-0549-B054-5CF0114EB7C1}" destId="{EB94A5E4-1E56-2442-A644-1BCDDC024679}" srcOrd="1" destOrd="0" presId="urn:microsoft.com/office/officeart/2005/8/layout/orgChart1"/>
    <dgm:cxn modelId="{67CD65A0-00AB-CF42-AF2E-050298E76021}" type="presParOf" srcId="{E99B245E-6CDD-5D40-8916-F025336FFE65}" destId="{77889320-EAE0-8747-A1DC-EC2595C1A323}" srcOrd="1" destOrd="0" presId="urn:microsoft.com/office/officeart/2005/8/layout/orgChart1"/>
    <dgm:cxn modelId="{4A632CF8-A974-7F49-AE04-0D2382B20837}" type="presParOf" srcId="{E99B245E-6CDD-5D40-8916-F025336FFE65}" destId="{9F94C97C-00C1-3F43-9753-DBC776CCE6A4}" srcOrd="2" destOrd="0" presId="urn:microsoft.com/office/officeart/2005/8/layout/orgChart1"/>
    <dgm:cxn modelId="{C8D0466B-6E9E-B840-86DC-487D1C978D1F}" type="presParOf" srcId="{9F94C97C-00C1-3F43-9753-DBC776CCE6A4}" destId="{4C9FA59D-6841-D448-BC6F-B71C02D82847}" srcOrd="0" destOrd="0" presId="urn:microsoft.com/office/officeart/2005/8/layout/orgChart1"/>
    <dgm:cxn modelId="{2849F8D3-9335-834F-94EA-61C552FA8567}" type="presParOf" srcId="{9F94C97C-00C1-3F43-9753-DBC776CCE6A4}" destId="{15696710-77B1-834C-9826-31B722C364EF}" srcOrd="1" destOrd="0" presId="urn:microsoft.com/office/officeart/2005/8/layout/orgChart1"/>
    <dgm:cxn modelId="{0BC4AC92-C57C-7A45-8F28-60328E7D5177}" type="presParOf" srcId="{15696710-77B1-834C-9826-31B722C364EF}" destId="{DC42E78D-24E9-0A4B-8636-E0111036DB1F}" srcOrd="0" destOrd="0" presId="urn:microsoft.com/office/officeart/2005/8/layout/orgChart1"/>
    <dgm:cxn modelId="{A3A447D7-F2B1-3243-85D8-AB2C9C5977CE}" type="presParOf" srcId="{DC42E78D-24E9-0A4B-8636-E0111036DB1F}" destId="{1EF1C661-4786-5F41-9AA1-AD0F1793804D}" srcOrd="0" destOrd="0" presId="urn:microsoft.com/office/officeart/2005/8/layout/orgChart1"/>
    <dgm:cxn modelId="{FE64AD5C-4E11-474E-81E5-2014547ECEC1}" type="presParOf" srcId="{DC42E78D-24E9-0A4B-8636-E0111036DB1F}" destId="{7664DD3F-891D-C041-AD36-65E0FE6289D7}" srcOrd="1" destOrd="0" presId="urn:microsoft.com/office/officeart/2005/8/layout/orgChart1"/>
    <dgm:cxn modelId="{6C3E68C4-5C74-3C43-9334-BC82664E5324}" type="presParOf" srcId="{15696710-77B1-834C-9826-31B722C364EF}" destId="{51C9A332-D74A-CF4D-834D-BF47EBF20478}" srcOrd="1" destOrd="0" presId="urn:microsoft.com/office/officeart/2005/8/layout/orgChart1"/>
    <dgm:cxn modelId="{F4DB9022-5BE8-A041-ACC0-C73D7E86A0D9}" type="presParOf" srcId="{15696710-77B1-834C-9826-31B722C364EF}" destId="{87CDEE3F-06EA-6544-947A-6A182BFB8A57}" srcOrd="2" destOrd="0" presId="urn:microsoft.com/office/officeart/2005/8/layout/orgChart1"/>
    <dgm:cxn modelId="{4D1D194C-81D6-904D-9BEB-F4237D4A55BE}" type="presParOf" srcId="{9F94C97C-00C1-3F43-9753-DBC776CCE6A4}" destId="{ED26D469-9A35-614A-946E-E35BA89C7B0B}" srcOrd="2" destOrd="0" presId="urn:microsoft.com/office/officeart/2005/8/layout/orgChart1"/>
    <dgm:cxn modelId="{1CEA8BF7-FADC-F14E-BF1A-9E7861B25112}" type="presParOf" srcId="{9F94C97C-00C1-3F43-9753-DBC776CCE6A4}" destId="{F40CA786-DB68-264E-A492-338369E52ED2}" srcOrd="3" destOrd="0" presId="urn:microsoft.com/office/officeart/2005/8/layout/orgChart1"/>
    <dgm:cxn modelId="{30A4DE4F-8BC2-0149-BD0D-F0A297E9E254}" type="presParOf" srcId="{F40CA786-DB68-264E-A492-338369E52ED2}" destId="{6F4ABDF2-AFD6-1047-8CA0-23865275B81B}" srcOrd="0" destOrd="0" presId="urn:microsoft.com/office/officeart/2005/8/layout/orgChart1"/>
    <dgm:cxn modelId="{6361F3A3-E037-EB43-92C0-474F4B1195CF}" type="presParOf" srcId="{6F4ABDF2-AFD6-1047-8CA0-23865275B81B}" destId="{9D9B9542-B59E-9943-8E3A-48CE54D682C6}" srcOrd="0" destOrd="0" presId="urn:microsoft.com/office/officeart/2005/8/layout/orgChart1"/>
    <dgm:cxn modelId="{96CA697A-CE78-F443-92A9-1783A781E21B}" type="presParOf" srcId="{6F4ABDF2-AFD6-1047-8CA0-23865275B81B}" destId="{011A1EFF-E985-A04A-A7A6-CBC3B531DD51}" srcOrd="1" destOrd="0" presId="urn:microsoft.com/office/officeart/2005/8/layout/orgChart1"/>
    <dgm:cxn modelId="{4E2E25C6-F427-0041-AE83-02CF480BA0CA}" type="presParOf" srcId="{F40CA786-DB68-264E-A492-338369E52ED2}" destId="{FD80AFC5-3995-6446-851A-DF7CF09ED56F}" srcOrd="1" destOrd="0" presId="urn:microsoft.com/office/officeart/2005/8/layout/orgChart1"/>
    <dgm:cxn modelId="{9971143E-B652-0945-8AF5-95B11B4EB33F}" type="presParOf" srcId="{F40CA786-DB68-264E-A492-338369E52ED2}" destId="{E2CA6A39-8185-3A42-A01D-6F75979FC9FC}" srcOrd="2" destOrd="0" presId="urn:microsoft.com/office/officeart/2005/8/layout/orgChart1"/>
    <dgm:cxn modelId="{5D22046A-BDA3-624C-8A20-FA466AE06437}" type="presParOf" srcId="{D29D2DF6-6EC6-A644-BA1F-49F7E507D3B4}" destId="{FCE3D6A9-8079-004E-8C40-1E534415439C}" srcOrd="2" destOrd="0" presId="urn:microsoft.com/office/officeart/2005/8/layout/orgChart1"/>
    <dgm:cxn modelId="{858226CE-35E2-5543-AB61-499AB135DE80}" type="presParOf" srcId="{D29D2DF6-6EC6-A644-BA1F-49F7E507D3B4}" destId="{802196CD-E8B3-C84E-AA92-F60ECF631594}" srcOrd="3" destOrd="0" presId="urn:microsoft.com/office/officeart/2005/8/layout/orgChart1"/>
    <dgm:cxn modelId="{D369C241-4D92-7548-98A6-8089CABBF259}" type="presParOf" srcId="{802196CD-E8B3-C84E-AA92-F60ECF631594}" destId="{402FB2E4-061D-384B-9B92-D9126721D520}" srcOrd="0" destOrd="0" presId="urn:microsoft.com/office/officeart/2005/8/layout/orgChart1"/>
    <dgm:cxn modelId="{DD791817-B6DA-AA44-BA51-650FA76A767C}" type="presParOf" srcId="{402FB2E4-061D-384B-9B92-D9126721D520}" destId="{F1CE5B85-AD6F-544E-BF90-E0B314E21982}" srcOrd="0" destOrd="0" presId="urn:microsoft.com/office/officeart/2005/8/layout/orgChart1"/>
    <dgm:cxn modelId="{3ADBB49A-8CE7-8947-8E65-5873859F0818}" type="presParOf" srcId="{402FB2E4-061D-384B-9B92-D9126721D520}" destId="{508CDBED-41F4-1542-80AB-5B523541D8AA}" srcOrd="1" destOrd="0" presId="urn:microsoft.com/office/officeart/2005/8/layout/orgChart1"/>
    <dgm:cxn modelId="{9C4C70A0-7364-8448-82CD-CC608E3468F9}" type="presParOf" srcId="{802196CD-E8B3-C84E-AA92-F60ECF631594}" destId="{FD5D4ECB-7817-DB47-A86E-BAC530DF5870}" srcOrd="1" destOrd="0" presId="urn:microsoft.com/office/officeart/2005/8/layout/orgChart1"/>
    <dgm:cxn modelId="{2CDD0C54-6703-7F4B-B5B0-2E862E671EA9}" type="presParOf" srcId="{802196CD-E8B3-C84E-AA92-F60ECF631594}" destId="{888A9876-3A46-584E-B33F-377ACD6D301F}" srcOrd="2" destOrd="0" presId="urn:microsoft.com/office/officeart/2005/8/layout/orgChart1"/>
    <dgm:cxn modelId="{5578B63A-AF55-8C47-91B9-90B77DEA3794}" type="presParOf" srcId="{888A9876-3A46-584E-B33F-377ACD6D301F}" destId="{2EF07EF8-E9BF-FE40-A976-3DE840B4F86F}" srcOrd="0" destOrd="0" presId="urn:microsoft.com/office/officeart/2005/8/layout/orgChart1"/>
    <dgm:cxn modelId="{25C0A145-705F-1249-8683-B288EFB9883D}" type="presParOf" srcId="{888A9876-3A46-584E-B33F-377ACD6D301F}" destId="{529C1D47-06A2-484D-B336-04D45FBFB544}" srcOrd="1" destOrd="0" presId="urn:microsoft.com/office/officeart/2005/8/layout/orgChart1"/>
    <dgm:cxn modelId="{628F1912-1413-DE49-943E-177CB372DB07}" type="presParOf" srcId="{529C1D47-06A2-484D-B336-04D45FBFB544}" destId="{EBA0AA98-985E-5046-944E-EDFA9CC8D599}" srcOrd="0" destOrd="0" presId="urn:microsoft.com/office/officeart/2005/8/layout/orgChart1"/>
    <dgm:cxn modelId="{9B98D38B-CFA5-1545-A20E-95D42B5F3E91}" type="presParOf" srcId="{EBA0AA98-985E-5046-944E-EDFA9CC8D599}" destId="{C6B9FB6C-6D2F-A443-8498-211B73FB3288}" srcOrd="0" destOrd="0" presId="urn:microsoft.com/office/officeart/2005/8/layout/orgChart1"/>
    <dgm:cxn modelId="{0D9F7B5C-DBAA-034B-B07F-9709D92305EB}" type="presParOf" srcId="{EBA0AA98-985E-5046-944E-EDFA9CC8D599}" destId="{D75EBB06-68C8-1543-839A-EA1645F5DEDB}" srcOrd="1" destOrd="0" presId="urn:microsoft.com/office/officeart/2005/8/layout/orgChart1"/>
    <dgm:cxn modelId="{695751DB-473D-2148-8368-6F8D74202E6B}" type="presParOf" srcId="{529C1D47-06A2-484D-B336-04D45FBFB544}" destId="{F0075EB3-02E2-2340-B924-086686CCCEAA}" srcOrd="1" destOrd="0" presId="urn:microsoft.com/office/officeart/2005/8/layout/orgChart1"/>
    <dgm:cxn modelId="{5E77FC5D-9D1A-0C49-87DA-5BF3972DFDC3}" type="presParOf" srcId="{529C1D47-06A2-484D-B336-04D45FBFB544}" destId="{BB060100-08D2-D945-824C-CB64CBA7E7CC}" srcOrd="2" destOrd="0" presId="urn:microsoft.com/office/officeart/2005/8/layout/orgChart1"/>
    <dgm:cxn modelId="{CF676FA1-3B50-0844-B918-DEC0768A0C5C}" type="presParOf" srcId="{888A9876-3A46-584E-B33F-377ACD6D301F}" destId="{E4BBBBA4-01E8-A544-A8A2-AA24B46BFFE9}" srcOrd="2" destOrd="0" presId="urn:microsoft.com/office/officeart/2005/8/layout/orgChart1"/>
    <dgm:cxn modelId="{DF9A22B0-F4EE-C44D-B591-A6E04D1B40E7}" type="presParOf" srcId="{888A9876-3A46-584E-B33F-377ACD6D301F}" destId="{7DA55432-5CDD-634C-A083-068303E3B03C}" srcOrd="3" destOrd="0" presId="urn:microsoft.com/office/officeart/2005/8/layout/orgChart1"/>
    <dgm:cxn modelId="{26ADC258-A603-0248-A1EC-AB3E318AC33C}" type="presParOf" srcId="{7DA55432-5CDD-634C-A083-068303E3B03C}" destId="{A2F6B8F0-098E-7048-93A0-A54C69326505}" srcOrd="0" destOrd="0" presId="urn:microsoft.com/office/officeart/2005/8/layout/orgChart1"/>
    <dgm:cxn modelId="{1D55E898-123C-B949-B851-D292CEFF7B65}" type="presParOf" srcId="{A2F6B8F0-098E-7048-93A0-A54C69326505}" destId="{ABA603DA-96DA-3C44-8BF5-4AFB728FFF2E}" srcOrd="0" destOrd="0" presId="urn:microsoft.com/office/officeart/2005/8/layout/orgChart1"/>
    <dgm:cxn modelId="{545ED62F-3565-2546-B20C-0707B3B07E77}" type="presParOf" srcId="{A2F6B8F0-098E-7048-93A0-A54C69326505}" destId="{6CF4836E-0302-8343-AFF9-4E2E7505D66F}" srcOrd="1" destOrd="0" presId="urn:microsoft.com/office/officeart/2005/8/layout/orgChart1"/>
    <dgm:cxn modelId="{D6466946-EFE4-9743-8C08-6595D57002AD}" type="presParOf" srcId="{7DA55432-5CDD-634C-A083-068303E3B03C}" destId="{0DF3626E-8CBF-434D-9500-BF49AF553D3B}" srcOrd="1" destOrd="0" presId="urn:microsoft.com/office/officeart/2005/8/layout/orgChart1"/>
    <dgm:cxn modelId="{3D3BE2D3-1143-E147-A2FF-DCDF85AE0F13}" type="presParOf" srcId="{7DA55432-5CDD-634C-A083-068303E3B03C}" destId="{873EF08B-B79C-B644-A138-051E395698F1}" srcOrd="2" destOrd="0" presId="urn:microsoft.com/office/officeart/2005/8/layout/orgChart1"/>
    <dgm:cxn modelId="{4BF328D9-0F38-4043-9E46-970CDDA08201}" type="presParOf" srcId="{888A9876-3A46-584E-B33F-377ACD6D301F}" destId="{20B98D97-FC96-E249-8B78-56608D7D21ED}" srcOrd="4" destOrd="0" presId="urn:microsoft.com/office/officeart/2005/8/layout/orgChart1"/>
    <dgm:cxn modelId="{4BED3666-A188-0643-9CC1-C5460D920E08}" type="presParOf" srcId="{888A9876-3A46-584E-B33F-377ACD6D301F}" destId="{09526734-5993-A24A-A2F1-0F632F4DBC3E}" srcOrd="5" destOrd="0" presId="urn:microsoft.com/office/officeart/2005/8/layout/orgChart1"/>
    <dgm:cxn modelId="{D0CBA778-CF11-DF49-AE3B-2A7860CF3047}" type="presParOf" srcId="{09526734-5993-A24A-A2F1-0F632F4DBC3E}" destId="{AF1DAE1D-C538-5E4C-9B2E-2E384E9B1D24}" srcOrd="0" destOrd="0" presId="urn:microsoft.com/office/officeart/2005/8/layout/orgChart1"/>
    <dgm:cxn modelId="{40709418-5B88-D048-8202-9618959FFF9F}" type="presParOf" srcId="{AF1DAE1D-C538-5E4C-9B2E-2E384E9B1D24}" destId="{F973A952-1919-D54E-8124-4B113F20E764}" srcOrd="0" destOrd="0" presId="urn:microsoft.com/office/officeart/2005/8/layout/orgChart1"/>
    <dgm:cxn modelId="{57331B25-1236-9D49-AA0C-4AC8552AE432}" type="presParOf" srcId="{AF1DAE1D-C538-5E4C-9B2E-2E384E9B1D24}" destId="{05BD3A2E-5B81-8E40-B2E9-531EDF5C2057}" srcOrd="1" destOrd="0" presId="urn:microsoft.com/office/officeart/2005/8/layout/orgChart1"/>
    <dgm:cxn modelId="{FA52FD31-A5F7-224A-9F56-A620FEAF4007}" type="presParOf" srcId="{09526734-5993-A24A-A2F1-0F632F4DBC3E}" destId="{98E851DB-4E4F-8047-91C5-5333A14B598E}" srcOrd="1" destOrd="0" presId="urn:microsoft.com/office/officeart/2005/8/layout/orgChart1"/>
    <dgm:cxn modelId="{8C252C8A-715D-D943-A68D-E8C0B66BAA12}" type="presParOf" srcId="{09526734-5993-A24A-A2F1-0F632F4DBC3E}" destId="{EA88E9D5-E6F1-2E41-8881-702744148B71}" srcOrd="2" destOrd="0" presId="urn:microsoft.com/office/officeart/2005/8/layout/orgChart1"/>
    <dgm:cxn modelId="{CE914DF5-EFB2-0242-96CE-4FA7B8919E13}" type="presParOf" srcId="{A2A8897B-0E06-E640-9023-EA3F3A15457B}" destId="{3C85BCCF-5B0D-374C-AD97-65190AB17CC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62B00-A622-0C45-8023-109E889C5A3A}">
      <dsp:nvSpPr>
        <dsp:cNvPr id="0" name=""/>
        <dsp:cNvSpPr/>
      </dsp:nvSpPr>
      <dsp:spPr>
        <a:xfrm>
          <a:off x="4398211" y="2080912"/>
          <a:ext cx="3408251" cy="879662"/>
        </a:xfrm>
        <a:custGeom>
          <a:avLst/>
          <a:gdLst/>
          <a:ahLst/>
          <a:cxnLst/>
          <a:rect l="0" t="0" r="0" b="0"/>
          <a:pathLst>
            <a:path>
              <a:moveTo>
                <a:pt x="0" y="0"/>
              </a:moveTo>
              <a:lnTo>
                <a:pt x="0" y="685737"/>
              </a:lnTo>
              <a:lnTo>
                <a:pt x="3408251" y="685737"/>
              </a:lnTo>
              <a:lnTo>
                <a:pt x="3408251" y="8796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B9BD2E-D11E-A549-9FBF-6114E1D169B8}">
      <dsp:nvSpPr>
        <dsp:cNvPr id="0" name=""/>
        <dsp:cNvSpPr/>
      </dsp:nvSpPr>
      <dsp:spPr>
        <a:xfrm>
          <a:off x="4398211" y="2080912"/>
          <a:ext cx="1108697" cy="879662"/>
        </a:xfrm>
        <a:custGeom>
          <a:avLst/>
          <a:gdLst/>
          <a:ahLst/>
          <a:cxnLst/>
          <a:rect l="0" t="0" r="0" b="0"/>
          <a:pathLst>
            <a:path>
              <a:moveTo>
                <a:pt x="0" y="0"/>
              </a:moveTo>
              <a:lnTo>
                <a:pt x="0" y="685737"/>
              </a:lnTo>
              <a:lnTo>
                <a:pt x="1108697" y="685737"/>
              </a:lnTo>
              <a:lnTo>
                <a:pt x="1108697" y="8796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2FA420-BD77-2B47-8FBA-A0264FDAECB9}">
      <dsp:nvSpPr>
        <dsp:cNvPr id="0" name=""/>
        <dsp:cNvSpPr/>
      </dsp:nvSpPr>
      <dsp:spPr>
        <a:xfrm>
          <a:off x="3337598" y="2080912"/>
          <a:ext cx="1060613" cy="879662"/>
        </a:xfrm>
        <a:custGeom>
          <a:avLst/>
          <a:gdLst/>
          <a:ahLst/>
          <a:cxnLst/>
          <a:rect l="0" t="0" r="0" b="0"/>
          <a:pathLst>
            <a:path>
              <a:moveTo>
                <a:pt x="1060613" y="0"/>
              </a:moveTo>
              <a:lnTo>
                <a:pt x="1060613" y="685737"/>
              </a:lnTo>
              <a:lnTo>
                <a:pt x="0" y="685737"/>
              </a:lnTo>
              <a:lnTo>
                <a:pt x="0" y="8796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914804-DD76-FC47-BE64-6DA58EE49437}">
      <dsp:nvSpPr>
        <dsp:cNvPr id="0" name=""/>
        <dsp:cNvSpPr/>
      </dsp:nvSpPr>
      <dsp:spPr>
        <a:xfrm>
          <a:off x="1046724" y="2080912"/>
          <a:ext cx="3351486" cy="879662"/>
        </a:xfrm>
        <a:custGeom>
          <a:avLst/>
          <a:gdLst/>
          <a:ahLst/>
          <a:cxnLst/>
          <a:rect l="0" t="0" r="0" b="0"/>
          <a:pathLst>
            <a:path>
              <a:moveTo>
                <a:pt x="3351486" y="0"/>
              </a:moveTo>
              <a:lnTo>
                <a:pt x="3351486" y="685737"/>
              </a:lnTo>
              <a:lnTo>
                <a:pt x="0" y="685737"/>
              </a:lnTo>
              <a:lnTo>
                <a:pt x="0" y="8796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5A1DE8-E69D-1943-B737-D1742AA2CCF3}">
      <dsp:nvSpPr>
        <dsp:cNvPr id="0" name=""/>
        <dsp:cNvSpPr/>
      </dsp:nvSpPr>
      <dsp:spPr>
        <a:xfrm>
          <a:off x="3162493" y="246907"/>
          <a:ext cx="2471436" cy="18340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EAL Coordinator/Lead</a:t>
          </a:r>
          <a:endParaRPr lang="en-US" sz="2600" b="1" kern="1200" dirty="0">
            <a:solidFill>
              <a:schemeClr val="tx1"/>
            </a:solidFill>
          </a:endParaRPr>
        </a:p>
      </dsp:txBody>
      <dsp:txXfrm>
        <a:off x="3162493" y="246907"/>
        <a:ext cx="2471436" cy="1834004"/>
      </dsp:txXfrm>
    </dsp:sp>
    <dsp:sp modelId="{D84F9C4C-BC6B-5643-B733-EA096F5DDB89}">
      <dsp:nvSpPr>
        <dsp:cNvPr id="0" name=""/>
        <dsp:cNvSpPr/>
      </dsp:nvSpPr>
      <dsp:spPr>
        <a:xfrm>
          <a:off x="1709" y="2960574"/>
          <a:ext cx="2090031" cy="13399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0000"/>
              </a:solidFill>
            </a:rPr>
            <a:t>Leadership</a:t>
          </a:r>
          <a:r>
            <a:rPr lang="en-US" sz="2600" b="1" kern="1200" baseline="0" dirty="0" smtClean="0">
              <a:solidFill>
                <a:srgbClr val="000000"/>
              </a:solidFill>
            </a:rPr>
            <a:t> and Management </a:t>
          </a:r>
          <a:endParaRPr lang="en-US" sz="2600" b="1" kern="1200" dirty="0">
            <a:solidFill>
              <a:srgbClr val="000000"/>
            </a:solidFill>
          </a:endParaRPr>
        </a:p>
      </dsp:txBody>
      <dsp:txXfrm>
        <a:off x="1709" y="2960574"/>
        <a:ext cx="2090031" cy="1339994"/>
      </dsp:txXfrm>
    </dsp:sp>
    <dsp:sp modelId="{56FF714E-0E99-484B-AFC6-3F9BE70B62C1}">
      <dsp:nvSpPr>
        <dsp:cNvPr id="0" name=""/>
        <dsp:cNvSpPr/>
      </dsp:nvSpPr>
      <dsp:spPr>
        <a:xfrm>
          <a:off x="2479590" y="2960574"/>
          <a:ext cx="1716015" cy="13349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0000"/>
              </a:solidFill>
            </a:rPr>
            <a:t>Learning and Teaching</a:t>
          </a:r>
          <a:endParaRPr lang="en-US" sz="2600" b="1" kern="1200" dirty="0">
            <a:solidFill>
              <a:srgbClr val="000000"/>
            </a:solidFill>
          </a:endParaRPr>
        </a:p>
      </dsp:txBody>
      <dsp:txXfrm>
        <a:off x="2479590" y="2960574"/>
        <a:ext cx="1716015" cy="1334961"/>
      </dsp:txXfrm>
    </dsp:sp>
    <dsp:sp modelId="{FA159490-C763-6342-85C9-56176B5E789C}">
      <dsp:nvSpPr>
        <dsp:cNvPr id="0" name=""/>
        <dsp:cNvSpPr/>
      </dsp:nvSpPr>
      <dsp:spPr>
        <a:xfrm>
          <a:off x="4583456" y="2960574"/>
          <a:ext cx="1846905" cy="14512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0000"/>
              </a:solidFill>
            </a:rPr>
            <a:t>Curriculum</a:t>
          </a:r>
          <a:endParaRPr lang="en-US" sz="2600" b="1" kern="1200" dirty="0">
            <a:solidFill>
              <a:srgbClr val="000000"/>
            </a:solidFill>
          </a:endParaRPr>
        </a:p>
      </dsp:txBody>
      <dsp:txXfrm>
        <a:off x="4583456" y="2960574"/>
        <a:ext cx="1846905" cy="1451261"/>
      </dsp:txXfrm>
    </dsp:sp>
    <dsp:sp modelId="{2AC1B56E-D0BB-3F4C-B16A-393404F65432}">
      <dsp:nvSpPr>
        <dsp:cNvPr id="0" name=""/>
        <dsp:cNvSpPr/>
      </dsp:nvSpPr>
      <dsp:spPr>
        <a:xfrm>
          <a:off x="6818211" y="2960574"/>
          <a:ext cx="1976502" cy="142304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0000"/>
              </a:solidFill>
            </a:rPr>
            <a:t>Partnerships</a:t>
          </a:r>
          <a:endParaRPr lang="en-US" sz="2600" b="1" kern="1200" dirty="0">
            <a:solidFill>
              <a:srgbClr val="000000"/>
            </a:solidFill>
          </a:endParaRPr>
        </a:p>
      </dsp:txBody>
      <dsp:txXfrm>
        <a:off x="6818211" y="2960574"/>
        <a:ext cx="1976502" cy="142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0FF72-67B0-A14D-8D7E-3AE2E9D5402D}">
      <dsp:nvSpPr>
        <dsp:cNvPr id="0" name=""/>
        <dsp:cNvSpPr/>
      </dsp:nvSpPr>
      <dsp:spPr>
        <a:xfrm>
          <a:off x="4342881" y="1450334"/>
          <a:ext cx="3125464" cy="1025330"/>
        </a:xfrm>
        <a:custGeom>
          <a:avLst/>
          <a:gdLst/>
          <a:ahLst/>
          <a:cxnLst/>
          <a:rect l="0" t="0" r="0" b="0"/>
          <a:pathLst>
            <a:path>
              <a:moveTo>
                <a:pt x="0" y="0"/>
              </a:moveTo>
              <a:lnTo>
                <a:pt x="0" y="781273"/>
              </a:lnTo>
              <a:lnTo>
                <a:pt x="3125464" y="781273"/>
              </a:lnTo>
              <a:lnTo>
                <a:pt x="3125464" y="10253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ECFDA0-9D7F-CC47-A662-81E0CC8FD273}">
      <dsp:nvSpPr>
        <dsp:cNvPr id="0" name=""/>
        <dsp:cNvSpPr/>
      </dsp:nvSpPr>
      <dsp:spPr>
        <a:xfrm>
          <a:off x="4258995" y="1450334"/>
          <a:ext cx="91440" cy="1069144"/>
        </a:xfrm>
        <a:custGeom>
          <a:avLst/>
          <a:gdLst/>
          <a:ahLst/>
          <a:cxnLst/>
          <a:rect l="0" t="0" r="0" b="0"/>
          <a:pathLst>
            <a:path>
              <a:moveTo>
                <a:pt x="83885" y="0"/>
              </a:moveTo>
              <a:lnTo>
                <a:pt x="83885" y="825087"/>
              </a:lnTo>
              <a:lnTo>
                <a:pt x="45720" y="825087"/>
              </a:lnTo>
              <a:lnTo>
                <a:pt x="45720" y="10691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246800-26E0-AD43-8204-39E747469038}">
      <dsp:nvSpPr>
        <dsp:cNvPr id="0" name=""/>
        <dsp:cNvSpPr/>
      </dsp:nvSpPr>
      <dsp:spPr>
        <a:xfrm>
          <a:off x="1287845" y="1450334"/>
          <a:ext cx="3055036" cy="1025330"/>
        </a:xfrm>
        <a:custGeom>
          <a:avLst/>
          <a:gdLst/>
          <a:ahLst/>
          <a:cxnLst/>
          <a:rect l="0" t="0" r="0" b="0"/>
          <a:pathLst>
            <a:path>
              <a:moveTo>
                <a:pt x="3055036" y="0"/>
              </a:moveTo>
              <a:lnTo>
                <a:pt x="3055036" y="781273"/>
              </a:lnTo>
              <a:lnTo>
                <a:pt x="0" y="781273"/>
              </a:lnTo>
              <a:lnTo>
                <a:pt x="0" y="10253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0875F3-7B14-444E-BE0D-3784BE78E56F}">
      <dsp:nvSpPr>
        <dsp:cNvPr id="0" name=""/>
        <dsp:cNvSpPr/>
      </dsp:nvSpPr>
      <dsp:spPr>
        <a:xfrm>
          <a:off x="2372992" y="288158"/>
          <a:ext cx="3939777" cy="1162176"/>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Using overview and data analysis to manage provision through:</a:t>
          </a:r>
          <a:endParaRPr lang="en-US" sz="2400" kern="1200" dirty="0"/>
        </a:p>
      </dsp:txBody>
      <dsp:txXfrm>
        <a:off x="2372992" y="288158"/>
        <a:ext cx="3939777" cy="1162176"/>
      </dsp:txXfrm>
    </dsp:sp>
    <dsp:sp modelId="{99CA304B-935C-A642-BD88-7FD5FE245381}">
      <dsp:nvSpPr>
        <dsp:cNvPr id="0" name=""/>
        <dsp:cNvSpPr/>
      </dsp:nvSpPr>
      <dsp:spPr>
        <a:xfrm>
          <a:off x="3" y="2475664"/>
          <a:ext cx="2575685" cy="1751806"/>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FF0000"/>
              </a:solidFill>
            </a:rPr>
            <a:t>Class/subject teachers</a:t>
          </a:r>
        </a:p>
        <a:p>
          <a:pPr lvl="0" algn="ctr" defTabSz="844550">
            <a:lnSpc>
              <a:spcPct val="90000"/>
            </a:lnSpc>
            <a:spcBef>
              <a:spcPct val="0"/>
            </a:spcBef>
            <a:spcAft>
              <a:spcPct val="35000"/>
            </a:spcAft>
          </a:pPr>
          <a:r>
            <a:rPr lang="en-US" sz="1900" kern="1200" dirty="0" smtClean="0"/>
            <a:t>Work with colleagues to develop their language awareness and use of supportive strategies </a:t>
          </a:r>
        </a:p>
      </dsp:txBody>
      <dsp:txXfrm>
        <a:off x="3" y="2475664"/>
        <a:ext cx="2575685" cy="1751806"/>
      </dsp:txXfrm>
    </dsp:sp>
    <dsp:sp modelId="{AE026F14-6321-EF4E-8B8B-1310841EC445}">
      <dsp:nvSpPr>
        <dsp:cNvPr id="0" name=""/>
        <dsp:cNvSpPr/>
      </dsp:nvSpPr>
      <dsp:spPr>
        <a:xfrm>
          <a:off x="3019988" y="2519478"/>
          <a:ext cx="2569455" cy="1722589"/>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FF0000"/>
              </a:solidFill>
            </a:rPr>
            <a:t>EAL Teacher/Teaching </a:t>
          </a:r>
          <a:r>
            <a:rPr lang="en-US" sz="1900" b="1" kern="1200" dirty="0" err="1" smtClean="0">
              <a:solidFill>
                <a:srgbClr val="FF0000"/>
              </a:solidFill>
            </a:rPr>
            <a:t>Asst</a:t>
          </a:r>
          <a:endParaRPr lang="en-US" sz="1900" b="1" kern="1200" dirty="0" smtClean="0">
            <a:solidFill>
              <a:srgbClr val="FF0000"/>
            </a:solidFill>
          </a:endParaRPr>
        </a:p>
        <a:p>
          <a:pPr lvl="0" algn="l" defTabSz="844550">
            <a:lnSpc>
              <a:spcPct val="90000"/>
            </a:lnSpc>
            <a:spcBef>
              <a:spcPct val="0"/>
            </a:spcBef>
            <a:spcAft>
              <a:spcPct val="35000"/>
            </a:spcAft>
          </a:pPr>
          <a:r>
            <a:rPr lang="en-US" sz="1900" kern="1200" dirty="0" smtClean="0"/>
            <a:t>    - In-class support</a:t>
          </a:r>
        </a:p>
        <a:p>
          <a:pPr lvl="0" algn="l" defTabSz="844550">
            <a:lnSpc>
              <a:spcPct val="90000"/>
            </a:lnSpc>
            <a:spcBef>
              <a:spcPct val="0"/>
            </a:spcBef>
            <a:spcAft>
              <a:spcPct val="35000"/>
            </a:spcAft>
          </a:pPr>
          <a:r>
            <a:rPr lang="en-US" sz="1900" kern="1200" dirty="0" smtClean="0"/>
            <a:t>    - Pre-teaching</a:t>
          </a:r>
          <a:endParaRPr lang="en-US" sz="1900" kern="1200" dirty="0"/>
        </a:p>
      </dsp:txBody>
      <dsp:txXfrm>
        <a:off x="3019988" y="2519478"/>
        <a:ext cx="2569455" cy="1722589"/>
      </dsp:txXfrm>
    </dsp:sp>
    <dsp:sp modelId="{7968B1B1-1A4F-7C40-8781-CA1D7B4FA0EF}">
      <dsp:nvSpPr>
        <dsp:cNvPr id="0" name=""/>
        <dsp:cNvSpPr/>
      </dsp:nvSpPr>
      <dsp:spPr>
        <a:xfrm>
          <a:off x="6121371" y="2475664"/>
          <a:ext cx="2693948" cy="178101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FF0000"/>
              </a:solidFill>
            </a:rPr>
            <a:t>EAL Teacher/Teaching </a:t>
          </a:r>
          <a:r>
            <a:rPr lang="en-US" sz="1900" b="1" kern="1200" dirty="0" err="1" smtClean="0">
              <a:solidFill>
                <a:srgbClr val="FF0000"/>
              </a:solidFill>
            </a:rPr>
            <a:t>Asst</a:t>
          </a:r>
          <a:endParaRPr lang="en-US" sz="1900" b="1" kern="1200" dirty="0" smtClean="0">
            <a:solidFill>
              <a:srgbClr val="FF0000"/>
            </a:solidFill>
          </a:endParaRPr>
        </a:p>
        <a:p>
          <a:pPr lvl="0" algn="ctr" defTabSz="844550">
            <a:lnSpc>
              <a:spcPct val="90000"/>
            </a:lnSpc>
            <a:spcBef>
              <a:spcPct val="0"/>
            </a:spcBef>
            <a:spcAft>
              <a:spcPct val="35000"/>
            </a:spcAft>
          </a:pPr>
          <a:r>
            <a:rPr lang="en-US" sz="1900" kern="1200" dirty="0" smtClean="0"/>
            <a:t>Delivering interventions</a:t>
          </a:r>
        </a:p>
        <a:p>
          <a:pPr lvl="0" algn="l" defTabSz="844550">
            <a:lnSpc>
              <a:spcPct val="90000"/>
            </a:lnSpc>
            <a:spcBef>
              <a:spcPct val="0"/>
            </a:spcBef>
            <a:spcAft>
              <a:spcPct val="35000"/>
            </a:spcAft>
          </a:pPr>
          <a:r>
            <a:rPr lang="en-US" sz="1900" kern="1200" dirty="0" smtClean="0"/>
            <a:t>    </a:t>
          </a:r>
          <a:r>
            <a:rPr lang="en-US" sz="1900" kern="1200" dirty="0" err="1" smtClean="0"/>
            <a:t>ie</a:t>
          </a:r>
          <a:r>
            <a:rPr lang="en-US" sz="1900" kern="1200" dirty="0" smtClean="0"/>
            <a:t> new arrivals, specific     </a:t>
          </a:r>
        </a:p>
        <a:p>
          <a:pPr lvl="0" algn="l" defTabSz="844550">
            <a:lnSpc>
              <a:spcPct val="90000"/>
            </a:lnSpc>
            <a:spcBef>
              <a:spcPct val="0"/>
            </a:spcBef>
            <a:spcAft>
              <a:spcPct val="35000"/>
            </a:spcAft>
          </a:pPr>
          <a:r>
            <a:rPr lang="en-US" sz="1900" kern="1200" dirty="0" smtClean="0"/>
            <a:t>    grammar focus, talking  </a:t>
          </a:r>
        </a:p>
        <a:p>
          <a:pPr lvl="0" algn="l" defTabSz="844550">
            <a:lnSpc>
              <a:spcPct val="90000"/>
            </a:lnSpc>
            <a:spcBef>
              <a:spcPct val="0"/>
            </a:spcBef>
            <a:spcAft>
              <a:spcPct val="35000"/>
            </a:spcAft>
          </a:pPr>
          <a:r>
            <a:rPr lang="en-US" sz="1900" kern="1200" dirty="0" smtClean="0"/>
            <a:t>    partners</a:t>
          </a:r>
          <a:endParaRPr lang="en-US" sz="1900" kern="1200" dirty="0"/>
        </a:p>
      </dsp:txBody>
      <dsp:txXfrm>
        <a:off x="6121371" y="2475664"/>
        <a:ext cx="2693948" cy="1781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98D97-FC96-E249-8B78-56608D7D21ED}">
      <dsp:nvSpPr>
        <dsp:cNvPr id="0" name=""/>
        <dsp:cNvSpPr/>
      </dsp:nvSpPr>
      <dsp:spPr>
        <a:xfrm>
          <a:off x="6859865" y="2648995"/>
          <a:ext cx="138842" cy="2868030"/>
        </a:xfrm>
        <a:custGeom>
          <a:avLst/>
          <a:gdLst/>
          <a:ahLst/>
          <a:cxnLst/>
          <a:rect l="0" t="0" r="0" b="0"/>
          <a:pathLst>
            <a:path>
              <a:moveTo>
                <a:pt x="138842" y="0"/>
              </a:moveTo>
              <a:lnTo>
                <a:pt x="138842" y="2868030"/>
              </a:lnTo>
              <a:lnTo>
                <a:pt x="0" y="286803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BBBBA4-01E8-A544-A8A2-AA24B46BFFE9}">
      <dsp:nvSpPr>
        <dsp:cNvPr id="0" name=""/>
        <dsp:cNvSpPr/>
      </dsp:nvSpPr>
      <dsp:spPr>
        <a:xfrm>
          <a:off x="6998708" y="2648995"/>
          <a:ext cx="368653" cy="2279864"/>
        </a:xfrm>
        <a:custGeom>
          <a:avLst/>
          <a:gdLst/>
          <a:ahLst/>
          <a:cxnLst/>
          <a:rect l="0" t="0" r="0" b="0"/>
          <a:pathLst>
            <a:path>
              <a:moveTo>
                <a:pt x="0" y="0"/>
              </a:moveTo>
              <a:lnTo>
                <a:pt x="0" y="2279864"/>
              </a:lnTo>
              <a:lnTo>
                <a:pt x="368653" y="227986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F07EF8-E9BF-FE40-A976-3DE840B4F86F}">
      <dsp:nvSpPr>
        <dsp:cNvPr id="0" name=""/>
        <dsp:cNvSpPr/>
      </dsp:nvSpPr>
      <dsp:spPr>
        <a:xfrm>
          <a:off x="5289641" y="2648995"/>
          <a:ext cx="1709066" cy="2542405"/>
        </a:xfrm>
        <a:custGeom>
          <a:avLst/>
          <a:gdLst/>
          <a:ahLst/>
          <a:cxnLst/>
          <a:rect l="0" t="0" r="0" b="0"/>
          <a:pathLst>
            <a:path>
              <a:moveTo>
                <a:pt x="1709066" y="0"/>
              </a:moveTo>
              <a:lnTo>
                <a:pt x="1709066" y="2542405"/>
              </a:lnTo>
              <a:lnTo>
                <a:pt x="0" y="254240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E3D6A9-8079-004E-8C40-1E534415439C}">
      <dsp:nvSpPr>
        <dsp:cNvPr id="0" name=""/>
        <dsp:cNvSpPr/>
      </dsp:nvSpPr>
      <dsp:spPr>
        <a:xfrm>
          <a:off x="4763495" y="898222"/>
          <a:ext cx="2235212" cy="760595"/>
        </a:xfrm>
        <a:custGeom>
          <a:avLst/>
          <a:gdLst/>
          <a:ahLst/>
          <a:cxnLst/>
          <a:rect l="0" t="0" r="0" b="0"/>
          <a:pathLst>
            <a:path>
              <a:moveTo>
                <a:pt x="0" y="0"/>
              </a:moveTo>
              <a:lnTo>
                <a:pt x="0" y="552657"/>
              </a:lnTo>
              <a:lnTo>
                <a:pt x="2235212" y="552657"/>
              </a:lnTo>
              <a:lnTo>
                <a:pt x="2235212" y="7605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26D469-9A35-614A-946E-E35BA89C7B0B}">
      <dsp:nvSpPr>
        <dsp:cNvPr id="0" name=""/>
        <dsp:cNvSpPr/>
      </dsp:nvSpPr>
      <dsp:spPr>
        <a:xfrm>
          <a:off x="1825602" y="2648995"/>
          <a:ext cx="511308" cy="662597"/>
        </a:xfrm>
        <a:custGeom>
          <a:avLst/>
          <a:gdLst/>
          <a:ahLst/>
          <a:cxnLst/>
          <a:rect l="0" t="0" r="0" b="0"/>
          <a:pathLst>
            <a:path>
              <a:moveTo>
                <a:pt x="0" y="0"/>
              </a:moveTo>
              <a:lnTo>
                <a:pt x="0" y="662597"/>
              </a:lnTo>
              <a:lnTo>
                <a:pt x="511308" y="66259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9FA59D-6841-D448-BC6F-B71C02D82847}">
      <dsp:nvSpPr>
        <dsp:cNvPr id="0" name=""/>
        <dsp:cNvSpPr/>
      </dsp:nvSpPr>
      <dsp:spPr>
        <a:xfrm>
          <a:off x="1825602" y="2648995"/>
          <a:ext cx="154752" cy="1102345"/>
        </a:xfrm>
        <a:custGeom>
          <a:avLst/>
          <a:gdLst/>
          <a:ahLst/>
          <a:cxnLst/>
          <a:rect l="0" t="0" r="0" b="0"/>
          <a:pathLst>
            <a:path>
              <a:moveTo>
                <a:pt x="0" y="0"/>
              </a:moveTo>
              <a:lnTo>
                <a:pt x="154752" y="110234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01FFCA-AE28-934C-A2D6-C30061790CB0}">
      <dsp:nvSpPr>
        <dsp:cNvPr id="0" name=""/>
        <dsp:cNvSpPr/>
      </dsp:nvSpPr>
      <dsp:spPr>
        <a:xfrm>
          <a:off x="1825602" y="898222"/>
          <a:ext cx="2937892" cy="760595"/>
        </a:xfrm>
        <a:custGeom>
          <a:avLst/>
          <a:gdLst/>
          <a:ahLst/>
          <a:cxnLst/>
          <a:rect l="0" t="0" r="0" b="0"/>
          <a:pathLst>
            <a:path>
              <a:moveTo>
                <a:pt x="2937892" y="0"/>
              </a:moveTo>
              <a:lnTo>
                <a:pt x="2937892" y="552657"/>
              </a:lnTo>
              <a:lnTo>
                <a:pt x="0" y="552657"/>
              </a:lnTo>
              <a:lnTo>
                <a:pt x="0" y="7605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ECD2A9-C1AE-DC4C-899A-3561C76B60CC}">
      <dsp:nvSpPr>
        <dsp:cNvPr id="0" name=""/>
        <dsp:cNvSpPr/>
      </dsp:nvSpPr>
      <dsp:spPr>
        <a:xfrm>
          <a:off x="2819627" y="310452"/>
          <a:ext cx="3887735" cy="587769"/>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Pupil with EAL</a:t>
          </a:r>
          <a:endParaRPr lang="en-US" sz="2400" kern="1200" dirty="0"/>
        </a:p>
      </dsp:txBody>
      <dsp:txXfrm>
        <a:off x="2819627" y="310452"/>
        <a:ext cx="3887735" cy="587769"/>
      </dsp:txXfrm>
    </dsp:sp>
    <dsp:sp modelId="{DEB19EA7-26AE-B348-BC41-9D8DAD7572B5}">
      <dsp:nvSpPr>
        <dsp:cNvPr id="0" name=""/>
        <dsp:cNvSpPr/>
      </dsp:nvSpPr>
      <dsp:spPr>
        <a:xfrm>
          <a:off x="663589" y="1658817"/>
          <a:ext cx="2324026" cy="990177"/>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Access to curriculum</a:t>
          </a:r>
          <a:endParaRPr lang="en-US" sz="2000" b="1" kern="1200" dirty="0"/>
        </a:p>
      </dsp:txBody>
      <dsp:txXfrm>
        <a:off x="663589" y="1658817"/>
        <a:ext cx="2324026" cy="990177"/>
      </dsp:txXfrm>
    </dsp:sp>
    <dsp:sp modelId="{1EF1C661-4786-5F41-9AA1-AD0F1793804D}">
      <dsp:nvSpPr>
        <dsp:cNvPr id="0" name=""/>
        <dsp:cNvSpPr/>
      </dsp:nvSpPr>
      <dsp:spPr>
        <a:xfrm>
          <a:off x="0" y="2782649"/>
          <a:ext cx="1980355" cy="1937382"/>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Srategies</a:t>
          </a:r>
          <a:endParaRPr lang="en-US" sz="1800" kern="1200" dirty="0" smtClean="0"/>
        </a:p>
        <a:p>
          <a:pPr lvl="0" algn="ctr" defTabSz="800100">
            <a:lnSpc>
              <a:spcPct val="90000"/>
            </a:lnSpc>
            <a:spcBef>
              <a:spcPct val="0"/>
            </a:spcBef>
            <a:spcAft>
              <a:spcPct val="35000"/>
            </a:spcAft>
          </a:pPr>
          <a:r>
            <a:rPr lang="en-US" sz="1800" kern="1200" dirty="0" smtClean="0"/>
            <a:t>Activate prior knowledge, context, pictures, </a:t>
          </a:r>
          <a:r>
            <a:rPr lang="en-US" sz="1800" kern="1200" dirty="0" err="1" smtClean="0"/>
            <a:t>realia</a:t>
          </a:r>
          <a:r>
            <a:rPr lang="en-US" sz="1800" kern="1200" dirty="0" smtClean="0"/>
            <a:t>, </a:t>
          </a:r>
          <a:r>
            <a:rPr lang="en-US" sz="1800" kern="1200" dirty="0" err="1" smtClean="0"/>
            <a:t>modelling</a:t>
          </a:r>
          <a:r>
            <a:rPr lang="en-US" sz="1800" kern="1200" dirty="0" smtClean="0"/>
            <a:t>, graphic </a:t>
          </a:r>
          <a:r>
            <a:rPr lang="en-US" sz="1800" kern="1200" dirty="0" err="1" smtClean="0"/>
            <a:t>organisers</a:t>
          </a:r>
          <a:r>
            <a:rPr lang="en-US" sz="1800" kern="1200" dirty="0" smtClean="0"/>
            <a:t>, use of L1</a:t>
          </a:r>
          <a:endParaRPr lang="en-US" sz="1800" kern="1200" dirty="0"/>
        </a:p>
      </dsp:txBody>
      <dsp:txXfrm>
        <a:off x="0" y="2782649"/>
        <a:ext cx="1980355" cy="1937382"/>
      </dsp:txXfrm>
    </dsp:sp>
    <dsp:sp modelId="{9D9B9542-B59E-9943-8E3A-48CE54D682C6}">
      <dsp:nvSpPr>
        <dsp:cNvPr id="0" name=""/>
        <dsp:cNvSpPr/>
      </dsp:nvSpPr>
      <dsp:spPr>
        <a:xfrm>
          <a:off x="2336911" y="2816504"/>
          <a:ext cx="1980355" cy="990177"/>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Diversity</a:t>
          </a:r>
          <a:endParaRPr lang="en-US" sz="2000" kern="1200" dirty="0"/>
        </a:p>
      </dsp:txBody>
      <dsp:txXfrm>
        <a:off x="2336911" y="2816504"/>
        <a:ext cx="1980355" cy="990177"/>
      </dsp:txXfrm>
    </dsp:sp>
    <dsp:sp modelId="{F1CE5B85-AD6F-544E-BF90-E0B314E21982}">
      <dsp:nvSpPr>
        <dsp:cNvPr id="0" name=""/>
        <dsp:cNvSpPr/>
      </dsp:nvSpPr>
      <dsp:spPr>
        <a:xfrm>
          <a:off x="5557316" y="1658817"/>
          <a:ext cx="2882784" cy="99017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80000"/>
            </a:lnSpc>
            <a:spcBef>
              <a:spcPct val="0"/>
            </a:spcBef>
            <a:spcAft>
              <a:spcPct val="35000"/>
            </a:spcAft>
          </a:pPr>
          <a:r>
            <a:rPr lang="en-US" sz="2000" b="1" kern="1200" dirty="0" smtClean="0">
              <a:solidFill>
                <a:schemeClr val="tx1"/>
              </a:solidFill>
            </a:rPr>
            <a:t>Learn English</a:t>
          </a:r>
        </a:p>
        <a:p>
          <a:pPr lvl="0" algn="ctr" defTabSz="889000">
            <a:lnSpc>
              <a:spcPct val="80000"/>
            </a:lnSpc>
            <a:spcBef>
              <a:spcPct val="0"/>
            </a:spcBef>
            <a:spcAft>
              <a:spcPct val="35000"/>
            </a:spcAft>
          </a:pPr>
          <a:r>
            <a:rPr lang="en-US" sz="2000" b="1" kern="1200" dirty="0" smtClean="0">
              <a:solidFill>
                <a:schemeClr val="tx1"/>
              </a:solidFill>
            </a:rPr>
            <a:t>through the curriculum</a:t>
          </a:r>
          <a:endParaRPr lang="en-US" sz="2000" b="1" kern="1200" dirty="0">
            <a:solidFill>
              <a:schemeClr val="tx1"/>
            </a:solidFill>
          </a:endParaRPr>
        </a:p>
      </dsp:txBody>
      <dsp:txXfrm>
        <a:off x="5557316" y="1658817"/>
        <a:ext cx="2882784" cy="990177"/>
      </dsp:txXfrm>
    </dsp:sp>
    <dsp:sp modelId="{C6B9FB6C-6D2F-A443-8498-211B73FB3288}">
      <dsp:nvSpPr>
        <dsp:cNvPr id="0" name=""/>
        <dsp:cNvSpPr/>
      </dsp:nvSpPr>
      <dsp:spPr>
        <a:xfrm>
          <a:off x="3295502" y="4405096"/>
          <a:ext cx="1994139" cy="15726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Identification and teaching of language </a:t>
          </a:r>
          <a:r>
            <a:rPr lang="en-US" sz="1800" b="1" kern="1200" dirty="0" smtClean="0">
              <a:solidFill>
                <a:srgbClr val="000000"/>
              </a:solidFill>
            </a:rPr>
            <a:t>demands</a:t>
          </a:r>
          <a:r>
            <a:rPr lang="en-US" sz="1800" kern="1200" dirty="0" smtClean="0">
              <a:solidFill>
                <a:srgbClr val="000000"/>
              </a:solidFill>
            </a:rPr>
            <a:t> of the curriculum and </a:t>
          </a:r>
          <a:r>
            <a:rPr lang="en-US" sz="1800" b="1" kern="1200" dirty="0" smtClean="0">
              <a:solidFill>
                <a:srgbClr val="000000"/>
              </a:solidFill>
            </a:rPr>
            <a:t>needs</a:t>
          </a:r>
          <a:r>
            <a:rPr lang="en-US" sz="1800" kern="1200" dirty="0" smtClean="0">
              <a:solidFill>
                <a:srgbClr val="000000"/>
              </a:solidFill>
            </a:rPr>
            <a:t> of the child</a:t>
          </a:r>
          <a:endParaRPr lang="en-US" sz="1800" kern="1200" dirty="0">
            <a:solidFill>
              <a:srgbClr val="000000"/>
            </a:solidFill>
          </a:endParaRPr>
        </a:p>
      </dsp:txBody>
      <dsp:txXfrm>
        <a:off x="3295502" y="4405096"/>
        <a:ext cx="1994139" cy="1572610"/>
      </dsp:txXfrm>
    </dsp:sp>
    <dsp:sp modelId="{ABA603DA-96DA-3C44-8BF5-4AFB728FFF2E}">
      <dsp:nvSpPr>
        <dsp:cNvPr id="0" name=""/>
        <dsp:cNvSpPr/>
      </dsp:nvSpPr>
      <dsp:spPr>
        <a:xfrm>
          <a:off x="7367361" y="4433771"/>
          <a:ext cx="1376723" cy="99017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Scaffolding, orally or talk frames</a:t>
          </a:r>
          <a:endParaRPr lang="en-US" sz="2000" kern="1200" dirty="0">
            <a:solidFill>
              <a:srgbClr val="000000"/>
            </a:solidFill>
          </a:endParaRPr>
        </a:p>
      </dsp:txBody>
      <dsp:txXfrm>
        <a:off x="7367361" y="4433771"/>
        <a:ext cx="1376723" cy="990177"/>
      </dsp:txXfrm>
    </dsp:sp>
    <dsp:sp modelId="{F973A952-1919-D54E-8124-4B113F20E764}">
      <dsp:nvSpPr>
        <dsp:cNvPr id="0" name=""/>
        <dsp:cNvSpPr/>
      </dsp:nvSpPr>
      <dsp:spPr>
        <a:xfrm>
          <a:off x="5558296" y="5021937"/>
          <a:ext cx="1301569" cy="99017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Group/partner talk</a:t>
          </a:r>
          <a:endParaRPr lang="en-US" sz="2000" kern="1200" dirty="0">
            <a:solidFill>
              <a:srgbClr val="000000"/>
            </a:solidFill>
          </a:endParaRPr>
        </a:p>
      </dsp:txBody>
      <dsp:txXfrm>
        <a:off x="5558296" y="5021937"/>
        <a:ext cx="1301569" cy="9901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68D47-A05A-704D-8719-B153508A0DD9}" type="datetimeFigureOut">
              <a:rPr lang="en-US" smtClean="0"/>
              <a:t>2/28/2019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6C2D7-5E95-A642-B5A3-6092E3D8FCA0}" type="slidenum">
              <a:rPr lang="en-US" smtClean="0"/>
              <a:t>‹#›</a:t>
            </a:fld>
            <a:endParaRPr lang="en-US"/>
          </a:p>
        </p:txBody>
      </p:sp>
    </p:spTree>
    <p:extLst>
      <p:ext uri="{BB962C8B-B14F-4D97-AF65-F5344CB8AC3E}">
        <p14:creationId xmlns:p14="http://schemas.microsoft.com/office/powerpoint/2010/main" val="2110281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1</a:t>
            </a:fld>
            <a:endParaRPr lang="en-US"/>
          </a:p>
        </p:txBody>
      </p:sp>
    </p:spTree>
    <p:extLst>
      <p:ext uri="{BB962C8B-B14F-4D97-AF65-F5344CB8AC3E}">
        <p14:creationId xmlns:p14="http://schemas.microsoft.com/office/powerpoint/2010/main" val="57162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tend to focus on ‘breadth’ of vocabulary rather than ‘depth’.  Knows a meaning, not how can be used appropriately in sentence, how to change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fair, fairness, fairly,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F84A0E-2603-8443-A62D-5E3D7F73771B}" type="slidenum">
              <a:rPr lang="en-US" smtClean="0"/>
              <a:t>16</a:t>
            </a:fld>
            <a:endParaRPr lang="en-US"/>
          </a:p>
        </p:txBody>
      </p:sp>
    </p:spTree>
    <p:extLst>
      <p:ext uri="{BB962C8B-B14F-4D97-AF65-F5344CB8AC3E}">
        <p14:creationId xmlns:p14="http://schemas.microsoft.com/office/powerpoint/2010/main" val="37995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3F84A0E-2603-8443-A62D-5E3D7F73771B}" type="slidenum">
              <a:rPr lang="en-US" smtClean="0"/>
              <a:t>17</a:t>
            </a:fld>
            <a:endParaRPr lang="en-US"/>
          </a:p>
        </p:txBody>
      </p:sp>
    </p:spTree>
    <p:extLst>
      <p:ext uri="{BB962C8B-B14F-4D97-AF65-F5344CB8AC3E}">
        <p14:creationId xmlns:p14="http://schemas.microsoft.com/office/powerpoint/2010/main" val="242260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Progression</a:t>
            </a:r>
            <a:r>
              <a:rPr lang="en-US" baseline="0" dirty="0" smtClean="0"/>
              <a:t> from increasing number of words </a:t>
            </a:r>
            <a:r>
              <a:rPr lang="en-US" baseline="0" dirty="0" err="1" smtClean="0"/>
              <a:t>ie</a:t>
            </a:r>
            <a:r>
              <a:rPr lang="en-US" baseline="0" dirty="0" smtClean="0"/>
              <a:t> range to increasing depth of vocabulary knowledge </a:t>
            </a:r>
            <a:r>
              <a:rPr lang="en-US" baseline="0" dirty="0" err="1" smtClean="0"/>
              <a:t>ie</a:t>
            </a:r>
            <a:r>
              <a:rPr lang="en-US" baseline="0" dirty="0" smtClean="0"/>
              <a:t> how it can be used in other ways, change meaning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63F84A0E-2603-8443-A62D-5E3D7F73771B}" type="slidenum">
              <a:rPr lang="en-US" smtClean="0"/>
              <a:t>18</a:t>
            </a:fld>
            <a:endParaRPr lang="en-US"/>
          </a:p>
        </p:txBody>
      </p:sp>
    </p:spTree>
    <p:extLst>
      <p:ext uri="{BB962C8B-B14F-4D97-AF65-F5344CB8AC3E}">
        <p14:creationId xmlns:p14="http://schemas.microsoft.com/office/powerpoint/2010/main" val="146206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top down approach is good when assessing any writing </a:t>
            </a:r>
            <a:r>
              <a:rPr lang="mr-IN" baseline="0" dirty="0" smtClean="0"/>
              <a:t>–</a:t>
            </a:r>
            <a:r>
              <a:rPr lang="en-US" baseline="0" dirty="0" smtClean="0"/>
              <a:t> EAL or non EAL</a:t>
            </a:r>
            <a:endParaRPr lang="en-US" dirty="0" smtClean="0"/>
          </a:p>
          <a:p>
            <a:endParaRPr lang="en-US" dirty="0" smtClean="0"/>
          </a:p>
          <a:p>
            <a:r>
              <a:rPr lang="en-US" dirty="0" smtClean="0"/>
              <a:t>Demands for more academic language increase throughout these key stages, especially in KS2 so be wary of assigning a stage E to any child and look carefully at stage D in KS1</a:t>
            </a:r>
          </a:p>
          <a:p>
            <a:r>
              <a:rPr lang="en-US" dirty="0" smtClean="0"/>
              <a:t>A child at stage D may be working at age related levels in KS1, but the expectation would therefore be that this child will be working above the ARL by the end of KS2 when they will be fluent.</a:t>
            </a:r>
          </a:p>
          <a:p>
            <a:endParaRPr lang="en-US" dirty="0" smtClean="0"/>
          </a:p>
        </p:txBody>
      </p:sp>
      <p:sp>
        <p:nvSpPr>
          <p:cNvPr id="4" name="Slide Number Placeholder 3"/>
          <p:cNvSpPr>
            <a:spLocks noGrp="1"/>
          </p:cNvSpPr>
          <p:nvPr>
            <p:ph type="sldNum" sz="quarter" idx="10"/>
          </p:nvPr>
        </p:nvSpPr>
        <p:spPr/>
        <p:txBody>
          <a:bodyPr/>
          <a:lstStyle/>
          <a:p>
            <a:fld id="{63F84A0E-2603-8443-A62D-5E3D7F73771B}" type="slidenum">
              <a:rPr lang="en-US" smtClean="0"/>
              <a:t>19</a:t>
            </a:fld>
            <a:endParaRPr lang="en-US"/>
          </a:p>
        </p:txBody>
      </p:sp>
    </p:spTree>
    <p:extLst>
      <p:ext uri="{BB962C8B-B14F-4D97-AF65-F5344CB8AC3E}">
        <p14:creationId xmlns:p14="http://schemas.microsoft.com/office/powerpoint/2010/main" val="240962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84A0E-2603-8443-A62D-5E3D7F73771B}" type="slidenum">
              <a:rPr lang="en-US" smtClean="0"/>
              <a:t>20</a:t>
            </a:fld>
            <a:endParaRPr lang="en-US"/>
          </a:p>
        </p:txBody>
      </p:sp>
    </p:spTree>
    <p:extLst>
      <p:ext uri="{BB962C8B-B14F-4D97-AF65-F5344CB8AC3E}">
        <p14:creationId xmlns:p14="http://schemas.microsoft.com/office/powerpoint/2010/main" val="342846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84A0E-2603-8443-A62D-5E3D7F73771B}" type="slidenum">
              <a:rPr lang="en-US" smtClean="0"/>
              <a:t>21</a:t>
            </a:fld>
            <a:endParaRPr lang="en-US"/>
          </a:p>
        </p:txBody>
      </p:sp>
    </p:spTree>
    <p:extLst>
      <p:ext uri="{BB962C8B-B14F-4D97-AF65-F5344CB8AC3E}">
        <p14:creationId xmlns:p14="http://schemas.microsoft.com/office/powerpoint/2010/main" val="248235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Classroom and subject teachers have the most significant impact on pupil outcomes via their subject-specific use of EAL teaching and learning strategies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22</a:t>
            </a:fld>
            <a:endParaRPr lang="en-US"/>
          </a:p>
        </p:txBody>
      </p:sp>
    </p:spTree>
    <p:extLst>
      <p:ext uri="{BB962C8B-B14F-4D97-AF65-F5344CB8AC3E}">
        <p14:creationId xmlns:p14="http://schemas.microsoft.com/office/powerpoint/2010/main" val="391516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through training by also </a:t>
            </a:r>
            <a:r>
              <a:rPr lang="en-US" smtClean="0"/>
              <a:t>through planning/working </a:t>
            </a:r>
            <a:r>
              <a:rPr lang="en-US" dirty="0" smtClean="0"/>
              <a:t>together with them.</a:t>
            </a:r>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23</a:t>
            </a:fld>
            <a:endParaRPr lang="en-US"/>
          </a:p>
        </p:txBody>
      </p:sp>
    </p:spTree>
    <p:extLst>
      <p:ext uri="{BB962C8B-B14F-4D97-AF65-F5344CB8AC3E}">
        <p14:creationId xmlns:p14="http://schemas.microsoft.com/office/powerpoint/2010/main" val="171294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621BDDD-4E3E-6544-BC45-9024C2D436E4}" type="slidenum">
              <a:rPr lang="en-US" sz="1200">
                <a:latin typeface="Calibri" charset="0"/>
                <a:cs typeface="Arial" charset="0"/>
              </a:rPr>
              <a:pPr eaLnBrk="1" hangingPunct="1"/>
              <a:t>24</a:t>
            </a:fld>
            <a:endParaRPr lang="en-US" sz="1200">
              <a:latin typeface="Calibri" charset="0"/>
              <a:cs typeface="Arial" charset="0"/>
            </a:endParaRPr>
          </a:p>
        </p:txBody>
      </p:sp>
      <p:sp>
        <p:nvSpPr>
          <p:cNvPr id="146435"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dirty="0">
              <a:latin typeface="Calibri" charset="0"/>
            </a:endParaRPr>
          </a:p>
        </p:txBody>
      </p:sp>
    </p:spTree>
    <p:extLst>
      <p:ext uri="{BB962C8B-B14F-4D97-AF65-F5344CB8AC3E}">
        <p14:creationId xmlns:p14="http://schemas.microsoft.com/office/powerpoint/2010/main" val="1208782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know why</a:t>
            </a:r>
            <a:r>
              <a:rPr lang="en-US" baseline="0" dirty="0" smtClean="0"/>
              <a:t> you are you working with a particular group not just </a:t>
            </a:r>
            <a:r>
              <a:rPr lang="en-US" baseline="0" dirty="0" err="1" smtClean="0"/>
              <a:t>cos</a:t>
            </a:r>
            <a:r>
              <a:rPr lang="en-US" baseline="0" dirty="0" smtClean="0"/>
              <a:t> all have EAL or are underachieving.  What are their specific needs?  Have a clear language objective.</a:t>
            </a:r>
            <a:endParaRPr lang="en-US" dirty="0" smtClean="0"/>
          </a:p>
          <a:p>
            <a:r>
              <a:rPr lang="en-US" dirty="0" smtClean="0"/>
              <a:t>What are implications for your own training then?</a:t>
            </a:r>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25</a:t>
            </a:fld>
            <a:endParaRPr lang="en-US"/>
          </a:p>
        </p:txBody>
      </p:sp>
    </p:spTree>
    <p:extLst>
      <p:ext uri="{BB962C8B-B14F-4D97-AF65-F5344CB8AC3E}">
        <p14:creationId xmlns:p14="http://schemas.microsoft.com/office/powerpoint/2010/main" val="49860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652AAAF9-3B09-0C40-93B3-D544576B5B52}" type="slidenum">
              <a:rPr lang="en-GB"/>
              <a:pPr>
                <a:defRPr/>
              </a:pPr>
              <a:t>2</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90" y="4343400"/>
            <a:ext cx="5483225" cy="4114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r>
              <a:rPr lang="en-GB" dirty="0" smtClean="0"/>
              <a:t>Thinking </a:t>
            </a:r>
            <a:r>
              <a:rPr lang="en-GB" dirty="0"/>
              <a:t>skills and language functions closely related – go hand in hand.  </a:t>
            </a:r>
          </a:p>
          <a:p>
            <a:pPr eaLnBrk="1" hangingPunct="1">
              <a:spcBef>
                <a:spcPct val="0"/>
              </a:spcBef>
              <a:defRPr/>
            </a:pPr>
            <a:r>
              <a:rPr lang="en-GB" dirty="0"/>
              <a:t>Children may learn enough language to keep afloat in the classroom. This will affect thinking processes as language and thought are so closely linked.</a:t>
            </a:r>
          </a:p>
          <a:p>
            <a:pPr eaLnBrk="1" hangingPunct="1">
              <a:defRPr/>
            </a:pPr>
            <a:endParaRPr lang="en-GB" dirty="0" smtClean="0"/>
          </a:p>
          <a:p>
            <a:r>
              <a:rPr lang="en-GB" dirty="0" smtClean="0"/>
              <a:t>Not step by step process. </a:t>
            </a:r>
            <a:r>
              <a:rPr lang="en-US" sz="1200" dirty="0" smtClean="0"/>
              <a:t>Learners will use prior linguistic, learned and world knowledge. They will learn when there is a need to communicate and to learn  </a:t>
            </a:r>
            <a:r>
              <a:rPr lang="en-US" dirty="0" smtClean="0"/>
              <a:t>Progress doesn’t follow a smooth and equal pathway </a:t>
            </a:r>
            <a:r>
              <a:rPr lang="en-US" dirty="0" err="1" smtClean="0"/>
              <a:t>eg</a:t>
            </a:r>
            <a:r>
              <a:rPr lang="en-US" dirty="0" smtClean="0"/>
              <a:t> may make more progress in listening than speaking, KS2 and older may make more progress in writing than speaking</a:t>
            </a:r>
          </a:p>
          <a:p>
            <a:endParaRPr lang="en-US" dirty="0" smtClean="0"/>
          </a:p>
        </p:txBody>
      </p:sp>
      <p:sp>
        <p:nvSpPr>
          <p:cNvPr id="29701" name="Header Placeholder 1"/>
          <p:cNvSpPr>
            <a:spLocks noGrp="1"/>
          </p:cNvSpPr>
          <p:nvPr>
            <p:ph type="hdr"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r>
              <a:rPr lang="en-GB">
                <a:latin typeface="Calibri" charset="0"/>
              </a:rPr>
              <a:t>Strategies to enhance the learning of children with EAL.        TeachFirst Summer Insititute 2013</a:t>
            </a:r>
          </a:p>
        </p:txBody>
      </p:sp>
      <p:sp>
        <p:nvSpPr>
          <p:cNvPr id="29702" name="Footer Placeholder 2"/>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r>
              <a:rPr lang="en-GB">
                <a:latin typeface="Calibri" charset="0"/>
              </a:rPr>
              <a:t>A Bellsham-Revell                      abellsham@gmail.com</a:t>
            </a:r>
          </a:p>
        </p:txBody>
      </p:sp>
    </p:spTree>
    <p:extLst>
      <p:ext uri="{BB962C8B-B14F-4D97-AF65-F5344CB8AC3E}">
        <p14:creationId xmlns:p14="http://schemas.microsoft.com/office/powerpoint/2010/main" val="97673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you have collected all this information and data, what do you do with it?</a:t>
            </a:r>
          </a:p>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26</a:t>
            </a:fld>
            <a:endParaRPr lang="en-US"/>
          </a:p>
        </p:txBody>
      </p:sp>
    </p:spTree>
    <p:extLst>
      <p:ext uri="{BB962C8B-B14F-4D97-AF65-F5344CB8AC3E}">
        <p14:creationId xmlns:p14="http://schemas.microsoft.com/office/powerpoint/2010/main" val="2206455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AND READING ALSO PLAYS A PART ESPECIALLY WITH OLDER CHILDREN.</a:t>
            </a:r>
          </a:p>
          <a:p>
            <a:endParaRPr lang="en-US" baseline="0" dirty="0" smtClean="0"/>
          </a:p>
        </p:txBody>
      </p:sp>
      <p:sp>
        <p:nvSpPr>
          <p:cNvPr id="4" name="Slide Number Placeholder 3"/>
          <p:cNvSpPr>
            <a:spLocks noGrp="1"/>
          </p:cNvSpPr>
          <p:nvPr>
            <p:ph type="sldNum" sz="quarter" idx="10"/>
          </p:nvPr>
        </p:nvSpPr>
        <p:spPr/>
        <p:txBody>
          <a:bodyPr/>
          <a:lstStyle/>
          <a:p>
            <a:fld id="{8006C2D7-5E95-A642-B5A3-6092E3D8FCA0}" type="slidenum">
              <a:rPr lang="en-US" smtClean="0"/>
              <a:t>27</a:t>
            </a:fld>
            <a:endParaRPr lang="en-US"/>
          </a:p>
        </p:txBody>
      </p:sp>
    </p:spTree>
    <p:extLst>
      <p:ext uri="{BB962C8B-B14F-4D97-AF65-F5344CB8AC3E}">
        <p14:creationId xmlns:p14="http://schemas.microsoft.com/office/powerpoint/2010/main" val="541360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dirty="0">
              <a:latin typeface="Calibri" charset="0"/>
            </a:endParaRPr>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B0D706A-8211-2B40-99AC-B3170BB8F685}" type="slidenum">
              <a:rPr lang="en-GB" sz="1200">
                <a:latin typeface="Calibri" charset="0"/>
                <a:cs typeface="Arial" charset="0"/>
              </a:rPr>
              <a:pPr eaLnBrk="1" hangingPunct="1"/>
              <a:t>28</a:t>
            </a:fld>
            <a:endParaRPr lang="en-GB" sz="1200">
              <a:latin typeface="Calibri" charset="0"/>
              <a:cs typeface="Arial" charset="0"/>
            </a:endParaRPr>
          </a:p>
        </p:txBody>
      </p:sp>
    </p:spTree>
    <p:extLst>
      <p:ext uri="{BB962C8B-B14F-4D97-AF65-F5344CB8AC3E}">
        <p14:creationId xmlns:p14="http://schemas.microsoft.com/office/powerpoint/2010/main" val="221971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29</a:t>
            </a:fld>
            <a:endParaRPr lang="en-US"/>
          </a:p>
        </p:txBody>
      </p:sp>
    </p:spTree>
    <p:extLst>
      <p:ext uri="{BB962C8B-B14F-4D97-AF65-F5344CB8AC3E}">
        <p14:creationId xmlns:p14="http://schemas.microsoft.com/office/powerpoint/2010/main" val="3451420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Activities:</a:t>
            </a:r>
          </a:p>
          <a:p>
            <a:r>
              <a:rPr lang="en-US" dirty="0" smtClean="0"/>
              <a:t>Puppets</a:t>
            </a:r>
          </a:p>
          <a:p>
            <a:r>
              <a:rPr lang="en-US" dirty="0" smtClean="0"/>
              <a:t>Town planning</a:t>
            </a:r>
          </a:p>
          <a:p>
            <a:r>
              <a:rPr lang="en-US" dirty="0" smtClean="0"/>
              <a:t>Materials</a:t>
            </a:r>
          </a:p>
          <a:p>
            <a:r>
              <a:rPr lang="en-US" dirty="0" smtClean="0"/>
              <a:t>Friction</a:t>
            </a:r>
          </a:p>
          <a:p>
            <a:endParaRPr lang="en-US" dirty="0" smtClean="0"/>
          </a:p>
          <a:p>
            <a:r>
              <a:rPr lang="en-US" dirty="0" smtClean="0"/>
              <a:t>Tick list to identify functions</a:t>
            </a:r>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30</a:t>
            </a:fld>
            <a:endParaRPr lang="en-US"/>
          </a:p>
        </p:txBody>
      </p:sp>
    </p:spTree>
    <p:extLst>
      <p:ext uri="{BB962C8B-B14F-4D97-AF65-F5344CB8AC3E}">
        <p14:creationId xmlns:p14="http://schemas.microsoft.com/office/powerpoint/2010/main" val="294780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Comic Sans MS" charset="0"/>
                <a:ea typeface="ＭＳ Ｐゴシック" charset="0"/>
                <a:cs typeface="Arial" charset="0"/>
              </a:defRPr>
            </a:lvl1pPr>
            <a:lvl2pPr marL="742950" indent="-285750" eaLnBrk="0" hangingPunct="0">
              <a:defRPr>
                <a:solidFill>
                  <a:schemeClr val="tx1"/>
                </a:solidFill>
                <a:latin typeface="Comic Sans MS" charset="0"/>
                <a:ea typeface="Arial" charset="0"/>
                <a:cs typeface="Arial" charset="0"/>
              </a:defRPr>
            </a:lvl2pPr>
            <a:lvl3pPr marL="1143000" indent="-228600" eaLnBrk="0" hangingPunct="0">
              <a:defRPr>
                <a:solidFill>
                  <a:schemeClr val="tx1"/>
                </a:solidFill>
                <a:latin typeface="Comic Sans MS" charset="0"/>
                <a:ea typeface="Arial" charset="0"/>
                <a:cs typeface="Arial" charset="0"/>
              </a:defRPr>
            </a:lvl3pPr>
            <a:lvl4pPr marL="1600200" indent="-228600" eaLnBrk="0" hangingPunct="0">
              <a:defRPr>
                <a:solidFill>
                  <a:schemeClr val="tx1"/>
                </a:solidFill>
                <a:latin typeface="Comic Sans MS" charset="0"/>
                <a:ea typeface="Arial" charset="0"/>
                <a:cs typeface="Arial" charset="0"/>
              </a:defRPr>
            </a:lvl4pPr>
            <a:lvl5pPr marL="2057400" indent="-228600" eaLnBrk="0" hangingPunct="0">
              <a:defRPr>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a:solidFill>
                  <a:schemeClr val="tx1"/>
                </a:solidFill>
                <a:latin typeface="Comic Sans MS" charset="0"/>
                <a:ea typeface="Arial" charset="0"/>
                <a:cs typeface="Arial" charset="0"/>
              </a:defRPr>
            </a:lvl9pPr>
          </a:lstStyle>
          <a:p>
            <a:pPr eaLnBrk="1" hangingPunct="1">
              <a:defRPr/>
            </a:pPr>
            <a:fld id="{7D966103-2142-924A-A4E9-60324EC78C81}" type="slidenum">
              <a:rPr lang="en-GB" smtClean="0">
                <a:latin typeface="Arial" charset="0"/>
              </a:rPr>
              <a:pPr eaLnBrk="1" hangingPunct="1">
                <a:defRPr/>
              </a:pPr>
              <a:t>31</a:t>
            </a:fld>
            <a:endParaRPr lang="en-GB"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buFontTx/>
              <a:buChar char="•"/>
              <a:defRPr/>
            </a:pPr>
            <a:r>
              <a:rPr lang="en-GB" b="1" dirty="0" smtClean="0"/>
              <a:t>Framework helps us plan</a:t>
            </a:r>
            <a:r>
              <a:rPr lang="en-GB" b="1" baseline="0" dirty="0" smtClean="0"/>
              <a:t> activities which are suitably challenging whilst also consider access and contextual support at same time as embedding the English language teaching.</a:t>
            </a:r>
            <a:endParaRPr lang="en-GB" b="1" dirty="0" smtClean="0"/>
          </a:p>
          <a:p>
            <a:pPr eaLnBrk="1" hangingPunct="1">
              <a:buFontTx/>
              <a:buChar char="•"/>
              <a:defRPr/>
            </a:pPr>
            <a:endParaRPr lang="en-GB" dirty="0" smtClean="0"/>
          </a:p>
          <a:p>
            <a:pPr eaLnBrk="1" hangingPunct="1">
              <a:buFontTx/>
              <a:buChar char="•"/>
              <a:defRPr/>
            </a:pPr>
            <a:r>
              <a:rPr lang="en-GB" dirty="0" smtClean="0"/>
              <a:t>How  </a:t>
            </a:r>
            <a:r>
              <a:rPr lang="en-GB" dirty="0"/>
              <a:t>can we plan to ensure the progress, in both language and curriculum learning?</a:t>
            </a:r>
          </a:p>
          <a:p>
            <a:pPr eaLnBrk="1" hangingPunct="1">
              <a:buFontTx/>
              <a:buChar char="•"/>
              <a:defRPr/>
            </a:pPr>
            <a:r>
              <a:rPr lang="en-GB" dirty="0"/>
              <a:t>Learning a language is more than just learning vocabulary, grammar and pronunciation</a:t>
            </a:r>
          </a:p>
          <a:p>
            <a:pPr eaLnBrk="1" hangingPunct="1">
              <a:buFontTx/>
              <a:buChar char="•"/>
              <a:defRPr/>
            </a:pPr>
            <a:r>
              <a:rPr lang="en-GB" dirty="0"/>
              <a:t>Need to use these appropriately for whole range of purposes in order to </a:t>
            </a:r>
            <a:r>
              <a:rPr lang="ja-JP" altLang="en-GB" dirty="0"/>
              <a:t>“</a:t>
            </a:r>
            <a:r>
              <a:rPr lang="en-GB" dirty="0"/>
              <a:t>do</a:t>
            </a:r>
            <a:r>
              <a:rPr lang="ja-JP" altLang="en-GB" dirty="0"/>
              <a:t>”</a:t>
            </a:r>
            <a:r>
              <a:rPr lang="en-GB" dirty="0"/>
              <a:t> Maths, Science, History </a:t>
            </a:r>
            <a:r>
              <a:rPr lang="en-GB" dirty="0" err="1"/>
              <a:t>etc</a:t>
            </a:r>
            <a:r>
              <a:rPr lang="en-GB" dirty="0"/>
              <a:t> e.g. Questioning, Analysing, Hypothesising. Linked to thinking and learning skills.</a:t>
            </a:r>
          </a:p>
          <a:p>
            <a:pPr eaLnBrk="1" hangingPunct="1">
              <a:buFontTx/>
              <a:buChar char="•"/>
              <a:defRPr/>
            </a:pPr>
            <a:r>
              <a:rPr lang="en-GB" dirty="0"/>
              <a:t>This framework can help us to identify the linguistic demands that a classroom activity places on EAL learners</a:t>
            </a:r>
          </a:p>
          <a:p>
            <a:pPr eaLnBrk="1" hangingPunct="1">
              <a:buFontTx/>
              <a:buChar char="•"/>
              <a:defRPr/>
            </a:pPr>
            <a:r>
              <a:rPr lang="en-GB" dirty="0"/>
              <a:t>Enables us to keep the cognitive challenge appropriately high through the provision of contextual and linguistic support</a:t>
            </a:r>
            <a:r>
              <a:rPr lang="en-GB" dirty="0" smtClean="0"/>
              <a:t>.</a:t>
            </a:r>
            <a:endParaRPr lang="en-GB" dirty="0"/>
          </a:p>
        </p:txBody>
      </p:sp>
    </p:spTree>
    <p:extLst>
      <p:ext uri="{BB962C8B-B14F-4D97-AF65-F5344CB8AC3E}">
        <p14:creationId xmlns:p14="http://schemas.microsoft.com/office/powerpoint/2010/main" val="2872124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FE21DD4B-9F7C-6549-AE92-11C471D4801C}" type="slidenum">
              <a:rPr lang="en-US">
                <a:latin typeface="Times" charset="0"/>
                <a:cs typeface="ＭＳ Ｐゴシック" charset="0"/>
              </a:rPr>
              <a:pPr eaLnBrk="1" hangingPunct="1"/>
              <a:t>32</a:t>
            </a:fld>
            <a:endParaRPr lang="en-US">
              <a:latin typeface="Times" charset="0"/>
              <a:cs typeface="ＭＳ Ｐゴシック"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Times" charset="0"/>
              <a:cs typeface="Arial" charset="0"/>
            </a:endParaRPr>
          </a:p>
          <a:p>
            <a:pPr eaLnBrk="1" hangingPunct="1">
              <a:spcBef>
                <a:spcPct val="0"/>
              </a:spcBef>
            </a:pPr>
            <a:endParaRPr lang="en-US" dirty="0">
              <a:latin typeface="Times" charset="0"/>
              <a:cs typeface="Arial" charset="0"/>
            </a:endParaRPr>
          </a:p>
          <a:p>
            <a:pPr eaLnBrk="1" hangingPunct="1">
              <a:spcBef>
                <a:spcPct val="0"/>
              </a:spcBef>
            </a:pPr>
            <a:endParaRPr lang="en-US" dirty="0">
              <a:latin typeface="Times" charset="0"/>
              <a:cs typeface="Arial" charset="0"/>
            </a:endParaRPr>
          </a:p>
        </p:txBody>
      </p:sp>
    </p:spTree>
    <p:extLst>
      <p:ext uri="{BB962C8B-B14F-4D97-AF65-F5344CB8AC3E}">
        <p14:creationId xmlns:p14="http://schemas.microsoft.com/office/powerpoint/2010/main" val="3360995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Comic Sans MS" charset="0"/>
                <a:ea typeface="ＭＳ Ｐゴシック" charset="0"/>
                <a:cs typeface="Arial" charset="0"/>
              </a:defRPr>
            </a:lvl1pPr>
            <a:lvl2pPr marL="742950" indent="-285750" eaLnBrk="0" hangingPunct="0">
              <a:defRPr>
                <a:solidFill>
                  <a:schemeClr val="tx1"/>
                </a:solidFill>
                <a:latin typeface="Comic Sans MS" charset="0"/>
                <a:ea typeface="Arial" charset="0"/>
                <a:cs typeface="Arial" charset="0"/>
              </a:defRPr>
            </a:lvl2pPr>
            <a:lvl3pPr marL="1143000" indent="-228600" eaLnBrk="0" hangingPunct="0">
              <a:defRPr>
                <a:solidFill>
                  <a:schemeClr val="tx1"/>
                </a:solidFill>
                <a:latin typeface="Comic Sans MS" charset="0"/>
                <a:ea typeface="Arial" charset="0"/>
                <a:cs typeface="Arial" charset="0"/>
              </a:defRPr>
            </a:lvl3pPr>
            <a:lvl4pPr marL="1600200" indent="-228600" eaLnBrk="0" hangingPunct="0">
              <a:defRPr>
                <a:solidFill>
                  <a:schemeClr val="tx1"/>
                </a:solidFill>
                <a:latin typeface="Comic Sans MS" charset="0"/>
                <a:ea typeface="Arial" charset="0"/>
                <a:cs typeface="Arial" charset="0"/>
              </a:defRPr>
            </a:lvl4pPr>
            <a:lvl5pPr marL="2057400" indent="-228600" eaLnBrk="0" hangingPunct="0">
              <a:defRPr>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a:solidFill>
                  <a:schemeClr val="tx1"/>
                </a:solidFill>
                <a:latin typeface="Comic Sans MS" charset="0"/>
                <a:ea typeface="Arial" charset="0"/>
                <a:cs typeface="Arial" charset="0"/>
              </a:defRPr>
            </a:lvl9pPr>
          </a:lstStyle>
          <a:p>
            <a:pPr eaLnBrk="1" hangingPunct="1">
              <a:defRPr/>
            </a:pPr>
            <a:fld id="{0953D9E4-8756-914B-9D03-4C511D6C6DE5}" type="slidenum">
              <a:rPr lang="en-GB" smtClean="0">
                <a:latin typeface="Arial" charset="0"/>
              </a:rPr>
              <a:pPr eaLnBrk="1" hangingPunct="1">
                <a:defRPr/>
              </a:pPr>
              <a:t>33</a:t>
            </a:fld>
            <a:endParaRPr lang="en-GB"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GB" dirty="0" smtClean="0"/>
              <a:t>Never </a:t>
            </a:r>
            <a:r>
              <a:rPr lang="en-GB" dirty="0"/>
              <a:t>want activities which are context reduced and of low cognitive demand</a:t>
            </a:r>
            <a:r>
              <a:rPr lang="en-GB" dirty="0" smtClean="0"/>
              <a:t>.</a:t>
            </a:r>
            <a:r>
              <a:rPr lang="en-GB" baseline="0" dirty="0" smtClean="0"/>
              <a:t>  This is pathway for those with EAL</a:t>
            </a:r>
            <a:endParaRPr lang="en-GB" dirty="0"/>
          </a:p>
        </p:txBody>
      </p:sp>
    </p:spTree>
    <p:extLst>
      <p:ext uri="{BB962C8B-B14F-4D97-AF65-F5344CB8AC3E}">
        <p14:creationId xmlns:p14="http://schemas.microsoft.com/office/powerpoint/2010/main" val="153133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a list of vocab</a:t>
            </a:r>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35</a:t>
            </a:fld>
            <a:endParaRPr lang="en-US"/>
          </a:p>
        </p:txBody>
      </p:sp>
    </p:spTree>
    <p:extLst>
      <p:ext uri="{BB962C8B-B14F-4D97-AF65-F5344CB8AC3E}">
        <p14:creationId xmlns:p14="http://schemas.microsoft.com/office/powerpoint/2010/main" val="634650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talk about what </a:t>
            </a:r>
            <a:r>
              <a:rPr lang="en-US" dirty="0" err="1" smtClean="0"/>
              <a:t>modelling</a:t>
            </a:r>
            <a:r>
              <a:rPr lang="en-US" dirty="0" smtClean="0"/>
              <a:t> is and to model activity</a:t>
            </a:r>
            <a:r>
              <a:rPr lang="en-US" baseline="0" dirty="0" smtClean="0"/>
              <a:t> too</a:t>
            </a:r>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37</a:t>
            </a:fld>
            <a:endParaRPr lang="en-US"/>
          </a:p>
        </p:txBody>
      </p:sp>
    </p:spTree>
    <p:extLst>
      <p:ext uri="{BB962C8B-B14F-4D97-AF65-F5344CB8AC3E}">
        <p14:creationId xmlns:p14="http://schemas.microsoft.com/office/powerpoint/2010/main" val="296124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eaLnBrk="1" hangingPunct="1">
              <a:spcBef>
                <a:spcPct val="0"/>
              </a:spcBef>
              <a:buFontTx/>
              <a:buChar char="•"/>
            </a:pPr>
            <a:r>
              <a:rPr lang="en-GB">
                <a:latin typeface="Calibri" charset="0"/>
              </a:rPr>
              <a:t>Being able to access the content/curriculum</a:t>
            </a:r>
          </a:p>
          <a:p>
            <a:pPr marL="171450" indent="-171450" eaLnBrk="1" hangingPunct="1">
              <a:spcBef>
                <a:spcPct val="0"/>
              </a:spcBef>
              <a:buFontTx/>
              <a:buChar char="•"/>
            </a:pPr>
            <a:r>
              <a:rPr lang="en-GB">
                <a:latin typeface="Calibri" charset="0"/>
              </a:rPr>
              <a:t>Having to learn the content through a language they don’t know </a:t>
            </a:r>
          </a:p>
          <a:p>
            <a:pPr marL="171450" indent="-171450" eaLnBrk="1" hangingPunct="1">
              <a:spcBef>
                <a:spcPct val="0"/>
              </a:spcBef>
              <a:buFontTx/>
              <a:buChar char="•"/>
            </a:pPr>
            <a:r>
              <a:rPr lang="en-GB">
                <a:latin typeface="Calibri" charset="0"/>
              </a:rPr>
              <a:t>Having to learn English at same time as learning the content – so as teachers we need to be teaching them the language at the same time as the content.</a:t>
            </a:r>
          </a:p>
          <a:p>
            <a:pPr marL="171450" indent="-171450" eaLnBrk="1" hangingPunct="1">
              <a:spcBef>
                <a:spcPct val="0"/>
              </a:spcBef>
              <a:buFontTx/>
              <a:buChar char="•"/>
            </a:pPr>
            <a:r>
              <a:rPr lang="en-GB">
                <a:latin typeface="Calibri" charset="0"/>
              </a:rPr>
              <a:t>Being able to participate when don’t speak English</a:t>
            </a:r>
          </a:p>
          <a:p>
            <a:pPr marL="171450" indent="-171450" eaLnBrk="1" hangingPunct="1">
              <a:spcBef>
                <a:spcPct val="0"/>
              </a:spcBef>
              <a:buFontTx/>
              <a:buChar char="•"/>
            </a:pPr>
            <a:r>
              <a:rPr lang="en-GB">
                <a:latin typeface="Calibri" charset="0"/>
              </a:rPr>
              <a:t>CHALLENGE OF KEEPING COG LEVEL HIGH, NOT WATERING DOWN.</a:t>
            </a:r>
          </a:p>
          <a:p>
            <a:pPr marL="171450" indent="-171450" eaLnBrk="1" hangingPunct="1">
              <a:spcBef>
                <a:spcPct val="0"/>
              </a:spcBef>
            </a:pPr>
            <a:endParaRPr lang="en-GB">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553DA109-AEC7-994E-9F67-6FA841A6121C}" type="slidenum">
              <a:rPr lang="en-GB">
                <a:solidFill>
                  <a:srgbClr val="000000"/>
                </a:solidFill>
                <a:latin typeface="Arial" charset="0"/>
              </a:rPr>
              <a:pPr eaLnBrk="1" hangingPunct="1"/>
              <a:t>3</a:t>
            </a:fld>
            <a:endParaRPr lang="en-GB">
              <a:solidFill>
                <a:srgbClr val="000000"/>
              </a:solidFill>
              <a:latin typeface="Arial" charset="0"/>
            </a:endParaRPr>
          </a:p>
        </p:txBody>
      </p:sp>
    </p:spTree>
    <p:extLst>
      <p:ext uri="{BB962C8B-B14F-4D97-AF65-F5344CB8AC3E}">
        <p14:creationId xmlns:p14="http://schemas.microsoft.com/office/powerpoint/2010/main" val="2781304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latin typeface="Calibri" charset="0"/>
              </a:rPr>
              <a:t>Presentational/Guided talk</a:t>
            </a:r>
          </a:p>
          <a:p>
            <a:r>
              <a:rPr lang="en-GB" b="1" dirty="0" smtClean="0">
                <a:latin typeface="Calibri" charset="0"/>
              </a:rPr>
              <a:t>This </a:t>
            </a:r>
            <a:r>
              <a:rPr lang="en-GB" b="1" dirty="0">
                <a:latin typeface="Calibri" charset="0"/>
              </a:rPr>
              <a:t>is the more formal type of talk in the styles and structures needed for writing and presentations.  </a:t>
            </a:r>
          </a:p>
          <a:p>
            <a:pPr eaLnBrk="1" hangingPunct="1"/>
            <a:r>
              <a:rPr lang="en-GB" sz="1200" dirty="0" smtClean="0"/>
              <a:t>A frame for presentation to partner, group, class </a:t>
            </a:r>
            <a:r>
              <a:rPr lang="en-GB" sz="1200" dirty="0" err="1" smtClean="0"/>
              <a:t>etc</a:t>
            </a:r>
            <a:endParaRPr lang="en-GB" sz="1200" dirty="0" smtClean="0"/>
          </a:p>
          <a:p>
            <a:pPr eaLnBrk="1" hangingPunct="1"/>
            <a:r>
              <a:rPr lang="en-GB" sz="1200" dirty="0" smtClean="0"/>
              <a:t>Allows demonstration of language patterns and structures both by adult and more able children</a:t>
            </a:r>
          </a:p>
          <a:p>
            <a:pPr eaLnBrk="1" hangingPunct="1"/>
            <a:r>
              <a:rPr lang="en-GB" sz="1200" dirty="0" smtClean="0"/>
              <a:t>Allows the use of more sophisticated, literate language</a:t>
            </a:r>
          </a:p>
          <a:p>
            <a:pPr eaLnBrk="1" hangingPunct="1"/>
            <a:endParaRPr lang="en-GB" sz="1200" dirty="0" smtClean="0"/>
          </a:p>
          <a:p>
            <a:pPr eaLnBrk="1" hangingPunct="1"/>
            <a:r>
              <a:rPr lang="en-GB" sz="1200" dirty="0" smtClean="0"/>
              <a:t>NEXT STEPS IN ACTIVITIES</a:t>
            </a:r>
          </a:p>
          <a:p>
            <a:pPr eaLnBrk="1" hangingPunct="1"/>
            <a:r>
              <a:rPr lang="en-GB" sz="1200" dirty="0" smtClean="0"/>
              <a:t>Puppets</a:t>
            </a:r>
            <a:r>
              <a:rPr lang="en-GB" sz="1200" baseline="0" dirty="0" smtClean="0"/>
              <a:t> for bear story</a:t>
            </a:r>
          </a:p>
          <a:p>
            <a:pPr eaLnBrk="1" hangingPunct="1"/>
            <a:r>
              <a:rPr lang="en-GB" sz="1200" baseline="0" dirty="0" smtClean="0"/>
              <a:t>Talk frame for materials</a:t>
            </a:r>
          </a:p>
          <a:p>
            <a:pPr eaLnBrk="1" hangingPunct="1"/>
            <a:r>
              <a:rPr lang="en-GB" sz="1200" baseline="0" dirty="0" smtClean="0"/>
              <a:t>Talk frame for town planning</a:t>
            </a:r>
          </a:p>
          <a:p>
            <a:pPr eaLnBrk="1" hangingPunct="1"/>
            <a:r>
              <a:rPr lang="en-GB" sz="1200" baseline="0" dirty="0" smtClean="0"/>
              <a:t>Talk frame for friction</a:t>
            </a:r>
            <a:endParaRPr lang="en-GB" sz="1200" dirty="0" smtClean="0"/>
          </a:p>
          <a:p>
            <a:endParaRPr lang="en-GB" b="1" dirty="0">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FB8C909-926C-9045-A624-8F292AD91952}" type="slidenum">
              <a:rPr lang="en-GB" sz="1200">
                <a:cs typeface="Arial" charset="0"/>
              </a:rPr>
              <a:pPr eaLnBrk="1" hangingPunct="1"/>
              <a:t>38</a:t>
            </a:fld>
            <a:endParaRPr lang="en-GB" sz="1200">
              <a:cs typeface="Arial" charset="0"/>
            </a:endParaRPr>
          </a:p>
        </p:txBody>
      </p:sp>
    </p:spTree>
    <p:extLst>
      <p:ext uri="{BB962C8B-B14F-4D97-AF65-F5344CB8AC3E}">
        <p14:creationId xmlns:p14="http://schemas.microsoft.com/office/powerpoint/2010/main" val="2657001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a:latin typeface="Calibri" charset="0"/>
              </a:rPr>
              <a:t>With support from dictionaries – bilingual or picture</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96C9C212-7487-A946-A50A-F7C75A125C3C}" type="slidenum">
              <a:rPr lang="en-GB" sz="1200">
                <a:latin typeface="Calibri" charset="0"/>
                <a:cs typeface="Arial" charset="0"/>
              </a:rPr>
              <a:pPr eaLnBrk="1" hangingPunct="1"/>
              <a:t>41</a:t>
            </a:fld>
            <a:endParaRPr lang="en-GB" sz="1200">
              <a:latin typeface="Calibri" charset="0"/>
              <a:cs typeface="Arial" charset="0"/>
            </a:endParaRPr>
          </a:p>
        </p:txBody>
      </p:sp>
    </p:spTree>
    <p:extLst>
      <p:ext uri="{BB962C8B-B14F-4D97-AF65-F5344CB8AC3E}">
        <p14:creationId xmlns:p14="http://schemas.microsoft.com/office/powerpoint/2010/main" val="3065570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BB61CF-5464-744B-8D80-50D8F644DE0C}" type="slidenum">
              <a:rPr lang="en-US" smtClean="0"/>
              <a:t>42</a:t>
            </a:fld>
            <a:endParaRPr lang="en-US"/>
          </a:p>
        </p:txBody>
      </p:sp>
    </p:spTree>
    <p:extLst>
      <p:ext uri="{BB962C8B-B14F-4D97-AF65-F5344CB8AC3E}">
        <p14:creationId xmlns:p14="http://schemas.microsoft.com/office/powerpoint/2010/main" val="2997203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dirty="0">
              <a:latin typeface="Calibri" charset="0"/>
            </a:endParaRPr>
          </a:p>
        </p:txBody>
      </p:sp>
      <p:sp>
        <p:nvSpPr>
          <p:cNvPr id="110595"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787518D-4062-034F-B0D2-15CC8094FC49}" type="slidenum">
              <a:rPr lang="en-GB" sz="1200">
                <a:latin typeface="Calibri" charset="0"/>
                <a:cs typeface="Arial" charset="0"/>
              </a:rPr>
              <a:pPr eaLnBrk="1" hangingPunct="1"/>
              <a:t>43</a:t>
            </a:fld>
            <a:endParaRPr lang="en-GB" sz="1200">
              <a:latin typeface="Calibri" charset="0"/>
              <a:cs typeface="Arial" charset="0"/>
            </a:endParaRPr>
          </a:p>
        </p:txBody>
      </p:sp>
    </p:spTree>
    <p:extLst>
      <p:ext uri="{BB962C8B-B14F-4D97-AF65-F5344CB8AC3E}">
        <p14:creationId xmlns:p14="http://schemas.microsoft.com/office/powerpoint/2010/main" val="1975833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dirty="0">
              <a:latin typeface="Calibri" charset="0"/>
            </a:endParaRPr>
          </a:p>
          <a:p>
            <a:pPr eaLnBrk="1" hangingPunct="1">
              <a:spcBef>
                <a:spcPct val="0"/>
              </a:spcBef>
            </a:pPr>
            <a:r>
              <a:rPr lang="en-GB" dirty="0">
                <a:latin typeface="Calibri" charset="0"/>
              </a:rPr>
              <a:t>IMPORTANT POINT IS THAT </a:t>
            </a:r>
          </a:p>
          <a:p>
            <a:pPr eaLnBrk="1" hangingPunct="1">
              <a:spcBef>
                <a:spcPct val="0"/>
              </a:spcBef>
            </a:pPr>
            <a:r>
              <a:rPr lang="en-US" dirty="0">
                <a:latin typeface="Calibri" charset="0"/>
              </a:rPr>
              <a:t>The key point of these activities is that they involve the pupil </a:t>
            </a:r>
            <a:r>
              <a:rPr lang="en-US" b="1" dirty="0">
                <a:latin typeface="Calibri" charset="0"/>
              </a:rPr>
              <a:t>in transfer and processing of information in some way, not simply copying. </a:t>
            </a:r>
            <a:r>
              <a:rPr lang="en-US" dirty="0">
                <a:latin typeface="Calibri" charset="0"/>
              </a:rPr>
              <a:t>It is this aspect of writing activities which is key, along with support which the activities provide as a framework for further language development. </a:t>
            </a:r>
          </a:p>
          <a:p>
            <a:pPr eaLnBrk="1" hangingPunct="1">
              <a:spcBef>
                <a:spcPct val="0"/>
              </a:spcBef>
            </a:pPr>
            <a:endParaRPr lang="en-GB" dirty="0">
              <a:latin typeface="Calibri" charset="0"/>
            </a:endParaRPr>
          </a:p>
        </p:txBody>
      </p:sp>
      <p:sp>
        <p:nvSpPr>
          <p:cNvPr id="11264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35B705E-1894-1047-888B-C90BD508E469}" type="slidenum">
              <a:rPr lang="en-GB" sz="1200">
                <a:latin typeface="Calibri" charset="0"/>
                <a:cs typeface="Arial" charset="0"/>
              </a:rPr>
              <a:pPr eaLnBrk="1" hangingPunct="1"/>
              <a:t>47</a:t>
            </a:fld>
            <a:endParaRPr lang="en-GB" sz="1200">
              <a:latin typeface="Calibri" charset="0"/>
              <a:cs typeface="Arial" charset="0"/>
            </a:endParaRPr>
          </a:p>
        </p:txBody>
      </p:sp>
    </p:spTree>
    <p:extLst>
      <p:ext uri="{BB962C8B-B14F-4D97-AF65-F5344CB8AC3E}">
        <p14:creationId xmlns:p14="http://schemas.microsoft.com/office/powerpoint/2010/main" val="761677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49</a:t>
            </a:fld>
            <a:endParaRPr lang="en-US"/>
          </a:p>
        </p:txBody>
      </p:sp>
    </p:spTree>
    <p:extLst>
      <p:ext uri="{BB962C8B-B14F-4D97-AF65-F5344CB8AC3E}">
        <p14:creationId xmlns:p14="http://schemas.microsoft.com/office/powerpoint/2010/main" val="3451420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54</a:t>
            </a:fld>
            <a:endParaRPr lang="en-US"/>
          </a:p>
        </p:txBody>
      </p:sp>
    </p:spTree>
    <p:extLst>
      <p:ext uri="{BB962C8B-B14F-4D97-AF65-F5344CB8AC3E}">
        <p14:creationId xmlns:p14="http://schemas.microsoft.com/office/powerpoint/2010/main" val="421646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with EAL not just the responsibility of EAL lead but of all staff.  </a:t>
            </a:r>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6</a:t>
            </a:fld>
            <a:endParaRPr lang="en-US"/>
          </a:p>
        </p:txBody>
      </p:sp>
    </p:spTree>
    <p:extLst>
      <p:ext uri="{BB962C8B-B14F-4D97-AF65-F5344CB8AC3E}">
        <p14:creationId xmlns:p14="http://schemas.microsoft.com/office/powerpoint/2010/main" val="411942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842F03B-1EC3-6F4B-AEAC-9916F2629138}" type="slidenum">
              <a:rPr lang="en-US" smtClean="0"/>
              <a:t>8</a:t>
            </a:fld>
            <a:endParaRPr lang="en-US"/>
          </a:p>
        </p:txBody>
      </p:sp>
    </p:spTree>
    <p:extLst>
      <p:ext uri="{BB962C8B-B14F-4D97-AF65-F5344CB8AC3E}">
        <p14:creationId xmlns:p14="http://schemas.microsoft.com/office/powerpoint/2010/main" val="48320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B0C0C"/>
              </a:solidFill>
              <a:latin typeface="Helvetica"/>
              <a:ea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B0C0C"/>
                </a:solidFill>
                <a:latin typeface="Helvetica"/>
                <a:ea typeface="Helvetica"/>
                <a:cs typeface="Helvetica"/>
              </a:rPr>
              <a:t>SO IMPORTANT KNOW THIS IE IDENTIFYING WHETHER DIFFICULTIES ARE DUE TO EAL OR SEN NEED TO KNOW HOW LONG LEARNING ENGLISH ETC</a:t>
            </a:r>
            <a:endParaRPr lang="en-US" dirty="0" smtClean="0"/>
          </a:p>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9</a:t>
            </a:fld>
            <a:endParaRPr lang="en-US"/>
          </a:p>
        </p:txBody>
      </p:sp>
    </p:spTree>
    <p:extLst>
      <p:ext uri="{BB962C8B-B14F-4D97-AF65-F5344CB8AC3E}">
        <p14:creationId xmlns:p14="http://schemas.microsoft.com/office/powerpoint/2010/main" val="139840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8006C2D7-5E95-A642-B5A3-6092E3D8FCA0}" type="slidenum">
              <a:rPr lang="en-US" smtClean="0"/>
              <a:t>13</a:t>
            </a:fld>
            <a:endParaRPr lang="en-US"/>
          </a:p>
        </p:txBody>
      </p:sp>
    </p:spTree>
    <p:extLst>
      <p:ext uri="{BB962C8B-B14F-4D97-AF65-F5344CB8AC3E}">
        <p14:creationId xmlns:p14="http://schemas.microsoft.com/office/powerpoint/2010/main" val="377245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6C2D7-5E95-A642-B5A3-6092E3D8FCA0}" type="slidenum">
              <a:rPr lang="en-US" smtClean="0"/>
              <a:t>14</a:t>
            </a:fld>
            <a:endParaRPr lang="en-US"/>
          </a:p>
        </p:txBody>
      </p:sp>
    </p:spTree>
    <p:extLst>
      <p:ext uri="{BB962C8B-B14F-4D97-AF65-F5344CB8AC3E}">
        <p14:creationId xmlns:p14="http://schemas.microsoft.com/office/powerpoint/2010/main" val="228258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65000"/>
                    <a:lumOff val="35000"/>
                  </a:schemeClr>
                </a:solidFill>
                <a:ea typeface="ＭＳ Ｐゴシック" pitchFamily="34" charset="-128"/>
                <a:cs typeface="+mn-cs"/>
              </a:rPr>
              <a:t>VOCABULARY HUGELY IMPORTANT.</a:t>
            </a:r>
            <a:r>
              <a:rPr lang="en-GB" sz="1200" baseline="0" dirty="0" smtClean="0">
                <a:solidFill>
                  <a:schemeClr val="tx1">
                    <a:lumMod val="65000"/>
                    <a:lumOff val="35000"/>
                  </a:schemeClr>
                </a:solidFill>
                <a:ea typeface="ＭＳ Ｐゴシック" pitchFamily="34" charset="-128"/>
                <a:cs typeface="+mn-cs"/>
              </a:rPr>
              <a:t> </a:t>
            </a:r>
            <a:r>
              <a:rPr lang="en-GB" sz="1200" dirty="0" smtClean="0">
                <a:solidFill>
                  <a:schemeClr val="tx1">
                    <a:lumMod val="65000"/>
                    <a:lumOff val="35000"/>
                  </a:schemeClr>
                </a:solidFill>
                <a:ea typeface="ＭＳ Ｐゴシック" pitchFamily="34" charset="-128"/>
                <a:cs typeface="+mn-cs"/>
              </a:rPr>
              <a:t>NOT ENOUGH JUST TO IDENTFY, OR</a:t>
            </a:r>
            <a:r>
              <a:rPr lang="en-GB" sz="1200" baseline="0" dirty="0" smtClean="0">
                <a:solidFill>
                  <a:schemeClr val="tx1">
                    <a:lumMod val="65000"/>
                    <a:lumOff val="35000"/>
                  </a:schemeClr>
                </a:solidFill>
                <a:ea typeface="ＭＳ Ｐゴシック" pitchFamily="34" charset="-128"/>
                <a:cs typeface="+mn-cs"/>
              </a:rPr>
              <a:t> TEACH AS LIST NEEDS TO BE IN CONTEXT AND HAVE VOCAB ACTIVITIES</a:t>
            </a:r>
            <a:endParaRPr lang="en-GB" sz="1200" dirty="0" smtClean="0">
              <a:solidFill>
                <a:schemeClr val="tx1">
                  <a:lumMod val="65000"/>
                  <a:lumOff val="35000"/>
                </a:schemeClr>
              </a:solidFill>
              <a:ea typeface="ＭＳ Ｐゴシック" pitchFamily="34" charset="-128"/>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65000"/>
                  <a:lumOff val="35000"/>
                </a:schemeClr>
              </a:solidFill>
              <a:ea typeface="ＭＳ Ｐゴシック" pitchFamily="34" charset="-128"/>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65000"/>
                    <a:lumOff val="35000"/>
                  </a:schemeClr>
                </a:solidFill>
                <a:ea typeface="ＭＳ Ｐゴシック" pitchFamily="34" charset="-128"/>
                <a:cs typeface="+mn-cs"/>
              </a:rPr>
              <a:t>Always related to the expectations for their age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65000"/>
                  <a:lumOff val="35000"/>
                </a:schemeClr>
              </a:solidFill>
              <a:ea typeface="ＭＳ Ｐゴシック" pitchFamily="34" charset="-128"/>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65000"/>
                    <a:lumOff val="35000"/>
                  </a:schemeClr>
                </a:solidFill>
                <a:ea typeface="ＭＳ Ｐゴシック" pitchFamily="34" charset="-128"/>
                <a:cs typeface="+mn-cs"/>
              </a:rPr>
              <a:t>Advanced</a:t>
            </a:r>
            <a:r>
              <a:rPr lang="en-GB" sz="1200" b="1" dirty="0" smtClean="0">
                <a:solidFill>
                  <a:schemeClr val="tx1">
                    <a:lumMod val="65000"/>
                    <a:lumOff val="35000"/>
                  </a:schemeClr>
                </a:solidFill>
                <a:ea typeface="ＭＳ Ｐゴシック" pitchFamily="34" charset="-128"/>
                <a:cs typeface="+mn-cs"/>
              </a:rPr>
              <a:t> - </a:t>
            </a:r>
            <a:r>
              <a:rPr lang="en-GB" sz="1200" b="1" dirty="0" smtClean="0">
                <a:solidFill>
                  <a:srgbClr val="FF0000"/>
                </a:solidFill>
                <a:ea typeface="ＭＳ Ｐゴシック" pitchFamily="34" charset="-128"/>
                <a:cs typeface="+mn-cs"/>
              </a:rPr>
              <a:t>while, as soon as, until, after, whilst, what, before, even though.</a:t>
            </a:r>
            <a:endParaRPr lang="en-GB" sz="1200" dirty="0" smtClean="0">
              <a:solidFill>
                <a:srgbClr val="FF0000"/>
              </a:solidFill>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fld id="{63F84A0E-2603-8443-A62D-5E3D7F73771B}" type="slidenum">
              <a:rPr lang="en-US" smtClean="0"/>
              <a:t>15</a:t>
            </a:fld>
            <a:endParaRPr lang="en-US"/>
          </a:p>
        </p:txBody>
      </p:sp>
    </p:spTree>
    <p:extLst>
      <p:ext uri="{BB962C8B-B14F-4D97-AF65-F5344CB8AC3E}">
        <p14:creationId xmlns:p14="http://schemas.microsoft.com/office/powerpoint/2010/main" val="327969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41300D1-E3A1-5741-92DF-5728FE71191C}"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140440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41300D1-E3A1-5741-92DF-5728FE71191C}"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72435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41300D1-E3A1-5741-92DF-5728FE71191C}"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54997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41300D1-E3A1-5741-92DF-5728FE71191C}"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252409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41300D1-E3A1-5741-92DF-5728FE71191C}"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14835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41300D1-E3A1-5741-92DF-5728FE71191C}"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15619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41300D1-E3A1-5741-92DF-5728FE71191C}"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190358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41300D1-E3A1-5741-92DF-5728FE71191C}"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371812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300D1-E3A1-5741-92DF-5728FE71191C}"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244222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41300D1-E3A1-5741-92DF-5728FE71191C}"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364114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41300D1-E3A1-5741-92DF-5728FE71191C}"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AEA8E-B7D4-4741-B0B5-695CBB62B0FA}" type="slidenum">
              <a:rPr lang="en-US" smtClean="0"/>
              <a:t>‹#›</a:t>
            </a:fld>
            <a:endParaRPr lang="en-US"/>
          </a:p>
        </p:txBody>
      </p:sp>
    </p:spTree>
    <p:extLst>
      <p:ext uri="{BB962C8B-B14F-4D97-AF65-F5344CB8AC3E}">
        <p14:creationId xmlns:p14="http://schemas.microsoft.com/office/powerpoint/2010/main" val="5634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300D1-E3A1-5741-92DF-5728FE71191C}" type="datetimeFigureOut">
              <a:rPr lang="en-US" smtClean="0"/>
              <a:t>2/28/2019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AEA8E-B7D4-4741-B0B5-695CBB62B0FA}" type="slidenum">
              <a:rPr lang="en-US" smtClean="0"/>
              <a:t>‹#›</a:t>
            </a:fld>
            <a:endParaRPr lang="en-US"/>
          </a:p>
        </p:txBody>
      </p:sp>
    </p:spTree>
    <p:extLst>
      <p:ext uri="{BB962C8B-B14F-4D97-AF65-F5344CB8AC3E}">
        <p14:creationId xmlns:p14="http://schemas.microsoft.com/office/powerpoint/2010/main" val="49621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groups.google.com/forum/#!forum/eal-bilingu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eshguides.org/guides/node/11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naldic.org.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collaborativelearning.org/activities.html" TargetMode="External"/><Relationship Id="rId4" Type="http://schemas.openxmlformats.org/officeDocument/2006/relationships/hyperlink" Target="https://groups.google.com/forum/#!forum/eal-bilingua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267" y="304800"/>
            <a:ext cx="7772400" cy="1470025"/>
          </a:xfrm>
        </p:spPr>
        <p:txBody>
          <a:bodyPr/>
          <a:lstStyle/>
          <a:p>
            <a:r>
              <a:rPr lang="en-US" dirty="0" smtClean="0"/>
              <a:t>Developing the Role of the EAL Coordinator/Lead</a:t>
            </a:r>
            <a:endParaRPr lang="en-US" dirty="0"/>
          </a:p>
        </p:txBody>
      </p:sp>
      <p:sp>
        <p:nvSpPr>
          <p:cNvPr id="3" name="Subtitle 2"/>
          <p:cNvSpPr>
            <a:spLocks noGrp="1"/>
          </p:cNvSpPr>
          <p:nvPr>
            <p:ph type="subTitle" idx="1"/>
          </p:nvPr>
        </p:nvSpPr>
        <p:spPr>
          <a:xfrm>
            <a:off x="338668" y="5564011"/>
            <a:ext cx="8551332" cy="1084792"/>
          </a:xfrm>
        </p:spPr>
        <p:txBody>
          <a:bodyPr>
            <a:normAutofit/>
          </a:bodyPr>
          <a:lstStyle/>
          <a:p>
            <a:r>
              <a:rPr lang="en-US" sz="2400" dirty="0" err="1" smtClean="0">
                <a:solidFill>
                  <a:schemeClr val="tx1"/>
                </a:solidFill>
              </a:rPr>
              <a:t>Lambeth</a:t>
            </a:r>
            <a:endParaRPr lang="en-US" sz="2400" dirty="0" smtClean="0">
              <a:solidFill>
                <a:schemeClr val="tx1"/>
              </a:solidFill>
            </a:endParaRPr>
          </a:p>
          <a:p>
            <a:pPr algn="l"/>
            <a:r>
              <a:rPr lang="en-US" sz="2400" dirty="0" smtClean="0">
                <a:solidFill>
                  <a:schemeClr val="tx1"/>
                </a:solidFill>
              </a:rPr>
              <a:t>Amanda Bellsham-Revell							February 28</a:t>
            </a:r>
            <a:r>
              <a:rPr lang="en-US" sz="2400" baseline="30000" dirty="0" smtClean="0">
                <a:solidFill>
                  <a:schemeClr val="tx1"/>
                </a:solidFill>
              </a:rPr>
              <a:t>th</a:t>
            </a:r>
            <a:r>
              <a:rPr lang="en-US" sz="2400" dirty="0" smtClean="0">
                <a:solidFill>
                  <a:schemeClr val="tx1"/>
                </a:solidFill>
              </a:rPr>
              <a:t> 2019</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1876778" y="1882089"/>
            <a:ext cx="5305778" cy="3681922"/>
          </a:xfrm>
          <a:prstGeom prst="rect">
            <a:avLst/>
          </a:prstGeom>
        </p:spPr>
      </p:pic>
      <p:sp>
        <p:nvSpPr>
          <p:cNvPr id="4" name="TextBox 3"/>
          <p:cNvSpPr txBox="1"/>
          <p:nvPr/>
        </p:nvSpPr>
        <p:spPr>
          <a:xfrm rot="20873088">
            <a:off x="1128889" y="3649638"/>
            <a:ext cx="6477001" cy="523220"/>
          </a:xfrm>
          <a:prstGeom prst="rect">
            <a:avLst/>
          </a:prstGeom>
          <a:solidFill>
            <a:schemeClr val="accent4">
              <a:lumMod val="75000"/>
            </a:schemeClr>
          </a:solidFill>
        </p:spPr>
        <p:txBody>
          <a:bodyPr wrap="square" rtlCol="0">
            <a:spAutoFit/>
          </a:bodyPr>
          <a:lstStyle/>
          <a:p>
            <a:pPr algn="ctr"/>
            <a:r>
              <a:rPr lang="en-US" sz="2800" b="1" dirty="0" smtClean="0">
                <a:solidFill>
                  <a:schemeClr val="bg1"/>
                </a:solidFill>
              </a:rPr>
              <a:t>We are all language teachers</a:t>
            </a:r>
            <a:endParaRPr lang="en-US" sz="2800" b="1" dirty="0">
              <a:solidFill>
                <a:schemeClr val="bg1"/>
              </a:solidFill>
            </a:endParaRPr>
          </a:p>
        </p:txBody>
      </p:sp>
    </p:spTree>
    <p:extLst>
      <p:ext uri="{BB962C8B-B14F-4D97-AF65-F5344CB8AC3E}">
        <p14:creationId xmlns:p14="http://schemas.microsoft.com/office/powerpoint/2010/main" val="371117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9-02-04 at 11.14.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08" y="1417638"/>
            <a:ext cx="7661284" cy="5173702"/>
          </a:xfrm>
          <a:prstGeom prst="rect">
            <a:avLst/>
          </a:prstGeom>
        </p:spPr>
      </p:pic>
      <p:sp>
        <p:nvSpPr>
          <p:cNvPr id="6" name="Title 5"/>
          <p:cNvSpPr>
            <a:spLocks noGrp="1"/>
          </p:cNvSpPr>
          <p:nvPr>
            <p:ph type="title"/>
          </p:nvPr>
        </p:nvSpPr>
        <p:spPr>
          <a:xfrm>
            <a:off x="457200" y="107157"/>
            <a:ext cx="8229600" cy="1143000"/>
          </a:xfrm>
        </p:spPr>
        <p:txBody>
          <a:bodyPr>
            <a:noAutofit/>
          </a:bodyPr>
          <a:lstStyle/>
          <a:p>
            <a:r>
              <a:rPr lang="en-US" sz="3600" dirty="0" smtClean="0"/>
              <a:t>Gathering essential information</a:t>
            </a:r>
            <a:br>
              <a:rPr lang="en-US" sz="3600" dirty="0" smtClean="0"/>
            </a:br>
            <a:r>
              <a:rPr lang="en-US" sz="2200" dirty="0" smtClean="0"/>
              <a:t>(Supporting Newly Arrived Bilingual Pupils </a:t>
            </a:r>
            <a:r>
              <a:rPr lang="mr-IN" sz="2200" dirty="0" smtClean="0"/>
              <a:t>–</a:t>
            </a:r>
            <a:r>
              <a:rPr lang="en-US" sz="2200" dirty="0" smtClean="0"/>
              <a:t> Reading Council)</a:t>
            </a:r>
            <a:endParaRPr lang="en-US" sz="2200" dirty="0"/>
          </a:p>
        </p:txBody>
      </p:sp>
    </p:spTree>
    <p:extLst>
      <p:ext uri="{BB962C8B-B14F-4D97-AF65-F5344CB8AC3E}">
        <p14:creationId xmlns:p14="http://schemas.microsoft.com/office/powerpoint/2010/main" val="180927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919"/>
            <a:ext cx="8229600" cy="843303"/>
          </a:xfrm>
        </p:spPr>
        <p:txBody>
          <a:bodyPr>
            <a:normAutofit fontScale="90000"/>
          </a:bodyPr>
          <a:lstStyle/>
          <a:p>
            <a:pPr>
              <a:lnSpc>
                <a:spcPct val="80000"/>
              </a:lnSpc>
            </a:pPr>
            <a:r>
              <a:rPr lang="en-US" dirty="0" smtClean="0"/>
              <a:t/>
            </a:r>
            <a:br>
              <a:rPr lang="en-US" dirty="0" smtClean="0"/>
            </a:br>
            <a:r>
              <a:rPr lang="en-US" dirty="0" smtClean="0"/>
              <a:t>Gathering </a:t>
            </a:r>
            <a:r>
              <a:rPr lang="en-US" dirty="0"/>
              <a:t>essential </a:t>
            </a:r>
            <a:r>
              <a:rPr lang="en-US" dirty="0" smtClean="0"/>
              <a:t>information</a:t>
            </a:r>
            <a:br>
              <a:rPr lang="en-US" dirty="0" smtClean="0"/>
            </a:br>
            <a:r>
              <a:rPr lang="en-US" sz="2400" dirty="0" smtClean="0"/>
              <a:t>EMAS Team Wiltshire Council</a:t>
            </a:r>
            <a:r>
              <a:rPr lang="en-US" dirty="0"/>
              <a:t/>
            </a:r>
            <a:br>
              <a:rPr lang="en-US" dirty="0"/>
            </a:br>
            <a:endParaRPr lang="en-US" dirty="0"/>
          </a:p>
        </p:txBody>
      </p:sp>
      <p:pic>
        <p:nvPicPr>
          <p:cNvPr id="9" name="Picture 8" descr="Screenshot 2019-02-04 at 11.21.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66" y="1157110"/>
            <a:ext cx="6379503" cy="5110691"/>
          </a:xfrm>
          <a:prstGeom prst="rect">
            <a:avLst/>
          </a:prstGeom>
        </p:spPr>
      </p:pic>
    </p:spTree>
    <p:extLst>
      <p:ext uri="{BB962C8B-B14F-4D97-AF65-F5344CB8AC3E}">
        <p14:creationId xmlns:p14="http://schemas.microsoft.com/office/powerpoint/2010/main" val="1076727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110" y="274638"/>
            <a:ext cx="2836333" cy="6230584"/>
          </a:xfrm>
          <a:solidFill>
            <a:schemeClr val="tx1"/>
          </a:solidFill>
        </p:spPr>
        <p:txBody>
          <a:bodyPr>
            <a:noAutofit/>
          </a:bodyPr>
          <a:lstStyle/>
          <a:p>
            <a:pPr algn="l"/>
            <a:r>
              <a:rPr lang="en-US" sz="2000" dirty="0" smtClean="0">
                <a:solidFill>
                  <a:schemeClr val="bg1"/>
                </a:solidFill>
              </a:rPr>
              <a:t>Resource List</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en-US" sz="2000" dirty="0" smtClean="0">
                <a:solidFill>
                  <a:schemeClr val="bg1"/>
                </a:solidFill>
              </a:rPr>
              <a:t>1. Role &amp; responsibilities  </a:t>
            </a:r>
            <a:br>
              <a:rPr lang="en-US" sz="2000" dirty="0" smtClean="0">
                <a:solidFill>
                  <a:schemeClr val="bg1"/>
                </a:solidFill>
              </a:rPr>
            </a:br>
            <a:r>
              <a:rPr lang="en-US" sz="2000" dirty="0">
                <a:solidFill>
                  <a:schemeClr val="bg1"/>
                </a:solidFill>
              </a:rPr>
              <a:t> </a:t>
            </a:r>
            <a:r>
              <a:rPr lang="en-US" sz="2000" dirty="0" smtClean="0">
                <a:solidFill>
                  <a:schemeClr val="bg1"/>
                </a:solidFill>
              </a:rPr>
              <a:t>   of EAL Coordinator</a:t>
            </a:r>
            <a:br>
              <a:rPr lang="en-US" sz="2000" dirty="0" smtClean="0">
                <a:solidFill>
                  <a:schemeClr val="bg1"/>
                </a:solidFill>
              </a:rPr>
            </a:br>
            <a:r>
              <a:rPr lang="en-US" sz="2000" dirty="0" smtClean="0">
                <a:solidFill>
                  <a:schemeClr val="bg1"/>
                </a:solidFill>
              </a:rPr>
              <a:t>2. New Arrivals info   </a:t>
            </a:r>
            <a:br>
              <a:rPr lang="en-US" sz="2000" dirty="0" smtClean="0">
                <a:solidFill>
                  <a:schemeClr val="bg1"/>
                </a:solidFill>
              </a:rPr>
            </a:br>
            <a:r>
              <a:rPr lang="en-US" sz="2000" dirty="0">
                <a:solidFill>
                  <a:schemeClr val="bg1"/>
                </a:solidFill>
              </a:rPr>
              <a:t> </a:t>
            </a:r>
            <a:r>
              <a:rPr lang="en-US" sz="2000" dirty="0" smtClean="0">
                <a:solidFill>
                  <a:schemeClr val="bg1"/>
                </a:solidFill>
              </a:rPr>
              <a:t>   &amp; guidance </a:t>
            </a:r>
            <a:r>
              <a:rPr lang="en-US" sz="2000" dirty="0">
                <a:solidFill>
                  <a:schemeClr val="bg1"/>
                </a:solidFill>
              </a:rPr>
              <a:t/>
            </a:r>
            <a:br>
              <a:rPr lang="en-US" sz="2000" dirty="0">
                <a:solidFill>
                  <a:schemeClr val="bg1"/>
                </a:solidFill>
              </a:rPr>
            </a:br>
            <a:r>
              <a:rPr lang="en-US" sz="2000" dirty="0">
                <a:solidFill>
                  <a:schemeClr val="bg1"/>
                </a:solidFill>
              </a:rPr>
              <a:t>3</a:t>
            </a:r>
            <a:r>
              <a:rPr lang="en-US" sz="2000" dirty="0" smtClean="0">
                <a:solidFill>
                  <a:schemeClr val="bg1"/>
                </a:solidFill>
              </a:rPr>
              <a:t>. Info gathering </a:t>
            </a:r>
            <a:br>
              <a:rPr lang="en-US" sz="2000" dirty="0" smtClean="0">
                <a:solidFill>
                  <a:schemeClr val="bg1"/>
                </a:solidFill>
              </a:rPr>
            </a:br>
            <a:r>
              <a:rPr lang="en-US" sz="2000" dirty="0">
                <a:solidFill>
                  <a:schemeClr val="bg1"/>
                </a:solidFill>
              </a:rPr>
              <a:t> </a:t>
            </a:r>
            <a:r>
              <a:rPr lang="en-US" sz="2000" dirty="0" smtClean="0">
                <a:solidFill>
                  <a:schemeClr val="bg1"/>
                </a:solidFill>
              </a:rPr>
              <a:t>   from family</a:t>
            </a:r>
            <a:br>
              <a:rPr lang="en-US" sz="2000" dirty="0" smtClean="0">
                <a:solidFill>
                  <a:schemeClr val="bg1"/>
                </a:solidFill>
              </a:rPr>
            </a:br>
            <a:r>
              <a:rPr lang="en-US" sz="2000" dirty="0" smtClean="0">
                <a:solidFill>
                  <a:schemeClr val="bg1"/>
                </a:solidFill>
              </a:rPr>
              <a:t>4. Information giving</a:t>
            </a:r>
            <a:br>
              <a:rPr lang="en-US" sz="2000" dirty="0" smtClean="0">
                <a:solidFill>
                  <a:schemeClr val="bg1"/>
                </a:solidFill>
              </a:rPr>
            </a:br>
            <a:r>
              <a:rPr lang="en-US" sz="2000" dirty="0" smtClean="0">
                <a:solidFill>
                  <a:schemeClr val="bg1"/>
                </a:solidFill>
              </a:rPr>
              <a:t>5. Initial assessment</a:t>
            </a:r>
            <a:br>
              <a:rPr lang="en-US" sz="2000" dirty="0" smtClean="0">
                <a:solidFill>
                  <a:schemeClr val="bg1"/>
                </a:solidFill>
              </a:rPr>
            </a:br>
            <a:r>
              <a:rPr lang="en-US" sz="2000" dirty="0" smtClean="0">
                <a:solidFill>
                  <a:schemeClr val="bg1"/>
                </a:solidFill>
              </a:rPr>
              <a:t>6. Classroom support </a:t>
            </a:r>
            <a:br>
              <a:rPr lang="en-US" sz="2000" dirty="0" smtClean="0">
                <a:solidFill>
                  <a:schemeClr val="bg1"/>
                </a:solidFill>
              </a:rPr>
            </a:br>
            <a:r>
              <a:rPr lang="en-US" sz="2000" dirty="0">
                <a:solidFill>
                  <a:schemeClr val="bg1"/>
                </a:solidFill>
              </a:rPr>
              <a:t> </a:t>
            </a:r>
            <a:r>
              <a:rPr lang="en-US" sz="2000" dirty="0" smtClean="0">
                <a:solidFill>
                  <a:schemeClr val="bg1"/>
                </a:solidFill>
              </a:rPr>
              <a:t>   strategies by stage of    </a:t>
            </a:r>
            <a:br>
              <a:rPr lang="en-US" sz="2000" dirty="0" smtClean="0">
                <a:solidFill>
                  <a:schemeClr val="bg1"/>
                </a:solidFill>
              </a:rPr>
            </a:br>
            <a:r>
              <a:rPr lang="en-US" sz="2000" dirty="0">
                <a:solidFill>
                  <a:schemeClr val="bg1"/>
                </a:solidFill>
              </a:rPr>
              <a:t> </a:t>
            </a:r>
            <a:r>
              <a:rPr lang="en-US" sz="2000" dirty="0" smtClean="0">
                <a:solidFill>
                  <a:schemeClr val="bg1"/>
                </a:solidFill>
              </a:rPr>
              <a:t>   proficiency.</a:t>
            </a:r>
            <a:br>
              <a:rPr lang="en-US" sz="2000" dirty="0" smtClean="0">
                <a:solidFill>
                  <a:schemeClr val="bg1"/>
                </a:solidFill>
              </a:rPr>
            </a:br>
            <a:r>
              <a:rPr lang="en-US" sz="2000" dirty="0" smtClean="0">
                <a:solidFill>
                  <a:schemeClr val="bg1"/>
                </a:solidFill>
              </a:rPr>
              <a:t>7. First days in class</a:t>
            </a:r>
            <a:br>
              <a:rPr lang="en-US" sz="2000" dirty="0" smtClean="0">
                <a:solidFill>
                  <a:schemeClr val="bg1"/>
                </a:solidFill>
              </a:rPr>
            </a:br>
            <a:r>
              <a:rPr lang="en-US" sz="2000" dirty="0" smtClean="0">
                <a:solidFill>
                  <a:schemeClr val="bg1"/>
                </a:solidFill>
              </a:rPr>
              <a:t>8. First months in class</a:t>
            </a:r>
            <a:br>
              <a:rPr lang="en-US" sz="2000" dirty="0" smtClean="0">
                <a:solidFill>
                  <a:schemeClr val="bg1"/>
                </a:solidFill>
              </a:rPr>
            </a:br>
            <a:r>
              <a:rPr lang="en-US" sz="2000" dirty="0" smtClean="0">
                <a:solidFill>
                  <a:schemeClr val="bg1"/>
                </a:solidFill>
              </a:rPr>
              <a:t>9. Bilingual Resources</a:t>
            </a:r>
            <a:br>
              <a:rPr lang="en-US" sz="2000" dirty="0" smtClean="0">
                <a:solidFill>
                  <a:schemeClr val="bg1"/>
                </a:solidFill>
              </a:rPr>
            </a:br>
            <a:r>
              <a:rPr lang="en-US" sz="2000" dirty="0" smtClean="0">
                <a:solidFill>
                  <a:schemeClr val="bg1"/>
                </a:solidFill>
              </a:rPr>
              <a:t>10. Working with </a:t>
            </a:r>
            <a:br>
              <a:rPr lang="en-US" sz="2000" dirty="0" smtClean="0">
                <a:solidFill>
                  <a:schemeClr val="bg1"/>
                </a:solidFill>
              </a:rPr>
            </a:br>
            <a:r>
              <a:rPr lang="en-US" sz="2000" dirty="0">
                <a:solidFill>
                  <a:schemeClr val="bg1"/>
                </a:solidFill>
              </a:rPr>
              <a:t> </a:t>
            </a:r>
            <a:r>
              <a:rPr lang="en-US" sz="2000" dirty="0" smtClean="0">
                <a:solidFill>
                  <a:schemeClr val="bg1"/>
                </a:solidFill>
              </a:rPr>
              <a:t>    parents</a:t>
            </a:r>
            <a:br>
              <a:rPr lang="en-US" sz="2000" dirty="0" smtClean="0">
                <a:solidFill>
                  <a:schemeClr val="bg1"/>
                </a:solidFill>
              </a:rPr>
            </a:br>
            <a:r>
              <a:rPr lang="en-US" sz="2000" dirty="0" smtClean="0">
                <a:solidFill>
                  <a:schemeClr val="bg1"/>
                </a:solidFill>
              </a:rPr>
              <a:t>11. Useful websites</a:t>
            </a:r>
            <a:br>
              <a:rPr lang="en-US" sz="2000" dirty="0" smtClean="0">
                <a:solidFill>
                  <a:schemeClr val="bg1"/>
                </a:solidFill>
              </a:rPr>
            </a:br>
            <a:endParaRPr lang="en-US" sz="2000"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71517547"/>
              </p:ext>
            </p:extLst>
          </p:nvPr>
        </p:nvGraphicFramePr>
        <p:xfrm>
          <a:off x="296333" y="0"/>
          <a:ext cx="5573889" cy="6808083"/>
        </p:xfrm>
        <a:graphic>
          <a:graphicData uri="http://schemas.openxmlformats.org/presentationml/2006/ole">
            <mc:AlternateContent xmlns:mc="http://schemas.openxmlformats.org/markup-compatibility/2006">
              <mc:Choice xmlns:v="urn:schemas-microsoft-com:vml" Requires="v">
                <p:oleObj spid="_x0000_s2079" name="Document" r:id="rId4" imgW="6108700" imgH="9880600" progId="Word.Document.12">
                  <p:embed/>
                </p:oleObj>
              </mc:Choice>
              <mc:Fallback>
                <p:oleObj name="Document" r:id="rId4" imgW="6108700" imgH="9880600" progId="Word.Document.12">
                  <p:embed/>
                  <p:pic>
                    <p:nvPicPr>
                      <p:cNvPr id="0" name=""/>
                      <p:cNvPicPr/>
                      <p:nvPr/>
                    </p:nvPicPr>
                    <p:blipFill>
                      <a:blip r:embed="rId5"/>
                      <a:stretch>
                        <a:fillRect/>
                      </a:stretch>
                    </p:blipFill>
                    <p:spPr>
                      <a:xfrm>
                        <a:off x="296333" y="0"/>
                        <a:ext cx="5573889" cy="6808083"/>
                      </a:xfrm>
                      <a:prstGeom prst="rect">
                        <a:avLst/>
                      </a:prstGeom>
                    </p:spPr>
                  </p:pic>
                </p:oleObj>
              </mc:Fallback>
            </mc:AlternateContent>
          </a:graphicData>
        </a:graphic>
      </p:graphicFrame>
    </p:spTree>
    <p:extLst>
      <p:ext uri="{BB962C8B-B14F-4D97-AF65-F5344CB8AC3E}">
        <p14:creationId xmlns:p14="http://schemas.microsoft.com/office/powerpoint/2010/main" val="1949797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16"/>
            <a:ext cx="8229600" cy="1143000"/>
          </a:xfrm>
        </p:spPr>
        <p:txBody>
          <a:bodyPr/>
          <a:lstStyle/>
          <a:p>
            <a:r>
              <a:rPr lang="en-US" dirty="0" smtClean="0"/>
              <a:t>Know your school</a:t>
            </a:r>
            <a:endParaRPr lang="en-US" dirty="0"/>
          </a:p>
        </p:txBody>
      </p:sp>
      <p:sp>
        <p:nvSpPr>
          <p:cNvPr id="3" name="Content Placeholder 2"/>
          <p:cNvSpPr>
            <a:spLocks noGrp="1"/>
          </p:cNvSpPr>
          <p:nvPr>
            <p:ph idx="1"/>
          </p:nvPr>
        </p:nvSpPr>
        <p:spPr>
          <a:xfrm>
            <a:off x="457200" y="791084"/>
            <a:ext cx="8229600" cy="5863716"/>
          </a:xfrm>
        </p:spPr>
        <p:txBody>
          <a:bodyPr>
            <a:normAutofit fontScale="92500" lnSpcReduction="20000"/>
          </a:bodyPr>
          <a:lstStyle/>
          <a:p>
            <a:pPr marL="0" indent="0">
              <a:buNone/>
            </a:pPr>
            <a:r>
              <a:rPr lang="en-US" b="1" dirty="0" smtClean="0">
                <a:solidFill>
                  <a:srgbClr val="FF0000"/>
                </a:solidFill>
              </a:rPr>
              <a:t>Once you have the information you can develop a school profile.</a:t>
            </a:r>
          </a:p>
          <a:p>
            <a:pPr marL="0" indent="0">
              <a:buNone/>
            </a:pPr>
            <a:r>
              <a:rPr lang="en-US" dirty="0" smtClean="0"/>
              <a:t>Who are our EAL learners?</a:t>
            </a:r>
          </a:p>
          <a:p>
            <a:r>
              <a:rPr lang="en-US" dirty="0" smtClean="0"/>
              <a:t>What language are spoken, heard, written and read?</a:t>
            </a:r>
          </a:p>
          <a:p>
            <a:r>
              <a:rPr lang="en-US" dirty="0" smtClean="0"/>
              <a:t>Where were these languages learnt?</a:t>
            </a:r>
          </a:p>
          <a:p>
            <a:r>
              <a:rPr lang="en-US" dirty="0" smtClean="0"/>
              <a:t>What stage of EAL proficiency are they?</a:t>
            </a:r>
          </a:p>
          <a:p>
            <a:r>
              <a:rPr lang="en-US" dirty="0" smtClean="0"/>
              <a:t>Are any groups under-performing?</a:t>
            </a:r>
          </a:p>
          <a:p>
            <a:pPr marL="0" indent="0">
              <a:buNone/>
            </a:pPr>
            <a:endParaRPr lang="en-US" sz="1100" dirty="0" smtClean="0"/>
          </a:p>
          <a:p>
            <a:pPr marL="0" indent="0">
              <a:buNone/>
            </a:pPr>
            <a:r>
              <a:rPr lang="en-US" b="1" dirty="0" smtClean="0">
                <a:solidFill>
                  <a:srgbClr val="FF0000"/>
                </a:solidFill>
              </a:rPr>
              <a:t>It’s not enough to just gather this information.  </a:t>
            </a:r>
          </a:p>
          <a:p>
            <a:r>
              <a:rPr lang="en-US" dirty="0"/>
              <a:t>E</a:t>
            </a:r>
            <a:r>
              <a:rPr lang="en-US" dirty="0" smtClean="0"/>
              <a:t>nsure it is shared with adults working with the children?</a:t>
            </a:r>
          </a:p>
          <a:p>
            <a:r>
              <a:rPr lang="en-US" dirty="0" smtClean="0"/>
              <a:t>Ensure it is used to inform planning and teaching.  </a:t>
            </a:r>
          </a:p>
          <a:p>
            <a:endParaRPr lang="en-US" dirty="0"/>
          </a:p>
        </p:txBody>
      </p:sp>
    </p:spTree>
    <p:extLst>
      <p:ext uri="{BB962C8B-B14F-4D97-AF65-F5344CB8AC3E}">
        <p14:creationId xmlns:p14="http://schemas.microsoft.com/office/powerpoint/2010/main" val="22128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143000"/>
          </a:xfrm>
        </p:spPr>
        <p:txBody>
          <a:bodyPr>
            <a:normAutofit fontScale="90000"/>
          </a:bodyPr>
          <a:lstStyle/>
          <a:p>
            <a:r>
              <a:rPr lang="en-US" dirty="0" smtClean="0"/>
              <a:t>How will you gather this information? </a:t>
            </a:r>
            <a:endParaRPr lang="en-US" dirty="0"/>
          </a:p>
        </p:txBody>
      </p:sp>
      <p:sp>
        <p:nvSpPr>
          <p:cNvPr id="3" name="Content Placeholder 2"/>
          <p:cNvSpPr>
            <a:spLocks noGrp="1"/>
          </p:cNvSpPr>
          <p:nvPr>
            <p:ph idx="1"/>
          </p:nvPr>
        </p:nvSpPr>
        <p:spPr>
          <a:xfrm>
            <a:off x="324556" y="833438"/>
            <a:ext cx="8819444" cy="6024562"/>
          </a:xfrm>
        </p:spPr>
        <p:txBody>
          <a:bodyPr>
            <a:normAutofit fontScale="77500" lnSpcReduction="20000"/>
          </a:bodyPr>
          <a:lstStyle/>
          <a:p>
            <a:pPr marL="0" indent="0">
              <a:buNone/>
            </a:pPr>
            <a:r>
              <a:rPr lang="en-US" dirty="0" smtClean="0"/>
              <a:t>Admissions and induction: </a:t>
            </a:r>
          </a:p>
          <a:p>
            <a:pPr marL="450850" indent="-266700"/>
            <a:r>
              <a:rPr lang="en-US" sz="2800" dirty="0"/>
              <a:t>W</a:t>
            </a:r>
            <a:r>
              <a:rPr lang="en-US" sz="2800" dirty="0" smtClean="0"/>
              <a:t>ho does this? </a:t>
            </a:r>
            <a:r>
              <a:rPr lang="en-US" sz="2800" dirty="0"/>
              <a:t>H</a:t>
            </a:r>
            <a:r>
              <a:rPr lang="en-US" sz="2800" dirty="0" smtClean="0"/>
              <a:t>ow accurate is the information gathered?</a:t>
            </a:r>
          </a:p>
          <a:p>
            <a:pPr marL="450850" lvl="1" indent="-266700">
              <a:buFont typeface="Arial"/>
              <a:buChar char="•"/>
            </a:pPr>
            <a:r>
              <a:rPr lang="en-US" dirty="0"/>
              <a:t>C</a:t>
            </a:r>
            <a:r>
              <a:rPr lang="en-US" dirty="0" smtClean="0"/>
              <a:t>an you establish the first language proficiency?  </a:t>
            </a:r>
          </a:p>
          <a:p>
            <a:pPr marL="450850" lvl="1" indent="-266700">
              <a:buFont typeface="Arial"/>
              <a:buChar char="•"/>
            </a:pPr>
            <a:r>
              <a:rPr lang="en-US" dirty="0"/>
              <a:t>I</a:t>
            </a:r>
            <a:r>
              <a:rPr lang="en-US" dirty="0" smtClean="0"/>
              <a:t>s information </a:t>
            </a:r>
            <a:r>
              <a:rPr lang="en-US" b="1" dirty="0" smtClean="0"/>
              <a:t>given</a:t>
            </a:r>
            <a:r>
              <a:rPr lang="en-US" dirty="0" smtClean="0"/>
              <a:t> to the parents/</a:t>
            </a:r>
            <a:r>
              <a:rPr lang="en-US" dirty="0" err="1" smtClean="0"/>
              <a:t>carers</a:t>
            </a:r>
            <a:r>
              <a:rPr lang="en-US" dirty="0" smtClean="0"/>
              <a:t>?</a:t>
            </a:r>
          </a:p>
          <a:p>
            <a:pPr marL="0" indent="0">
              <a:buNone/>
            </a:pPr>
            <a:r>
              <a:rPr lang="en-US" dirty="0" smtClean="0"/>
              <a:t>Preparation and planning for new arrival</a:t>
            </a:r>
          </a:p>
          <a:p>
            <a:pPr marL="450850" lvl="1" indent="-266700">
              <a:buFont typeface="Arial"/>
              <a:buChar char="•"/>
            </a:pPr>
            <a:r>
              <a:rPr lang="en-US" dirty="0" smtClean="0"/>
              <a:t>When will the child start?  Who needs to know?</a:t>
            </a:r>
            <a:endParaRPr lang="en-US" dirty="0"/>
          </a:p>
          <a:p>
            <a:pPr marL="450850" lvl="1" indent="-266700">
              <a:buFont typeface="Arial"/>
              <a:buChar char="•"/>
            </a:pPr>
            <a:r>
              <a:rPr lang="en-US" dirty="0" smtClean="0"/>
              <a:t>Assessment </a:t>
            </a:r>
            <a:r>
              <a:rPr lang="mr-IN" dirty="0" smtClean="0"/>
              <a:t>–</a:t>
            </a:r>
            <a:r>
              <a:rPr lang="en-US" dirty="0" smtClean="0"/>
              <a:t> initial assessment of English but also in curriculum.</a:t>
            </a:r>
          </a:p>
          <a:p>
            <a:pPr marL="450850" lvl="1" indent="-266700">
              <a:buFont typeface="Arial"/>
              <a:buChar char="•"/>
            </a:pPr>
            <a:r>
              <a:rPr lang="en-US" dirty="0" smtClean="0"/>
              <a:t>First days and weeks, consider</a:t>
            </a:r>
          </a:p>
          <a:p>
            <a:pPr marL="1176338" lvl="2" indent="-273050">
              <a:buFontTx/>
              <a:buChar char="-"/>
            </a:pPr>
            <a:r>
              <a:rPr lang="en-US" sz="2500" dirty="0" smtClean="0"/>
              <a:t>pastoral team/tutor</a:t>
            </a:r>
          </a:p>
          <a:p>
            <a:pPr marL="1176338" lvl="2" indent="-273050">
              <a:buFontTx/>
              <a:buChar char="-"/>
            </a:pPr>
            <a:r>
              <a:rPr lang="en-US" sz="2500" dirty="0"/>
              <a:t>b</a:t>
            </a:r>
            <a:r>
              <a:rPr lang="en-US" sz="2500" dirty="0" smtClean="0"/>
              <a:t>uddies</a:t>
            </a:r>
          </a:p>
          <a:p>
            <a:pPr marL="1176338" lvl="2" indent="-273050">
              <a:buFontTx/>
              <a:buChar char="-"/>
            </a:pPr>
            <a:r>
              <a:rPr lang="en-US" sz="2500" dirty="0"/>
              <a:t>i</a:t>
            </a:r>
            <a:r>
              <a:rPr lang="en-US" sz="2500" dirty="0" smtClean="0"/>
              <a:t>nduction </a:t>
            </a:r>
            <a:r>
              <a:rPr lang="en-US" sz="2500" dirty="0" err="1" smtClean="0"/>
              <a:t>programme</a:t>
            </a:r>
            <a:endParaRPr lang="en-US" sz="2500" dirty="0" smtClean="0"/>
          </a:p>
          <a:p>
            <a:pPr marL="1176338" lvl="2" indent="-273050">
              <a:buFontTx/>
              <a:buChar char="-"/>
            </a:pPr>
            <a:r>
              <a:rPr lang="en-US" sz="2500" dirty="0" smtClean="0"/>
              <a:t>curriculum access</a:t>
            </a:r>
          </a:p>
          <a:p>
            <a:pPr marL="1171575" lvl="2" indent="-268288">
              <a:buNone/>
            </a:pPr>
            <a:r>
              <a:rPr lang="en-US" sz="2500" dirty="0" smtClean="0"/>
              <a:t>-   first language</a:t>
            </a:r>
          </a:p>
          <a:p>
            <a:pPr lvl="2">
              <a:buFontTx/>
              <a:buChar char="-"/>
            </a:pPr>
            <a:r>
              <a:rPr lang="en-US" sz="2500" dirty="0" smtClean="0"/>
              <a:t>adult support</a:t>
            </a:r>
          </a:p>
          <a:p>
            <a:pPr lvl="2">
              <a:buFontTx/>
              <a:buChar char="-"/>
            </a:pPr>
            <a:r>
              <a:rPr lang="en-US" sz="2500" dirty="0"/>
              <a:t>p</a:t>
            </a:r>
            <a:r>
              <a:rPr lang="en-US" sz="2500" dirty="0" smtClean="0"/>
              <a:t>re-teaching</a:t>
            </a:r>
          </a:p>
          <a:p>
            <a:pPr lvl="2">
              <a:buFontTx/>
              <a:buChar char="-"/>
            </a:pPr>
            <a:r>
              <a:rPr lang="en-US" sz="2500" dirty="0"/>
              <a:t>i</a:t>
            </a:r>
            <a:r>
              <a:rPr lang="en-US" sz="2500" dirty="0" smtClean="0"/>
              <a:t>n-class support</a:t>
            </a:r>
          </a:p>
          <a:p>
            <a:pPr lvl="2">
              <a:buFontTx/>
              <a:buChar char="-"/>
            </a:pPr>
            <a:r>
              <a:rPr lang="en-US" sz="2500" dirty="0"/>
              <a:t>a</a:t>
            </a:r>
            <a:r>
              <a:rPr lang="en-US" sz="2500" dirty="0" smtClean="0"/>
              <a:t>rrangements where cannot take GCSEs </a:t>
            </a:r>
          </a:p>
          <a:p>
            <a:pPr marL="914400" lvl="2" indent="0">
              <a:buNone/>
            </a:pPr>
            <a:r>
              <a:rPr lang="en-US" sz="2500" dirty="0"/>
              <a:t> </a:t>
            </a:r>
            <a:r>
              <a:rPr lang="en-US" sz="2500" dirty="0" smtClean="0"/>
              <a:t>   </a:t>
            </a:r>
            <a:r>
              <a:rPr lang="en-US" sz="2500" dirty="0" err="1" smtClean="0"/>
              <a:t>ie</a:t>
            </a:r>
            <a:r>
              <a:rPr lang="en-US" sz="2500" dirty="0" smtClean="0"/>
              <a:t> alternative exams</a:t>
            </a:r>
          </a:p>
          <a:p>
            <a:endParaRPr lang="en-US" dirty="0"/>
          </a:p>
        </p:txBody>
      </p:sp>
      <p:pic>
        <p:nvPicPr>
          <p:cNvPr id="4" name="Picture 9" descr="0322_data_entry_520"/>
          <p:cNvPicPr>
            <a:picLocks noChangeAspect="1" noChangeArrowheads="1"/>
          </p:cNvPicPr>
          <p:nvPr/>
        </p:nvPicPr>
        <p:blipFill>
          <a:blip r:embed="rId3">
            <a:extLst>
              <a:ext uri="{28A0092B-C50C-407E-A947-70E740481C1C}">
                <a14:useLocalDpi xmlns:a14="http://schemas.microsoft.com/office/drawing/2010/main" val="0"/>
              </a:ext>
            </a:extLst>
          </a:blip>
          <a:srcRect l="2589" t="3743" r="46541" b="5658"/>
          <a:stretch>
            <a:fillRect/>
          </a:stretch>
        </p:blipFill>
        <p:spPr>
          <a:xfrm>
            <a:off x="6652154" y="3915476"/>
            <a:ext cx="2034646" cy="2478445"/>
          </a:xfrm>
          <a:prstGeom prst="rect">
            <a:avLst/>
          </a:prstGeom>
        </p:spPr>
      </p:pic>
    </p:spTree>
    <p:extLst>
      <p:ext uri="{BB962C8B-B14F-4D97-AF65-F5344CB8AC3E}">
        <p14:creationId xmlns:p14="http://schemas.microsoft.com/office/powerpoint/2010/main" val="18326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6772"/>
          </a:xfrm>
        </p:spPr>
        <p:txBody>
          <a:bodyPr>
            <a:normAutofit fontScale="90000"/>
          </a:bodyPr>
          <a:lstStyle/>
          <a:p>
            <a:r>
              <a:rPr lang="en-US" dirty="0" smtClean="0"/>
              <a:t>Assessment of proficiency in English</a:t>
            </a:r>
            <a:endParaRPr lang="en-US" dirty="0"/>
          </a:p>
        </p:txBody>
      </p:sp>
      <p:sp>
        <p:nvSpPr>
          <p:cNvPr id="3" name="Content Placeholder 2"/>
          <p:cNvSpPr>
            <a:spLocks noGrp="1"/>
          </p:cNvSpPr>
          <p:nvPr>
            <p:ph idx="1"/>
          </p:nvPr>
        </p:nvSpPr>
        <p:spPr>
          <a:xfrm>
            <a:off x="310444" y="856772"/>
            <a:ext cx="8523112" cy="6001228"/>
          </a:xfrm>
        </p:spPr>
        <p:txBody>
          <a:bodyPr>
            <a:normAutofit fontScale="70000" lnSpcReduction="20000"/>
          </a:bodyPr>
          <a:lstStyle/>
          <a:p>
            <a:pPr marL="0" indent="0">
              <a:buNone/>
            </a:pPr>
            <a:r>
              <a:rPr lang="en-US" sz="3700" dirty="0" smtClean="0"/>
              <a:t>Progression built into stage descriptors:</a:t>
            </a:r>
          </a:p>
          <a:p>
            <a:r>
              <a:rPr lang="en-US" dirty="0"/>
              <a:t>N</a:t>
            </a:r>
            <a:r>
              <a:rPr lang="en-US" dirty="0" smtClean="0"/>
              <a:t>ote the qualifiers </a:t>
            </a:r>
            <a:r>
              <a:rPr lang="mr-IN" dirty="0" smtClean="0"/>
              <a:t>–</a:t>
            </a:r>
            <a:r>
              <a:rPr lang="en-US" dirty="0" smtClean="0"/>
              <a:t> </a:t>
            </a:r>
            <a:r>
              <a:rPr lang="en-US" i="1" dirty="0" smtClean="0"/>
              <a:t>some, occasionally, mostly, basic, widening, </a:t>
            </a:r>
          </a:p>
          <a:p>
            <a:r>
              <a:rPr lang="en-US" dirty="0" smtClean="0"/>
              <a:t>Vocabulary</a:t>
            </a:r>
          </a:p>
          <a:p>
            <a:pPr lvl="1">
              <a:buSzPct val="50000"/>
              <a:buFont typeface="Courier New"/>
              <a:buChar char="o"/>
            </a:pPr>
            <a:r>
              <a:rPr lang="en-US" dirty="0"/>
              <a:t>Not just a single word!</a:t>
            </a:r>
          </a:p>
          <a:p>
            <a:pPr lvl="1">
              <a:buSzPct val="50000"/>
              <a:buFont typeface="Courier New"/>
              <a:buChar char="o"/>
            </a:pPr>
            <a:r>
              <a:rPr lang="en-US" dirty="0"/>
              <a:t>Affects reading fluency and understanding</a:t>
            </a:r>
          </a:p>
          <a:p>
            <a:pPr lvl="1">
              <a:lnSpc>
                <a:spcPct val="110000"/>
              </a:lnSpc>
              <a:buSzPct val="50000"/>
              <a:buFont typeface="Courier New"/>
              <a:buChar char="o"/>
            </a:pPr>
            <a:r>
              <a:rPr lang="en-US" dirty="0"/>
              <a:t>We talk about the children’s</a:t>
            </a:r>
            <a:r>
              <a:rPr lang="en-US" b="1" dirty="0"/>
              <a:t> range </a:t>
            </a:r>
            <a:r>
              <a:rPr lang="en-US" dirty="0"/>
              <a:t>of vocabulary but not about the </a:t>
            </a:r>
            <a:r>
              <a:rPr lang="en-US" b="1" dirty="0"/>
              <a:t>depth</a:t>
            </a:r>
            <a:r>
              <a:rPr lang="en-US" dirty="0"/>
              <a:t> of their vocabulary </a:t>
            </a:r>
            <a:r>
              <a:rPr lang="en-US" dirty="0" smtClean="0"/>
              <a:t>knowledge</a:t>
            </a:r>
          </a:p>
          <a:p>
            <a:pPr lvl="1">
              <a:buSzPct val="50000"/>
            </a:pPr>
            <a:endParaRPr lang="en-US" sz="1800" dirty="0" smtClean="0"/>
          </a:p>
          <a:p>
            <a:r>
              <a:rPr lang="en-US" dirty="0"/>
              <a:t>In writing, </a:t>
            </a:r>
            <a:r>
              <a:rPr lang="en-US" dirty="0" smtClean="0"/>
              <a:t>in addition to common EAL errors </a:t>
            </a:r>
            <a:r>
              <a:rPr lang="en-US" dirty="0" err="1" smtClean="0"/>
              <a:t>ie</a:t>
            </a:r>
            <a:r>
              <a:rPr lang="en-US" dirty="0" smtClean="0"/>
              <a:t> tense, consider </a:t>
            </a:r>
          </a:p>
          <a:p>
            <a:pPr marL="719138" indent="-268288" defTabSz="261938">
              <a:buFont typeface="Courier New"/>
              <a:buChar char="o"/>
            </a:pPr>
            <a:r>
              <a:rPr lang="en-US" b="1" dirty="0" smtClean="0"/>
              <a:t>Inappropriate</a:t>
            </a:r>
            <a:r>
              <a:rPr lang="en-US" dirty="0" smtClean="0"/>
              <a:t> use of conjunctions </a:t>
            </a:r>
            <a:r>
              <a:rPr lang="en-US" dirty="0" err="1" smtClean="0"/>
              <a:t>ie</a:t>
            </a:r>
            <a:r>
              <a:rPr lang="en-US" dirty="0" smtClean="0"/>
              <a:t> </a:t>
            </a:r>
            <a:r>
              <a:rPr lang="en-US" i="1" dirty="0" smtClean="0"/>
              <a:t>but </a:t>
            </a:r>
            <a:r>
              <a:rPr lang="en-US" dirty="0" smtClean="0"/>
              <a:t>and adverbs/adjectives</a:t>
            </a:r>
          </a:p>
          <a:p>
            <a:pPr lvl="1">
              <a:buFont typeface="Courier New"/>
              <a:buChar char="o"/>
            </a:pPr>
            <a:r>
              <a:rPr lang="en-US" dirty="0" smtClean="0"/>
              <a:t>Limited to basic subordinators </a:t>
            </a:r>
            <a:r>
              <a:rPr lang="en-US" dirty="0" err="1" smtClean="0"/>
              <a:t>ie</a:t>
            </a:r>
            <a:r>
              <a:rPr lang="en-US" dirty="0" smtClean="0"/>
              <a:t> </a:t>
            </a:r>
            <a:r>
              <a:rPr lang="en-US" i="1" dirty="0" smtClean="0"/>
              <a:t>because, if, so</a:t>
            </a:r>
          </a:p>
          <a:p>
            <a:pPr lvl="1">
              <a:lnSpc>
                <a:spcPct val="110000"/>
              </a:lnSpc>
              <a:buFont typeface="Courier New"/>
              <a:buChar char="o"/>
            </a:pPr>
            <a:r>
              <a:rPr lang="en-US" dirty="0" smtClean="0"/>
              <a:t>Detail added to end, rather than through noun/verb phrases or movement of clauses</a:t>
            </a:r>
          </a:p>
          <a:p>
            <a:pPr lvl="1">
              <a:buFont typeface="Courier New"/>
              <a:buChar char="o"/>
            </a:pPr>
            <a:r>
              <a:rPr lang="en-US" dirty="0" err="1" smtClean="0"/>
              <a:t>Overdependency</a:t>
            </a:r>
            <a:r>
              <a:rPr lang="en-US" dirty="0" smtClean="0"/>
              <a:t> on simple or compound sentences</a:t>
            </a:r>
          </a:p>
          <a:p>
            <a:pPr lvl="1">
              <a:buFont typeface="Courier New"/>
              <a:buChar char="o"/>
            </a:pPr>
            <a:r>
              <a:rPr lang="en-US" dirty="0"/>
              <a:t>C</a:t>
            </a:r>
            <a:r>
              <a:rPr lang="en-US" dirty="0" smtClean="0"/>
              <a:t>ohesion and structure</a:t>
            </a:r>
          </a:p>
          <a:p>
            <a:pPr lvl="1"/>
            <a:endParaRPr lang="en-US" sz="2300" dirty="0"/>
          </a:p>
          <a:p>
            <a:r>
              <a:rPr lang="en-US" dirty="0" smtClean="0"/>
              <a:t>Reading </a:t>
            </a:r>
            <a:r>
              <a:rPr lang="mr-IN" dirty="0" smtClean="0"/>
              <a:t>–</a:t>
            </a:r>
            <a:r>
              <a:rPr lang="en-US" dirty="0" smtClean="0"/>
              <a:t> development from decoding to reading with full understanding</a:t>
            </a:r>
            <a:endParaRPr lang="en-US" dirty="0"/>
          </a:p>
          <a:p>
            <a:pPr marL="457200" lvl="1" indent="0">
              <a:buNone/>
            </a:pPr>
            <a:endParaRPr lang="en-US" dirty="0"/>
          </a:p>
        </p:txBody>
      </p:sp>
    </p:spTree>
    <p:extLst>
      <p:ext uri="{BB962C8B-B14F-4D97-AF65-F5344CB8AC3E}">
        <p14:creationId xmlns:p14="http://schemas.microsoft.com/office/powerpoint/2010/main" val="423573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Vocabulary </a:t>
            </a:r>
            <a:r>
              <a:rPr lang="mr-IN" dirty="0" smtClean="0"/>
              <a:t>–</a:t>
            </a:r>
            <a:r>
              <a:rPr lang="en-US" dirty="0" smtClean="0"/>
              <a:t> ‘fair’</a:t>
            </a:r>
            <a:endParaRPr lang="en-US" dirty="0"/>
          </a:p>
        </p:txBody>
      </p:sp>
      <p:sp>
        <p:nvSpPr>
          <p:cNvPr id="3" name="Content Placeholder 2"/>
          <p:cNvSpPr>
            <a:spLocks noGrp="1"/>
          </p:cNvSpPr>
          <p:nvPr>
            <p:ph idx="1"/>
          </p:nvPr>
        </p:nvSpPr>
        <p:spPr>
          <a:xfrm>
            <a:off x="457200" y="1143000"/>
            <a:ext cx="8229600" cy="5715000"/>
          </a:xfrm>
        </p:spPr>
        <p:txBody>
          <a:bodyPr>
            <a:normAutofit lnSpcReduction="10000"/>
          </a:bodyPr>
          <a:lstStyle/>
          <a:p>
            <a:r>
              <a:rPr lang="en-US" dirty="0" smtClean="0"/>
              <a:t>Understand it</a:t>
            </a:r>
          </a:p>
          <a:p>
            <a:r>
              <a:rPr lang="en-US" dirty="0" smtClean="0"/>
              <a:t>Choose when and how to use it</a:t>
            </a:r>
          </a:p>
          <a:p>
            <a:r>
              <a:rPr lang="en-US" dirty="0" smtClean="0"/>
              <a:t>Position in sentence</a:t>
            </a:r>
          </a:p>
          <a:p>
            <a:r>
              <a:rPr lang="en-US" dirty="0" smtClean="0"/>
              <a:t>Pronounce it</a:t>
            </a:r>
          </a:p>
          <a:p>
            <a:r>
              <a:rPr lang="en-US" dirty="0" smtClean="0"/>
              <a:t>Spell it</a:t>
            </a:r>
          </a:p>
          <a:p>
            <a:r>
              <a:rPr lang="en-US" dirty="0" smtClean="0"/>
              <a:t>Structure of it</a:t>
            </a:r>
          </a:p>
          <a:p>
            <a:r>
              <a:rPr lang="en-US" dirty="0" smtClean="0"/>
              <a:t>Changing the meaning </a:t>
            </a:r>
            <a:r>
              <a:rPr lang="mr-IN" dirty="0" smtClean="0"/>
              <a:t>–</a:t>
            </a:r>
            <a:r>
              <a:rPr lang="en-US" dirty="0" smtClean="0"/>
              <a:t> fair/unfair/fairest</a:t>
            </a:r>
          </a:p>
          <a:p>
            <a:r>
              <a:rPr lang="en-US" dirty="0" smtClean="0"/>
              <a:t>Meaning in context (multiple meanings)</a:t>
            </a:r>
          </a:p>
          <a:p>
            <a:r>
              <a:rPr lang="en-US" dirty="0" smtClean="0"/>
              <a:t>Collocations (words that go with it)</a:t>
            </a:r>
          </a:p>
          <a:p>
            <a:r>
              <a:rPr lang="en-US" dirty="0" smtClean="0"/>
              <a:t>Synonyms </a:t>
            </a:r>
          </a:p>
          <a:p>
            <a:endParaRPr lang="en-US" dirty="0"/>
          </a:p>
        </p:txBody>
      </p:sp>
    </p:spTree>
    <p:extLst>
      <p:ext uri="{BB962C8B-B14F-4D97-AF65-F5344CB8AC3E}">
        <p14:creationId xmlns:p14="http://schemas.microsoft.com/office/powerpoint/2010/main" val="357147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439" y="566677"/>
            <a:ext cx="2508728" cy="2862323"/>
          </a:xfrm>
          <a:prstGeom prst="rect">
            <a:avLst/>
          </a:prstGeom>
          <a:solidFill>
            <a:schemeClr val="bg1"/>
          </a:solidFill>
          <a:ln>
            <a:solidFill>
              <a:schemeClr val="tx1"/>
            </a:solidFill>
          </a:ln>
        </p:spPr>
        <p:txBody>
          <a:bodyPr wrap="square">
            <a:spAutoFit/>
          </a:bodyPr>
          <a:lstStyle/>
          <a:p>
            <a:r>
              <a:rPr lang="en-US" b="1" dirty="0"/>
              <a:t>Acceptable/appropriate</a:t>
            </a:r>
            <a:endParaRPr lang="en-GB" dirty="0"/>
          </a:p>
          <a:p>
            <a:r>
              <a:rPr lang="en-US" dirty="0"/>
              <a:t>Fair play</a:t>
            </a:r>
            <a:endParaRPr lang="en-GB" dirty="0"/>
          </a:p>
          <a:p>
            <a:r>
              <a:rPr lang="en-US" dirty="0"/>
              <a:t>Play fair</a:t>
            </a:r>
            <a:endParaRPr lang="en-GB" dirty="0"/>
          </a:p>
          <a:p>
            <a:r>
              <a:rPr lang="en-US" dirty="0"/>
              <a:t>Fair price</a:t>
            </a:r>
            <a:endParaRPr lang="en-GB" dirty="0"/>
          </a:p>
          <a:p>
            <a:r>
              <a:rPr lang="en-US" dirty="0"/>
              <a:t>Fair question</a:t>
            </a:r>
            <a:endParaRPr lang="en-GB" dirty="0"/>
          </a:p>
          <a:p>
            <a:r>
              <a:rPr lang="en-US" dirty="0"/>
              <a:t>Fair</a:t>
            </a:r>
            <a:r>
              <a:rPr lang="en-US" b="1" dirty="0"/>
              <a:t> on</a:t>
            </a:r>
            <a:r>
              <a:rPr lang="en-US" dirty="0"/>
              <a:t> somebody</a:t>
            </a:r>
            <a:endParaRPr lang="en-GB" dirty="0"/>
          </a:p>
          <a:p>
            <a:r>
              <a:rPr lang="en-US" dirty="0"/>
              <a:t>Fair warning</a:t>
            </a:r>
            <a:endParaRPr lang="en-GB" dirty="0"/>
          </a:p>
          <a:p>
            <a:r>
              <a:rPr lang="en-US" dirty="0"/>
              <a:t>It doesn’t seem fair</a:t>
            </a:r>
            <a:endParaRPr lang="en-GB" dirty="0"/>
          </a:p>
          <a:p>
            <a:r>
              <a:rPr lang="en-US" dirty="0"/>
              <a:t>To be fair .. she </a:t>
            </a:r>
            <a:r>
              <a:rPr lang="en-US" dirty="0" smtClean="0"/>
              <a:t>was .. </a:t>
            </a:r>
            <a:endParaRPr lang="en-GB" dirty="0"/>
          </a:p>
          <a:p>
            <a:r>
              <a:rPr lang="en-US" dirty="0"/>
              <a:t>Fair result</a:t>
            </a:r>
            <a:endParaRPr lang="en-GB" dirty="0"/>
          </a:p>
        </p:txBody>
      </p:sp>
      <p:sp>
        <p:nvSpPr>
          <p:cNvPr id="6" name="Rectangle 5"/>
          <p:cNvSpPr/>
          <p:nvPr/>
        </p:nvSpPr>
        <p:spPr>
          <a:xfrm>
            <a:off x="264439" y="3702632"/>
            <a:ext cx="2716068" cy="1754327"/>
          </a:xfrm>
          <a:prstGeom prst="rect">
            <a:avLst/>
          </a:prstGeom>
          <a:solidFill>
            <a:schemeClr val="bg1"/>
          </a:solidFill>
          <a:ln>
            <a:solidFill>
              <a:schemeClr val="tx1"/>
            </a:solidFill>
          </a:ln>
        </p:spPr>
        <p:txBody>
          <a:bodyPr wrap="square">
            <a:spAutoFit/>
          </a:bodyPr>
          <a:lstStyle/>
          <a:p>
            <a:r>
              <a:rPr lang="en-US" b="1" dirty="0"/>
              <a:t>Treating people equally</a:t>
            </a:r>
            <a:endParaRPr lang="en-GB" dirty="0"/>
          </a:p>
          <a:p>
            <a:r>
              <a:rPr lang="en-US" dirty="0"/>
              <a:t>We have to be </a:t>
            </a:r>
            <a:r>
              <a:rPr lang="en-US" b="1" dirty="0"/>
              <a:t>fair to</a:t>
            </a:r>
            <a:r>
              <a:rPr lang="en-US" dirty="0"/>
              <a:t> both</a:t>
            </a:r>
            <a:endParaRPr lang="en-GB" dirty="0"/>
          </a:p>
          <a:p>
            <a:r>
              <a:rPr lang="en-US" dirty="0"/>
              <a:t>Fair trial</a:t>
            </a:r>
            <a:endParaRPr lang="en-GB" dirty="0"/>
          </a:p>
          <a:p>
            <a:r>
              <a:rPr lang="en-US" dirty="0"/>
              <a:t>It’s not fair</a:t>
            </a:r>
            <a:endParaRPr lang="en-GB" dirty="0"/>
          </a:p>
          <a:p>
            <a:r>
              <a:rPr lang="en-US" dirty="0" smtClean="0"/>
              <a:t>Fair </a:t>
            </a:r>
            <a:r>
              <a:rPr lang="en-US" dirty="0"/>
              <a:t>test</a:t>
            </a:r>
            <a:endParaRPr lang="en-GB" dirty="0"/>
          </a:p>
          <a:p>
            <a:r>
              <a:rPr lang="en-US" dirty="0"/>
              <a:t>Fair share</a:t>
            </a:r>
            <a:endParaRPr lang="en-GB" dirty="0"/>
          </a:p>
        </p:txBody>
      </p:sp>
      <p:sp>
        <p:nvSpPr>
          <p:cNvPr id="7" name="Rectangle 6"/>
          <p:cNvSpPr/>
          <p:nvPr/>
        </p:nvSpPr>
        <p:spPr>
          <a:xfrm>
            <a:off x="2972812" y="607352"/>
            <a:ext cx="1601617" cy="1200329"/>
          </a:xfrm>
          <a:prstGeom prst="rect">
            <a:avLst/>
          </a:prstGeom>
          <a:solidFill>
            <a:schemeClr val="bg1"/>
          </a:solidFill>
          <a:ln>
            <a:solidFill>
              <a:schemeClr val="tx1"/>
            </a:solidFill>
          </a:ln>
        </p:spPr>
        <p:txBody>
          <a:bodyPr wrap="square">
            <a:spAutoFit/>
          </a:bodyPr>
          <a:lstStyle/>
          <a:p>
            <a:r>
              <a:rPr lang="en-US" b="1" dirty="0"/>
              <a:t>Quite large</a:t>
            </a:r>
            <a:endParaRPr lang="en-GB" dirty="0"/>
          </a:p>
          <a:p>
            <a:r>
              <a:rPr lang="en-US" dirty="0"/>
              <a:t>Fair number</a:t>
            </a:r>
            <a:endParaRPr lang="en-GB" dirty="0"/>
          </a:p>
          <a:p>
            <a:r>
              <a:rPr lang="en-US" dirty="0"/>
              <a:t>Fair bit to do</a:t>
            </a:r>
            <a:endParaRPr lang="en-GB" dirty="0"/>
          </a:p>
          <a:p>
            <a:r>
              <a:rPr lang="en-US" dirty="0"/>
              <a:t>A fair way off</a:t>
            </a:r>
            <a:endParaRPr lang="en-GB" dirty="0"/>
          </a:p>
        </p:txBody>
      </p:sp>
      <p:sp>
        <p:nvSpPr>
          <p:cNvPr id="8" name="Rectangle 7"/>
          <p:cNvSpPr/>
          <p:nvPr/>
        </p:nvSpPr>
        <p:spPr>
          <a:xfrm>
            <a:off x="4704017" y="604596"/>
            <a:ext cx="1580964" cy="1200329"/>
          </a:xfrm>
          <a:prstGeom prst="rect">
            <a:avLst/>
          </a:prstGeom>
          <a:solidFill>
            <a:schemeClr val="bg1"/>
          </a:solidFill>
          <a:ln>
            <a:solidFill>
              <a:schemeClr val="tx1"/>
            </a:solidFill>
          </a:ln>
        </p:spPr>
        <p:txBody>
          <a:bodyPr wrap="square">
            <a:spAutoFit/>
          </a:bodyPr>
          <a:lstStyle/>
          <a:p>
            <a:r>
              <a:rPr lang="en-US" b="1" dirty="0"/>
              <a:t>Quite good</a:t>
            </a:r>
            <a:endParaRPr lang="en-GB" dirty="0"/>
          </a:p>
          <a:p>
            <a:r>
              <a:rPr lang="en-US" dirty="0"/>
              <a:t>Fair chance</a:t>
            </a:r>
            <a:endParaRPr lang="en-GB" dirty="0"/>
          </a:p>
          <a:p>
            <a:r>
              <a:rPr lang="en-US" dirty="0"/>
              <a:t>Fair bet</a:t>
            </a:r>
            <a:endParaRPr lang="en-GB" dirty="0"/>
          </a:p>
          <a:p>
            <a:r>
              <a:rPr lang="en-US" dirty="0"/>
              <a:t>Fair </a:t>
            </a:r>
            <a:r>
              <a:rPr lang="en-US" dirty="0" smtClean="0"/>
              <a:t>condition</a:t>
            </a:r>
            <a:endParaRPr lang="en-GB" dirty="0"/>
          </a:p>
        </p:txBody>
      </p:sp>
      <p:sp>
        <p:nvSpPr>
          <p:cNvPr id="9" name="Rectangle 8"/>
          <p:cNvSpPr/>
          <p:nvPr/>
        </p:nvSpPr>
        <p:spPr>
          <a:xfrm>
            <a:off x="3803351" y="5632787"/>
            <a:ext cx="1725941" cy="646331"/>
          </a:xfrm>
          <a:prstGeom prst="rect">
            <a:avLst/>
          </a:prstGeom>
          <a:solidFill>
            <a:schemeClr val="bg1"/>
          </a:solidFill>
          <a:ln>
            <a:solidFill>
              <a:schemeClr val="tx1"/>
            </a:solidFill>
          </a:ln>
        </p:spPr>
        <p:txBody>
          <a:bodyPr wrap="square">
            <a:spAutoFit/>
          </a:bodyPr>
          <a:lstStyle/>
          <a:p>
            <a:r>
              <a:rPr lang="en-US" b="1" dirty="0"/>
              <a:t>Pale in </a:t>
            </a:r>
            <a:r>
              <a:rPr lang="en-US" b="1" dirty="0" err="1"/>
              <a:t>colour</a:t>
            </a:r>
            <a:endParaRPr lang="en-GB" dirty="0"/>
          </a:p>
          <a:p>
            <a:r>
              <a:rPr lang="en-US" dirty="0"/>
              <a:t>Fair hair</a:t>
            </a:r>
            <a:endParaRPr lang="en-GB" dirty="0"/>
          </a:p>
        </p:txBody>
      </p:sp>
      <p:sp>
        <p:nvSpPr>
          <p:cNvPr id="10" name="Rectangle 9"/>
          <p:cNvSpPr/>
          <p:nvPr/>
        </p:nvSpPr>
        <p:spPr>
          <a:xfrm>
            <a:off x="3449257" y="4130278"/>
            <a:ext cx="2441505" cy="923330"/>
          </a:xfrm>
          <a:prstGeom prst="rect">
            <a:avLst/>
          </a:prstGeom>
          <a:solidFill>
            <a:schemeClr val="bg1"/>
          </a:solidFill>
          <a:ln>
            <a:solidFill>
              <a:schemeClr val="tx1"/>
            </a:solidFill>
          </a:ln>
        </p:spPr>
        <p:txBody>
          <a:bodyPr wrap="square">
            <a:spAutoFit/>
          </a:bodyPr>
          <a:lstStyle/>
          <a:p>
            <a:r>
              <a:rPr lang="en-US" b="1" dirty="0"/>
              <a:t>Weather</a:t>
            </a:r>
            <a:endParaRPr lang="en-GB" dirty="0"/>
          </a:p>
          <a:p>
            <a:r>
              <a:rPr lang="en-US" dirty="0"/>
              <a:t>Fair wind behind them</a:t>
            </a:r>
            <a:endParaRPr lang="en-GB" dirty="0"/>
          </a:p>
          <a:p>
            <a:r>
              <a:rPr lang="en-US" dirty="0"/>
              <a:t>Fair weather</a:t>
            </a:r>
            <a:endParaRPr lang="en-GB" dirty="0"/>
          </a:p>
        </p:txBody>
      </p:sp>
      <p:sp>
        <p:nvSpPr>
          <p:cNvPr id="11" name="Rectangle 10"/>
          <p:cNvSpPr/>
          <p:nvPr/>
        </p:nvSpPr>
        <p:spPr>
          <a:xfrm>
            <a:off x="781993" y="5817453"/>
            <a:ext cx="1580965" cy="923330"/>
          </a:xfrm>
          <a:prstGeom prst="rect">
            <a:avLst/>
          </a:prstGeom>
          <a:solidFill>
            <a:schemeClr val="bg1"/>
          </a:solidFill>
          <a:ln>
            <a:solidFill>
              <a:schemeClr val="tx1"/>
            </a:solidFill>
          </a:ln>
        </p:spPr>
        <p:txBody>
          <a:bodyPr wrap="square">
            <a:spAutoFit/>
          </a:bodyPr>
          <a:lstStyle/>
          <a:p>
            <a:r>
              <a:rPr lang="en-US" b="1" dirty="0" smtClean="0"/>
              <a:t>Beauty</a:t>
            </a:r>
            <a:endParaRPr lang="en-GB" dirty="0"/>
          </a:p>
          <a:p>
            <a:r>
              <a:rPr lang="en-US" dirty="0"/>
              <a:t>Fair </a:t>
            </a:r>
            <a:r>
              <a:rPr lang="en-US" dirty="0" smtClean="0"/>
              <a:t>maiden</a:t>
            </a:r>
          </a:p>
          <a:p>
            <a:r>
              <a:rPr lang="en-US" dirty="0" smtClean="0"/>
              <a:t>Fair of face</a:t>
            </a:r>
            <a:endParaRPr lang="en-GB" dirty="0"/>
          </a:p>
        </p:txBody>
      </p:sp>
      <p:sp>
        <p:nvSpPr>
          <p:cNvPr id="12" name="Rectangle 11"/>
          <p:cNvSpPr/>
          <p:nvPr/>
        </p:nvSpPr>
        <p:spPr>
          <a:xfrm>
            <a:off x="6388652" y="626604"/>
            <a:ext cx="2604704" cy="3693319"/>
          </a:xfrm>
          <a:prstGeom prst="rect">
            <a:avLst/>
          </a:prstGeom>
          <a:solidFill>
            <a:schemeClr val="bg1"/>
          </a:solidFill>
          <a:ln>
            <a:solidFill>
              <a:schemeClr val="tx1"/>
            </a:solidFill>
          </a:ln>
        </p:spPr>
        <p:txBody>
          <a:bodyPr wrap="square">
            <a:spAutoFit/>
          </a:bodyPr>
          <a:lstStyle/>
          <a:p>
            <a:r>
              <a:rPr lang="en-US" b="1" dirty="0"/>
              <a:t>Idioms</a:t>
            </a:r>
            <a:endParaRPr lang="en-GB" dirty="0"/>
          </a:p>
          <a:p>
            <a:r>
              <a:rPr lang="en-US" dirty="0"/>
              <a:t>Fair and square</a:t>
            </a:r>
            <a:endParaRPr lang="en-GB" dirty="0"/>
          </a:p>
          <a:p>
            <a:r>
              <a:rPr lang="en-US" dirty="0"/>
              <a:t>All’s fair in love and war.</a:t>
            </a:r>
            <a:endParaRPr lang="en-GB" dirty="0"/>
          </a:p>
          <a:p>
            <a:r>
              <a:rPr lang="en-US" dirty="0"/>
              <a:t>Fair means or foul</a:t>
            </a:r>
            <a:endParaRPr lang="en-GB" dirty="0"/>
          </a:p>
          <a:p>
            <a:r>
              <a:rPr lang="en-US" dirty="0"/>
              <a:t>Fair crack of the whip</a:t>
            </a:r>
            <a:endParaRPr lang="en-GB" dirty="0"/>
          </a:p>
          <a:p>
            <a:r>
              <a:rPr lang="en-US" dirty="0"/>
              <a:t>Fair enough</a:t>
            </a:r>
            <a:endParaRPr lang="en-GB" dirty="0"/>
          </a:p>
          <a:p>
            <a:r>
              <a:rPr lang="en-US" dirty="0"/>
              <a:t>Give … a fair hearing</a:t>
            </a:r>
            <a:endParaRPr lang="en-GB" dirty="0"/>
          </a:p>
          <a:p>
            <a:r>
              <a:rPr lang="en-US" dirty="0"/>
              <a:t>Fairs fair</a:t>
            </a:r>
            <a:endParaRPr lang="en-GB" dirty="0"/>
          </a:p>
          <a:p>
            <a:r>
              <a:rPr lang="en-US" dirty="0"/>
              <a:t>More than his fair share</a:t>
            </a:r>
            <a:endParaRPr lang="en-GB" dirty="0"/>
          </a:p>
          <a:p>
            <a:r>
              <a:rPr lang="en-US" dirty="0"/>
              <a:t>It’s a fair cop</a:t>
            </a:r>
            <a:endParaRPr lang="en-GB" dirty="0"/>
          </a:p>
          <a:p>
            <a:r>
              <a:rPr lang="en-US" dirty="0"/>
              <a:t>Fair game</a:t>
            </a:r>
            <a:endParaRPr lang="en-GB" dirty="0"/>
          </a:p>
          <a:p>
            <a:r>
              <a:rPr lang="en-US" dirty="0"/>
              <a:t>Fair to </a:t>
            </a:r>
            <a:r>
              <a:rPr lang="en-US" dirty="0" smtClean="0"/>
              <a:t>middling</a:t>
            </a:r>
          </a:p>
          <a:p>
            <a:r>
              <a:rPr lang="en-US" dirty="0" smtClean="0"/>
              <a:t>Fairest one of all</a:t>
            </a:r>
            <a:endParaRPr lang="en-GB" dirty="0"/>
          </a:p>
        </p:txBody>
      </p:sp>
      <p:sp>
        <p:nvSpPr>
          <p:cNvPr id="13" name="Rectangle 12"/>
          <p:cNvSpPr/>
          <p:nvPr/>
        </p:nvSpPr>
        <p:spPr>
          <a:xfrm>
            <a:off x="7159632" y="4591943"/>
            <a:ext cx="1290608" cy="1477328"/>
          </a:xfrm>
          <a:prstGeom prst="rect">
            <a:avLst/>
          </a:prstGeom>
          <a:solidFill>
            <a:schemeClr val="bg1"/>
          </a:solidFill>
          <a:ln>
            <a:solidFill>
              <a:schemeClr val="tx1"/>
            </a:solidFill>
          </a:ln>
        </p:spPr>
        <p:txBody>
          <a:bodyPr wrap="square">
            <a:spAutoFit/>
          </a:bodyPr>
          <a:lstStyle/>
          <a:p>
            <a:r>
              <a:rPr lang="en-GB" b="1" dirty="0" smtClean="0"/>
              <a:t>Nouns</a:t>
            </a:r>
          </a:p>
          <a:p>
            <a:r>
              <a:rPr lang="en-GB" dirty="0" smtClean="0"/>
              <a:t>Funfair</a:t>
            </a:r>
          </a:p>
          <a:p>
            <a:r>
              <a:rPr lang="en-GB" dirty="0" smtClean="0"/>
              <a:t>Book fair</a:t>
            </a:r>
          </a:p>
          <a:p>
            <a:r>
              <a:rPr lang="en-GB" dirty="0" smtClean="0"/>
              <a:t>Craft fair</a:t>
            </a:r>
          </a:p>
          <a:p>
            <a:r>
              <a:rPr lang="en-GB" dirty="0" smtClean="0"/>
              <a:t>Fairground</a:t>
            </a:r>
          </a:p>
        </p:txBody>
      </p:sp>
      <p:sp>
        <p:nvSpPr>
          <p:cNvPr id="14" name="Rectangle 13"/>
          <p:cNvSpPr/>
          <p:nvPr/>
        </p:nvSpPr>
        <p:spPr>
          <a:xfrm>
            <a:off x="3619566" y="2426138"/>
            <a:ext cx="1909726" cy="1015663"/>
          </a:xfrm>
          <a:prstGeom prst="rect">
            <a:avLst/>
          </a:prstGeom>
          <a:solidFill>
            <a:schemeClr val="bg1"/>
          </a:solidFill>
          <a:ln>
            <a:solidFill>
              <a:schemeClr val="tx1"/>
            </a:solidFill>
          </a:ln>
        </p:spPr>
        <p:txBody>
          <a:bodyPr wrap="square">
            <a:spAutoFit/>
          </a:bodyPr>
          <a:lstStyle/>
          <a:p>
            <a:endParaRPr lang="en-GB" sz="2000" dirty="0" smtClean="0"/>
          </a:p>
          <a:p>
            <a:r>
              <a:rPr lang="en-GB" sz="4000" dirty="0" smtClean="0"/>
              <a:t>fair</a:t>
            </a:r>
            <a:endParaRPr lang="en-GB" sz="4000" dirty="0"/>
          </a:p>
        </p:txBody>
      </p:sp>
      <p:pic>
        <p:nvPicPr>
          <p:cNvPr id="2" name="Picture 1"/>
          <p:cNvPicPr>
            <a:picLocks noChangeAspect="1"/>
          </p:cNvPicPr>
          <p:nvPr/>
        </p:nvPicPr>
        <p:blipFill>
          <a:blip r:embed="rId3"/>
          <a:stretch>
            <a:fillRect/>
          </a:stretch>
        </p:blipFill>
        <p:spPr>
          <a:xfrm>
            <a:off x="4574429" y="2039691"/>
            <a:ext cx="1316333" cy="1121687"/>
          </a:xfrm>
          <a:prstGeom prst="rect">
            <a:avLst/>
          </a:prstGeom>
        </p:spPr>
      </p:pic>
    </p:spTree>
    <p:extLst>
      <p:ext uri="{BB962C8B-B14F-4D97-AF65-F5344CB8AC3E}">
        <p14:creationId xmlns:p14="http://schemas.microsoft.com/office/powerpoint/2010/main" val="974137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02" y="-175699"/>
            <a:ext cx="8229600" cy="1143000"/>
          </a:xfrm>
        </p:spPr>
        <p:txBody>
          <a:bodyPr/>
          <a:lstStyle/>
          <a:p>
            <a:r>
              <a:rPr lang="en-US" dirty="0" smtClean="0"/>
              <a:t>Progression in vocabulary</a:t>
            </a:r>
            <a:endParaRPr lang="en-US" dirty="0"/>
          </a:p>
        </p:txBody>
      </p:sp>
      <p:sp>
        <p:nvSpPr>
          <p:cNvPr id="4" name="TextBox 3"/>
          <p:cNvSpPr txBox="1"/>
          <p:nvPr/>
        </p:nvSpPr>
        <p:spPr>
          <a:xfrm>
            <a:off x="236902" y="823714"/>
            <a:ext cx="8704618" cy="2585323"/>
          </a:xfrm>
          <a:prstGeom prst="rect">
            <a:avLst/>
          </a:prstGeom>
          <a:solidFill>
            <a:schemeClr val="tx2">
              <a:lumMod val="60000"/>
              <a:lumOff val="40000"/>
            </a:schemeClr>
          </a:solidFill>
          <a:ln>
            <a:solidFill>
              <a:schemeClr val="tx1"/>
            </a:solidFill>
          </a:ln>
        </p:spPr>
        <p:txBody>
          <a:bodyPr wrap="square" rtlCol="0">
            <a:spAutoFit/>
          </a:bodyPr>
          <a:lstStyle/>
          <a:p>
            <a:r>
              <a:rPr lang="en-US" dirty="0" smtClean="0">
                <a:solidFill>
                  <a:schemeClr val="bg1"/>
                </a:solidFill>
                <a:latin typeface="Arial"/>
                <a:cs typeface="Arial"/>
              </a:rPr>
              <a:t>KS1 Speaking		     Stage B				Stage C			    Stage D</a:t>
            </a:r>
          </a:p>
          <a:p>
            <a:r>
              <a:rPr lang="en-US" dirty="0" smtClean="0">
                <a:solidFill>
                  <a:schemeClr val="bg1"/>
                </a:solidFill>
                <a:latin typeface="Arial"/>
                <a:cs typeface="Arial"/>
              </a:rPr>
              <a:t>Stage A</a:t>
            </a:r>
            <a:endParaRPr lang="en-US" dirty="0">
              <a:solidFill>
                <a:schemeClr val="bg1"/>
              </a:solidFill>
              <a:latin typeface="Arial"/>
              <a:cs typeface="Aria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5" name="TextBox 4"/>
          <p:cNvSpPr txBox="1"/>
          <p:nvPr/>
        </p:nvSpPr>
        <p:spPr>
          <a:xfrm>
            <a:off x="236902" y="3734689"/>
            <a:ext cx="8704618" cy="2862323"/>
          </a:xfrm>
          <a:prstGeom prst="rect">
            <a:avLst/>
          </a:prstGeom>
          <a:solidFill>
            <a:schemeClr val="tx2">
              <a:lumMod val="60000"/>
              <a:lumOff val="40000"/>
            </a:schemeClr>
          </a:solidFill>
          <a:ln>
            <a:solidFill>
              <a:schemeClr val="tx1"/>
            </a:solidFill>
          </a:ln>
        </p:spPr>
        <p:txBody>
          <a:bodyPr wrap="square" rtlCol="0">
            <a:spAutoFit/>
          </a:bodyPr>
          <a:lstStyle/>
          <a:p>
            <a:r>
              <a:rPr lang="en-US" dirty="0" smtClean="0">
                <a:solidFill>
                  <a:srgbClr val="FFFFFF"/>
                </a:solidFill>
                <a:latin typeface="Arial"/>
                <a:cs typeface="Arial"/>
              </a:rPr>
              <a:t>KS2 Writing</a:t>
            </a:r>
          </a:p>
          <a:p>
            <a:r>
              <a:rPr lang="en-US" dirty="0" smtClean="0">
                <a:solidFill>
                  <a:srgbClr val="FFFFFF"/>
                </a:solidFill>
                <a:latin typeface="Arial"/>
                <a:cs typeface="Arial"/>
              </a:rPr>
              <a:t>Stage B						Stage C							Stage D</a:t>
            </a:r>
            <a:endParaRPr lang="en-US" dirty="0">
              <a:solidFill>
                <a:srgbClr val="FFFFFF"/>
              </a:solidFill>
              <a:latin typeface="Arial"/>
              <a:cs typeface="Arial"/>
            </a:endParaRPr>
          </a:p>
          <a:p>
            <a:endParaRPr lang="en-US" dirty="0" smtClean="0">
              <a:solidFill>
                <a:srgbClr val="FFFFFF"/>
              </a:solidFill>
            </a:endParaRPr>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7" name="Rectangle 6"/>
          <p:cNvSpPr/>
          <p:nvPr/>
        </p:nvSpPr>
        <p:spPr>
          <a:xfrm>
            <a:off x="340302" y="1554955"/>
            <a:ext cx="1879015" cy="16565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solidFill>
                  <a:schemeClr val="tx1"/>
                </a:solidFill>
              </a:rPr>
              <a:t>Has very basic </a:t>
            </a:r>
          </a:p>
          <a:p>
            <a:pPr lvl="0" algn="ctr"/>
            <a:r>
              <a:rPr lang="en-US" dirty="0">
                <a:solidFill>
                  <a:schemeClr val="tx1"/>
                </a:solidFill>
              </a:rPr>
              <a:t>vocabulary </a:t>
            </a:r>
            <a:r>
              <a:rPr lang="en-US" b="1" dirty="0">
                <a:solidFill>
                  <a:schemeClr val="tx1"/>
                </a:solidFill>
              </a:rPr>
              <a:t>relating </a:t>
            </a:r>
            <a:endParaRPr lang="en-GB" b="1" dirty="0">
              <a:solidFill>
                <a:schemeClr val="tx1"/>
              </a:solidFill>
            </a:endParaRPr>
          </a:p>
          <a:p>
            <a:pPr algn="ctr"/>
            <a:r>
              <a:rPr lang="en-US" b="1" dirty="0">
                <a:solidFill>
                  <a:schemeClr val="tx1"/>
                </a:solidFill>
              </a:rPr>
              <a:t>to school and </a:t>
            </a:r>
          </a:p>
          <a:p>
            <a:pPr algn="ctr"/>
            <a:r>
              <a:rPr lang="en-US" b="1" dirty="0">
                <a:solidFill>
                  <a:schemeClr val="tx1"/>
                </a:solidFill>
              </a:rPr>
              <a:t>activities</a:t>
            </a:r>
          </a:p>
        </p:txBody>
      </p:sp>
      <p:sp>
        <p:nvSpPr>
          <p:cNvPr id="8" name="Rectangle 7"/>
          <p:cNvSpPr/>
          <p:nvPr/>
        </p:nvSpPr>
        <p:spPr>
          <a:xfrm>
            <a:off x="2543284" y="1438733"/>
            <a:ext cx="1979310" cy="160043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lvl="0"/>
            <a:r>
              <a:rPr lang="en-US" sz="1400" dirty="0" smtClean="0">
                <a:solidFill>
                  <a:srgbClr val="000000"/>
                </a:solidFill>
              </a:rPr>
              <a:t>Is acquiring </a:t>
            </a:r>
            <a:r>
              <a:rPr lang="en-US" sz="1400" b="1" dirty="0" smtClean="0">
                <a:solidFill>
                  <a:schemeClr val="tx1"/>
                </a:solidFill>
              </a:rPr>
              <a:t>some topic/subject specific vocab </a:t>
            </a:r>
            <a:r>
              <a:rPr lang="en-US" sz="1400" dirty="0" smtClean="0">
                <a:solidFill>
                  <a:schemeClr val="tx1"/>
                </a:solidFill>
              </a:rPr>
              <a:t>but still </a:t>
            </a:r>
            <a:r>
              <a:rPr lang="en-US" sz="1400" b="1" dirty="0" smtClean="0">
                <a:solidFill>
                  <a:schemeClr val="tx1"/>
                </a:solidFill>
              </a:rPr>
              <a:t>very dependent on deictic language</a:t>
            </a:r>
            <a:r>
              <a:rPr lang="en-US" sz="1400" dirty="0" smtClean="0">
                <a:solidFill>
                  <a:schemeClr val="tx1"/>
                </a:solidFill>
              </a:rPr>
              <a:t> such as </a:t>
            </a:r>
            <a:r>
              <a:rPr lang="en-US" sz="1400" i="1" dirty="0" smtClean="0">
                <a:solidFill>
                  <a:schemeClr val="tx1"/>
                </a:solidFill>
              </a:rPr>
              <a:t>her/there/this</a:t>
            </a:r>
            <a:r>
              <a:rPr lang="en-US" sz="1400" dirty="0" smtClean="0">
                <a:solidFill>
                  <a:schemeClr val="tx1"/>
                </a:solidFill>
              </a:rPr>
              <a:t> and common verbs </a:t>
            </a:r>
            <a:r>
              <a:rPr lang="en-US" sz="1400" dirty="0" err="1" smtClean="0">
                <a:solidFill>
                  <a:schemeClr val="tx1"/>
                </a:solidFill>
              </a:rPr>
              <a:t>ie</a:t>
            </a:r>
            <a:r>
              <a:rPr lang="en-US" sz="1400" dirty="0" smtClean="0">
                <a:solidFill>
                  <a:schemeClr val="tx1"/>
                </a:solidFill>
              </a:rPr>
              <a:t> </a:t>
            </a:r>
            <a:r>
              <a:rPr lang="en-US" sz="1400" i="1" dirty="0" smtClean="0">
                <a:solidFill>
                  <a:schemeClr val="tx1"/>
                </a:solidFill>
              </a:rPr>
              <a:t>have, be, do, come, go, make </a:t>
            </a:r>
            <a:endParaRPr lang="en-US" sz="1400" i="1" dirty="0">
              <a:solidFill>
                <a:schemeClr val="tx1"/>
              </a:solidFill>
            </a:endParaRPr>
          </a:p>
        </p:txBody>
      </p:sp>
      <p:sp>
        <p:nvSpPr>
          <p:cNvPr id="9" name="Rectangle 8"/>
          <p:cNvSpPr/>
          <p:nvPr/>
        </p:nvSpPr>
        <p:spPr>
          <a:xfrm>
            <a:off x="4814436" y="1441491"/>
            <a:ext cx="1879015" cy="16295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Has a </a:t>
            </a:r>
            <a:r>
              <a:rPr lang="en-US" b="1" dirty="0" smtClean="0">
                <a:solidFill>
                  <a:srgbClr val="000000"/>
                </a:solidFill>
              </a:rPr>
              <a:t>fairly wide vocabulary, including subject-specific words</a:t>
            </a:r>
            <a:endParaRPr lang="en-US" b="1" dirty="0">
              <a:solidFill>
                <a:srgbClr val="000000"/>
              </a:solidFill>
            </a:endParaRPr>
          </a:p>
        </p:txBody>
      </p:sp>
      <p:sp>
        <p:nvSpPr>
          <p:cNvPr id="12" name="Rectangle 11"/>
          <p:cNvSpPr/>
          <p:nvPr/>
        </p:nvSpPr>
        <p:spPr>
          <a:xfrm>
            <a:off x="6871768" y="1263237"/>
            <a:ext cx="1879015" cy="195143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smtClean="0">
                <a:solidFill>
                  <a:srgbClr val="000000"/>
                </a:solidFill>
              </a:rPr>
              <a:t>Has a wide vocabulary and is </a:t>
            </a:r>
            <a:r>
              <a:rPr lang="en-US" sz="1400" b="1" dirty="0" smtClean="0">
                <a:solidFill>
                  <a:srgbClr val="000000"/>
                </a:solidFill>
              </a:rPr>
              <a:t>beginning to understand that a word can have more than one meaning </a:t>
            </a:r>
            <a:r>
              <a:rPr lang="en-US" sz="1400" dirty="0" err="1" smtClean="0">
                <a:solidFill>
                  <a:srgbClr val="000000"/>
                </a:solidFill>
              </a:rPr>
              <a:t>ie</a:t>
            </a:r>
            <a:r>
              <a:rPr lang="en-US" sz="1400" dirty="0" smtClean="0">
                <a:solidFill>
                  <a:srgbClr val="000000"/>
                </a:solidFill>
              </a:rPr>
              <a:t> </a:t>
            </a:r>
            <a:r>
              <a:rPr lang="en-US" sz="1400" i="1" dirty="0" smtClean="0">
                <a:solidFill>
                  <a:srgbClr val="000000"/>
                </a:solidFill>
              </a:rPr>
              <a:t>cross</a:t>
            </a:r>
            <a:r>
              <a:rPr lang="en-US" sz="1400" dirty="0" smtClean="0">
                <a:solidFill>
                  <a:srgbClr val="000000"/>
                </a:solidFill>
              </a:rPr>
              <a:t> and </a:t>
            </a:r>
            <a:r>
              <a:rPr lang="en-US" sz="1400" b="1" dirty="0" smtClean="0">
                <a:solidFill>
                  <a:srgbClr val="000000"/>
                </a:solidFill>
              </a:rPr>
              <a:t>can be used in different ways </a:t>
            </a:r>
            <a:r>
              <a:rPr lang="mr-IN" sz="1400" dirty="0" smtClean="0">
                <a:solidFill>
                  <a:srgbClr val="000000"/>
                </a:solidFill>
              </a:rPr>
              <a:t>–</a:t>
            </a:r>
            <a:r>
              <a:rPr lang="en-US" sz="1400" dirty="0" smtClean="0">
                <a:solidFill>
                  <a:srgbClr val="000000"/>
                </a:solidFill>
              </a:rPr>
              <a:t> </a:t>
            </a:r>
            <a:r>
              <a:rPr lang="en-US" sz="1400" i="1" dirty="0" smtClean="0">
                <a:solidFill>
                  <a:srgbClr val="000000"/>
                </a:solidFill>
              </a:rPr>
              <a:t>cross your fingers</a:t>
            </a:r>
            <a:endParaRPr lang="en-US" sz="1400" i="1" dirty="0">
              <a:solidFill>
                <a:srgbClr val="000000"/>
              </a:solidFill>
            </a:endParaRPr>
          </a:p>
        </p:txBody>
      </p:sp>
      <p:sp>
        <p:nvSpPr>
          <p:cNvPr id="13" name="Rectangle 12"/>
          <p:cNvSpPr/>
          <p:nvPr/>
        </p:nvSpPr>
        <p:spPr>
          <a:xfrm>
            <a:off x="340302" y="4464601"/>
            <a:ext cx="2332571" cy="182270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Has </a:t>
            </a:r>
            <a:r>
              <a:rPr lang="en-US" b="1" dirty="0" smtClean="0">
                <a:solidFill>
                  <a:srgbClr val="000000"/>
                </a:solidFill>
              </a:rPr>
              <a:t>basic vocabulary </a:t>
            </a:r>
            <a:r>
              <a:rPr lang="en-US" dirty="0" smtClean="0">
                <a:solidFill>
                  <a:srgbClr val="000000"/>
                </a:solidFill>
              </a:rPr>
              <a:t>but may have become </a:t>
            </a:r>
            <a:r>
              <a:rPr lang="en-US" b="1" dirty="0" smtClean="0">
                <a:solidFill>
                  <a:srgbClr val="000000"/>
                </a:solidFill>
              </a:rPr>
              <a:t>familiar with some subject-specific words/phrases</a:t>
            </a:r>
            <a:endParaRPr lang="en-US" b="1" dirty="0">
              <a:solidFill>
                <a:srgbClr val="000000"/>
              </a:solidFill>
            </a:endParaRPr>
          </a:p>
        </p:txBody>
      </p:sp>
      <p:sp>
        <p:nvSpPr>
          <p:cNvPr id="14" name="Rectangle 13"/>
          <p:cNvSpPr/>
          <p:nvPr/>
        </p:nvSpPr>
        <p:spPr>
          <a:xfrm>
            <a:off x="3022758" y="4347979"/>
            <a:ext cx="2769792" cy="21324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Uses a </a:t>
            </a:r>
            <a:r>
              <a:rPr lang="en-US" sz="1400" b="1" dirty="0">
                <a:solidFill>
                  <a:srgbClr val="000000"/>
                </a:solidFill>
              </a:rPr>
              <a:t>wider range of vocabulary across the curriculum but not always appropriately:</a:t>
            </a:r>
            <a:endParaRPr lang="en-US" sz="1400" b="1" i="1" dirty="0">
              <a:solidFill>
                <a:srgbClr val="000000"/>
              </a:solidFill>
            </a:endParaRPr>
          </a:p>
          <a:p>
            <a:pPr marL="285750" indent="-285750">
              <a:buFontTx/>
              <a:buChar char="-"/>
            </a:pPr>
            <a:r>
              <a:rPr lang="en-US" sz="1400" i="1" dirty="0" smtClean="0">
                <a:solidFill>
                  <a:srgbClr val="000000"/>
                </a:solidFill>
              </a:rPr>
              <a:t>rapid </a:t>
            </a:r>
            <a:r>
              <a:rPr lang="en-US" sz="1400" i="1" dirty="0">
                <a:solidFill>
                  <a:srgbClr val="000000"/>
                </a:solidFill>
              </a:rPr>
              <a:t>animal, slammed open</a:t>
            </a:r>
          </a:p>
          <a:p>
            <a:pPr marL="285750" indent="-285750">
              <a:buFontTx/>
              <a:buChar char="-"/>
            </a:pPr>
            <a:r>
              <a:rPr lang="en-US" sz="1400" i="1" dirty="0" smtClean="0">
                <a:solidFill>
                  <a:srgbClr val="000000"/>
                </a:solidFill>
              </a:rPr>
              <a:t> </a:t>
            </a:r>
            <a:r>
              <a:rPr lang="en-US" sz="1400" dirty="0">
                <a:solidFill>
                  <a:srgbClr val="000000"/>
                </a:solidFill>
              </a:rPr>
              <a:t>duplication – </a:t>
            </a:r>
            <a:r>
              <a:rPr lang="en-US" sz="1400" i="1" dirty="0" err="1">
                <a:solidFill>
                  <a:srgbClr val="000000"/>
                </a:solidFill>
              </a:rPr>
              <a:t>big,vast</a:t>
            </a:r>
            <a:r>
              <a:rPr lang="en-US" sz="1400" i="1" dirty="0">
                <a:solidFill>
                  <a:srgbClr val="000000"/>
                </a:solidFill>
              </a:rPr>
              <a:t>,  rapidly </a:t>
            </a:r>
            <a:r>
              <a:rPr lang="en-US" sz="1400" i="1" dirty="0" smtClean="0">
                <a:solidFill>
                  <a:srgbClr val="000000"/>
                </a:solidFill>
              </a:rPr>
              <a:t>rushed</a:t>
            </a:r>
          </a:p>
          <a:p>
            <a:pPr marL="285750" indent="-285750">
              <a:buFontTx/>
              <a:buChar char="-"/>
            </a:pPr>
            <a:r>
              <a:rPr lang="en-US" sz="1400" i="1" dirty="0" smtClean="0">
                <a:solidFill>
                  <a:srgbClr val="000000"/>
                </a:solidFill>
              </a:rPr>
              <a:t> </a:t>
            </a:r>
            <a:r>
              <a:rPr lang="en-US" sz="1400" dirty="0" err="1" smtClean="0">
                <a:solidFill>
                  <a:srgbClr val="000000"/>
                </a:solidFill>
              </a:rPr>
              <a:t>overdependent</a:t>
            </a:r>
            <a:r>
              <a:rPr lang="en-US" sz="1400" dirty="0" smtClean="0">
                <a:solidFill>
                  <a:srgbClr val="000000"/>
                </a:solidFill>
              </a:rPr>
              <a:t> </a:t>
            </a:r>
            <a:r>
              <a:rPr lang="en-US" sz="1400" dirty="0">
                <a:solidFill>
                  <a:srgbClr val="000000"/>
                </a:solidFill>
              </a:rPr>
              <a:t>on common </a:t>
            </a:r>
            <a:r>
              <a:rPr lang="en-US" sz="1400" dirty="0" smtClean="0">
                <a:solidFill>
                  <a:srgbClr val="000000"/>
                </a:solidFill>
              </a:rPr>
              <a:t> verbs </a:t>
            </a:r>
            <a:r>
              <a:rPr lang="en-US" sz="1400" i="1" dirty="0">
                <a:solidFill>
                  <a:srgbClr val="000000"/>
                </a:solidFill>
              </a:rPr>
              <a:t>make, </a:t>
            </a:r>
            <a:r>
              <a:rPr lang="en-US" sz="1400" i="1" dirty="0" smtClean="0">
                <a:solidFill>
                  <a:srgbClr val="000000"/>
                </a:solidFill>
              </a:rPr>
              <a:t> </a:t>
            </a:r>
            <a:r>
              <a:rPr lang="en-US" sz="1400" i="1" dirty="0">
                <a:solidFill>
                  <a:srgbClr val="000000"/>
                </a:solidFill>
              </a:rPr>
              <a:t>do, have, be, come, go</a:t>
            </a:r>
            <a:endParaRPr lang="en-US" sz="1400" dirty="0">
              <a:solidFill>
                <a:srgbClr val="000000"/>
              </a:solidFill>
            </a:endParaRPr>
          </a:p>
        </p:txBody>
      </p:sp>
      <p:sp>
        <p:nvSpPr>
          <p:cNvPr id="15" name="Rectangle 14"/>
          <p:cNvSpPr/>
          <p:nvPr/>
        </p:nvSpPr>
        <p:spPr>
          <a:xfrm>
            <a:off x="5973971" y="4330294"/>
            <a:ext cx="2776812" cy="21324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smtClean="0">
                <a:solidFill>
                  <a:srgbClr val="000000"/>
                </a:solidFill>
              </a:rPr>
              <a:t>Wide range </a:t>
            </a:r>
            <a:r>
              <a:rPr lang="en-US" dirty="0" smtClean="0">
                <a:solidFill>
                  <a:srgbClr val="000000"/>
                </a:solidFill>
              </a:rPr>
              <a:t>and increasing </a:t>
            </a:r>
            <a:r>
              <a:rPr lang="en-US" b="1" dirty="0" smtClean="0">
                <a:solidFill>
                  <a:srgbClr val="000000"/>
                </a:solidFill>
              </a:rPr>
              <a:t>depth</a:t>
            </a:r>
            <a:r>
              <a:rPr lang="en-US" dirty="0" smtClean="0">
                <a:solidFill>
                  <a:srgbClr val="000000"/>
                </a:solidFill>
              </a:rPr>
              <a:t> of vocabulary, </a:t>
            </a:r>
            <a:r>
              <a:rPr lang="en-US" b="1" dirty="0" smtClean="0">
                <a:solidFill>
                  <a:srgbClr val="000000"/>
                </a:solidFill>
              </a:rPr>
              <a:t>used appropriately,</a:t>
            </a:r>
            <a:r>
              <a:rPr lang="en-US" dirty="0" smtClean="0">
                <a:solidFill>
                  <a:srgbClr val="000000"/>
                </a:solidFill>
              </a:rPr>
              <a:t> but needs support to further develop </a:t>
            </a:r>
            <a:r>
              <a:rPr lang="en-US" b="1" dirty="0" smtClean="0">
                <a:solidFill>
                  <a:srgbClr val="FF0000"/>
                </a:solidFill>
              </a:rPr>
              <a:t>abstract</a:t>
            </a:r>
            <a:r>
              <a:rPr lang="en-US" dirty="0" smtClean="0">
                <a:solidFill>
                  <a:srgbClr val="000000"/>
                </a:solidFill>
              </a:rPr>
              <a:t> vocabulary, </a:t>
            </a:r>
            <a:r>
              <a:rPr lang="en-US" dirty="0" err="1" smtClean="0">
                <a:solidFill>
                  <a:srgbClr val="000000"/>
                </a:solidFill>
              </a:rPr>
              <a:t>ie</a:t>
            </a:r>
            <a:r>
              <a:rPr lang="en-US" dirty="0" smtClean="0">
                <a:solidFill>
                  <a:srgbClr val="000000"/>
                </a:solidFill>
              </a:rPr>
              <a:t> </a:t>
            </a:r>
            <a:r>
              <a:rPr lang="en-US" i="1" dirty="0" smtClean="0">
                <a:solidFill>
                  <a:srgbClr val="000000"/>
                </a:solidFill>
              </a:rPr>
              <a:t>envy, democracy</a:t>
            </a:r>
            <a:endParaRPr lang="en-US" i="1" dirty="0">
              <a:solidFill>
                <a:srgbClr val="000000"/>
              </a:solidFill>
            </a:endParaRPr>
          </a:p>
        </p:txBody>
      </p:sp>
      <p:sp>
        <p:nvSpPr>
          <p:cNvPr id="16" name="Right Arrow 15"/>
          <p:cNvSpPr/>
          <p:nvPr/>
        </p:nvSpPr>
        <p:spPr>
          <a:xfrm>
            <a:off x="2047478" y="967301"/>
            <a:ext cx="625395" cy="26370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4209896" y="917690"/>
            <a:ext cx="625395" cy="26370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6599366" y="876543"/>
            <a:ext cx="625395" cy="26370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2352278" y="4057239"/>
            <a:ext cx="625395" cy="26370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5661273" y="3925387"/>
            <a:ext cx="625395" cy="26370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7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690"/>
            <a:ext cx="8229600" cy="1143000"/>
          </a:xfrm>
        </p:spPr>
        <p:txBody>
          <a:bodyPr/>
          <a:lstStyle/>
          <a:p>
            <a:r>
              <a:rPr lang="en-US" dirty="0" smtClean="0"/>
              <a:t>Making an assessment</a:t>
            </a:r>
            <a:endParaRPr lang="en-US" dirty="0"/>
          </a:p>
        </p:txBody>
      </p:sp>
      <p:sp>
        <p:nvSpPr>
          <p:cNvPr id="3" name="Content Placeholder 2"/>
          <p:cNvSpPr>
            <a:spLocks noGrp="1"/>
          </p:cNvSpPr>
          <p:nvPr>
            <p:ph idx="1"/>
          </p:nvPr>
        </p:nvSpPr>
        <p:spPr>
          <a:xfrm>
            <a:off x="457199" y="841472"/>
            <a:ext cx="8415867" cy="6016527"/>
          </a:xfrm>
        </p:spPr>
        <p:txBody>
          <a:bodyPr>
            <a:normAutofit/>
          </a:bodyPr>
          <a:lstStyle/>
          <a:p>
            <a:pPr marL="0" indent="0">
              <a:buNone/>
            </a:pPr>
            <a:r>
              <a:rPr lang="en-US" sz="3000" dirty="0" smtClean="0"/>
              <a:t>When assessing writing, use a </a:t>
            </a:r>
            <a:r>
              <a:rPr lang="en-US" sz="3000" b="1" dirty="0" smtClean="0">
                <a:solidFill>
                  <a:srgbClr val="FF0000"/>
                </a:solidFill>
              </a:rPr>
              <a:t>top down approach</a:t>
            </a:r>
            <a:r>
              <a:rPr lang="en-US" sz="3000" dirty="0" smtClean="0"/>
              <a:t>:  consider genre, structure, cohesion first, then sentence structure, vocabulary </a:t>
            </a:r>
            <a:r>
              <a:rPr lang="en-US" sz="3000" dirty="0" err="1" smtClean="0"/>
              <a:t>etc</a:t>
            </a:r>
            <a:endParaRPr lang="en-US" sz="3000" dirty="0" smtClean="0"/>
          </a:p>
          <a:p>
            <a:pPr marL="0" indent="0">
              <a:buNone/>
            </a:pPr>
            <a:endParaRPr lang="en-US" sz="3000" dirty="0" smtClean="0"/>
          </a:p>
        </p:txBody>
      </p:sp>
    </p:spTree>
    <p:extLst>
      <p:ext uri="{BB962C8B-B14F-4D97-AF65-F5344CB8AC3E}">
        <p14:creationId xmlns:p14="http://schemas.microsoft.com/office/powerpoint/2010/main" val="252294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88913"/>
            <a:ext cx="8569325" cy="1008062"/>
          </a:xfrm>
          <a:solidFill>
            <a:schemeClr val="bg1"/>
          </a:solidFill>
        </p:spPr>
        <p:txBody>
          <a:bodyPr/>
          <a:lstStyle/>
          <a:p>
            <a:pPr eaLnBrk="1" hangingPunct="1">
              <a:defRPr/>
            </a:pPr>
            <a:r>
              <a:rPr lang="en-GB" sz="3600" dirty="0">
                <a:solidFill>
                  <a:schemeClr val="tx1"/>
                </a:solidFill>
                <a:latin typeface="Arial" charset="0"/>
                <a:cs typeface="+mj-cs"/>
              </a:rPr>
              <a:t>The Iceberg Model – Jim Cummins</a:t>
            </a:r>
          </a:p>
        </p:txBody>
      </p:sp>
      <p:sp>
        <p:nvSpPr>
          <p:cNvPr id="6147" name="AutoShape 3"/>
          <p:cNvSpPr>
            <a:spLocks noChangeArrowheads="1"/>
          </p:cNvSpPr>
          <p:nvPr/>
        </p:nvSpPr>
        <p:spPr bwMode="auto">
          <a:xfrm>
            <a:off x="1663701" y="1606550"/>
            <a:ext cx="5410200" cy="4419600"/>
          </a:xfrm>
          <a:prstGeom prst="triangle">
            <a:avLst>
              <a:gd name="adj" fmla="val 50000"/>
            </a:avLst>
          </a:prstGeom>
          <a:solidFill>
            <a:schemeClr val="accent1">
              <a:lumMod val="90000"/>
            </a:schemeClr>
          </a:solidFill>
          <a:ln w="9525">
            <a:solidFill>
              <a:schemeClr val="tx1"/>
            </a:solidFill>
            <a:miter lim="800000"/>
            <a:headEnd/>
            <a:tailEnd/>
          </a:ln>
          <a:extLst/>
        </p:spPr>
        <p:txBody>
          <a:bodyPr wrap="none" anchor="ctr"/>
          <a:lstStyle/>
          <a:p>
            <a:pPr>
              <a:defRPr/>
            </a:pPr>
            <a:endParaRPr lang="en-US">
              <a:latin typeface="Calibri" charset="0"/>
            </a:endParaRPr>
          </a:p>
        </p:txBody>
      </p:sp>
      <p:sp>
        <p:nvSpPr>
          <p:cNvPr id="6148" name="Text Box 4"/>
          <p:cNvSpPr txBox="1">
            <a:spLocks noChangeArrowheads="1"/>
          </p:cNvSpPr>
          <p:nvPr/>
        </p:nvSpPr>
        <p:spPr bwMode="auto">
          <a:xfrm>
            <a:off x="3282950" y="1981200"/>
            <a:ext cx="2092325" cy="193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GB" sz="2000" b="1" dirty="0">
                <a:solidFill>
                  <a:schemeClr val="bg1"/>
                </a:solidFill>
              </a:rPr>
              <a:t>BICS</a:t>
            </a:r>
          </a:p>
          <a:p>
            <a:pPr algn="ctr">
              <a:defRPr/>
            </a:pPr>
            <a:endParaRPr lang="en-GB" sz="2000" b="1" dirty="0">
              <a:solidFill>
                <a:schemeClr val="bg1"/>
              </a:solidFill>
            </a:endParaRPr>
          </a:p>
          <a:p>
            <a:pPr algn="ctr">
              <a:defRPr/>
            </a:pPr>
            <a:r>
              <a:rPr lang="en-GB" sz="2000" b="1" dirty="0">
                <a:solidFill>
                  <a:schemeClr val="bg1"/>
                </a:solidFill>
              </a:rPr>
              <a:t>Basic</a:t>
            </a:r>
          </a:p>
          <a:p>
            <a:pPr algn="ctr">
              <a:defRPr/>
            </a:pPr>
            <a:r>
              <a:rPr lang="en-GB" sz="2000" b="1" dirty="0">
                <a:solidFill>
                  <a:schemeClr val="bg1"/>
                </a:solidFill>
              </a:rPr>
              <a:t>Interpersonal</a:t>
            </a:r>
          </a:p>
          <a:p>
            <a:pPr algn="ctr">
              <a:defRPr/>
            </a:pPr>
            <a:r>
              <a:rPr lang="en-GB" sz="2000" b="1" dirty="0">
                <a:solidFill>
                  <a:schemeClr val="bg1"/>
                </a:solidFill>
              </a:rPr>
              <a:t>Communicative</a:t>
            </a:r>
          </a:p>
          <a:p>
            <a:pPr algn="ctr">
              <a:defRPr/>
            </a:pPr>
            <a:r>
              <a:rPr lang="en-GB" sz="2000" b="1" dirty="0">
                <a:solidFill>
                  <a:schemeClr val="bg1"/>
                </a:solidFill>
              </a:rPr>
              <a:t>Skills</a:t>
            </a:r>
          </a:p>
        </p:txBody>
      </p:sp>
      <p:sp>
        <p:nvSpPr>
          <p:cNvPr id="6149" name="Text Box 5"/>
          <p:cNvSpPr txBox="1">
            <a:spLocks noChangeArrowheads="1"/>
          </p:cNvSpPr>
          <p:nvPr/>
        </p:nvSpPr>
        <p:spPr bwMode="auto">
          <a:xfrm>
            <a:off x="3422650" y="4029076"/>
            <a:ext cx="1879600" cy="1938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GB" sz="2000" b="1" dirty="0">
                <a:solidFill>
                  <a:srgbClr val="FFFFFF"/>
                </a:solidFill>
              </a:rPr>
              <a:t>CALP</a:t>
            </a:r>
          </a:p>
          <a:p>
            <a:pPr algn="ctr">
              <a:defRPr/>
            </a:pPr>
            <a:endParaRPr lang="en-GB" sz="2000" b="1" dirty="0">
              <a:solidFill>
                <a:srgbClr val="FFFFFF"/>
              </a:solidFill>
            </a:endParaRPr>
          </a:p>
          <a:p>
            <a:pPr algn="ctr">
              <a:defRPr/>
            </a:pPr>
            <a:r>
              <a:rPr lang="en-GB" sz="2000" b="1" dirty="0">
                <a:solidFill>
                  <a:srgbClr val="FFFFFF"/>
                </a:solidFill>
              </a:rPr>
              <a:t>Cognitive and</a:t>
            </a:r>
          </a:p>
          <a:p>
            <a:pPr algn="ctr">
              <a:defRPr/>
            </a:pPr>
            <a:r>
              <a:rPr lang="en-GB" sz="2000" b="1" dirty="0">
                <a:solidFill>
                  <a:srgbClr val="FFFFFF"/>
                </a:solidFill>
              </a:rPr>
              <a:t>Academic</a:t>
            </a:r>
          </a:p>
          <a:p>
            <a:pPr algn="ctr">
              <a:defRPr/>
            </a:pPr>
            <a:r>
              <a:rPr lang="en-GB" sz="2000" b="1" dirty="0">
                <a:solidFill>
                  <a:srgbClr val="FFFFFF"/>
                </a:solidFill>
              </a:rPr>
              <a:t>Language</a:t>
            </a:r>
          </a:p>
          <a:p>
            <a:pPr algn="ctr">
              <a:defRPr/>
            </a:pPr>
            <a:r>
              <a:rPr lang="en-GB" sz="2000" b="1" dirty="0">
                <a:solidFill>
                  <a:srgbClr val="FFFFFF"/>
                </a:solidFill>
              </a:rPr>
              <a:t>Proficiency</a:t>
            </a:r>
          </a:p>
        </p:txBody>
      </p:sp>
      <p:grpSp>
        <p:nvGrpSpPr>
          <p:cNvPr id="41990" name="Group 6"/>
          <p:cNvGrpSpPr>
            <a:grpSpLocks/>
          </p:cNvGrpSpPr>
          <p:nvPr/>
        </p:nvGrpSpPr>
        <p:grpSpPr bwMode="auto">
          <a:xfrm>
            <a:off x="1027129" y="3625852"/>
            <a:ext cx="6943725" cy="517525"/>
            <a:chOff x="269" y="793"/>
            <a:chExt cx="4375" cy="326"/>
          </a:xfrm>
          <a:noFill/>
        </p:grpSpPr>
        <p:sp>
          <p:nvSpPr>
            <p:cNvPr id="41999" name="Arc 7"/>
            <p:cNvSpPr>
              <a:spLocks/>
            </p:cNvSpPr>
            <p:nvPr/>
          </p:nvSpPr>
          <p:spPr bwMode="auto">
            <a:xfrm rot="7967392">
              <a:off x="280" y="805"/>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0" name="Arc 8"/>
            <p:cNvSpPr>
              <a:spLocks/>
            </p:cNvSpPr>
            <p:nvPr/>
          </p:nvSpPr>
          <p:spPr bwMode="auto">
            <a:xfrm rot="7967392">
              <a:off x="726" y="803"/>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1" name="Arc 9"/>
            <p:cNvSpPr>
              <a:spLocks/>
            </p:cNvSpPr>
            <p:nvPr/>
          </p:nvSpPr>
          <p:spPr bwMode="auto">
            <a:xfrm rot="7967392">
              <a:off x="1181" y="797"/>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2" name="Arc 10"/>
            <p:cNvSpPr>
              <a:spLocks/>
            </p:cNvSpPr>
            <p:nvPr/>
          </p:nvSpPr>
          <p:spPr bwMode="auto">
            <a:xfrm rot="7967392">
              <a:off x="1627" y="795"/>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3" name="Arc 11"/>
            <p:cNvSpPr>
              <a:spLocks/>
            </p:cNvSpPr>
            <p:nvPr/>
          </p:nvSpPr>
          <p:spPr bwMode="auto">
            <a:xfrm rot="7967392">
              <a:off x="2082" y="796"/>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4" name="Arc 12"/>
            <p:cNvSpPr>
              <a:spLocks/>
            </p:cNvSpPr>
            <p:nvPr/>
          </p:nvSpPr>
          <p:spPr bwMode="auto">
            <a:xfrm rot="7967392">
              <a:off x="2528" y="794"/>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5" name="Arc 13"/>
            <p:cNvSpPr>
              <a:spLocks/>
            </p:cNvSpPr>
            <p:nvPr/>
          </p:nvSpPr>
          <p:spPr bwMode="auto">
            <a:xfrm rot="7967392">
              <a:off x="2983" y="788"/>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6" name="Arc 14"/>
            <p:cNvSpPr>
              <a:spLocks/>
            </p:cNvSpPr>
            <p:nvPr/>
          </p:nvSpPr>
          <p:spPr bwMode="auto">
            <a:xfrm rot="7967392">
              <a:off x="3429" y="786"/>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7" name="Arc 15"/>
            <p:cNvSpPr>
              <a:spLocks/>
            </p:cNvSpPr>
            <p:nvPr/>
          </p:nvSpPr>
          <p:spPr bwMode="auto">
            <a:xfrm rot="7967392">
              <a:off x="3879" y="779"/>
              <a:ext cx="303" cy="3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sp>
          <p:nvSpPr>
            <p:cNvPr id="42008" name="Arc 16"/>
            <p:cNvSpPr>
              <a:spLocks/>
            </p:cNvSpPr>
            <p:nvPr/>
          </p:nvSpPr>
          <p:spPr bwMode="auto">
            <a:xfrm rot="7967392">
              <a:off x="4325" y="777"/>
              <a:ext cx="303" cy="3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cmpd="sng">
              <a:solidFill>
                <a:schemeClr val="tx2">
                  <a:lumMod val="7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solidFill>
                  <a:srgbClr val="9BEFFF"/>
                </a:solidFill>
                <a:latin typeface="+mn-lt"/>
                <a:ea typeface="+mn-ea"/>
                <a:cs typeface="+mn-cs"/>
              </a:endParaRPr>
            </a:p>
          </p:txBody>
        </p:sp>
      </p:grpSp>
      <p:sp>
        <p:nvSpPr>
          <p:cNvPr id="6152" name="TextBox 1"/>
          <p:cNvSpPr txBox="1">
            <a:spLocks noChangeArrowheads="1"/>
          </p:cNvSpPr>
          <p:nvPr/>
        </p:nvSpPr>
        <p:spPr bwMode="auto">
          <a:xfrm>
            <a:off x="1470025" y="1981200"/>
            <a:ext cx="1952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GB" b="1" dirty="0">
                <a:latin typeface="Calibri" charset="0"/>
              </a:rPr>
              <a:t>Up to 2 years</a:t>
            </a:r>
          </a:p>
        </p:txBody>
      </p:sp>
      <p:sp>
        <p:nvSpPr>
          <p:cNvPr id="6153" name="TextBox 19"/>
          <p:cNvSpPr txBox="1">
            <a:spLocks noChangeArrowheads="1"/>
          </p:cNvSpPr>
          <p:nvPr/>
        </p:nvSpPr>
        <p:spPr bwMode="auto">
          <a:xfrm>
            <a:off x="6475412" y="4213225"/>
            <a:ext cx="21621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GB" b="1" dirty="0">
                <a:latin typeface="Calibri" charset="0"/>
              </a:rPr>
              <a:t>5 to 7 years</a:t>
            </a:r>
          </a:p>
        </p:txBody>
      </p:sp>
      <p:cxnSp>
        <p:nvCxnSpPr>
          <p:cNvPr id="4" name="Straight Connector 3"/>
          <p:cNvCxnSpPr/>
          <p:nvPr/>
        </p:nvCxnSpPr>
        <p:spPr>
          <a:xfrm>
            <a:off x="2714625" y="2443163"/>
            <a:ext cx="708025" cy="49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673851" y="4675188"/>
            <a:ext cx="522287" cy="48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971" name="TextBox 1"/>
          <p:cNvSpPr txBox="1">
            <a:spLocks noChangeArrowheads="1"/>
          </p:cNvSpPr>
          <p:nvPr/>
        </p:nvSpPr>
        <p:spPr bwMode="auto">
          <a:xfrm>
            <a:off x="5008879" y="1797050"/>
            <a:ext cx="2547621" cy="769441"/>
          </a:xfrm>
          <a:prstGeom prst="rect">
            <a:avLst/>
          </a:prstGeom>
          <a:solidFill>
            <a:schemeClr val="bg1"/>
          </a:solidFill>
          <a:ln w="9525">
            <a:solidFill>
              <a:srgbClr val="000000"/>
            </a:solidFill>
            <a:miter lim="800000"/>
            <a:headEnd/>
            <a:tailEnd/>
          </a:ln>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GB" sz="2200" b="1" dirty="0">
                <a:latin typeface="Calibri" charset="0"/>
              </a:rPr>
              <a:t>Retelling, </a:t>
            </a:r>
            <a:r>
              <a:rPr lang="en-GB" sz="2200" b="1" dirty="0" smtClean="0">
                <a:latin typeface="Calibri" charset="0"/>
              </a:rPr>
              <a:t>matching, describing</a:t>
            </a:r>
            <a:endParaRPr lang="en-GB" sz="2200" b="1" dirty="0">
              <a:latin typeface="Calibri" charset="0"/>
            </a:endParaRPr>
          </a:p>
        </p:txBody>
      </p:sp>
      <p:sp>
        <p:nvSpPr>
          <p:cNvPr id="40972" name="TextBox 24"/>
          <p:cNvSpPr txBox="1">
            <a:spLocks noChangeArrowheads="1"/>
          </p:cNvSpPr>
          <p:nvPr/>
        </p:nvSpPr>
        <p:spPr bwMode="auto">
          <a:xfrm>
            <a:off x="201613" y="4279900"/>
            <a:ext cx="2571750" cy="1107996"/>
          </a:xfrm>
          <a:prstGeom prst="rect">
            <a:avLst/>
          </a:prstGeom>
          <a:solidFill>
            <a:schemeClr val="bg1"/>
          </a:solidFill>
          <a:ln w="9525">
            <a:solidFill>
              <a:srgbClr val="000000"/>
            </a:solidFill>
            <a:miter lim="800000"/>
            <a:headEnd/>
            <a:tailEnd/>
          </a:ln>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GB" sz="2200" b="1" dirty="0">
                <a:latin typeface="Calibri" charset="0"/>
              </a:rPr>
              <a:t>Hypothesising</a:t>
            </a:r>
            <a:r>
              <a:rPr lang="en-GB" sz="2200" b="1" dirty="0" smtClean="0">
                <a:latin typeface="Calibri" charset="0"/>
              </a:rPr>
              <a:t>, generalising, </a:t>
            </a:r>
            <a:r>
              <a:rPr lang="en-GB" sz="2200" b="1" dirty="0">
                <a:latin typeface="Calibri" charset="0"/>
              </a:rPr>
              <a:t>evaluating critically </a:t>
            </a:r>
          </a:p>
        </p:txBody>
      </p:sp>
      <p:sp>
        <p:nvSpPr>
          <p:cNvPr id="25" name="TextBox 1"/>
          <p:cNvSpPr txBox="1">
            <a:spLocks noChangeArrowheads="1"/>
          </p:cNvSpPr>
          <p:nvPr/>
        </p:nvSpPr>
        <p:spPr bwMode="auto">
          <a:xfrm>
            <a:off x="7823200" y="1221829"/>
            <a:ext cx="1199833" cy="707886"/>
          </a:xfrm>
          <a:prstGeom prst="rect">
            <a:avLst/>
          </a:prstGeom>
          <a:solidFill>
            <a:srgbClr val="FF0000"/>
          </a:solidFill>
          <a:ln w="9525">
            <a:solidFill>
              <a:srgbClr val="000000"/>
            </a:solidFill>
            <a:miter lim="800000"/>
            <a:headEnd/>
            <a:tailEnd/>
          </a:ln>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en-GB" sz="2000" dirty="0" smtClean="0">
                <a:solidFill>
                  <a:schemeClr val="bg1"/>
                </a:solidFill>
                <a:latin typeface="Calibri" charset="0"/>
              </a:rPr>
              <a:t>Stage A of English</a:t>
            </a:r>
            <a:endParaRPr lang="en-GB" sz="2000" dirty="0">
              <a:solidFill>
                <a:schemeClr val="bg1"/>
              </a:solidFill>
              <a:latin typeface="Calibri" charset="0"/>
            </a:endParaRPr>
          </a:p>
        </p:txBody>
      </p:sp>
      <p:sp>
        <p:nvSpPr>
          <p:cNvPr id="26" name="TextBox 1"/>
          <p:cNvSpPr txBox="1">
            <a:spLocks noChangeArrowheads="1"/>
          </p:cNvSpPr>
          <p:nvPr/>
        </p:nvSpPr>
        <p:spPr bwMode="auto">
          <a:xfrm>
            <a:off x="7823200" y="6088559"/>
            <a:ext cx="1205771" cy="707886"/>
          </a:xfrm>
          <a:prstGeom prst="rect">
            <a:avLst/>
          </a:prstGeom>
          <a:solidFill>
            <a:srgbClr val="FF0000"/>
          </a:solidFill>
          <a:ln w="9525">
            <a:solidFill>
              <a:srgbClr val="000000"/>
            </a:solidFill>
            <a:miter lim="800000"/>
            <a:headEnd/>
            <a:tailEnd/>
          </a:ln>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en-GB" sz="2000" dirty="0" smtClean="0">
                <a:solidFill>
                  <a:srgbClr val="FFFFFF"/>
                </a:solidFill>
                <a:latin typeface="Calibri" charset="0"/>
              </a:rPr>
              <a:t>Stage E </a:t>
            </a:r>
          </a:p>
          <a:p>
            <a:pPr algn="ctr" eaLnBrk="1" hangingPunct="1"/>
            <a:r>
              <a:rPr lang="en-GB" sz="2000" dirty="0" smtClean="0">
                <a:solidFill>
                  <a:srgbClr val="FFFFFF"/>
                </a:solidFill>
                <a:latin typeface="Calibri" charset="0"/>
              </a:rPr>
              <a:t>of English</a:t>
            </a:r>
            <a:endParaRPr lang="en-GB" sz="2000" dirty="0">
              <a:solidFill>
                <a:srgbClr val="FFFFFF"/>
              </a:solidFill>
              <a:latin typeface="Calibri" charset="0"/>
            </a:endParaRPr>
          </a:p>
        </p:txBody>
      </p:sp>
      <p:cxnSp>
        <p:nvCxnSpPr>
          <p:cNvPr id="5" name="Straight Arrow Connector 4"/>
          <p:cNvCxnSpPr/>
          <p:nvPr/>
        </p:nvCxnSpPr>
        <p:spPr>
          <a:xfrm>
            <a:off x="8470900" y="1981200"/>
            <a:ext cx="25400" cy="3986213"/>
          </a:xfrm>
          <a:prstGeom prst="straightConnector1">
            <a:avLst/>
          </a:prstGeom>
          <a:ln w="7302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0444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974"/>
            <a:ext cx="8229600" cy="1143000"/>
          </a:xfrm>
        </p:spPr>
        <p:txBody>
          <a:bodyPr>
            <a:normAutofit fontScale="90000"/>
          </a:bodyPr>
          <a:lstStyle/>
          <a:p>
            <a:r>
              <a:rPr lang="en-US" dirty="0" smtClean="0">
                <a:latin typeface="Calibri (Headings)"/>
                <a:cs typeface="Calibri (Headings)"/>
              </a:rPr>
              <a:t>Good practice for EAL assessment</a:t>
            </a:r>
            <a:endParaRPr lang="en-US" dirty="0">
              <a:latin typeface="Calibri (Headings)"/>
              <a:cs typeface="Calibri (Headings)"/>
            </a:endParaRPr>
          </a:p>
        </p:txBody>
      </p:sp>
      <p:sp>
        <p:nvSpPr>
          <p:cNvPr id="3" name="Content Placeholder 2"/>
          <p:cNvSpPr>
            <a:spLocks noGrp="1"/>
          </p:cNvSpPr>
          <p:nvPr>
            <p:ph idx="1"/>
          </p:nvPr>
        </p:nvSpPr>
        <p:spPr>
          <a:xfrm>
            <a:off x="197556" y="877136"/>
            <a:ext cx="8791222" cy="5867975"/>
          </a:xfrm>
        </p:spPr>
        <p:txBody>
          <a:bodyPr>
            <a:noAutofit/>
          </a:bodyPr>
          <a:lstStyle/>
          <a:p>
            <a:pPr>
              <a:lnSpc>
                <a:spcPct val="110000"/>
              </a:lnSpc>
              <a:spcAft>
                <a:spcPts val="600"/>
              </a:spcAft>
            </a:pPr>
            <a:r>
              <a:rPr lang="en-US" sz="2200" dirty="0">
                <a:latin typeface="Calibri body"/>
                <a:cs typeface="Calibri body"/>
              </a:rPr>
              <a:t>Note qualifiers </a:t>
            </a:r>
            <a:r>
              <a:rPr lang="en-US" sz="2200" dirty="0" err="1">
                <a:latin typeface="Calibri body"/>
                <a:cs typeface="Calibri body"/>
              </a:rPr>
              <a:t>ie</a:t>
            </a:r>
            <a:r>
              <a:rPr lang="en-US" sz="2200" dirty="0">
                <a:latin typeface="Calibri body"/>
                <a:cs typeface="Calibri body"/>
              </a:rPr>
              <a:t> </a:t>
            </a:r>
            <a:r>
              <a:rPr lang="en-US" sz="2200" i="1" dirty="0">
                <a:latin typeface="Calibri body"/>
                <a:cs typeface="Calibri body"/>
              </a:rPr>
              <a:t>some, occasionally, most, </a:t>
            </a:r>
            <a:r>
              <a:rPr lang="en-US" sz="2200" i="1" dirty="0" err="1" smtClean="0">
                <a:latin typeface="Calibri body"/>
                <a:cs typeface="Calibri body"/>
              </a:rPr>
              <a:t>starting,with</a:t>
            </a:r>
            <a:r>
              <a:rPr lang="en-US" sz="2200" i="1" dirty="0" smtClean="0">
                <a:latin typeface="Calibri body"/>
                <a:cs typeface="Calibri body"/>
              </a:rPr>
              <a:t> support/scaffolding</a:t>
            </a:r>
            <a:endParaRPr lang="en-US" sz="2200" i="1" dirty="0">
              <a:latin typeface="Calibri body"/>
              <a:cs typeface="Calibri body"/>
            </a:endParaRPr>
          </a:p>
          <a:p>
            <a:pPr>
              <a:lnSpc>
                <a:spcPct val="110000"/>
              </a:lnSpc>
              <a:spcAft>
                <a:spcPts val="600"/>
              </a:spcAft>
            </a:pPr>
            <a:r>
              <a:rPr lang="en-US" sz="2200" dirty="0" smtClean="0">
                <a:latin typeface="Calibri body"/>
                <a:cs typeface="Calibri body"/>
              </a:rPr>
              <a:t>Consider speaking/writing/reading </a:t>
            </a:r>
            <a:r>
              <a:rPr lang="en-US" sz="2200" dirty="0" smtClean="0">
                <a:solidFill>
                  <a:srgbClr val="FF0000"/>
                </a:solidFill>
                <a:latin typeface="Calibri body"/>
                <a:cs typeface="Calibri body"/>
              </a:rPr>
              <a:t>across the curriculum, </a:t>
            </a:r>
            <a:r>
              <a:rPr lang="en-US" sz="2200" dirty="0" smtClean="0">
                <a:latin typeface="Calibri body"/>
                <a:cs typeface="Calibri body"/>
              </a:rPr>
              <a:t>requiring pupils to use more academic language </a:t>
            </a:r>
            <a:r>
              <a:rPr lang="en-US" sz="2200" dirty="0" err="1" smtClean="0">
                <a:latin typeface="Calibri body"/>
                <a:cs typeface="Calibri body"/>
              </a:rPr>
              <a:t>ie</a:t>
            </a:r>
            <a:r>
              <a:rPr lang="en-US" sz="2200" dirty="0" smtClean="0">
                <a:latin typeface="Calibri body"/>
                <a:cs typeface="Calibri body"/>
              </a:rPr>
              <a:t> </a:t>
            </a:r>
            <a:r>
              <a:rPr lang="en-US" sz="2200" dirty="0" err="1" smtClean="0">
                <a:latin typeface="Calibri body"/>
                <a:cs typeface="Calibri body"/>
              </a:rPr>
              <a:t>hypothesise</a:t>
            </a:r>
            <a:r>
              <a:rPr lang="en-US" sz="2200" dirty="0" smtClean="0">
                <a:latin typeface="Calibri body"/>
                <a:cs typeface="Calibri body"/>
              </a:rPr>
              <a:t>, justify.</a:t>
            </a:r>
          </a:p>
          <a:p>
            <a:pPr>
              <a:spcAft>
                <a:spcPts val="600"/>
              </a:spcAft>
            </a:pPr>
            <a:r>
              <a:rPr lang="en-US" sz="2200" dirty="0" smtClean="0">
                <a:latin typeface="Calibri body"/>
                <a:cs typeface="Calibri body"/>
              </a:rPr>
              <a:t>Pay heed to the influence of support/scaffolding</a:t>
            </a:r>
          </a:p>
          <a:p>
            <a:pPr>
              <a:lnSpc>
                <a:spcPct val="110000"/>
              </a:lnSpc>
              <a:spcAft>
                <a:spcPts val="600"/>
              </a:spcAft>
            </a:pPr>
            <a:r>
              <a:rPr lang="en-US" sz="2200" dirty="0">
                <a:latin typeface="Calibri body"/>
                <a:cs typeface="Calibri body"/>
              </a:rPr>
              <a:t>Reading </a:t>
            </a:r>
            <a:r>
              <a:rPr lang="mr-IN" sz="2200" dirty="0">
                <a:latin typeface="Calibri body"/>
                <a:cs typeface="Calibri body"/>
              </a:rPr>
              <a:t>–</a:t>
            </a:r>
            <a:r>
              <a:rPr lang="en-US" sz="2200" dirty="0">
                <a:latin typeface="Calibri body"/>
                <a:cs typeface="Calibri body"/>
              </a:rPr>
              <a:t> </a:t>
            </a:r>
            <a:r>
              <a:rPr lang="en-US" sz="2200" dirty="0" smtClean="0">
                <a:latin typeface="Calibri body"/>
                <a:cs typeface="Calibri body"/>
              </a:rPr>
              <a:t>decoding </a:t>
            </a:r>
            <a:r>
              <a:rPr lang="en-US" sz="2200" dirty="0">
                <a:latin typeface="Calibri body"/>
                <a:cs typeface="Calibri body"/>
              </a:rPr>
              <a:t>progresses </a:t>
            </a:r>
            <a:r>
              <a:rPr lang="en-US" sz="2200" dirty="0" smtClean="0">
                <a:latin typeface="Calibri body"/>
                <a:cs typeface="Calibri body"/>
              </a:rPr>
              <a:t>more quickly </a:t>
            </a:r>
            <a:r>
              <a:rPr lang="en-US" sz="2200" dirty="0">
                <a:latin typeface="Calibri body"/>
                <a:cs typeface="Calibri body"/>
              </a:rPr>
              <a:t>than understanding, particularly inferred.  Ensure you use ‘think about’ questions</a:t>
            </a:r>
            <a:r>
              <a:rPr lang="en-US" sz="2200" dirty="0" smtClean="0">
                <a:latin typeface="Calibri body"/>
                <a:cs typeface="Calibri body"/>
              </a:rPr>
              <a:t>.</a:t>
            </a:r>
          </a:p>
          <a:p>
            <a:pPr>
              <a:spcAft>
                <a:spcPts val="600"/>
              </a:spcAft>
            </a:pPr>
            <a:r>
              <a:rPr lang="en-US" sz="2200" dirty="0" smtClean="0">
                <a:latin typeface="Calibri body"/>
                <a:cs typeface="Calibri body"/>
              </a:rPr>
              <a:t>Best fit  - a child does not need to achieve all descriptors to be at that stage.  (Unlike KS1/2 assessments)</a:t>
            </a:r>
          </a:p>
          <a:p>
            <a:pPr>
              <a:spcAft>
                <a:spcPts val="600"/>
              </a:spcAft>
            </a:pPr>
            <a:r>
              <a:rPr lang="en-US" sz="2200" dirty="0" smtClean="0">
                <a:latin typeface="Calibri body"/>
                <a:cs typeface="Calibri body"/>
              </a:rPr>
              <a:t>Consider against peers with English only </a:t>
            </a:r>
          </a:p>
          <a:p>
            <a:pPr>
              <a:lnSpc>
                <a:spcPct val="110000"/>
              </a:lnSpc>
              <a:spcAft>
                <a:spcPts val="600"/>
              </a:spcAft>
            </a:pPr>
            <a:r>
              <a:rPr lang="en-US" sz="2200" dirty="0" smtClean="0">
                <a:latin typeface="Calibri body"/>
                <a:cs typeface="Calibri body"/>
              </a:rPr>
              <a:t>Compare with attainment levels -  a child at stage C in KS1/2 won’t be working at ARL in writing.  If in doubt compare stage C descriptors with the outcomes for KS1/2</a:t>
            </a:r>
            <a:r>
              <a:rPr lang="en-US" sz="2200" dirty="0">
                <a:latin typeface="Calibri body"/>
                <a:cs typeface="Calibri body"/>
              </a:rPr>
              <a:t> </a:t>
            </a:r>
            <a:r>
              <a:rPr lang="mr-IN" sz="2200" dirty="0" smtClean="0">
                <a:latin typeface="Calibri body"/>
                <a:cs typeface="Calibri body"/>
              </a:rPr>
              <a:t>–</a:t>
            </a:r>
            <a:r>
              <a:rPr lang="en-US" sz="2200" dirty="0" smtClean="0">
                <a:latin typeface="Calibri body"/>
                <a:cs typeface="Calibri body"/>
              </a:rPr>
              <a:t>there will be a mismatch!</a:t>
            </a:r>
          </a:p>
        </p:txBody>
      </p:sp>
    </p:spTree>
    <p:extLst>
      <p:ext uri="{BB962C8B-B14F-4D97-AF65-F5344CB8AC3E}">
        <p14:creationId xmlns:p14="http://schemas.microsoft.com/office/powerpoint/2010/main" val="3769670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Good practice for EAL assessment</a:t>
            </a:r>
            <a:endParaRPr lang="en-US" dirty="0"/>
          </a:p>
        </p:txBody>
      </p:sp>
      <p:sp>
        <p:nvSpPr>
          <p:cNvPr id="3" name="Content Placeholder 2"/>
          <p:cNvSpPr>
            <a:spLocks noGrp="1"/>
          </p:cNvSpPr>
          <p:nvPr>
            <p:ph idx="1"/>
          </p:nvPr>
        </p:nvSpPr>
        <p:spPr>
          <a:xfrm>
            <a:off x="457200" y="1282838"/>
            <a:ext cx="8229600" cy="4843325"/>
          </a:xfrm>
        </p:spPr>
        <p:txBody>
          <a:bodyPr>
            <a:normAutofit fontScale="92500"/>
          </a:bodyPr>
          <a:lstStyle/>
          <a:p>
            <a:r>
              <a:rPr lang="en-US" sz="3000" dirty="0" smtClean="0">
                <a:latin typeface="Calibri (Body)"/>
                <a:cs typeface="Calibri (Body)"/>
              </a:rPr>
              <a:t>Ongoing </a:t>
            </a:r>
            <a:r>
              <a:rPr lang="mr-IN" sz="3000" dirty="0" smtClean="0">
                <a:latin typeface="Calibri (Body)"/>
                <a:cs typeface="Calibri (Body)"/>
              </a:rPr>
              <a:t>–</a:t>
            </a:r>
            <a:r>
              <a:rPr lang="en-US" sz="3000" dirty="0" smtClean="0">
                <a:latin typeface="Calibri (Body)"/>
                <a:cs typeface="Calibri (Body)"/>
              </a:rPr>
              <a:t> build into school assessment cycle</a:t>
            </a:r>
          </a:p>
          <a:p>
            <a:r>
              <a:rPr lang="en-US" sz="3000" dirty="0" smtClean="0">
                <a:latin typeface="Calibri (Body)"/>
                <a:cs typeface="Calibri (Body)"/>
              </a:rPr>
              <a:t>Who is responsible for EAL assessment in your school?  Who needs the information?  </a:t>
            </a:r>
          </a:p>
          <a:p>
            <a:r>
              <a:rPr lang="en-US" sz="3000" dirty="0" smtClean="0">
                <a:latin typeface="Calibri (Body)"/>
                <a:cs typeface="Calibri (Body)"/>
              </a:rPr>
              <a:t>Ensure checked before submitted</a:t>
            </a:r>
          </a:p>
          <a:p>
            <a:r>
              <a:rPr lang="en-US" sz="3000" dirty="0" smtClean="0">
                <a:latin typeface="Calibri (Body)"/>
                <a:cs typeface="Calibri (Body)"/>
              </a:rPr>
              <a:t>What does the data show?</a:t>
            </a:r>
          </a:p>
          <a:p>
            <a:r>
              <a:rPr lang="en-US" sz="3000" dirty="0" smtClean="0">
                <a:latin typeface="Calibri (Body)"/>
                <a:cs typeface="Calibri (Body)"/>
              </a:rPr>
              <a:t>Do the assessments inform planning and teaching</a:t>
            </a:r>
          </a:p>
          <a:p>
            <a:r>
              <a:rPr lang="en-US" sz="3000" dirty="0" smtClean="0">
                <a:latin typeface="Calibri (Body)"/>
                <a:cs typeface="Calibri (Body)"/>
              </a:rPr>
              <a:t>Are teachers/all adults knowledgeable about effective EAL practice in order to move children forward?</a:t>
            </a:r>
          </a:p>
          <a:p>
            <a:endParaRPr lang="en-US" dirty="0"/>
          </a:p>
        </p:txBody>
      </p:sp>
    </p:spTree>
    <p:extLst>
      <p:ext uri="{BB962C8B-B14F-4D97-AF65-F5344CB8AC3E}">
        <p14:creationId xmlns:p14="http://schemas.microsoft.com/office/powerpoint/2010/main" val="2755039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and Learning - managing EAL provision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34355"/>
              </p:ext>
            </p:extLst>
          </p:nvPr>
        </p:nvGraphicFramePr>
        <p:xfrm>
          <a:off x="211494" y="1600200"/>
          <a:ext cx="8815323" cy="5082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804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2781300" cy="1866900"/>
          </a:xfrm>
          <a:solidFill>
            <a:srgbClr val="FF0000">
              <a:alpha val="87000"/>
            </a:srgbClr>
          </a:solidFill>
          <a:ln>
            <a:solidFill>
              <a:schemeClr val="tx1"/>
            </a:solidFill>
          </a:ln>
        </p:spPr>
        <p:txBody>
          <a:bodyPr>
            <a:normAutofit fontScale="90000"/>
          </a:bodyPr>
          <a:lstStyle/>
          <a:p>
            <a:r>
              <a:rPr lang="en-US" dirty="0" smtClean="0"/>
              <a:t>We are all language teachers</a:t>
            </a:r>
            <a:endParaRPr lang="en-US" dirty="0"/>
          </a:p>
        </p:txBody>
      </p:sp>
      <p:sp>
        <p:nvSpPr>
          <p:cNvPr id="4" name="Rounded Rectangular Callout 3"/>
          <p:cNvSpPr/>
          <p:nvPr/>
        </p:nvSpPr>
        <p:spPr>
          <a:xfrm rot="914157">
            <a:off x="4068739" y="704016"/>
            <a:ext cx="4610100" cy="2438400"/>
          </a:xfrm>
          <a:prstGeom prst="wedgeRoundRectCallout">
            <a:avLst>
              <a:gd name="adj1" fmla="val -76228"/>
              <a:gd name="adj2" fmla="val -1813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4A4A4A"/>
                </a:solidFill>
                <a:latin typeface="Helvetica"/>
                <a:ea typeface="Helvetica"/>
                <a:cs typeface="Helvetica"/>
              </a:rPr>
              <a:t>Teachers should develop pupils’ spoken language, reading, writing and vocabulary as integral aspects of the teaching </a:t>
            </a:r>
            <a:r>
              <a:rPr lang="en-US" sz="1600" b="1" dirty="0" smtClean="0">
                <a:solidFill>
                  <a:srgbClr val="4A4A4A"/>
                </a:solidFill>
                <a:latin typeface="Helvetica"/>
                <a:ea typeface="Helvetica"/>
                <a:cs typeface="Helvetica"/>
              </a:rPr>
              <a:t>of  every </a:t>
            </a:r>
            <a:r>
              <a:rPr lang="en-US" sz="1600" b="1" dirty="0">
                <a:solidFill>
                  <a:srgbClr val="4A4A4A"/>
                </a:solidFill>
                <a:latin typeface="Helvetica"/>
                <a:ea typeface="Helvetica"/>
                <a:cs typeface="Helvetica"/>
              </a:rPr>
              <a:t>subject. English is both a subject in its own right and the medium for teaching; for pupils, understanding the language provides access to the whole curriculum. Fluency in the English language is an essential foundation for success in all subjects</a:t>
            </a:r>
            <a:r>
              <a:rPr lang="en-US" sz="1600" b="1" dirty="0" smtClean="0">
                <a:solidFill>
                  <a:srgbClr val="4A4A4A"/>
                </a:solidFill>
                <a:latin typeface="Helvetica"/>
                <a:ea typeface="Helvetica"/>
                <a:cs typeface="Helvetica"/>
              </a:rPr>
              <a:t>. NC 2014</a:t>
            </a:r>
            <a:endParaRPr lang="en-US" sz="1600" b="1" dirty="0">
              <a:solidFill>
                <a:srgbClr val="4A4A4A"/>
              </a:solidFill>
              <a:latin typeface="Helvetica"/>
              <a:ea typeface="Helvetica"/>
              <a:cs typeface="Helvetica"/>
            </a:endParaRPr>
          </a:p>
        </p:txBody>
      </p:sp>
      <p:sp>
        <p:nvSpPr>
          <p:cNvPr id="5" name="Rounded Rectangular Callout 4"/>
          <p:cNvSpPr/>
          <p:nvPr/>
        </p:nvSpPr>
        <p:spPr>
          <a:xfrm>
            <a:off x="4473223" y="3564205"/>
            <a:ext cx="4444998" cy="1642795"/>
          </a:xfrm>
          <a:prstGeom prst="wedgeRoundRectCallout">
            <a:avLst>
              <a:gd name="adj1" fmla="val -92651"/>
              <a:gd name="adj2" fmla="val -12268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FF0000"/>
                </a:solidFill>
              </a:rPr>
              <a:t>Class</a:t>
            </a:r>
            <a:r>
              <a:rPr lang="en-US" b="1" dirty="0">
                <a:solidFill>
                  <a:srgbClr val="FF0000"/>
                </a:solidFill>
              </a:rPr>
              <a:t>/subject teachers should plan collaboratively with EAL support teachers or teaching assistants. There should be a focus on both language and subject content in lesson planning</a:t>
            </a:r>
            <a:r>
              <a:rPr lang="en-US" b="1" dirty="0" smtClean="0">
                <a:solidFill>
                  <a:srgbClr val="FF0000"/>
                </a:solidFill>
              </a:rPr>
              <a:t>. </a:t>
            </a:r>
            <a:r>
              <a:rPr lang="en-US" b="1" dirty="0" err="1" smtClean="0">
                <a:solidFill>
                  <a:srgbClr val="FF0000"/>
                </a:solidFill>
              </a:rPr>
              <a:t>Ofsted</a:t>
            </a:r>
            <a:r>
              <a:rPr lang="en-US" b="1" dirty="0" smtClean="0">
                <a:solidFill>
                  <a:srgbClr val="FF0000"/>
                </a:solidFill>
              </a:rPr>
              <a:t> 2014</a:t>
            </a:r>
            <a:endParaRPr lang="en-US" dirty="0"/>
          </a:p>
        </p:txBody>
      </p:sp>
      <p:sp>
        <p:nvSpPr>
          <p:cNvPr id="6" name="Rounded Rectangular Callout 5"/>
          <p:cNvSpPr/>
          <p:nvPr/>
        </p:nvSpPr>
        <p:spPr>
          <a:xfrm>
            <a:off x="204970" y="3030536"/>
            <a:ext cx="3757430" cy="2053695"/>
          </a:xfrm>
          <a:prstGeom prst="wedgeRoundRectCallout">
            <a:avLst>
              <a:gd name="adj1" fmla="val -18391"/>
              <a:gd name="adj2" fmla="val -799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bg1"/>
                </a:solidFill>
                <a:latin typeface="Helvetica"/>
                <a:ea typeface="Helvetica"/>
                <a:cs typeface="Helvetica"/>
              </a:rPr>
              <a:t>.. demonstrate </a:t>
            </a:r>
            <a:r>
              <a:rPr lang="en-US" sz="1600" b="1" dirty="0">
                <a:solidFill>
                  <a:schemeClr val="bg1"/>
                </a:solidFill>
                <a:latin typeface="Helvetica"/>
                <a:ea typeface="Helvetica"/>
                <a:cs typeface="Helvetica"/>
              </a:rPr>
              <a:t>an understanding of and take responsibility for promoting high standards of literacy, articulacy and the correct use of standard English, whatever the teacher’s specialist subjec</a:t>
            </a:r>
            <a:r>
              <a:rPr lang="en-US" sz="1600" b="1" dirty="0">
                <a:solidFill>
                  <a:schemeClr val="bg1"/>
                </a:solidFill>
              </a:rPr>
              <a:t>t</a:t>
            </a:r>
            <a:r>
              <a:rPr lang="en-US" sz="1600" b="1" dirty="0" smtClean="0">
                <a:solidFill>
                  <a:schemeClr val="bg1"/>
                </a:solidFill>
              </a:rPr>
              <a:t>. Teachers’ Standards 2011</a:t>
            </a:r>
            <a:endParaRPr lang="en-US" sz="1600" b="1" dirty="0">
              <a:solidFill>
                <a:schemeClr val="bg1"/>
              </a:solidFill>
            </a:endParaRPr>
          </a:p>
        </p:txBody>
      </p:sp>
      <p:sp>
        <p:nvSpPr>
          <p:cNvPr id="3" name="TextBox 2"/>
          <p:cNvSpPr txBox="1"/>
          <p:nvPr/>
        </p:nvSpPr>
        <p:spPr>
          <a:xfrm>
            <a:off x="381000" y="5501228"/>
            <a:ext cx="8537221" cy="954107"/>
          </a:xfrm>
          <a:prstGeom prst="rect">
            <a:avLst/>
          </a:prstGeom>
          <a:noFill/>
        </p:spPr>
        <p:txBody>
          <a:bodyPr wrap="square" rtlCol="0">
            <a:spAutoFit/>
          </a:bodyPr>
          <a:lstStyle/>
          <a:p>
            <a:r>
              <a:rPr lang="en-US" sz="2800" b="1" dirty="0" smtClean="0"/>
              <a:t>Creating implications for your role in supporting class/subject teachers to develop their own EAL expertise.</a:t>
            </a:r>
            <a:endParaRPr lang="en-US" sz="2800" b="1" dirty="0"/>
          </a:p>
        </p:txBody>
      </p:sp>
    </p:spTree>
    <p:extLst>
      <p:ext uri="{BB962C8B-B14F-4D97-AF65-F5344CB8AC3E}">
        <p14:creationId xmlns:p14="http://schemas.microsoft.com/office/powerpoint/2010/main" val="3949025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00113" y="188913"/>
            <a:ext cx="7342187" cy="719137"/>
          </a:xfrm>
        </p:spPr>
        <p:txBody>
          <a:bodyPr rtlCol="0">
            <a:normAutofit fontScale="90000"/>
          </a:bodyPr>
          <a:lstStyle/>
          <a:p>
            <a:pPr eaLnBrk="1" fontAlgn="auto" hangingPunct="1">
              <a:spcAft>
                <a:spcPts val="0"/>
              </a:spcAft>
              <a:defRPr/>
            </a:pPr>
            <a:r>
              <a:rPr lang="en-GB" dirty="0" smtClean="0">
                <a:ea typeface="MS PGothic" pitchFamily="34" charset="-128"/>
                <a:cs typeface="+mj-cs"/>
              </a:rPr>
              <a:t>Previous key messages from the </a:t>
            </a:r>
            <a:r>
              <a:rPr lang="en-GB" dirty="0" err="1" smtClean="0">
                <a:ea typeface="MS PGothic" pitchFamily="34" charset="-128"/>
                <a:cs typeface="+mj-cs"/>
              </a:rPr>
              <a:t>DfE</a:t>
            </a:r>
            <a:endParaRPr lang="en-GB" dirty="0" smtClean="0">
              <a:ea typeface="MS PGothic" pitchFamily="34" charset="-128"/>
              <a:cs typeface="+mj-cs"/>
            </a:endParaRPr>
          </a:p>
        </p:txBody>
      </p:sp>
      <p:sp>
        <p:nvSpPr>
          <p:cNvPr id="5123" name="Rectangle 3"/>
          <p:cNvSpPr>
            <a:spLocks noGrp="1" noChangeArrowheads="1"/>
          </p:cNvSpPr>
          <p:nvPr>
            <p:ph type="body" idx="1"/>
          </p:nvPr>
        </p:nvSpPr>
        <p:spPr>
          <a:xfrm>
            <a:off x="468313" y="1052513"/>
            <a:ext cx="8229600" cy="5472112"/>
          </a:xfrm>
        </p:spPr>
        <p:txBody>
          <a:bodyPr>
            <a:normAutofit/>
          </a:bodyPr>
          <a:lstStyle/>
          <a:p>
            <a:pPr eaLnBrk="1" hangingPunct="1">
              <a:defRPr/>
            </a:pPr>
            <a:r>
              <a:rPr lang="en-GB" sz="2800" dirty="0" smtClean="0">
                <a:latin typeface="Calibri" charset="0"/>
                <a:ea typeface="MS PGothic" charset="0"/>
                <a:cs typeface="MS PGothic" charset="0"/>
              </a:rPr>
              <a:t>Every </a:t>
            </a:r>
            <a:r>
              <a:rPr lang="en-GB" sz="2800" dirty="0">
                <a:latin typeface="Calibri" charset="0"/>
                <a:ea typeface="MS PGothic" charset="0"/>
                <a:cs typeface="MS PGothic" charset="0"/>
              </a:rPr>
              <a:t>child has an entitlement to fulfilling their potential through access to the NC – </a:t>
            </a:r>
            <a:r>
              <a:rPr lang="en-GB" sz="2800" dirty="0">
                <a:solidFill>
                  <a:srgbClr val="FF0000"/>
                </a:solidFill>
                <a:latin typeface="Calibri" charset="0"/>
                <a:ea typeface="MS PGothic" charset="0"/>
                <a:cs typeface="MS PGothic" charset="0"/>
              </a:rPr>
              <a:t>in a whole school context where pupils are educated with their peers.</a:t>
            </a:r>
          </a:p>
          <a:p>
            <a:pPr eaLnBrk="1" hangingPunct="1">
              <a:defRPr/>
            </a:pPr>
            <a:r>
              <a:rPr lang="en-GB" sz="2800" dirty="0" smtClean="0">
                <a:latin typeface="Calibri" charset="0"/>
                <a:ea typeface="MS PGothic" charset="0"/>
                <a:cs typeface="MS PGothic" charset="0"/>
              </a:rPr>
              <a:t>Good </a:t>
            </a:r>
            <a:r>
              <a:rPr lang="en-GB" sz="2800" dirty="0">
                <a:latin typeface="Calibri" charset="0"/>
                <a:ea typeface="MS PGothic" charset="0"/>
                <a:cs typeface="MS PGothic" charset="0"/>
              </a:rPr>
              <a:t>teaching in an inclusive curriculum provides    </a:t>
            </a:r>
          </a:p>
          <a:p>
            <a:pPr eaLnBrk="1" hangingPunct="1">
              <a:buFont typeface="Arial" charset="0"/>
              <a:buNone/>
              <a:defRPr/>
            </a:pPr>
            <a:r>
              <a:rPr lang="en-GB" sz="2800" dirty="0">
                <a:latin typeface="Calibri" charset="0"/>
                <a:ea typeface="MS PGothic" charset="0"/>
                <a:cs typeface="MS PGothic" charset="0"/>
              </a:rPr>
              <a:t>     the best support for new arrivals.</a:t>
            </a:r>
          </a:p>
          <a:p>
            <a:pPr>
              <a:defRPr/>
            </a:pPr>
            <a:r>
              <a:rPr lang="en-GB" sz="2800" dirty="0" smtClean="0">
                <a:latin typeface="Calibri" charset="0"/>
                <a:ea typeface="MS PGothic" charset="0"/>
                <a:cs typeface="MS PGothic" charset="0"/>
              </a:rPr>
              <a:t>Teachers should ... h</a:t>
            </a:r>
            <a:r>
              <a:rPr lang="en-GB" sz="2800" dirty="0" smtClean="0"/>
              <a:t>ave </a:t>
            </a:r>
            <a:r>
              <a:rPr lang="en-GB" sz="2800" dirty="0"/>
              <a:t>a clear understanding of the needs of all pupils, including those with </a:t>
            </a:r>
            <a:r>
              <a:rPr lang="mr-IN" sz="2800" dirty="0" smtClean="0"/>
              <a:t>……</a:t>
            </a:r>
            <a:r>
              <a:rPr lang="en-GB" sz="2800" dirty="0" smtClean="0"/>
              <a:t>.. English </a:t>
            </a:r>
            <a:r>
              <a:rPr lang="en-GB" sz="2800" dirty="0"/>
              <a:t>as an additional </a:t>
            </a:r>
            <a:r>
              <a:rPr lang="en-GB" sz="2800" dirty="0" smtClean="0"/>
              <a:t>language </a:t>
            </a:r>
            <a:r>
              <a:rPr lang="mr-IN" sz="2800" dirty="0" smtClean="0"/>
              <a:t>…</a:t>
            </a:r>
            <a:r>
              <a:rPr lang="en-GB" sz="2800" dirty="0" smtClean="0"/>
              <a:t>.. and </a:t>
            </a:r>
            <a:r>
              <a:rPr lang="en-GB" sz="2800" dirty="0"/>
              <a:t>be able </a:t>
            </a:r>
            <a:r>
              <a:rPr lang="en-GB" sz="2800" dirty="0">
                <a:solidFill>
                  <a:srgbClr val="FF0000"/>
                </a:solidFill>
              </a:rPr>
              <a:t>to use and evaluate distinctive teaching approaches </a:t>
            </a:r>
            <a:r>
              <a:rPr lang="en-GB" sz="2800" dirty="0"/>
              <a:t>to engage and support them. </a:t>
            </a:r>
            <a:r>
              <a:rPr lang="en-GB" sz="2800" dirty="0" smtClean="0"/>
              <a:t>(Teachers’ Standards)</a:t>
            </a:r>
            <a:endParaRPr lang="en-GB" sz="2800" dirty="0"/>
          </a:p>
          <a:p>
            <a:pPr eaLnBrk="1" hangingPunct="1">
              <a:defRPr/>
            </a:pPr>
            <a:endParaRPr lang="en-GB" sz="2800" dirty="0">
              <a:latin typeface="Calibri" charset="0"/>
              <a:ea typeface="MS PGothic" charset="0"/>
              <a:cs typeface="MS PGothic" charset="0"/>
            </a:endParaRPr>
          </a:p>
          <a:p>
            <a:pPr eaLnBrk="1" hangingPunct="1">
              <a:defRPr/>
            </a:pPr>
            <a:endParaRPr lang="en-GB" sz="2800" dirty="0">
              <a:latin typeface="Calibri" charset="0"/>
              <a:ea typeface="MS PGothic" charset="0"/>
              <a:cs typeface="MS PGothic" charset="0"/>
            </a:endParaRPr>
          </a:p>
          <a:p>
            <a:pPr eaLnBrk="1" hangingPunct="1">
              <a:defRPr/>
            </a:pPr>
            <a:endParaRPr lang="en-GB" sz="2400" dirty="0">
              <a:latin typeface="Calibri" charset="0"/>
              <a:ea typeface="MS PGothic" charset="0"/>
              <a:cs typeface="MS PGothic" charset="0"/>
            </a:endParaRPr>
          </a:p>
        </p:txBody>
      </p:sp>
    </p:spTree>
    <p:extLst>
      <p:ext uri="{BB962C8B-B14F-4D97-AF65-F5344CB8AC3E}">
        <p14:creationId xmlns:p14="http://schemas.microsoft.com/office/powerpoint/2010/main" val="1282262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28"/>
            <a:ext cx="8229600" cy="1143000"/>
          </a:xfrm>
        </p:spPr>
        <p:txBody>
          <a:bodyPr>
            <a:normAutofit/>
          </a:bodyPr>
          <a:lstStyle/>
          <a:p>
            <a:r>
              <a:rPr lang="en-US" sz="4000" dirty="0" smtClean="0"/>
              <a:t>Plan and monitor the support</a:t>
            </a:r>
            <a:endParaRPr lang="en-US" sz="4000" dirty="0"/>
          </a:p>
        </p:txBody>
      </p:sp>
      <p:sp>
        <p:nvSpPr>
          <p:cNvPr id="3" name="Content Placeholder 2"/>
          <p:cNvSpPr>
            <a:spLocks noGrp="1"/>
          </p:cNvSpPr>
          <p:nvPr>
            <p:ph idx="1"/>
          </p:nvPr>
        </p:nvSpPr>
        <p:spPr>
          <a:xfrm>
            <a:off x="310444" y="704144"/>
            <a:ext cx="8678334" cy="5786967"/>
          </a:xfrm>
        </p:spPr>
        <p:txBody>
          <a:bodyPr>
            <a:normAutofit fontScale="62500" lnSpcReduction="20000"/>
          </a:bodyPr>
          <a:lstStyle/>
          <a:p>
            <a:pPr marL="0" lvl="1" indent="0">
              <a:lnSpc>
                <a:spcPct val="110000"/>
              </a:lnSpc>
              <a:buNone/>
            </a:pPr>
            <a:r>
              <a:rPr lang="en-US" sz="3500" dirty="0"/>
              <a:t>D</a:t>
            </a:r>
            <a:r>
              <a:rPr lang="en-US" sz="3500" dirty="0" smtClean="0"/>
              <a:t>ata will identify </a:t>
            </a:r>
            <a:r>
              <a:rPr lang="en-US" sz="3500" dirty="0"/>
              <a:t>pupils/groups needing </a:t>
            </a:r>
            <a:r>
              <a:rPr lang="en-US" sz="3500" dirty="0" smtClean="0"/>
              <a:t>support </a:t>
            </a:r>
            <a:r>
              <a:rPr lang="en-US" sz="3500" dirty="0" err="1" smtClean="0"/>
              <a:t>ie</a:t>
            </a:r>
            <a:r>
              <a:rPr lang="en-US" sz="3500" dirty="0" smtClean="0"/>
              <a:t>  new </a:t>
            </a:r>
            <a:r>
              <a:rPr lang="en-US" sz="3500" dirty="0"/>
              <a:t>to English, developing inference, pre-teaching, using advanced </a:t>
            </a:r>
            <a:r>
              <a:rPr lang="en-US" sz="3500" dirty="0" smtClean="0"/>
              <a:t>subordinators?</a:t>
            </a:r>
            <a:endParaRPr lang="en-US" sz="3500" dirty="0"/>
          </a:p>
          <a:p>
            <a:pPr marL="0" indent="0">
              <a:buNone/>
            </a:pPr>
            <a:endParaRPr lang="en-US" sz="1600" dirty="0"/>
          </a:p>
          <a:p>
            <a:pPr marL="352425" indent="-352425">
              <a:buFont typeface="+mj-lt"/>
              <a:buAutoNum type="arabicPeriod"/>
            </a:pPr>
            <a:r>
              <a:rPr lang="en-US" sz="3500" dirty="0" smtClean="0"/>
              <a:t>Are you teaching pupils with EAL?  If so is this:</a:t>
            </a:r>
          </a:p>
          <a:p>
            <a:pPr marL="620713" lvl="1" indent="-268288">
              <a:buFont typeface="Arial"/>
              <a:buChar char="•"/>
            </a:pPr>
            <a:r>
              <a:rPr lang="en-US" sz="3500" dirty="0"/>
              <a:t>i</a:t>
            </a:r>
            <a:r>
              <a:rPr lang="en-US" sz="3500" dirty="0" smtClean="0"/>
              <a:t>n partnership with class/subject teachers?</a:t>
            </a:r>
          </a:p>
          <a:p>
            <a:pPr marL="620713" lvl="1" indent="-268288">
              <a:buFont typeface="Arial"/>
              <a:buChar char="•"/>
            </a:pPr>
            <a:r>
              <a:rPr lang="en-US" sz="3500" dirty="0" smtClean="0"/>
              <a:t>with groups  - in class  or through withdrawal?</a:t>
            </a:r>
          </a:p>
          <a:p>
            <a:pPr marL="352425" indent="-352425">
              <a:buFont typeface="+mj-lt"/>
              <a:buAutoNum type="arabicPeriod"/>
            </a:pPr>
            <a:r>
              <a:rPr lang="en-US" sz="3500" dirty="0" smtClean="0"/>
              <a:t>Are you managing others who are teaching the pupils with EAL?</a:t>
            </a:r>
          </a:p>
          <a:p>
            <a:pPr marL="620713" lvl="1" indent="-268288">
              <a:buFont typeface="Arial"/>
              <a:buChar char="•"/>
            </a:pPr>
            <a:r>
              <a:rPr lang="en-US" sz="3500" dirty="0"/>
              <a:t>p</a:t>
            </a:r>
            <a:r>
              <a:rPr lang="en-US" sz="3500" dirty="0" smtClean="0"/>
              <a:t>lan the provision across the school and term, avoiding margarine effect</a:t>
            </a:r>
          </a:p>
          <a:p>
            <a:pPr marL="620713" lvl="1" indent="-268288">
              <a:buFont typeface="Arial"/>
              <a:buChar char="•"/>
            </a:pPr>
            <a:r>
              <a:rPr lang="en-US" sz="3500" dirty="0" smtClean="0"/>
              <a:t>ensure it is regularly reviewed and evaluated.  Do the pupils transfer their learning into their class work?</a:t>
            </a:r>
          </a:p>
          <a:p>
            <a:pPr marL="0" indent="0">
              <a:buNone/>
            </a:pPr>
            <a:r>
              <a:rPr lang="en-US" sz="3400" dirty="0" smtClean="0">
                <a:solidFill>
                  <a:srgbClr val="FF0000"/>
                </a:solidFill>
              </a:rPr>
              <a:t>Does the EAL teacher plan with the class/subject teacher to ensure the work</a:t>
            </a:r>
          </a:p>
          <a:p>
            <a:pPr marL="0" indent="0">
              <a:buNone/>
            </a:pPr>
            <a:r>
              <a:rPr lang="en-US" sz="3400" dirty="0" smtClean="0">
                <a:solidFill>
                  <a:srgbClr val="FF0000"/>
                </a:solidFill>
              </a:rPr>
              <a:t>is </a:t>
            </a:r>
            <a:r>
              <a:rPr lang="en-US" sz="3400" b="1" dirty="0" smtClean="0">
                <a:solidFill>
                  <a:srgbClr val="FF0000"/>
                </a:solidFill>
              </a:rPr>
              <a:t>aligned</a:t>
            </a:r>
            <a:r>
              <a:rPr lang="en-US" sz="3400" dirty="0" smtClean="0">
                <a:solidFill>
                  <a:srgbClr val="FF0000"/>
                </a:solidFill>
              </a:rPr>
              <a:t>?</a:t>
            </a:r>
          </a:p>
          <a:p>
            <a:pPr marL="352425" indent="-352425">
              <a:buAutoNum type="arabicPeriod" startAt="3"/>
            </a:pPr>
            <a:r>
              <a:rPr lang="en-US" sz="3400" dirty="0" smtClean="0">
                <a:solidFill>
                  <a:srgbClr val="000000"/>
                </a:solidFill>
              </a:rPr>
              <a:t>There is no EAL teaching/support, in which case the emphasis has to be on developing the EAL expertise of all staff.</a:t>
            </a:r>
          </a:p>
          <a:p>
            <a:pPr marL="0" lvl="1" indent="0">
              <a:buNone/>
            </a:pPr>
            <a:endParaRPr lang="en-US" sz="1400" dirty="0" smtClean="0"/>
          </a:p>
          <a:p>
            <a:pPr marL="0" lvl="1" indent="0">
              <a:buNone/>
            </a:pPr>
            <a:r>
              <a:rPr lang="en-US" sz="3800" u="sng" dirty="0" smtClean="0"/>
              <a:t>In all scenarios work with all staff to develop their language awareness, knowledge and expertise in teaching pupils with EAL.</a:t>
            </a:r>
          </a:p>
          <a:p>
            <a:pPr marL="0" indent="0">
              <a:buNone/>
            </a:pPr>
            <a:endParaRPr lang="en-US" sz="3100" dirty="0" smtClean="0">
              <a:solidFill>
                <a:srgbClr val="000000"/>
              </a:solidFill>
            </a:endParaRPr>
          </a:p>
        </p:txBody>
      </p:sp>
    </p:spTree>
    <p:extLst>
      <p:ext uri="{BB962C8B-B14F-4D97-AF65-F5344CB8AC3E}">
        <p14:creationId xmlns:p14="http://schemas.microsoft.com/office/powerpoint/2010/main" val="3799059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11" y="2193749"/>
            <a:ext cx="8229600" cy="1143000"/>
          </a:xfrm>
        </p:spPr>
        <p:txBody>
          <a:bodyPr>
            <a:normAutofit/>
          </a:bodyPr>
          <a:lstStyle/>
          <a:p>
            <a:r>
              <a:rPr lang="en-US" sz="6000" dirty="0" smtClean="0"/>
              <a:t>Learning and Teaching</a:t>
            </a:r>
            <a:endParaRPr lang="en-US" sz="6000" dirty="0"/>
          </a:p>
        </p:txBody>
      </p:sp>
    </p:spTree>
    <p:extLst>
      <p:ext uri="{BB962C8B-B14F-4D97-AF65-F5344CB8AC3E}">
        <p14:creationId xmlns:p14="http://schemas.microsoft.com/office/powerpoint/2010/main" val="690050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47960718"/>
              </p:ext>
            </p:extLst>
          </p:nvPr>
        </p:nvGraphicFramePr>
        <p:xfrm>
          <a:off x="132283" y="108492"/>
          <a:ext cx="8889356" cy="669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318934" y="2110432"/>
            <a:ext cx="2116667" cy="461665"/>
          </a:xfrm>
          <a:prstGeom prst="rect">
            <a:avLst/>
          </a:prstGeom>
          <a:solidFill>
            <a:srgbClr val="FF0000"/>
          </a:solidFill>
        </p:spPr>
        <p:txBody>
          <a:bodyPr wrap="square" rtlCol="0">
            <a:spAutoFit/>
          </a:bodyPr>
          <a:lstStyle/>
          <a:p>
            <a:pPr algn="ctr"/>
            <a:r>
              <a:rPr lang="en-US" sz="2400" b="1" dirty="0" smtClean="0">
                <a:solidFill>
                  <a:srgbClr val="FFFFFF"/>
                </a:solidFill>
              </a:rPr>
              <a:t>FOCUSED TALK</a:t>
            </a:r>
            <a:endParaRPr lang="en-US" sz="2400" b="1" dirty="0">
              <a:solidFill>
                <a:srgbClr val="FFFFFF"/>
              </a:solidFill>
            </a:endParaRPr>
          </a:p>
        </p:txBody>
      </p:sp>
      <p:sp>
        <p:nvSpPr>
          <p:cNvPr id="3" name="Bent Arrow 2"/>
          <p:cNvSpPr/>
          <p:nvPr/>
        </p:nvSpPr>
        <p:spPr>
          <a:xfrm>
            <a:off x="3318934" y="1794933"/>
            <a:ext cx="1117600" cy="315499"/>
          </a:xfrm>
          <a:prstGeom prst="bentArrow">
            <a:avLst/>
          </a:prstGeom>
          <a:solidFill>
            <a:srgbClr val="FF0000"/>
          </a:solidFill>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Bent Arrow 5"/>
          <p:cNvSpPr/>
          <p:nvPr/>
        </p:nvSpPr>
        <p:spPr>
          <a:xfrm>
            <a:off x="4436534" y="1794933"/>
            <a:ext cx="999067" cy="315499"/>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36094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20584700">
            <a:off x="203684" y="203068"/>
            <a:ext cx="2631386" cy="179100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solidFill>
                  <a:schemeClr val="bg1"/>
                </a:solidFill>
              </a:rPr>
              <a:t>Access</a:t>
            </a:r>
          </a:p>
        </p:txBody>
      </p:sp>
      <p:sp>
        <p:nvSpPr>
          <p:cNvPr id="5" name="TextBox 4"/>
          <p:cNvSpPr txBox="1">
            <a:spLocks noChangeArrowheads="1"/>
          </p:cNvSpPr>
          <p:nvPr/>
        </p:nvSpPr>
        <p:spPr bwMode="auto">
          <a:xfrm>
            <a:off x="832556" y="272426"/>
            <a:ext cx="8311445" cy="6709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914400" indent="-45720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GB" dirty="0" smtClean="0">
                <a:solidFill>
                  <a:srgbClr val="FF0000"/>
                </a:solidFill>
                <a:latin typeface="Calibri" charset="0"/>
                <a:cs typeface="Arial" charset="0"/>
              </a:rPr>
              <a:t>					Don’t water down the content of the lesson in 					order to make it more accessible </a:t>
            </a:r>
            <a:r>
              <a:rPr lang="mr-IN" dirty="0" smtClean="0">
                <a:solidFill>
                  <a:srgbClr val="FF0000"/>
                </a:solidFill>
                <a:latin typeface="Calibri" charset="0"/>
                <a:cs typeface="Arial" charset="0"/>
              </a:rPr>
              <a:t>–</a:t>
            </a:r>
            <a:r>
              <a:rPr lang="en-GB" dirty="0" smtClean="0">
                <a:solidFill>
                  <a:srgbClr val="FF0000"/>
                </a:solidFill>
                <a:latin typeface="Calibri" charset="0"/>
                <a:cs typeface="Arial" charset="0"/>
              </a:rPr>
              <a:t> elaborate 					and contextualise.</a:t>
            </a:r>
          </a:p>
          <a:p>
            <a:pPr eaLnBrk="1" hangingPunct="1"/>
            <a:endParaRPr lang="en-GB" dirty="0" smtClean="0">
              <a:latin typeface="Calibri" charset="0"/>
              <a:cs typeface="Arial" charset="0"/>
            </a:endParaRPr>
          </a:p>
          <a:p>
            <a:pPr eaLnBrk="1" hangingPunct="1"/>
            <a:endParaRPr lang="en-GB" dirty="0">
              <a:latin typeface="Calibri" charset="0"/>
              <a:cs typeface="Arial" charset="0"/>
            </a:endParaRPr>
          </a:p>
          <a:p>
            <a:pPr eaLnBrk="1" hangingPunct="1"/>
            <a:r>
              <a:rPr lang="en-GB" dirty="0" smtClean="0">
                <a:latin typeface="Calibri" charset="0"/>
                <a:cs typeface="Arial" charset="0"/>
              </a:rPr>
              <a:t>Starting </a:t>
            </a:r>
            <a:r>
              <a:rPr lang="en-GB" dirty="0">
                <a:latin typeface="Calibri" charset="0"/>
                <a:cs typeface="Arial" charset="0"/>
              </a:rPr>
              <a:t>points:</a:t>
            </a:r>
          </a:p>
          <a:p>
            <a:pPr indent="268288" eaLnBrk="1" hangingPunct="1">
              <a:buFont typeface="Arial" charset="0"/>
              <a:buChar char="•"/>
            </a:pPr>
            <a:r>
              <a:rPr lang="en-GB" dirty="0">
                <a:latin typeface="Calibri" charset="0"/>
                <a:cs typeface="Arial" charset="0"/>
              </a:rPr>
              <a:t>Develop the context through:</a:t>
            </a:r>
          </a:p>
          <a:p>
            <a:pPr marL="725488" indent="-457200" eaLnBrk="1" hangingPunct="1">
              <a:buSzPct val="64000"/>
              <a:buFont typeface="Courier New"/>
              <a:buChar char="o"/>
            </a:pPr>
            <a:r>
              <a:rPr lang="en-GB" dirty="0">
                <a:latin typeface="Calibri" charset="0"/>
                <a:cs typeface="Arial" charset="0"/>
              </a:rPr>
              <a:t>Linking to previous learning and experiences</a:t>
            </a:r>
          </a:p>
          <a:p>
            <a:pPr marL="725488" lvl="1" eaLnBrk="1" hangingPunct="1">
              <a:buSzPct val="64000"/>
              <a:buFont typeface="Courier New"/>
              <a:buChar char="o"/>
            </a:pPr>
            <a:r>
              <a:rPr lang="en-GB" dirty="0">
                <a:latin typeface="Calibri" charset="0"/>
                <a:cs typeface="Arial" charset="0"/>
              </a:rPr>
              <a:t>Providing activities and concrete </a:t>
            </a:r>
            <a:r>
              <a:rPr lang="en-GB" dirty="0" smtClean="0">
                <a:latin typeface="Calibri" charset="0"/>
                <a:cs typeface="Arial" charset="0"/>
              </a:rPr>
              <a:t>experiences</a:t>
            </a:r>
          </a:p>
          <a:p>
            <a:pPr marL="725488" lvl="1" eaLnBrk="1" hangingPunct="1">
              <a:buSzPct val="64000"/>
              <a:buFont typeface="Courier New"/>
              <a:buChar char="o"/>
            </a:pPr>
            <a:r>
              <a:rPr lang="en-GB" dirty="0" smtClean="0">
                <a:latin typeface="Calibri" charset="0"/>
                <a:cs typeface="Arial" charset="0"/>
              </a:rPr>
              <a:t>Support with visuals, </a:t>
            </a:r>
            <a:r>
              <a:rPr lang="en-GB" dirty="0" err="1" smtClean="0">
                <a:latin typeface="Calibri" charset="0"/>
                <a:cs typeface="Arial" charset="0"/>
              </a:rPr>
              <a:t>realia</a:t>
            </a:r>
            <a:r>
              <a:rPr lang="en-GB" dirty="0" smtClean="0">
                <a:latin typeface="Calibri" charset="0"/>
                <a:cs typeface="Arial" charset="0"/>
              </a:rPr>
              <a:t>, diagrams, tables, timelines videos, computer graphics, graphic organisers</a:t>
            </a:r>
            <a:endParaRPr lang="en-GB" dirty="0">
              <a:latin typeface="Calibri" charset="0"/>
              <a:cs typeface="Arial" charset="0"/>
            </a:endParaRPr>
          </a:p>
          <a:p>
            <a:pPr indent="268288" eaLnBrk="1" hangingPunct="1">
              <a:buFont typeface="Arial" charset="0"/>
              <a:buChar char="•"/>
            </a:pPr>
            <a:r>
              <a:rPr lang="en-GB" dirty="0">
                <a:latin typeface="Calibri" charset="0"/>
                <a:cs typeface="Arial" charset="0"/>
              </a:rPr>
              <a:t>Pre-teaching</a:t>
            </a:r>
          </a:p>
          <a:p>
            <a:pPr indent="268288" eaLnBrk="1" hangingPunct="1">
              <a:buFont typeface="Arial" charset="0"/>
              <a:buChar char="•"/>
            </a:pPr>
            <a:r>
              <a:rPr lang="en-GB" dirty="0">
                <a:latin typeface="Calibri" charset="0"/>
                <a:cs typeface="Arial" charset="0"/>
              </a:rPr>
              <a:t>Film</a:t>
            </a:r>
          </a:p>
          <a:p>
            <a:pPr indent="268288" eaLnBrk="1" hangingPunct="1">
              <a:buFont typeface="Arial" charset="0"/>
              <a:buChar char="•"/>
            </a:pPr>
            <a:r>
              <a:rPr lang="en-GB" dirty="0">
                <a:latin typeface="Calibri" charset="0"/>
                <a:cs typeface="Arial" charset="0"/>
              </a:rPr>
              <a:t>Visuals</a:t>
            </a:r>
          </a:p>
          <a:p>
            <a:pPr indent="268288" eaLnBrk="1" hangingPunct="1">
              <a:buFont typeface="Arial" charset="0"/>
              <a:buChar char="•"/>
            </a:pPr>
            <a:r>
              <a:rPr lang="en-GB" dirty="0">
                <a:latin typeface="Calibri" charset="0"/>
                <a:cs typeface="Arial" charset="0"/>
              </a:rPr>
              <a:t>Taped/translated  </a:t>
            </a:r>
            <a:r>
              <a:rPr lang="en-GB" dirty="0" smtClean="0">
                <a:latin typeface="Calibri" charset="0"/>
                <a:cs typeface="Arial" charset="0"/>
              </a:rPr>
              <a:t>stories</a:t>
            </a:r>
          </a:p>
          <a:p>
            <a:pPr indent="268288" eaLnBrk="1" hangingPunct="1">
              <a:buFont typeface="Arial" charset="0"/>
              <a:buChar char="•"/>
            </a:pPr>
            <a:r>
              <a:rPr lang="en-GB" dirty="0" smtClean="0">
                <a:latin typeface="Calibri" charset="0"/>
                <a:cs typeface="Arial" charset="0"/>
              </a:rPr>
              <a:t>Use of L1</a:t>
            </a:r>
            <a:endParaRPr lang="en-GB" dirty="0">
              <a:latin typeface="Calibri" charset="0"/>
              <a:cs typeface="Arial" charset="0"/>
            </a:endParaRPr>
          </a:p>
          <a:p>
            <a:pPr eaLnBrk="1" hangingPunct="1"/>
            <a:endParaRPr lang="en-GB" sz="2800" dirty="0">
              <a:latin typeface="Calibri" charset="0"/>
              <a:cs typeface="Arial" charset="0"/>
            </a:endParaRPr>
          </a:p>
          <a:p>
            <a:pPr eaLnBrk="1" hangingPunct="1"/>
            <a:endParaRPr lang="en-GB" sz="1800" dirty="0">
              <a:latin typeface="Calibri" charset="0"/>
              <a:cs typeface="Arial" charset="0"/>
            </a:endParaRPr>
          </a:p>
        </p:txBody>
      </p:sp>
    </p:spTree>
    <p:extLst>
      <p:ext uri="{BB962C8B-B14F-4D97-AF65-F5344CB8AC3E}">
        <p14:creationId xmlns:p14="http://schemas.microsoft.com/office/powerpoint/2010/main" val="760498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143000"/>
          </a:xfrm>
        </p:spPr>
        <p:txBody>
          <a:bodyPr>
            <a:normAutofit/>
          </a:bodyPr>
          <a:lstStyle/>
          <a:p>
            <a:r>
              <a:rPr lang="en-US" sz="4000" dirty="0" smtClean="0"/>
              <a:t>Learning and Teaching</a:t>
            </a:r>
            <a:endParaRPr lang="en-US" sz="4000" dirty="0"/>
          </a:p>
        </p:txBody>
      </p:sp>
      <p:sp>
        <p:nvSpPr>
          <p:cNvPr id="3" name="Content Placeholder 2"/>
          <p:cNvSpPr>
            <a:spLocks noGrp="1"/>
          </p:cNvSpPr>
          <p:nvPr>
            <p:ph idx="1"/>
          </p:nvPr>
        </p:nvSpPr>
        <p:spPr>
          <a:xfrm>
            <a:off x="220133" y="874888"/>
            <a:ext cx="8686799" cy="5983111"/>
          </a:xfrm>
        </p:spPr>
        <p:txBody>
          <a:bodyPr>
            <a:normAutofit fontScale="92500" lnSpcReduction="10000"/>
          </a:bodyPr>
          <a:lstStyle/>
          <a:p>
            <a:r>
              <a:rPr lang="en-US" dirty="0" smtClean="0"/>
              <a:t>Should incorporate explicit teaching and learning of language through meaningful interactions.</a:t>
            </a:r>
          </a:p>
          <a:p>
            <a:r>
              <a:rPr lang="en-US" dirty="0" smtClean="0"/>
              <a:t>Identifies both language </a:t>
            </a:r>
            <a:r>
              <a:rPr lang="en-US" dirty="0" smtClean="0">
                <a:solidFill>
                  <a:srgbClr val="FF0000"/>
                </a:solidFill>
              </a:rPr>
              <a:t>demands</a:t>
            </a:r>
            <a:r>
              <a:rPr lang="en-US" dirty="0" smtClean="0"/>
              <a:t> of the curriculum and the </a:t>
            </a:r>
            <a:r>
              <a:rPr lang="en-US" dirty="0" smtClean="0">
                <a:solidFill>
                  <a:srgbClr val="FF0000"/>
                </a:solidFill>
              </a:rPr>
              <a:t>needs</a:t>
            </a:r>
            <a:r>
              <a:rPr lang="en-US" dirty="0" smtClean="0"/>
              <a:t> of the pupil to inform </a:t>
            </a:r>
            <a:r>
              <a:rPr lang="en-GB" dirty="0" smtClean="0"/>
              <a:t>the  </a:t>
            </a:r>
            <a:r>
              <a:rPr lang="en-GB" dirty="0"/>
              <a:t>objective and </a:t>
            </a:r>
            <a:r>
              <a:rPr lang="en-GB" dirty="0" smtClean="0"/>
              <a:t>the language </a:t>
            </a:r>
            <a:r>
              <a:rPr lang="en-GB" dirty="0"/>
              <a:t>to be </a:t>
            </a:r>
            <a:r>
              <a:rPr lang="en-US" u="sng" dirty="0" err="1"/>
              <a:t>modelled</a:t>
            </a:r>
            <a:r>
              <a:rPr lang="en-US" dirty="0"/>
              <a:t> by teaching adult/peers </a:t>
            </a:r>
            <a:r>
              <a:rPr lang="en-US" dirty="0" smtClean="0"/>
              <a:t>in context and </a:t>
            </a:r>
            <a:r>
              <a:rPr lang="en-US" dirty="0"/>
              <a:t>used by pupils</a:t>
            </a:r>
            <a:r>
              <a:rPr lang="en-US" dirty="0" smtClean="0"/>
              <a:t>.</a:t>
            </a:r>
          </a:p>
          <a:p>
            <a:pPr lvl="1"/>
            <a:r>
              <a:rPr lang="en-US" dirty="0" smtClean="0"/>
              <a:t>Be mindful of your own use of language</a:t>
            </a:r>
          </a:p>
          <a:p>
            <a:pPr lvl="1"/>
            <a:r>
              <a:rPr lang="en-US" dirty="0" smtClean="0"/>
              <a:t>Require whole sentence responses</a:t>
            </a:r>
          </a:p>
          <a:p>
            <a:pPr lvl="1"/>
            <a:r>
              <a:rPr lang="en-US" dirty="0" smtClean="0"/>
              <a:t>Draw attention to specific forms/vocab in texts/speech</a:t>
            </a:r>
          </a:p>
          <a:p>
            <a:pPr lvl="1"/>
            <a:r>
              <a:rPr lang="en-US" dirty="0" smtClean="0"/>
              <a:t>Provide oral </a:t>
            </a:r>
            <a:r>
              <a:rPr lang="en-US" u="sng" dirty="0" smtClean="0"/>
              <a:t>models</a:t>
            </a:r>
            <a:r>
              <a:rPr lang="en-US" dirty="0" smtClean="0"/>
              <a:t> and opportunities for use</a:t>
            </a:r>
          </a:p>
          <a:p>
            <a:pPr lvl="1"/>
            <a:r>
              <a:rPr lang="en-US" dirty="0" smtClean="0"/>
              <a:t>Provide talk frames to bridge oral into writing</a:t>
            </a:r>
          </a:p>
          <a:p>
            <a:pPr lvl="1"/>
            <a:r>
              <a:rPr lang="en-US" dirty="0" smtClean="0"/>
              <a:t>Compare languages to raise awareness of grammar</a:t>
            </a:r>
          </a:p>
          <a:p>
            <a:pPr lvl="1"/>
            <a:r>
              <a:rPr lang="en-US" dirty="0" smtClean="0"/>
              <a:t>Encourage children to reflect on own use of language</a:t>
            </a:r>
          </a:p>
          <a:p>
            <a:pPr marL="457200" lvl="1" indent="0">
              <a:buNone/>
            </a:pPr>
            <a:endParaRPr lang="en-US" dirty="0" smtClean="0"/>
          </a:p>
          <a:p>
            <a:pPr lvl="2"/>
            <a:endParaRPr lang="en-US" dirty="0" smtClean="0"/>
          </a:p>
          <a:p>
            <a:pPr lvl="2"/>
            <a:endParaRPr lang="en-US" dirty="0" smtClean="0"/>
          </a:p>
          <a:p>
            <a:pPr marL="0" indent="0">
              <a:buNone/>
            </a:pPr>
            <a:endParaRPr lang="en-US" dirty="0" smtClean="0"/>
          </a:p>
          <a:p>
            <a:pPr lvl="1"/>
            <a:endParaRPr lang="en-US" dirty="0" smtClean="0"/>
          </a:p>
        </p:txBody>
      </p:sp>
    </p:spTree>
    <p:extLst>
      <p:ext uri="{BB962C8B-B14F-4D97-AF65-F5344CB8AC3E}">
        <p14:creationId xmlns:p14="http://schemas.microsoft.com/office/powerpoint/2010/main" val="3303593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106363"/>
            <a:ext cx="8229600" cy="1143001"/>
          </a:xfrm>
        </p:spPr>
        <p:txBody>
          <a:bodyPr rtlCol="0">
            <a:normAutofit fontScale="90000"/>
          </a:bodyPr>
          <a:lstStyle/>
          <a:p>
            <a:pPr eaLnBrk="1" fontAlgn="auto" hangingPunct="1">
              <a:spcAft>
                <a:spcPts val="0"/>
              </a:spcAft>
              <a:defRPr/>
            </a:pPr>
            <a:r>
              <a:rPr lang="en-GB" dirty="0" smtClean="0">
                <a:ea typeface="+mj-ea"/>
              </a:rPr>
              <a:t>What are the issues for EAL learners?</a:t>
            </a:r>
          </a:p>
        </p:txBody>
      </p:sp>
      <p:sp>
        <p:nvSpPr>
          <p:cNvPr id="16387" name="Content Placeholder 1"/>
          <p:cNvSpPr>
            <a:spLocks noGrp="1"/>
          </p:cNvSpPr>
          <p:nvPr>
            <p:ph idx="1"/>
          </p:nvPr>
        </p:nvSpPr>
        <p:spPr>
          <a:xfrm>
            <a:off x="539750" y="980728"/>
            <a:ext cx="8604250" cy="5877272"/>
          </a:xfrm>
          <a:extLst/>
        </p:spPr>
        <p:txBody>
          <a:bodyPr rtlCol="0">
            <a:normAutofit lnSpcReduction="10000"/>
          </a:bodyPr>
          <a:lstStyle/>
          <a:p>
            <a:pPr lvl="8">
              <a:defRPr/>
            </a:pPr>
            <a:endParaRPr lang="en-GB" sz="2800" dirty="0" smtClean="0"/>
          </a:p>
          <a:p>
            <a:pPr lvl="8">
              <a:defRPr/>
            </a:pPr>
            <a:endParaRPr lang="en-GB" sz="2800" dirty="0" smtClean="0"/>
          </a:p>
          <a:p>
            <a:pPr marL="3657600" lvl="8" indent="0">
              <a:buFont typeface="Arial" pitchFamily="34" charset="0"/>
              <a:buNone/>
              <a:defRPr/>
            </a:pPr>
            <a:endParaRPr lang="en-GB" sz="2800" dirty="0" smtClean="0"/>
          </a:p>
          <a:p>
            <a:pPr lvl="7">
              <a:defRPr/>
            </a:pPr>
            <a:r>
              <a:rPr lang="en-GB" sz="3200" dirty="0" smtClean="0"/>
              <a:t>Accessing the content</a:t>
            </a:r>
          </a:p>
          <a:p>
            <a:pPr marL="3657600" lvl="8" indent="0">
              <a:buFont typeface="Arial" pitchFamily="34" charset="0"/>
              <a:buNone/>
              <a:defRPr/>
            </a:pPr>
            <a:endParaRPr lang="en-GB" sz="1000" dirty="0" smtClean="0"/>
          </a:p>
          <a:p>
            <a:pPr lvl="7">
              <a:defRPr/>
            </a:pPr>
            <a:r>
              <a:rPr lang="en-GB" sz="3200" dirty="0" smtClean="0"/>
              <a:t>Learning the content through an unfamiliar language</a:t>
            </a:r>
          </a:p>
          <a:p>
            <a:pPr marL="3657600" lvl="8" indent="0">
              <a:buFont typeface="Arial" pitchFamily="34" charset="0"/>
              <a:buNone/>
              <a:defRPr/>
            </a:pPr>
            <a:endParaRPr lang="en-GB" sz="1000" dirty="0" smtClean="0"/>
          </a:p>
          <a:p>
            <a:pPr lvl="7">
              <a:defRPr/>
            </a:pPr>
            <a:r>
              <a:rPr lang="en-GB" sz="3200" dirty="0" smtClean="0"/>
              <a:t>Learning the language at the same time as learning the content</a:t>
            </a:r>
          </a:p>
          <a:p>
            <a:pPr marL="3657600" lvl="8" indent="0">
              <a:buFont typeface="Arial" pitchFamily="34" charset="0"/>
              <a:buNone/>
              <a:defRPr/>
            </a:pPr>
            <a:endParaRPr lang="en-GB" sz="1000" dirty="0" smtClean="0"/>
          </a:p>
          <a:p>
            <a:pPr lvl="7">
              <a:defRPr/>
            </a:pPr>
            <a:r>
              <a:rPr lang="en-GB" sz="3200" dirty="0" smtClean="0"/>
              <a:t>Participation</a:t>
            </a:r>
          </a:p>
          <a:p>
            <a:pPr eaLnBrk="1" fontAlgn="auto" hangingPunct="1">
              <a:spcAft>
                <a:spcPts val="0"/>
              </a:spcAft>
              <a:buFont typeface="Arial" pitchFamily="34" charset="0"/>
              <a:buChar char="•"/>
              <a:defRPr/>
            </a:pPr>
            <a:endParaRPr lang="en-GB" dirty="0" smtClean="0">
              <a:ea typeface="+mn-ea"/>
            </a:endParaRPr>
          </a:p>
        </p:txBody>
      </p:sp>
      <p:pic>
        <p:nvPicPr>
          <p:cNvPr id="5124" name="Content Placeholder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2884">
            <a:off x="-20638" y="209550"/>
            <a:ext cx="6105526"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55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7806"/>
          </a:xfrm>
        </p:spPr>
        <p:txBody>
          <a:bodyPr>
            <a:normAutofit fontScale="90000"/>
          </a:bodyPr>
          <a:lstStyle/>
          <a:p>
            <a:r>
              <a:rPr lang="en-US" dirty="0" smtClean="0"/>
              <a:t>Identifying language learning objectives</a:t>
            </a:r>
            <a:endParaRPr lang="en-US" dirty="0"/>
          </a:p>
        </p:txBody>
      </p:sp>
      <p:sp>
        <p:nvSpPr>
          <p:cNvPr id="3" name="Content Placeholder 2"/>
          <p:cNvSpPr>
            <a:spLocks noGrp="1"/>
          </p:cNvSpPr>
          <p:nvPr>
            <p:ph idx="1"/>
          </p:nvPr>
        </p:nvSpPr>
        <p:spPr>
          <a:xfrm>
            <a:off x="457200" y="1354668"/>
            <a:ext cx="8229600" cy="4771496"/>
          </a:xfrm>
        </p:spPr>
        <p:txBody>
          <a:bodyPr>
            <a:normAutofit fontScale="92500" lnSpcReduction="10000"/>
          </a:bodyPr>
          <a:lstStyle/>
          <a:p>
            <a:pPr marL="0" indent="0">
              <a:buNone/>
            </a:pPr>
            <a:r>
              <a:rPr lang="en-US" sz="3000" dirty="0" smtClean="0"/>
              <a:t>Not just </a:t>
            </a:r>
            <a:r>
              <a:rPr lang="en-US" sz="3000" b="1" dirty="0" smtClean="0"/>
              <a:t>vocabulary</a:t>
            </a:r>
            <a:r>
              <a:rPr lang="en-US" sz="3000" dirty="0" smtClean="0"/>
              <a:t>, but also </a:t>
            </a:r>
            <a:r>
              <a:rPr lang="en-US" sz="3000" b="1" dirty="0" smtClean="0">
                <a:solidFill>
                  <a:srgbClr val="000000"/>
                </a:solidFill>
              </a:rPr>
              <a:t>sentence structures</a:t>
            </a:r>
          </a:p>
          <a:p>
            <a:pPr marL="514350" indent="-514350">
              <a:buFont typeface="+mj-lt"/>
              <a:buAutoNum type="arabicPeriod"/>
            </a:pPr>
            <a:r>
              <a:rPr lang="en-US" sz="3000" dirty="0" smtClean="0"/>
              <a:t>Language learning</a:t>
            </a:r>
            <a:r>
              <a:rPr lang="en-US" sz="3000" dirty="0" smtClean="0">
                <a:solidFill>
                  <a:srgbClr val="FF0000"/>
                </a:solidFill>
              </a:rPr>
              <a:t> </a:t>
            </a:r>
            <a:r>
              <a:rPr lang="en-US" sz="3000" b="1" dirty="0" smtClean="0">
                <a:solidFill>
                  <a:srgbClr val="FF0000"/>
                </a:solidFill>
              </a:rPr>
              <a:t>needs </a:t>
            </a:r>
            <a:r>
              <a:rPr lang="en-US" sz="3000" dirty="0" smtClean="0"/>
              <a:t>of the pupils </a:t>
            </a:r>
            <a:r>
              <a:rPr lang="mr-IN" sz="3000" dirty="0" smtClean="0"/>
              <a:t>–</a:t>
            </a:r>
            <a:r>
              <a:rPr lang="en-US" sz="3000" dirty="0" smtClean="0"/>
              <a:t> use the information from the assessment of the Stages of English to plan for progression.</a:t>
            </a:r>
          </a:p>
          <a:p>
            <a:pPr marL="514350" indent="-514350">
              <a:buFont typeface="+mj-lt"/>
              <a:buAutoNum type="arabicPeriod"/>
            </a:pPr>
            <a:r>
              <a:rPr lang="en-US" sz="3000" dirty="0"/>
              <a:t>T</a:t>
            </a:r>
            <a:r>
              <a:rPr lang="en-US" sz="3000" dirty="0" smtClean="0"/>
              <a:t>he language </a:t>
            </a:r>
            <a:r>
              <a:rPr lang="en-US" sz="3000" b="1" dirty="0" smtClean="0">
                <a:solidFill>
                  <a:srgbClr val="FF0000"/>
                </a:solidFill>
              </a:rPr>
              <a:t>demands</a:t>
            </a:r>
            <a:r>
              <a:rPr lang="en-US" sz="3000" dirty="0" smtClean="0"/>
              <a:t> of the curriculum </a:t>
            </a:r>
            <a:r>
              <a:rPr lang="mr-IN" sz="3000" dirty="0" smtClean="0"/>
              <a:t>–</a:t>
            </a:r>
            <a:r>
              <a:rPr lang="en-US" sz="3000" dirty="0" smtClean="0"/>
              <a:t> what are the language functions the lesson/activity requires the pupils to use?</a:t>
            </a:r>
          </a:p>
          <a:p>
            <a:pPr marL="0" indent="0">
              <a:buNone/>
            </a:pPr>
            <a:r>
              <a:rPr lang="en-US" sz="3000" dirty="0" smtClean="0"/>
              <a:t>Encourage </a:t>
            </a:r>
            <a:r>
              <a:rPr lang="en-US" sz="3000" dirty="0"/>
              <a:t>subject teachers to develop language awareness of their subject including subject specific vocabulary, general academic vocabulary and common </a:t>
            </a:r>
            <a:r>
              <a:rPr lang="en-US" sz="3000" dirty="0" smtClean="0"/>
              <a:t>phrases</a:t>
            </a:r>
            <a:r>
              <a:rPr lang="en-US" sz="3000" dirty="0"/>
              <a:t>.</a:t>
            </a:r>
          </a:p>
          <a:p>
            <a:pPr marL="0" indent="0">
              <a:buNone/>
            </a:pPr>
            <a:endParaRPr lang="en-US" dirty="0" smtClean="0"/>
          </a:p>
        </p:txBody>
      </p:sp>
    </p:spTree>
    <p:extLst>
      <p:ext uri="{BB962C8B-B14F-4D97-AF65-F5344CB8AC3E}">
        <p14:creationId xmlns:p14="http://schemas.microsoft.com/office/powerpoint/2010/main" val="4177461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162272"/>
            <a:ext cx="8229600" cy="1143000"/>
          </a:xfrm>
        </p:spPr>
        <p:txBody>
          <a:bodyPr/>
          <a:lstStyle/>
          <a:p>
            <a:pPr eaLnBrk="1" hangingPunct="1">
              <a:defRPr/>
            </a:pPr>
            <a:r>
              <a:rPr lang="en-GB" dirty="0">
                <a:solidFill>
                  <a:srgbClr val="000000"/>
                </a:solidFill>
                <a:latin typeface="Arial"/>
                <a:cs typeface="Arial" charset="0"/>
              </a:rPr>
              <a:t>Cummins Framework </a:t>
            </a:r>
          </a:p>
        </p:txBody>
      </p:sp>
      <p:sp>
        <p:nvSpPr>
          <p:cNvPr id="24579" name="Rectangle 3"/>
          <p:cNvSpPr>
            <a:spLocks noGrp="1" noChangeArrowheads="1"/>
          </p:cNvSpPr>
          <p:nvPr>
            <p:ph type="body" idx="1"/>
          </p:nvPr>
        </p:nvSpPr>
        <p:spPr>
          <a:xfrm>
            <a:off x="418456" y="980728"/>
            <a:ext cx="8546032" cy="5544616"/>
          </a:xfrm>
        </p:spPr>
        <p:txBody>
          <a:bodyPr>
            <a:normAutofit fontScale="55000" lnSpcReduction="20000"/>
          </a:bodyPr>
          <a:lstStyle/>
          <a:p>
            <a:pPr eaLnBrk="1" hangingPunct="1">
              <a:lnSpc>
                <a:spcPct val="90000"/>
              </a:lnSpc>
              <a:buFontTx/>
              <a:buNone/>
              <a:defRPr/>
            </a:pPr>
            <a:r>
              <a:rPr lang="en-GB" dirty="0">
                <a:latin typeface="Arial"/>
                <a:cs typeface="Arial" charset="0"/>
              </a:rPr>
              <a:t>                    </a:t>
            </a:r>
            <a:r>
              <a:rPr lang="en-GB" dirty="0" smtClean="0">
                <a:latin typeface="Arial"/>
                <a:cs typeface="Arial" charset="0"/>
              </a:rPr>
              <a:t>   </a:t>
            </a:r>
            <a:endParaRPr lang="en-GB" dirty="0">
              <a:latin typeface="Arial"/>
              <a:cs typeface="Arial" charset="0"/>
            </a:endParaRPr>
          </a:p>
          <a:p>
            <a:pPr eaLnBrk="1" hangingPunct="1">
              <a:lnSpc>
                <a:spcPct val="90000"/>
              </a:lnSpc>
              <a:buFontTx/>
              <a:buNone/>
              <a:defRPr/>
            </a:pPr>
            <a:r>
              <a:rPr lang="en-GB" dirty="0">
                <a:latin typeface="Arial"/>
                <a:cs typeface="Arial" charset="0"/>
              </a:rPr>
              <a:t>                                   </a:t>
            </a:r>
            <a:r>
              <a:rPr lang="en-GB" dirty="0" smtClean="0">
                <a:latin typeface="Arial"/>
                <a:cs typeface="Arial" charset="0"/>
              </a:rPr>
              <a:t>      </a:t>
            </a:r>
          </a:p>
          <a:p>
            <a:pPr eaLnBrk="1" hangingPunct="1">
              <a:lnSpc>
                <a:spcPct val="90000"/>
              </a:lnSpc>
              <a:buFontTx/>
              <a:buNone/>
              <a:defRPr/>
            </a:pPr>
            <a:r>
              <a:rPr lang="en-GB" dirty="0">
                <a:latin typeface="Arial"/>
                <a:cs typeface="Arial" charset="0"/>
              </a:rPr>
              <a:t>	</a:t>
            </a:r>
            <a:r>
              <a:rPr lang="en-GB" dirty="0" smtClean="0">
                <a:latin typeface="Arial"/>
                <a:cs typeface="Arial" charset="0"/>
              </a:rPr>
              <a:t>	</a:t>
            </a:r>
          </a:p>
          <a:p>
            <a:pPr eaLnBrk="1" hangingPunct="1">
              <a:lnSpc>
                <a:spcPct val="90000"/>
              </a:lnSpc>
              <a:buFontTx/>
              <a:buNone/>
              <a:defRPr/>
            </a:pPr>
            <a:r>
              <a:rPr lang="en-GB" dirty="0" smtClean="0">
                <a:latin typeface="Arial"/>
                <a:cs typeface="Arial" charset="0"/>
              </a:rPr>
              <a:t>	</a:t>
            </a:r>
            <a:r>
              <a:rPr lang="en-GB" b="1" dirty="0" smtClean="0">
                <a:latin typeface="Arial"/>
                <a:cs typeface="Arial" charset="0"/>
              </a:rPr>
              <a:t>Choose two objects and 		    	   ‘Has the time come to ban plastic?’</a:t>
            </a:r>
          </a:p>
          <a:p>
            <a:pPr eaLnBrk="1" hangingPunct="1">
              <a:lnSpc>
                <a:spcPct val="90000"/>
              </a:lnSpc>
              <a:buFontTx/>
              <a:buNone/>
              <a:defRPr/>
            </a:pPr>
            <a:r>
              <a:rPr lang="en-GB" b="1" dirty="0" smtClean="0">
                <a:latin typeface="Arial"/>
                <a:cs typeface="Arial" charset="0"/>
              </a:rPr>
              <a:t>     explain the differences in 			    Write an argument.  	</a:t>
            </a:r>
          </a:p>
          <a:p>
            <a:pPr eaLnBrk="1" hangingPunct="1">
              <a:lnSpc>
                <a:spcPct val="90000"/>
              </a:lnSpc>
              <a:buFontTx/>
              <a:buNone/>
              <a:defRPr/>
            </a:pPr>
            <a:r>
              <a:rPr lang="en-GB" b="1" dirty="0">
                <a:latin typeface="Arial"/>
                <a:cs typeface="Arial" charset="0"/>
              </a:rPr>
              <a:t>	</a:t>
            </a:r>
            <a:r>
              <a:rPr lang="en-GB" b="1" dirty="0" smtClean="0">
                <a:latin typeface="Arial"/>
                <a:cs typeface="Arial" charset="0"/>
              </a:rPr>
              <a:t>the materials.</a:t>
            </a:r>
          </a:p>
          <a:p>
            <a:pPr eaLnBrk="1" hangingPunct="1">
              <a:lnSpc>
                <a:spcPct val="90000"/>
              </a:lnSpc>
              <a:buFontTx/>
              <a:buNone/>
              <a:defRPr/>
            </a:pPr>
            <a:endParaRPr lang="en-GB" dirty="0">
              <a:latin typeface="Arial"/>
              <a:cs typeface="Arial" charset="0"/>
            </a:endParaRPr>
          </a:p>
          <a:p>
            <a:pPr eaLnBrk="1" hangingPunct="1">
              <a:lnSpc>
                <a:spcPct val="90000"/>
              </a:lnSpc>
              <a:buFontTx/>
              <a:buNone/>
              <a:defRPr/>
            </a:pPr>
            <a:endParaRPr lang="en-GB" dirty="0" smtClean="0">
              <a:latin typeface="Arial"/>
              <a:cs typeface="Arial" charset="0"/>
            </a:endParaRPr>
          </a:p>
          <a:p>
            <a:pPr eaLnBrk="1" hangingPunct="1">
              <a:lnSpc>
                <a:spcPct val="90000"/>
              </a:lnSpc>
              <a:buFontTx/>
              <a:buNone/>
              <a:defRPr/>
            </a:pPr>
            <a:endParaRPr lang="en-GB" dirty="0">
              <a:latin typeface="Arial"/>
              <a:cs typeface="Arial" charset="0"/>
            </a:endParaRPr>
          </a:p>
          <a:p>
            <a:pPr eaLnBrk="1" hangingPunct="1">
              <a:lnSpc>
                <a:spcPct val="90000"/>
              </a:lnSpc>
              <a:buFontTx/>
              <a:buNone/>
              <a:defRPr/>
            </a:pPr>
            <a:r>
              <a:rPr lang="en-GB" b="1" dirty="0" smtClean="0">
                <a:solidFill>
                  <a:srgbClr val="FF0000"/>
                </a:solidFill>
                <a:latin typeface="Arial"/>
                <a:cs typeface="Arial" charset="0"/>
              </a:rPr>
              <a:t>	</a:t>
            </a:r>
          </a:p>
          <a:p>
            <a:pPr eaLnBrk="1" hangingPunct="1">
              <a:lnSpc>
                <a:spcPct val="90000"/>
              </a:lnSpc>
              <a:buFontTx/>
              <a:buNone/>
              <a:defRPr/>
            </a:pPr>
            <a:r>
              <a:rPr lang="en-GB" b="1" dirty="0" smtClean="0">
                <a:solidFill>
                  <a:srgbClr val="FF0000"/>
                </a:solidFill>
                <a:latin typeface="Arial"/>
                <a:cs typeface="Arial" charset="0"/>
              </a:rPr>
              <a:t>	</a:t>
            </a:r>
            <a:r>
              <a:rPr lang="en-GB" dirty="0" smtClean="0">
                <a:latin typeface="Arial"/>
                <a:cs typeface="Arial" charset="0"/>
              </a:rPr>
              <a:t>	</a:t>
            </a:r>
          </a:p>
          <a:p>
            <a:pPr eaLnBrk="1" hangingPunct="1">
              <a:lnSpc>
                <a:spcPct val="90000"/>
              </a:lnSpc>
              <a:buFontTx/>
              <a:buNone/>
              <a:defRPr/>
            </a:pPr>
            <a:endParaRPr lang="en-GB" sz="2400" b="1" dirty="0">
              <a:latin typeface="Arial"/>
              <a:cs typeface="Arial" charset="0"/>
            </a:endParaRPr>
          </a:p>
          <a:p>
            <a:pPr eaLnBrk="1" hangingPunct="1">
              <a:lnSpc>
                <a:spcPct val="90000"/>
              </a:lnSpc>
              <a:buFontTx/>
              <a:buNone/>
              <a:defRPr/>
            </a:pPr>
            <a:endParaRPr lang="en-GB" sz="2400" b="1" dirty="0" smtClean="0">
              <a:latin typeface="Arial"/>
              <a:cs typeface="Arial" charset="0"/>
            </a:endParaRPr>
          </a:p>
          <a:p>
            <a:pPr marL="0" indent="0">
              <a:lnSpc>
                <a:spcPct val="90000"/>
              </a:lnSpc>
              <a:buNone/>
              <a:defRPr/>
            </a:pPr>
            <a:r>
              <a:rPr lang="en-GB" b="1" dirty="0" smtClean="0">
                <a:latin typeface="Arial"/>
                <a:cs typeface="Arial" charset="0"/>
              </a:rPr>
              <a:t>	</a:t>
            </a:r>
          </a:p>
          <a:p>
            <a:pPr marL="0" indent="0">
              <a:lnSpc>
                <a:spcPct val="90000"/>
              </a:lnSpc>
              <a:buNone/>
              <a:defRPr/>
            </a:pPr>
            <a:r>
              <a:rPr lang="en-GB" b="1" dirty="0">
                <a:latin typeface="Arial"/>
                <a:cs typeface="Arial" charset="0"/>
              </a:rPr>
              <a:t>	</a:t>
            </a:r>
            <a:r>
              <a:rPr lang="en-GB" b="1" dirty="0" smtClean="0">
                <a:latin typeface="Arial"/>
                <a:cs typeface="Arial" charset="0"/>
              </a:rPr>
              <a:t>Match the materials’ 				    Copy the names of the materials.	       	</a:t>
            </a:r>
          </a:p>
          <a:p>
            <a:pPr marL="0" indent="0">
              <a:lnSpc>
                <a:spcPct val="90000"/>
              </a:lnSpc>
              <a:buNone/>
              <a:defRPr/>
            </a:pPr>
            <a:r>
              <a:rPr lang="en-GB" b="1" dirty="0" smtClean="0">
                <a:latin typeface="Arial"/>
                <a:cs typeface="Arial" charset="0"/>
              </a:rPr>
              <a:t>       names to the pictures</a:t>
            </a:r>
          </a:p>
          <a:p>
            <a:pPr marL="0" indent="0">
              <a:lnSpc>
                <a:spcPct val="90000"/>
              </a:lnSpc>
              <a:buNone/>
              <a:defRPr/>
            </a:pPr>
            <a:r>
              <a:rPr lang="en-GB" b="1" dirty="0" smtClean="0">
                <a:solidFill>
                  <a:srgbClr val="000000"/>
                </a:solidFill>
                <a:latin typeface="Arial"/>
                <a:cs typeface="Arial" charset="0"/>
              </a:rPr>
              <a:t>	</a:t>
            </a:r>
          </a:p>
          <a:p>
            <a:pPr marL="0" indent="0">
              <a:lnSpc>
                <a:spcPct val="90000"/>
              </a:lnSpc>
              <a:buNone/>
              <a:defRPr/>
            </a:pPr>
            <a:r>
              <a:rPr lang="en-GB" b="1" dirty="0">
                <a:solidFill>
                  <a:srgbClr val="000000"/>
                </a:solidFill>
                <a:latin typeface="Arial"/>
                <a:cs typeface="Arial" charset="0"/>
              </a:rPr>
              <a:t>	</a:t>
            </a:r>
            <a:r>
              <a:rPr lang="en-GB" b="1" dirty="0" smtClean="0">
                <a:solidFill>
                  <a:srgbClr val="000000"/>
                </a:solidFill>
                <a:latin typeface="Arial"/>
                <a:cs typeface="Arial" charset="0"/>
              </a:rPr>
              <a:t>Label pictures		</a:t>
            </a:r>
            <a:r>
              <a:rPr lang="en-GB" b="1" dirty="0" smtClean="0">
                <a:solidFill>
                  <a:srgbClr val="FF0000"/>
                </a:solidFill>
                <a:latin typeface="Arial"/>
                <a:cs typeface="Arial" charset="0"/>
              </a:rPr>
              <a:t>	</a:t>
            </a:r>
            <a:endParaRPr lang="en-GB" sz="2400" b="1" dirty="0" smtClean="0">
              <a:latin typeface="Arial"/>
              <a:cs typeface="Arial" charset="0"/>
            </a:endParaRPr>
          </a:p>
          <a:p>
            <a:pPr eaLnBrk="1" hangingPunct="1">
              <a:lnSpc>
                <a:spcPct val="90000"/>
              </a:lnSpc>
              <a:buFontTx/>
              <a:buNone/>
              <a:defRPr/>
            </a:pPr>
            <a:r>
              <a:rPr lang="en-GB" sz="2400" b="1" dirty="0" smtClean="0">
                <a:latin typeface="Arial"/>
                <a:cs typeface="Arial" charset="0"/>
              </a:rPr>
              <a:t> 						</a:t>
            </a:r>
          </a:p>
          <a:p>
            <a:pPr eaLnBrk="1" hangingPunct="1">
              <a:lnSpc>
                <a:spcPct val="90000"/>
              </a:lnSpc>
              <a:buFontTx/>
              <a:buNone/>
              <a:defRPr/>
            </a:pPr>
            <a:endParaRPr lang="en-GB" sz="2400" b="1" dirty="0">
              <a:latin typeface="Arial"/>
              <a:cs typeface="Arial" charset="0"/>
            </a:endParaRPr>
          </a:p>
          <a:p>
            <a:pPr eaLnBrk="1" hangingPunct="1">
              <a:lnSpc>
                <a:spcPct val="90000"/>
              </a:lnSpc>
              <a:buFontTx/>
              <a:buNone/>
              <a:defRPr/>
            </a:pPr>
            <a:r>
              <a:rPr lang="en-GB" dirty="0">
                <a:latin typeface="Arial"/>
                <a:cs typeface="Arial" charset="0"/>
              </a:rPr>
              <a:t>                    </a:t>
            </a:r>
          </a:p>
          <a:p>
            <a:pPr eaLnBrk="1" hangingPunct="1">
              <a:lnSpc>
                <a:spcPct val="90000"/>
              </a:lnSpc>
              <a:buFontTx/>
              <a:buNone/>
              <a:defRPr/>
            </a:pPr>
            <a:r>
              <a:rPr lang="en-GB" sz="2000" dirty="0">
                <a:latin typeface="Arial"/>
                <a:cs typeface="Arial" charset="0"/>
              </a:rPr>
              <a:t>                               </a:t>
            </a:r>
            <a:endParaRPr lang="en-GB" sz="2000" dirty="0" smtClean="0">
              <a:latin typeface="Arial"/>
              <a:cs typeface="Arial" charset="0"/>
            </a:endParaRPr>
          </a:p>
          <a:p>
            <a:pPr eaLnBrk="1" hangingPunct="1">
              <a:lnSpc>
                <a:spcPct val="90000"/>
              </a:lnSpc>
              <a:buFontTx/>
              <a:buNone/>
              <a:defRPr/>
            </a:pPr>
            <a:endParaRPr lang="en-GB" sz="2000" dirty="0">
              <a:latin typeface="Arial"/>
              <a:cs typeface="Arial" charset="0"/>
            </a:endParaRPr>
          </a:p>
          <a:p>
            <a:pPr eaLnBrk="1" hangingPunct="1">
              <a:lnSpc>
                <a:spcPct val="90000"/>
              </a:lnSpc>
              <a:buFontTx/>
              <a:buNone/>
              <a:defRPr/>
            </a:pPr>
            <a:r>
              <a:rPr lang="en-GB" sz="2000" dirty="0" smtClean="0">
                <a:latin typeface="Arial"/>
                <a:cs typeface="Arial" charset="0"/>
              </a:rPr>
              <a:t>			</a:t>
            </a:r>
            <a:endParaRPr lang="en-GB" dirty="0">
              <a:latin typeface="Arial"/>
              <a:cs typeface="Arial" charset="0"/>
            </a:endParaRPr>
          </a:p>
        </p:txBody>
      </p:sp>
      <p:sp>
        <p:nvSpPr>
          <p:cNvPr id="24580" name="Line 4"/>
          <p:cNvSpPr>
            <a:spLocks noChangeShapeType="1"/>
          </p:cNvSpPr>
          <p:nvPr/>
        </p:nvSpPr>
        <p:spPr bwMode="auto">
          <a:xfrm>
            <a:off x="4427984" y="1700807"/>
            <a:ext cx="0" cy="437825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cs typeface="Arial" charset="0"/>
            </a:endParaRPr>
          </a:p>
        </p:txBody>
      </p:sp>
      <p:sp>
        <p:nvSpPr>
          <p:cNvPr id="24581" name="Line 5"/>
          <p:cNvSpPr>
            <a:spLocks noChangeShapeType="1"/>
          </p:cNvSpPr>
          <p:nvPr/>
        </p:nvSpPr>
        <p:spPr bwMode="auto">
          <a:xfrm>
            <a:off x="827088" y="4005263"/>
            <a:ext cx="7416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cs typeface="Arial" charset="0"/>
            </a:endParaRPr>
          </a:p>
        </p:txBody>
      </p:sp>
      <p:sp>
        <p:nvSpPr>
          <p:cNvPr id="2" name="TextBox 1"/>
          <p:cNvSpPr txBox="1"/>
          <p:nvPr/>
        </p:nvSpPr>
        <p:spPr>
          <a:xfrm>
            <a:off x="10332640" y="908720"/>
            <a:ext cx="184666" cy="369332"/>
          </a:xfrm>
          <a:prstGeom prst="rect">
            <a:avLst/>
          </a:prstGeom>
          <a:noFill/>
        </p:spPr>
        <p:txBody>
          <a:bodyPr wrap="none" rtlCol="0">
            <a:spAutoFit/>
          </a:bodyPr>
          <a:lstStyle/>
          <a:p>
            <a:endParaRPr lang="en-US"/>
          </a:p>
        </p:txBody>
      </p:sp>
      <p:sp>
        <p:nvSpPr>
          <p:cNvPr id="7" name="Rectangle 8"/>
          <p:cNvSpPr>
            <a:spLocks noChangeArrowheads="1"/>
          </p:cNvSpPr>
          <p:nvPr/>
        </p:nvSpPr>
        <p:spPr bwMode="auto">
          <a:xfrm>
            <a:off x="2649158" y="880856"/>
            <a:ext cx="3888432" cy="549275"/>
          </a:xfrm>
          <a:prstGeom prst="rect">
            <a:avLst/>
          </a:prstGeom>
          <a:solidFill>
            <a:schemeClr val="bg1"/>
          </a:solidFill>
          <a:ln w="9525">
            <a:solidFill>
              <a:schemeClr val="tx1"/>
            </a:solidFill>
            <a:miter lim="800000"/>
            <a:headEnd/>
            <a:tailEnd/>
          </a:ln>
        </p:spPr>
        <p:txBody>
          <a:bodyPr wrap="none" anchor="ctr"/>
          <a:lstStyle/>
          <a:p>
            <a:pPr algn="ctr"/>
            <a:r>
              <a:rPr lang="en-GB" sz="2400" b="1" dirty="0" smtClean="0"/>
              <a:t>Cognitive Demanding</a:t>
            </a:r>
            <a:endParaRPr lang="en-US" sz="2400" b="1" dirty="0"/>
          </a:p>
        </p:txBody>
      </p:sp>
      <p:sp>
        <p:nvSpPr>
          <p:cNvPr id="8" name="Rectangle 8"/>
          <p:cNvSpPr>
            <a:spLocks noChangeArrowheads="1"/>
          </p:cNvSpPr>
          <p:nvPr/>
        </p:nvSpPr>
        <p:spPr bwMode="auto">
          <a:xfrm>
            <a:off x="2649158" y="6223917"/>
            <a:ext cx="3888432" cy="549275"/>
          </a:xfrm>
          <a:prstGeom prst="rect">
            <a:avLst/>
          </a:prstGeom>
          <a:solidFill>
            <a:schemeClr val="bg1"/>
          </a:solidFill>
          <a:ln w="9525">
            <a:solidFill>
              <a:schemeClr val="tx1"/>
            </a:solidFill>
            <a:miter lim="800000"/>
            <a:headEnd/>
            <a:tailEnd/>
          </a:ln>
        </p:spPr>
        <p:txBody>
          <a:bodyPr wrap="none" anchor="ctr"/>
          <a:lstStyle/>
          <a:p>
            <a:pPr algn="ctr"/>
            <a:r>
              <a:rPr lang="en-GB" sz="2400" b="1" dirty="0" smtClean="0"/>
              <a:t>Cognitively Undemanding</a:t>
            </a:r>
            <a:endParaRPr lang="en-US" sz="2400" b="1" dirty="0"/>
          </a:p>
        </p:txBody>
      </p:sp>
      <p:sp>
        <p:nvSpPr>
          <p:cNvPr id="9" name="Rectangle 8"/>
          <p:cNvSpPr>
            <a:spLocks noChangeArrowheads="1"/>
          </p:cNvSpPr>
          <p:nvPr/>
        </p:nvSpPr>
        <p:spPr bwMode="auto">
          <a:xfrm>
            <a:off x="6537590" y="3284984"/>
            <a:ext cx="2426898" cy="549275"/>
          </a:xfrm>
          <a:prstGeom prst="rect">
            <a:avLst/>
          </a:prstGeom>
          <a:solidFill>
            <a:schemeClr val="bg1"/>
          </a:solidFill>
          <a:ln w="9525">
            <a:solidFill>
              <a:schemeClr val="tx1"/>
            </a:solidFill>
            <a:miter lim="800000"/>
            <a:headEnd/>
            <a:tailEnd/>
          </a:ln>
        </p:spPr>
        <p:txBody>
          <a:bodyPr wrap="none" anchor="ctr"/>
          <a:lstStyle/>
          <a:p>
            <a:pPr algn="ctr"/>
            <a:r>
              <a:rPr lang="en-GB" sz="2400" b="1" dirty="0" smtClean="0"/>
              <a:t>Context reduced</a:t>
            </a:r>
            <a:endParaRPr lang="en-US" sz="2400" b="1" dirty="0"/>
          </a:p>
        </p:txBody>
      </p:sp>
      <p:sp>
        <p:nvSpPr>
          <p:cNvPr id="10" name="Rectangle 8"/>
          <p:cNvSpPr>
            <a:spLocks noChangeArrowheads="1"/>
          </p:cNvSpPr>
          <p:nvPr/>
        </p:nvSpPr>
        <p:spPr bwMode="auto">
          <a:xfrm>
            <a:off x="179677" y="3301835"/>
            <a:ext cx="2648189" cy="549275"/>
          </a:xfrm>
          <a:prstGeom prst="rect">
            <a:avLst/>
          </a:prstGeom>
          <a:solidFill>
            <a:schemeClr val="bg1"/>
          </a:solidFill>
          <a:ln w="9525">
            <a:solidFill>
              <a:schemeClr val="tx1"/>
            </a:solidFill>
            <a:miter lim="800000"/>
            <a:headEnd/>
            <a:tailEnd/>
          </a:ln>
        </p:spPr>
        <p:txBody>
          <a:bodyPr wrap="none" anchor="ctr"/>
          <a:lstStyle/>
          <a:p>
            <a:pPr algn="ctr"/>
            <a:r>
              <a:rPr lang="en-GB" sz="2400" b="1" dirty="0" smtClean="0"/>
              <a:t>Context Embedded</a:t>
            </a:r>
            <a:endParaRPr lang="en-US" sz="2400" b="1" dirty="0"/>
          </a:p>
        </p:txBody>
      </p:sp>
    </p:spTree>
    <p:extLst>
      <p:ext uri="{BB962C8B-B14F-4D97-AF65-F5344CB8AC3E}">
        <p14:creationId xmlns:p14="http://schemas.microsoft.com/office/powerpoint/2010/main" val="3458314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2319338" y="3536950"/>
            <a:ext cx="4851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71" name="Line 3"/>
          <p:cNvSpPr>
            <a:spLocks noChangeShapeType="1"/>
          </p:cNvSpPr>
          <p:nvPr/>
        </p:nvSpPr>
        <p:spPr bwMode="auto">
          <a:xfrm>
            <a:off x="4891088" y="695325"/>
            <a:ext cx="0" cy="55959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72" name="Text Box 4"/>
          <p:cNvSpPr txBox="1">
            <a:spLocks noChangeArrowheads="1"/>
          </p:cNvSpPr>
          <p:nvPr/>
        </p:nvSpPr>
        <p:spPr bwMode="auto">
          <a:xfrm>
            <a:off x="3832225" y="65088"/>
            <a:ext cx="16033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endParaRPr lang="en-US" sz="1800">
              <a:latin typeface="Arial" charset="0"/>
            </a:endParaRPr>
          </a:p>
        </p:txBody>
      </p:sp>
      <p:sp>
        <p:nvSpPr>
          <p:cNvPr id="58373" name="Rectangle 5"/>
          <p:cNvSpPr>
            <a:spLocks noChangeArrowheads="1"/>
          </p:cNvSpPr>
          <p:nvPr/>
        </p:nvSpPr>
        <p:spPr bwMode="auto">
          <a:xfrm>
            <a:off x="-30163" y="3287713"/>
            <a:ext cx="2305051" cy="431800"/>
          </a:xfrm>
          <a:prstGeom prst="rect">
            <a:avLst/>
          </a:prstGeom>
          <a:solidFill>
            <a:schemeClr val="accent1"/>
          </a:solidFill>
          <a:ln w="9525">
            <a:solidFill>
              <a:schemeClr val="tx1"/>
            </a:solidFill>
            <a:miter lim="800000"/>
            <a:headEnd/>
            <a:tailEnd/>
          </a:ln>
        </p:spPr>
        <p:txBody>
          <a:bodyPr wrap="none" anchor="ctr"/>
          <a:lstStyle/>
          <a:p>
            <a:pPr algn="ctr"/>
            <a:r>
              <a:rPr lang="en-GB" b="1" dirty="0">
                <a:solidFill>
                  <a:schemeClr val="bg1"/>
                </a:solidFill>
              </a:rPr>
              <a:t>Context Embedded</a:t>
            </a:r>
            <a:endParaRPr lang="en-US" b="1" dirty="0">
              <a:solidFill>
                <a:schemeClr val="bg1"/>
              </a:solidFill>
            </a:endParaRPr>
          </a:p>
        </p:txBody>
      </p:sp>
      <p:sp>
        <p:nvSpPr>
          <p:cNvPr id="58374" name="Rectangle 6"/>
          <p:cNvSpPr>
            <a:spLocks noChangeArrowheads="1"/>
          </p:cNvSpPr>
          <p:nvPr/>
        </p:nvSpPr>
        <p:spPr bwMode="auto">
          <a:xfrm>
            <a:off x="7018338" y="3321050"/>
            <a:ext cx="2051050" cy="431800"/>
          </a:xfrm>
          <a:prstGeom prst="rect">
            <a:avLst/>
          </a:prstGeom>
          <a:solidFill>
            <a:schemeClr val="accent1"/>
          </a:solidFill>
          <a:ln w="9525">
            <a:solidFill>
              <a:schemeClr val="tx1"/>
            </a:solidFill>
            <a:miter lim="800000"/>
            <a:headEnd/>
            <a:tailEnd/>
          </a:ln>
        </p:spPr>
        <p:txBody>
          <a:bodyPr wrap="none" anchor="ctr"/>
          <a:lstStyle/>
          <a:p>
            <a:pPr algn="ctr"/>
            <a:r>
              <a:rPr lang="en-GB" b="1" dirty="0">
                <a:solidFill>
                  <a:schemeClr val="bg1"/>
                </a:solidFill>
              </a:rPr>
              <a:t>Context Reduced</a:t>
            </a:r>
            <a:endParaRPr lang="en-US" b="1" dirty="0">
              <a:solidFill>
                <a:schemeClr val="bg1"/>
              </a:solidFill>
            </a:endParaRPr>
          </a:p>
        </p:txBody>
      </p:sp>
      <p:sp>
        <p:nvSpPr>
          <p:cNvPr id="58375" name="Rectangle 7"/>
          <p:cNvSpPr>
            <a:spLocks noChangeArrowheads="1"/>
          </p:cNvSpPr>
          <p:nvPr/>
        </p:nvSpPr>
        <p:spPr bwMode="auto">
          <a:xfrm>
            <a:off x="3380374" y="6302374"/>
            <a:ext cx="2720389" cy="555625"/>
          </a:xfrm>
          <a:prstGeom prst="rect">
            <a:avLst/>
          </a:prstGeom>
          <a:solidFill>
            <a:schemeClr val="accent1"/>
          </a:solidFill>
          <a:ln w="9525">
            <a:solidFill>
              <a:schemeClr val="tx1"/>
            </a:solidFill>
            <a:miter lim="800000"/>
            <a:headEnd/>
            <a:tailEnd/>
          </a:ln>
        </p:spPr>
        <p:txBody>
          <a:bodyPr wrap="none" anchor="ctr"/>
          <a:lstStyle/>
          <a:p>
            <a:pPr algn="ctr"/>
            <a:r>
              <a:rPr lang="en-GB" b="1" dirty="0">
                <a:solidFill>
                  <a:schemeClr val="bg1"/>
                </a:solidFill>
              </a:rPr>
              <a:t>Low Cognitive Demand</a:t>
            </a:r>
            <a:endParaRPr lang="en-US" b="1" dirty="0">
              <a:solidFill>
                <a:schemeClr val="bg1"/>
              </a:solidFill>
            </a:endParaRPr>
          </a:p>
        </p:txBody>
      </p:sp>
      <p:sp>
        <p:nvSpPr>
          <p:cNvPr id="58376" name="Rectangle 8"/>
          <p:cNvSpPr>
            <a:spLocks noChangeArrowheads="1"/>
          </p:cNvSpPr>
          <p:nvPr/>
        </p:nvSpPr>
        <p:spPr bwMode="auto">
          <a:xfrm>
            <a:off x="3380374" y="157164"/>
            <a:ext cx="2744201" cy="538162"/>
          </a:xfrm>
          <a:prstGeom prst="rect">
            <a:avLst/>
          </a:prstGeom>
          <a:solidFill>
            <a:schemeClr val="accent1"/>
          </a:solidFill>
          <a:ln w="9525">
            <a:solidFill>
              <a:schemeClr val="tx1"/>
            </a:solidFill>
            <a:miter lim="800000"/>
            <a:headEnd/>
            <a:tailEnd/>
          </a:ln>
        </p:spPr>
        <p:txBody>
          <a:bodyPr wrap="none" anchor="ctr"/>
          <a:lstStyle/>
          <a:p>
            <a:pPr algn="ctr"/>
            <a:r>
              <a:rPr lang="en-GB" b="1" dirty="0">
                <a:solidFill>
                  <a:schemeClr val="bg1"/>
                </a:solidFill>
              </a:rPr>
              <a:t>High Cognitive Demand</a:t>
            </a:r>
            <a:endParaRPr lang="en-US" b="1" dirty="0">
              <a:solidFill>
                <a:schemeClr val="bg1"/>
              </a:solidFill>
            </a:endParaRPr>
          </a:p>
        </p:txBody>
      </p:sp>
      <p:sp>
        <p:nvSpPr>
          <p:cNvPr id="58377" name="Text Box 9"/>
          <p:cNvSpPr txBox="1">
            <a:spLocks noChangeArrowheads="1"/>
          </p:cNvSpPr>
          <p:nvPr/>
        </p:nvSpPr>
        <p:spPr bwMode="auto">
          <a:xfrm>
            <a:off x="4891088" y="908050"/>
            <a:ext cx="42529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endParaRPr lang="en-GB" sz="1800">
              <a:latin typeface="Arial" charset="0"/>
            </a:endParaRPr>
          </a:p>
          <a:p>
            <a:endParaRPr lang="en-US" sz="1800">
              <a:latin typeface="Arial" charset="0"/>
            </a:endParaRPr>
          </a:p>
        </p:txBody>
      </p:sp>
      <p:sp>
        <p:nvSpPr>
          <p:cNvPr id="83978" name="Text Box 10"/>
          <p:cNvSpPr txBox="1">
            <a:spLocks noChangeArrowheads="1"/>
          </p:cNvSpPr>
          <p:nvPr/>
        </p:nvSpPr>
        <p:spPr bwMode="auto">
          <a:xfrm>
            <a:off x="984250" y="3994150"/>
            <a:ext cx="2686265"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 typeface="Arial" charset="0"/>
              <a:buNone/>
            </a:pPr>
            <a:r>
              <a:rPr lang="en-GB" sz="1800" dirty="0" smtClean="0">
                <a:latin typeface="Arial" charset="0"/>
              </a:rPr>
              <a:t>Identifying</a:t>
            </a:r>
          </a:p>
          <a:p>
            <a:pPr>
              <a:buFont typeface="Arial" charset="0"/>
              <a:buNone/>
            </a:pPr>
            <a:r>
              <a:rPr lang="en-GB" sz="1800" dirty="0" smtClean="0">
                <a:latin typeface="Arial" charset="0"/>
              </a:rPr>
              <a:t>Matching</a:t>
            </a:r>
            <a:endParaRPr lang="en-GB" sz="1800" dirty="0">
              <a:latin typeface="Arial" charset="0"/>
            </a:endParaRPr>
          </a:p>
          <a:p>
            <a:pPr>
              <a:buFont typeface="Arial" charset="0"/>
              <a:buNone/>
            </a:pPr>
            <a:r>
              <a:rPr lang="en-GB" sz="1800" dirty="0">
                <a:latin typeface="Arial" charset="0"/>
              </a:rPr>
              <a:t>Naming</a:t>
            </a:r>
          </a:p>
          <a:p>
            <a:pPr>
              <a:buFont typeface="Arial" charset="0"/>
              <a:buNone/>
            </a:pPr>
            <a:r>
              <a:rPr lang="en-GB" sz="1800" dirty="0">
                <a:latin typeface="Arial" charset="0"/>
              </a:rPr>
              <a:t>Describing</a:t>
            </a:r>
          </a:p>
          <a:p>
            <a:pPr>
              <a:buFont typeface="Arial" charset="0"/>
              <a:buNone/>
            </a:pPr>
            <a:r>
              <a:rPr lang="en-GB" sz="1800" dirty="0">
                <a:latin typeface="Arial" charset="0"/>
              </a:rPr>
              <a:t>Sequencing</a:t>
            </a:r>
          </a:p>
          <a:p>
            <a:pPr>
              <a:buFont typeface="Arial" charset="0"/>
              <a:buNone/>
            </a:pPr>
            <a:r>
              <a:rPr lang="en-GB" sz="1800" dirty="0">
                <a:latin typeface="Arial" charset="0"/>
              </a:rPr>
              <a:t>Narrating</a:t>
            </a:r>
          </a:p>
          <a:p>
            <a:pPr>
              <a:buFont typeface="Arial" charset="0"/>
              <a:buNone/>
            </a:pPr>
            <a:r>
              <a:rPr lang="en-GB" sz="1800" dirty="0">
                <a:latin typeface="Arial" charset="0"/>
              </a:rPr>
              <a:t>Questioning</a:t>
            </a:r>
          </a:p>
          <a:p>
            <a:pPr>
              <a:buFont typeface="Arial" charset="0"/>
              <a:buNone/>
            </a:pPr>
            <a:r>
              <a:rPr lang="en-GB" sz="1800" dirty="0">
                <a:latin typeface="Arial" charset="0"/>
              </a:rPr>
              <a:t>Expressing likes/dislikes</a:t>
            </a:r>
          </a:p>
          <a:p>
            <a:pPr>
              <a:buFont typeface="Arial" charset="0"/>
              <a:buNone/>
            </a:pPr>
            <a:r>
              <a:rPr lang="en-GB" sz="1800" dirty="0">
                <a:latin typeface="Arial" charset="0"/>
              </a:rPr>
              <a:t>Agreeing/disagreeing</a:t>
            </a:r>
            <a:endParaRPr lang="en-US" sz="1800" dirty="0">
              <a:latin typeface="Arial" charset="0"/>
            </a:endParaRPr>
          </a:p>
        </p:txBody>
      </p:sp>
      <p:sp>
        <p:nvSpPr>
          <p:cNvPr id="83979" name="Text Box 11"/>
          <p:cNvSpPr txBox="1">
            <a:spLocks noChangeArrowheads="1"/>
          </p:cNvSpPr>
          <p:nvPr/>
        </p:nvSpPr>
        <p:spPr bwMode="auto">
          <a:xfrm>
            <a:off x="1022350" y="760413"/>
            <a:ext cx="250696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 typeface="Arial" charset="0"/>
              <a:buNone/>
            </a:pPr>
            <a:r>
              <a:rPr lang="en-GB" sz="1800" dirty="0">
                <a:latin typeface="Arial" charset="0"/>
              </a:rPr>
              <a:t>Comparing/contrasting</a:t>
            </a:r>
          </a:p>
          <a:p>
            <a:pPr>
              <a:buFont typeface="Arial" charset="0"/>
              <a:buNone/>
            </a:pPr>
            <a:r>
              <a:rPr lang="en-GB" sz="1800" dirty="0">
                <a:latin typeface="Arial" charset="0"/>
              </a:rPr>
              <a:t>Explaining</a:t>
            </a:r>
          </a:p>
          <a:p>
            <a:pPr>
              <a:buFont typeface="Arial" charset="0"/>
              <a:buNone/>
            </a:pPr>
            <a:r>
              <a:rPr lang="en-GB" sz="1800" dirty="0">
                <a:latin typeface="Arial" charset="0"/>
              </a:rPr>
              <a:t>Classifying</a:t>
            </a:r>
          </a:p>
          <a:p>
            <a:pPr>
              <a:buFont typeface="Arial" charset="0"/>
              <a:buNone/>
            </a:pPr>
            <a:r>
              <a:rPr lang="en-GB" sz="1800" dirty="0">
                <a:latin typeface="Arial" charset="0"/>
              </a:rPr>
              <a:t>Evaluating </a:t>
            </a:r>
          </a:p>
          <a:p>
            <a:pPr>
              <a:buFont typeface="Arial" charset="0"/>
              <a:buNone/>
            </a:pPr>
            <a:r>
              <a:rPr lang="en-GB" sz="1800" dirty="0" smtClean="0">
                <a:latin typeface="Arial" charset="0"/>
              </a:rPr>
              <a:t>Summarising</a:t>
            </a:r>
            <a:endParaRPr lang="en-GB" sz="1800" dirty="0">
              <a:latin typeface="Arial" charset="0"/>
            </a:endParaRPr>
          </a:p>
          <a:p>
            <a:r>
              <a:rPr lang="en-US" sz="1800" dirty="0">
                <a:latin typeface="Arial" charset="0"/>
              </a:rPr>
              <a:t>Reporting</a:t>
            </a:r>
          </a:p>
          <a:p>
            <a:r>
              <a:rPr lang="en-US" sz="1800" dirty="0">
                <a:latin typeface="Arial" charset="0"/>
              </a:rPr>
              <a:t>Questioning</a:t>
            </a:r>
          </a:p>
          <a:p>
            <a:r>
              <a:rPr lang="en-US" sz="1800" dirty="0">
                <a:latin typeface="Arial" charset="0"/>
              </a:rPr>
              <a:t>Giving </a:t>
            </a:r>
            <a:r>
              <a:rPr lang="en-US" sz="1800" dirty="0" smtClean="0">
                <a:latin typeface="Arial" charset="0"/>
              </a:rPr>
              <a:t>instructions</a:t>
            </a:r>
          </a:p>
        </p:txBody>
      </p:sp>
      <p:sp>
        <p:nvSpPr>
          <p:cNvPr id="83980" name="Text Box 12"/>
          <p:cNvSpPr txBox="1">
            <a:spLocks noChangeArrowheads="1"/>
          </p:cNvSpPr>
          <p:nvPr/>
        </p:nvSpPr>
        <p:spPr bwMode="auto">
          <a:xfrm>
            <a:off x="5170488" y="903288"/>
            <a:ext cx="3692525"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 typeface="Arial" charset="0"/>
              <a:buNone/>
            </a:pPr>
            <a:r>
              <a:rPr lang="en-GB" sz="1800" dirty="0">
                <a:latin typeface="Arial" charset="0"/>
              </a:rPr>
              <a:t>Inferring/deducing</a:t>
            </a:r>
          </a:p>
          <a:p>
            <a:pPr>
              <a:buFont typeface="Arial" charset="0"/>
              <a:buNone/>
            </a:pPr>
            <a:r>
              <a:rPr lang="en-GB" sz="1800" dirty="0" smtClean="0">
                <a:latin typeface="Arial" charset="0"/>
              </a:rPr>
              <a:t>Persuading </a:t>
            </a:r>
          </a:p>
          <a:p>
            <a:pPr>
              <a:buFont typeface="Arial" charset="0"/>
              <a:buNone/>
            </a:pPr>
            <a:r>
              <a:rPr lang="en-GB" sz="1800" dirty="0" smtClean="0">
                <a:latin typeface="Arial" charset="0"/>
              </a:rPr>
              <a:t>Evaluating </a:t>
            </a:r>
            <a:r>
              <a:rPr lang="en-GB" sz="1800" dirty="0">
                <a:latin typeface="Arial" charset="0"/>
              </a:rPr>
              <a:t>critically</a:t>
            </a:r>
          </a:p>
          <a:p>
            <a:pPr>
              <a:buFont typeface="Arial" charset="0"/>
              <a:buNone/>
            </a:pPr>
            <a:r>
              <a:rPr lang="en-GB" sz="1800" dirty="0" smtClean="0">
                <a:latin typeface="Arial" charset="0"/>
              </a:rPr>
              <a:t>Hypothesising</a:t>
            </a:r>
          </a:p>
          <a:p>
            <a:r>
              <a:rPr lang="en-GB" sz="1800" dirty="0">
                <a:latin typeface="Arial" charset="0"/>
              </a:rPr>
              <a:t>Justifying opinions/</a:t>
            </a:r>
            <a:r>
              <a:rPr lang="en-GB" sz="1800" dirty="0" smtClean="0">
                <a:latin typeface="Arial" charset="0"/>
              </a:rPr>
              <a:t>judgements</a:t>
            </a:r>
            <a:endParaRPr lang="en-GB" sz="1800" dirty="0">
              <a:latin typeface="Arial" charset="0"/>
            </a:endParaRPr>
          </a:p>
          <a:p>
            <a:pPr>
              <a:buFont typeface="Arial" charset="0"/>
              <a:buNone/>
            </a:pPr>
            <a:r>
              <a:rPr lang="en-GB" sz="1800" dirty="0" smtClean="0">
                <a:latin typeface="Arial" charset="0"/>
              </a:rPr>
              <a:t>Arguing </a:t>
            </a:r>
            <a:r>
              <a:rPr lang="en-GB" sz="1800" dirty="0">
                <a:latin typeface="Arial" charset="0"/>
              </a:rPr>
              <a:t>using evidence</a:t>
            </a:r>
          </a:p>
          <a:p>
            <a:pPr>
              <a:buFont typeface="Arial" charset="0"/>
              <a:buNone/>
            </a:pPr>
            <a:r>
              <a:rPr lang="en-GB" sz="1800" dirty="0">
                <a:latin typeface="Arial" charset="0"/>
              </a:rPr>
              <a:t>Higher order </a:t>
            </a:r>
            <a:r>
              <a:rPr lang="en-GB" sz="1800" dirty="0" smtClean="0">
                <a:latin typeface="Arial" charset="0"/>
              </a:rPr>
              <a:t>questioning</a:t>
            </a:r>
          </a:p>
          <a:p>
            <a:pPr>
              <a:buFont typeface="Arial" charset="0"/>
              <a:buNone/>
            </a:pPr>
            <a:r>
              <a:rPr lang="en-GB" sz="1800" dirty="0" smtClean="0">
                <a:latin typeface="Arial" charset="0"/>
              </a:rPr>
              <a:t>Applies principles to new situations</a:t>
            </a:r>
          </a:p>
        </p:txBody>
      </p:sp>
      <p:sp>
        <p:nvSpPr>
          <p:cNvPr id="83981" name="Text Box 13"/>
          <p:cNvSpPr txBox="1">
            <a:spLocks noChangeArrowheads="1"/>
          </p:cNvSpPr>
          <p:nvPr/>
        </p:nvSpPr>
        <p:spPr bwMode="auto">
          <a:xfrm>
            <a:off x="5094288" y="3946525"/>
            <a:ext cx="35655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 typeface="Arial" charset="0"/>
              <a:buNone/>
            </a:pPr>
            <a:r>
              <a:rPr lang="en-GB" sz="1800" dirty="0">
                <a:latin typeface="Arial" charset="0"/>
              </a:rPr>
              <a:t>Parrots:  repeats utterances of </a:t>
            </a:r>
          </a:p>
          <a:p>
            <a:r>
              <a:rPr lang="en-GB" sz="1800" dirty="0">
                <a:latin typeface="Arial" charset="0"/>
              </a:rPr>
              <a:t>	  </a:t>
            </a:r>
            <a:r>
              <a:rPr lang="en-GB" sz="1800" dirty="0" smtClean="0">
                <a:latin typeface="Arial" charset="0"/>
              </a:rPr>
              <a:t>     adult </a:t>
            </a:r>
            <a:r>
              <a:rPr lang="en-GB" sz="1800" dirty="0">
                <a:latin typeface="Arial" charset="0"/>
              </a:rPr>
              <a:t>or peer</a:t>
            </a:r>
          </a:p>
          <a:p>
            <a:pPr>
              <a:buFont typeface="Arial" charset="0"/>
              <a:buNone/>
            </a:pPr>
            <a:r>
              <a:rPr lang="en-GB" sz="1800" dirty="0">
                <a:latin typeface="Arial" charset="0"/>
              </a:rPr>
              <a:t>Copies:  </a:t>
            </a:r>
            <a:r>
              <a:rPr lang="en-GB" sz="1800" dirty="0" smtClean="0">
                <a:latin typeface="Arial" charset="0"/>
              </a:rPr>
              <a:t>reproduces </a:t>
            </a:r>
            <a:r>
              <a:rPr lang="en-GB" sz="1800" dirty="0">
                <a:latin typeface="Arial" charset="0"/>
              </a:rPr>
              <a:t>information</a:t>
            </a:r>
          </a:p>
          <a:p>
            <a:r>
              <a:rPr lang="en-GB" sz="1800" dirty="0">
                <a:latin typeface="Arial" charset="0"/>
              </a:rPr>
              <a:t>	  </a:t>
            </a:r>
            <a:r>
              <a:rPr lang="en-GB" sz="1800" dirty="0" smtClean="0">
                <a:latin typeface="Arial" charset="0"/>
              </a:rPr>
              <a:t>     from </a:t>
            </a:r>
            <a:r>
              <a:rPr lang="en-GB" sz="1800" dirty="0">
                <a:latin typeface="Arial" charset="0"/>
              </a:rPr>
              <a:t>board or texts</a:t>
            </a:r>
            <a:endParaRPr lang="en-US" sz="1800" dirty="0">
              <a:latin typeface="Arial" charset="0"/>
            </a:endParaRPr>
          </a:p>
        </p:txBody>
      </p:sp>
      <p:pic>
        <p:nvPicPr>
          <p:cNvPr id="58382" name="Picture 1032" descr="bd0723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3640138"/>
            <a:ext cx="1452563"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83" name="Picture 5" descr="an0002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900" y="5238751"/>
            <a:ext cx="823913" cy="1126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84" name="Picture 5" descr="bd0550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3238" y="478631"/>
            <a:ext cx="739775"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85" name="Picture 5" descr="bd00146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1066800"/>
            <a:ext cx="858838"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86" name="TextBox 1"/>
          <p:cNvSpPr txBox="1">
            <a:spLocks noChangeArrowheads="1"/>
          </p:cNvSpPr>
          <p:nvPr/>
        </p:nvSpPr>
        <p:spPr bwMode="auto">
          <a:xfrm>
            <a:off x="3022600" y="4873626"/>
            <a:ext cx="16192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800" b="1" dirty="0"/>
              <a:t>The jigsaw puzzler</a:t>
            </a:r>
          </a:p>
        </p:txBody>
      </p:sp>
      <p:sp>
        <p:nvSpPr>
          <p:cNvPr id="58387" name="TextBox 18"/>
          <p:cNvSpPr txBox="1">
            <a:spLocks noChangeArrowheads="1"/>
          </p:cNvSpPr>
          <p:nvPr/>
        </p:nvSpPr>
        <p:spPr bwMode="auto">
          <a:xfrm>
            <a:off x="3268663" y="1946276"/>
            <a:ext cx="16192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800" b="1" dirty="0"/>
              <a:t>The manipulator</a:t>
            </a:r>
          </a:p>
        </p:txBody>
      </p:sp>
      <p:sp>
        <p:nvSpPr>
          <p:cNvPr id="58388" name="TextBox 19"/>
          <p:cNvSpPr txBox="1">
            <a:spLocks noChangeArrowheads="1"/>
          </p:cNvSpPr>
          <p:nvPr/>
        </p:nvSpPr>
        <p:spPr bwMode="auto">
          <a:xfrm>
            <a:off x="6218238" y="5889626"/>
            <a:ext cx="16176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800" b="1"/>
              <a:t>The parrot </a:t>
            </a:r>
          </a:p>
        </p:txBody>
      </p:sp>
      <p:sp>
        <p:nvSpPr>
          <p:cNvPr id="58389" name="TextBox 20"/>
          <p:cNvSpPr txBox="1">
            <a:spLocks noChangeArrowheads="1"/>
          </p:cNvSpPr>
          <p:nvPr/>
        </p:nvSpPr>
        <p:spPr bwMode="auto">
          <a:xfrm>
            <a:off x="7573963" y="1440656"/>
            <a:ext cx="16192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800" b="1" dirty="0"/>
              <a:t>The academic</a:t>
            </a:r>
          </a:p>
        </p:txBody>
      </p:sp>
      <p:sp>
        <p:nvSpPr>
          <p:cNvPr id="58390" name="TextBox 1"/>
          <p:cNvSpPr txBox="1">
            <a:spLocks noChangeArrowheads="1"/>
          </p:cNvSpPr>
          <p:nvPr/>
        </p:nvSpPr>
        <p:spPr bwMode="auto">
          <a:xfrm rot="-504513">
            <a:off x="13823" y="237439"/>
            <a:ext cx="2891687" cy="461665"/>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2400" b="1" dirty="0">
                <a:solidFill>
                  <a:schemeClr val="bg1"/>
                </a:solidFill>
              </a:rPr>
              <a:t>Language Functions</a:t>
            </a:r>
          </a:p>
        </p:txBody>
      </p:sp>
    </p:spTree>
    <p:extLst>
      <p:ext uri="{BB962C8B-B14F-4D97-AF65-F5344CB8AC3E}">
        <p14:creationId xmlns:p14="http://schemas.microsoft.com/office/powerpoint/2010/main" val="572900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97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7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7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97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97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97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97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97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979">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9">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979">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3980">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980">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3980">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3980">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980">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980">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980">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39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68313" y="404664"/>
            <a:ext cx="8171190" cy="6327212"/>
          </a:xfrm>
        </p:spPr>
        <p:txBody>
          <a:bodyPr>
            <a:normAutofit fontScale="92500" lnSpcReduction="20000"/>
          </a:bodyPr>
          <a:lstStyle/>
          <a:p>
            <a:pPr eaLnBrk="1" hangingPunct="1">
              <a:buFontTx/>
              <a:buNone/>
              <a:defRPr/>
            </a:pPr>
            <a:r>
              <a:rPr lang="en-GB" dirty="0">
                <a:latin typeface="Arial"/>
                <a:cs typeface="Arial" charset="0"/>
              </a:rPr>
              <a:t>                </a:t>
            </a:r>
            <a:r>
              <a:rPr lang="en-GB" sz="2000" dirty="0">
                <a:latin typeface="Arial"/>
                <a:cs typeface="Arial" charset="0"/>
              </a:rPr>
              <a:t>       </a:t>
            </a:r>
            <a:r>
              <a:rPr lang="en-GB" sz="2000" dirty="0" smtClean="0">
                <a:latin typeface="Arial"/>
                <a:cs typeface="Arial" charset="0"/>
              </a:rPr>
              <a:t>       </a:t>
            </a:r>
            <a:r>
              <a:rPr lang="en-GB" sz="2000" dirty="0">
                <a:latin typeface="Arial"/>
                <a:cs typeface="Arial" charset="0"/>
              </a:rPr>
              <a:t>High Cognitive Demand</a:t>
            </a:r>
          </a:p>
          <a:p>
            <a:pPr eaLnBrk="1" hangingPunct="1">
              <a:buFontTx/>
              <a:buNone/>
              <a:defRPr/>
            </a:pPr>
            <a:endParaRPr lang="en-GB" sz="2000" dirty="0">
              <a:solidFill>
                <a:srgbClr val="0033CC"/>
              </a:solidFill>
              <a:latin typeface="Arial"/>
              <a:cs typeface="Arial" charset="0"/>
            </a:endParaRPr>
          </a:p>
          <a:p>
            <a:pPr eaLnBrk="1" hangingPunct="1">
              <a:buFontTx/>
              <a:buNone/>
              <a:defRPr/>
            </a:pPr>
            <a:r>
              <a:rPr lang="en-GB" sz="2000" dirty="0">
                <a:solidFill>
                  <a:srgbClr val="0033CC"/>
                </a:solidFill>
                <a:latin typeface="Arial"/>
                <a:cs typeface="Arial" charset="0"/>
              </a:rPr>
              <a:t>                                                   </a:t>
            </a:r>
            <a:endParaRPr lang="en-GB" sz="2000" dirty="0">
              <a:latin typeface="Arial"/>
              <a:cs typeface="Arial" charset="0"/>
            </a:endParaRPr>
          </a:p>
          <a:p>
            <a:pPr eaLnBrk="1" hangingPunct="1">
              <a:buFontTx/>
              <a:buNone/>
              <a:defRPr/>
            </a:pPr>
            <a:endParaRPr lang="en-GB" sz="2000" dirty="0">
              <a:latin typeface="Arial"/>
              <a:cs typeface="Arial" charset="0"/>
            </a:endParaRPr>
          </a:p>
          <a:p>
            <a:pPr eaLnBrk="1" hangingPunct="1">
              <a:buFontTx/>
              <a:buNone/>
              <a:defRPr/>
            </a:pPr>
            <a:r>
              <a:rPr lang="en-GB" sz="2000" dirty="0">
                <a:latin typeface="Arial"/>
                <a:cs typeface="Arial" charset="0"/>
              </a:rPr>
              <a:t>        </a:t>
            </a:r>
            <a:endParaRPr lang="en-GB" sz="2000" dirty="0" smtClean="0">
              <a:latin typeface="Arial"/>
              <a:cs typeface="Arial" charset="0"/>
            </a:endParaRPr>
          </a:p>
          <a:p>
            <a:pPr eaLnBrk="1" hangingPunct="1">
              <a:buFontTx/>
              <a:buNone/>
              <a:defRPr/>
            </a:pPr>
            <a:endParaRPr lang="en-GB" sz="2000" dirty="0" smtClean="0">
              <a:latin typeface="Arial"/>
              <a:cs typeface="Arial" charset="0"/>
            </a:endParaRPr>
          </a:p>
          <a:p>
            <a:pPr eaLnBrk="1" hangingPunct="1">
              <a:buFontTx/>
              <a:buNone/>
              <a:defRPr/>
            </a:pPr>
            <a:endParaRPr lang="en-GB" sz="2000" dirty="0" smtClean="0">
              <a:latin typeface="Arial"/>
              <a:cs typeface="Arial" charset="0"/>
            </a:endParaRPr>
          </a:p>
          <a:p>
            <a:pPr eaLnBrk="1" hangingPunct="1">
              <a:buFontTx/>
              <a:buNone/>
              <a:defRPr/>
            </a:pPr>
            <a:endParaRPr lang="en-GB" sz="2000" dirty="0">
              <a:latin typeface="Arial"/>
              <a:cs typeface="Arial" charset="0"/>
            </a:endParaRPr>
          </a:p>
          <a:p>
            <a:pPr eaLnBrk="1" hangingPunct="1">
              <a:buFontTx/>
              <a:buNone/>
              <a:defRPr/>
            </a:pPr>
            <a:endParaRPr lang="en-GB" sz="2000" dirty="0" smtClean="0">
              <a:latin typeface="Arial"/>
              <a:cs typeface="Arial" charset="0"/>
            </a:endParaRPr>
          </a:p>
          <a:p>
            <a:pPr eaLnBrk="1" hangingPunct="1">
              <a:buFontTx/>
              <a:buNone/>
              <a:defRPr/>
            </a:pPr>
            <a:r>
              <a:rPr lang="en-GB" sz="2000" dirty="0" smtClean="0">
                <a:latin typeface="Arial"/>
                <a:cs typeface="Arial" charset="0"/>
              </a:rPr>
              <a:t>Context </a:t>
            </a:r>
            <a:r>
              <a:rPr lang="en-GB" sz="2000" dirty="0">
                <a:latin typeface="Arial"/>
                <a:cs typeface="Arial" charset="0"/>
              </a:rPr>
              <a:t>Embedded                                   </a:t>
            </a:r>
            <a:r>
              <a:rPr lang="en-GB" sz="2000" dirty="0" smtClean="0">
                <a:latin typeface="Arial"/>
                <a:cs typeface="Arial" charset="0"/>
              </a:rPr>
              <a:t>			      Context </a:t>
            </a:r>
            <a:r>
              <a:rPr lang="en-GB" sz="2000" dirty="0">
                <a:latin typeface="Arial"/>
                <a:cs typeface="Arial" charset="0"/>
              </a:rPr>
              <a:t>Reduced</a:t>
            </a:r>
          </a:p>
          <a:p>
            <a:pPr eaLnBrk="1" hangingPunct="1">
              <a:buFontTx/>
              <a:buNone/>
              <a:defRPr/>
            </a:pPr>
            <a:endParaRPr lang="en-GB" sz="2000" dirty="0">
              <a:latin typeface="Arial"/>
              <a:cs typeface="Arial" charset="0"/>
            </a:endParaRPr>
          </a:p>
          <a:p>
            <a:pPr eaLnBrk="1" hangingPunct="1">
              <a:buFontTx/>
              <a:buNone/>
              <a:defRPr/>
            </a:pPr>
            <a:endParaRPr lang="en-GB" sz="2000" dirty="0">
              <a:latin typeface="Arial"/>
              <a:cs typeface="Arial" charset="0"/>
            </a:endParaRPr>
          </a:p>
          <a:p>
            <a:pPr eaLnBrk="1" hangingPunct="1">
              <a:buFontTx/>
              <a:buNone/>
              <a:defRPr/>
            </a:pPr>
            <a:endParaRPr lang="en-GB" sz="2000" dirty="0">
              <a:latin typeface="Arial"/>
              <a:cs typeface="Arial" charset="0"/>
            </a:endParaRPr>
          </a:p>
          <a:p>
            <a:pPr eaLnBrk="1" hangingPunct="1">
              <a:buFontTx/>
              <a:buNone/>
              <a:defRPr/>
            </a:pPr>
            <a:endParaRPr lang="en-GB" sz="2000" dirty="0">
              <a:latin typeface="Arial"/>
              <a:cs typeface="Arial" charset="0"/>
            </a:endParaRPr>
          </a:p>
          <a:p>
            <a:pPr eaLnBrk="1" hangingPunct="1">
              <a:buFontTx/>
              <a:buNone/>
              <a:defRPr/>
            </a:pPr>
            <a:endParaRPr lang="en-GB" sz="2000" dirty="0">
              <a:latin typeface="Arial"/>
              <a:cs typeface="Arial" charset="0"/>
            </a:endParaRPr>
          </a:p>
          <a:p>
            <a:pPr eaLnBrk="1" hangingPunct="1">
              <a:buFontTx/>
              <a:buNone/>
              <a:defRPr/>
            </a:pPr>
            <a:r>
              <a:rPr lang="en-GB" sz="2000" dirty="0">
                <a:latin typeface="Arial"/>
                <a:cs typeface="Arial" charset="0"/>
              </a:rPr>
              <a:t>                                  </a:t>
            </a:r>
          </a:p>
          <a:p>
            <a:pPr eaLnBrk="1" hangingPunct="1">
              <a:buFontTx/>
              <a:buNone/>
              <a:defRPr/>
            </a:pPr>
            <a:r>
              <a:rPr lang="en-GB" sz="2000" dirty="0">
                <a:latin typeface="Arial"/>
                <a:cs typeface="Arial" charset="0"/>
              </a:rPr>
              <a:t>                                   </a:t>
            </a:r>
            <a:endParaRPr lang="en-GB" sz="2000" dirty="0" smtClean="0">
              <a:latin typeface="Arial"/>
              <a:cs typeface="Arial" charset="0"/>
            </a:endParaRPr>
          </a:p>
          <a:p>
            <a:pPr eaLnBrk="1" hangingPunct="1">
              <a:buFontTx/>
              <a:buNone/>
              <a:defRPr/>
            </a:pPr>
            <a:endParaRPr lang="en-GB" sz="2000" dirty="0">
              <a:latin typeface="Arial"/>
              <a:cs typeface="Arial" charset="0"/>
            </a:endParaRPr>
          </a:p>
          <a:p>
            <a:pPr eaLnBrk="1" hangingPunct="1">
              <a:buFontTx/>
              <a:buNone/>
              <a:defRPr/>
            </a:pPr>
            <a:r>
              <a:rPr lang="en-GB" sz="2000" dirty="0" smtClean="0">
                <a:latin typeface="Arial"/>
                <a:cs typeface="Arial" charset="0"/>
              </a:rPr>
              <a:t>				</a:t>
            </a:r>
          </a:p>
          <a:p>
            <a:pPr eaLnBrk="1" hangingPunct="1">
              <a:buFontTx/>
              <a:buNone/>
              <a:defRPr/>
            </a:pPr>
            <a:r>
              <a:rPr lang="en-GB" sz="2000" dirty="0">
                <a:latin typeface="Arial"/>
                <a:cs typeface="Arial" charset="0"/>
              </a:rPr>
              <a:t>	</a:t>
            </a:r>
            <a:r>
              <a:rPr lang="en-GB" sz="2000" dirty="0" smtClean="0">
                <a:latin typeface="Arial"/>
                <a:cs typeface="Arial" charset="0"/>
              </a:rPr>
              <a:t>					</a:t>
            </a:r>
          </a:p>
          <a:p>
            <a:pPr eaLnBrk="1" hangingPunct="1">
              <a:buFontTx/>
              <a:buNone/>
              <a:defRPr/>
            </a:pPr>
            <a:r>
              <a:rPr lang="en-GB" sz="2000" dirty="0">
                <a:latin typeface="Arial"/>
                <a:cs typeface="Arial" charset="0"/>
              </a:rPr>
              <a:t>	</a:t>
            </a:r>
            <a:r>
              <a:rPr lang="en-GB" sz="2000" dirty="0" smtClean="0">
                <a:latin typeface="Arial"/>
                <a:cs typeface="Arial" charset="0"/>
              </a:rPr>
              <a:t>						Low </a:t>
            </a:r>
            <a:r>
              <a:rPr lang="en-GB" sz="2000" dirty="0">
                <a:latin typeface="Arial"/>
                <a:cs typeface="Arial" charset="0"/>
              </a:rPr>
              <a:t>Cognitive Demand</a:t>
            </a:r>
            <a:endParaRPr lang="en-GB" dirty="0">
              <a:latin typeface="Arial"/>
              <a:cs typeface="Arial" charset="0"/>
            </a:endParaRPr>
          </a:p>
        </p:txBody>
      </p:sp>
      <p:sp>
        <p:nvSpPr>
          <p:cNvPr id="25603" name="Line 3"/>
          <p:cNvSpPr>
            <a:spLocks noChangeShapeType="1"/>
          </p:cNvSpPr>
          <p:nvPr/>
        </p:nvSpPr>
        <p:spPr bwMode="auto">
          <a:xfrm>
            <a:off x="4572000" y="980281"/>
            <a:ext cx="0" cy="532738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cs typeface="Arial" charset="0"/>
            </a:endParaRPr>
          </a:p>
        </p:txBody>
      </p:sp>
      <p:sp>
        <p:nvSpPr>
          <p:cNvPr id="25604" name="Line 4"/>
          <p:cNvSpPr>
            <a:spLocks noChangeShapeType="1"/>
          </p:cNvSpPr>
          <p:nvPr/>
        </p:nvSpPr>
        <p:spPr bwMode="auto">
          <a:xfrm>
            <a:off x="539552" y="3429000"/>
            <a:ext cx="7777163"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cs typeface="Arial" charset="0"/>
            </a:endParaRPr>
          </a:p>
        </p:txBody>
      </p:sp>
      <p:sp>
        <p:nvSpPr>
          <p:cNvPr id="25605" name="Line 5"/>
          <p:cNvSpPr>
            <a:spLocks noChangeShapeType="1"/>
          </p:cNvSpPr>
          <p:nvPr/>
        </p:nvSpPr>
        <p:spPr bwMode="auto">
          <a:xfrm flipH="1" flipV="1">
            <a:off x="4067944" y="1977145"/>
            <a:ext cx="0" cy="2879725"/>
          </a:xfrm>
          <a:prstGeom prst="line">
            <a:avLst/>
          </a:prstGeom>
          <a:noFill/>
          <a:ln w="76200">
            <a:solidFill>
              <a:srgbClr val="FF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cs typeface="Arial" charset="0"/>
            </a:endParaRPr>
          </a:p>
        </p:txBody>
      </p:sp>
      <p:sp>
        <p:nvSpPr>
          <p:cNvPr id="25606" name="Line 6"/>
          <p:cNvSpPr>
            <a:spLocks noChangeShapeType="1"/>
          </p:cNvSpPr>
          <p:nvPr/>
        </p:nvSpPr>
        <p:spPr bwMode="auto">
          <a:xfrm>
            <a:off x="4211960" y="1977145"/>
            <a:ext cx="2305050" cy="0"/>
          </a:xfrm>
          <a:prstGeom prst="line">
            <a:avLst/>
          </a:prstGeom>
          <a:noFill/>
          <a:ln w="76200">
            <a:solidFill>
              <a:srgbClr val="FF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cs typeface="Arial" charset="0"/>
            </a:endParaRPr>
          </a:p>
        </p:txBody>
      </p:sp>
      <p:sp>
        <p:nvSpPr>
          <p:cNvPr id="2" name="TextBox 1"/>
          <p:cNvSpPr txBox="1"/>
          <p:nvPr/>
        </p:nvSpPr>
        <p:spPr>
          <a:xfrm>
            <a:off x="181121" y="67010"/>
            <a:ext cx="2725768" cy="646331"/>
          </a:xfrm>
          <a:prstGeom prst="rect">
            <a:avLst/>
          </a:prstGeom>
          <a:solidFill>
            <a:schemeClr val="tx1"/>
          </a:solidFill>
        </p:spPr>
        <p:txBody>
          <a:bodyPr wrap="square" rtlCol="0">
            <a:spAutoFit/>
          </a:bodyPr>
          <a:lstStyle/>
          <a:p>
            <a:pPr algn="ctr"/>
            <a:r>
              <a:rPr lang="en-US" b="1" dirty="0" smtClean="0">
                <a:solidFill>
                  <a:schemeClr val="bg1"/>
                </a:solidFill>
              </a:rPr>
              <a:t>Pathway for thinking and language development</a:t>
            </a:r>
            <a:endParaRPr lang="en-US" b="1" dirty="0">
              <a:solidFill>
                <a:schemeClr val="bg1"/>
              </a:solidFill>
            </a:endParaRPr>
          </a:p>
        </p:txBody>
      </p:sp>
      <p:sp>
        <p:nvSpPr>
          <p:cNvPr id="3" name="TextBox 2"/>
          <p:cNvSpPr txBox="1"/>
          <p:nvPr/>
        </p:nvSpPr>
        <p:spPr>
          <a:xfrm>
            <a:off x="4896555" y="2218160"/>
            <a:ext cx="2963333" cy="646331"/>
          </a:xfrm>
          <a:prstGeom prst="rect">
            <a:avLst/>
          </a:prstGeom>
          <a:solidFill>
            <a:schemeClr val="tx1">
              <a:lumMod val="50000"/>
              <a:lumOff val="50000"/>
            </a:schemeClr>
          </a:solidFill>
        </p:spPr>
        <p:txBody>
          <a:bodyPr wrap="square" rtlCol="0">
            <a:spAutoFit/>
          </a:bodyPr>
          <a:lstStyle/>
          <a:p>
            <a:r>
              <a:rPr lang="en-US" dirty="0" smtClean="0">
                <a:solidFill>
                  <a:schemeClr val="bg1"/>
                </a:solidFill>
              </a:rPr>
              <a:t>The </a:t>
            </a:r>
            <a:r>
              <a:rPr lang="en-US" dirty="0" err="1" smtClean="0">
                <a:solidFill>
                  <a:schemeClr val="bg1"/>
                </a:solidFill>
              </a:rPr>
              <a:t>playdoh</a:t>
            </a:r>
            <a:r>
              <a:rPr lang="en-US" dirty="0" smtClean="0">
                <a:solidFill>
                  <a:schemeClr val="bg1"/>
                </a:solidFill>
              </a:rPr>
              <a:t> is too sticky. What should we do?</a:t>
            </a:r>
            <a:endParaRPr lang="en-US" dirty="0">
              <a:solidFill>
                <a:schemeClr val="bg1"/>
              </a:solidFill>
            </a:endParaRPr>
          </a:p>
        </p:txBody>
      </p:sp>
      <p:sp>
        <p:nvSpPr>
          <p:cNvPr id="9" name="TextBox 8"/>
          <p:cNvSpPr txBox="1"/>
          <p:nvPr/>
        </p:nvSpPr>
        <p:spPr>
          <a:xfrm>
            <a:off x="660399" y="3748271"/>
            <a:ext cx="2963333" cy="646331"/>
          </a:xfrm>
          <a:prstGeom prst="rect">
            <a:avLst/>
          </a:prstGeom>
          <a:solidFill>
            <a:schemeClr val="tx1">
              <a:lumMod val="50000"/>
              <a:lumOff val="50000"/>
            </a:schemeClr>
          </a:solidFill>
        </p:spPr>
        <p:txBody>
          <a:bodyPr wrap="square" rtlCol="0">
            <a:spAutoFit/>
          </a:bodyPr>
          <a:lstStyle/>
          <a:p>
            <a:r>
              <a:rPr lang="en-US" dirty="0" smtClean="0">
                <a:solidFill>
                  <a:srgbClr val="FFFFFF"/>
                </a:solidFill>
              </a:rPr>
              <a:t>Show a friend how to make a ball using the </a:t>
            </a:r>
            <a:r>
              <a:rPr lang="en-US" dirty="0" err="1" smtClean="0">
                <a:solidFill>
                  <a:srgbClr val="FFFFFF"/>
                </a:solidFill>
              </a:rPr>
              <a:t>playdoh</a:t>
            </a:r>
            <a:endParaRPr lang="en-US" dirty="0">
              <a:solidFill>
                <a:srgbClr val="FFFFFF"/>
              </a:solidFill>
            </a:endParaRPr>
          </a:p>
        </p:txBody>
      </p:sp>
      <p:sp>
        <p:nvSpPr>
          <p:cNvPr id="10" name="TextBox 9"/>
          <p:cNvSpPr txBox="1"/>
          <p:nvPr/>
        </p:nvSpPr>
        <p:spPr>
          <a:xfrm>
            <a:off x="660399" y="1322707"/>
            <a:ext cx="2963333" cy="646331"/>
          </a:xfrm>
          <a:prstGeom prst="rect">
            <a:avLst/>
          </a:prstGeom>
          <a:solidFill>
            <a:schemeClr val="tx1">
              <a:lumMod val="50000"/>
              <a:lumOff val="50000"/>
            </a:schemeClr>
          </a:solidFill>
        </p:spPr>
        <p:txBody>
          <a:bodyPr wrap="square" rtlCol="0">
            <a:spAutoFit/>
          </a:bodyPr>
          <a:lstStyle/>
          <a:p>
            <a:r>
              <a:rPr lang="en-US" dirty="0" smtClean="0">
                <a:solidFill>
                  <a:srgbClr val="FFFFFF"/>
                </a:solidFill>
              </a:rPr>
              <a:t>Tell a friend how to make a ball using the </a:t>
            </a:r>
            <a:r>
              <a:rPr lang="en-US" dirty="0" err="1" smtClean="0">
                <a:solidFill>
                  <a:srgbClr val="FFFFFF"/>
                </a:solidFill>
              </a:rPr>
              <a:t>playdoh</a:t>
            </a:r>
            <a:endParaRPr lang="en-US" dirty="0">
              <a:solidFill>
                <a:srgbClr val="FFFFFF"/>
              </a:solidFill>
            </a:endParaRPr>
          </a:p>
        </p:txBody>
      </p:sp>
      <p:sp>
        <p:nvSpPr>
          <p:cNvPr id="11" name="TextBox 10"/>
          <p:cNvSpPr txBox="1"/>
          <p:nvPr/>
        </p:nvSpPr>
        <p:spPr>
          <a:xfrm>
            <a:off x="4896555" y="861042"/>
            <a:ext cx="3118556" cy="923330"/>
          </a:xfrm>
          <a:prstGeom prst="rect">
            <a:avLst/>
          </a:prstGeom>
          <a:solidFill>
            <a:schemeClr val="tx2">
              <a:lumMod val="60000"/>
              <a:lumOff val="40000"/>
            </a:schemeClr>
          </a:solidFill>
        </p:spPr>
        <p:txBody>
          <a:bodyPr wrap="square" rtlCol="0">
            <a:spAutoFit/>
          </a:bodyPr>
          <a:lstStyle/>
          <a:p>
            <a:r>
              <a:rPr lang="en-US" dirty="0" smtClean="0">
                <a:solidFill>
                  <a:schemeClr val="bg1"/>
                </a:solidFill>
              </a:rPr>
              <a:t>Suggest ways in which friction can be useful/problematic in everyday situations</a:t>
            </a:r>
            <a:endParaRPr lang="en-US" dirty="0">
              <a:solidFill>
                <a:schemeClr val="bg1"/>
              </a:solidFill>
            </a:endParaRPr>
          </a:p>
        </p:txBody>
      </p:sp>
      <p:sp>
        <p:nvSpPr>
          <p:cNvPr id="12" name="TextBox 11"/>
          <p:cNvSpPr txBox="1"/>
          <p:nvPr/>
        </p:nvSpPr>
        <p:spPr>
          <a:xfrm>
            <a:off x="660399" y="4677389"/>
            <a:ext cx="2963333" cy="646331"/>
          </a:xfrm>
          <a:prstGeom prst="rect">
            <a:avLst/>
          </a:prstGeom>
          <a:solidFill>
            <a:schemeClr val="tx2">
              <a:lumMod val="60000"/>
              <a:lumOff val="40000"/>
            </a:schemeClr>
          </a:solidFill>
        </p:spPr>
        <p:txBody>
          <a:bodyPr wrap="square" rtlCol="0">
            <a:spAutoFit/>
          </a:bodyPr>
          <a:lstStyle/>
          <a:p>
            <a:r>
              <a:rPr lang="en-US" dirty="0" smtClean="0">
                <a:solidFill>
                  <a:schemeClr val="bg1"/>
                </a:solidFill>
              </a:rPr>
              <a:t>Identify rough/smooth surfaces on objects</a:t>
            </a:r>
            <a:endParaRPr lang="en-US" dirty="0">
              <a:solidFill>
                <a:schemeClr val="bg1"/>
              </a:solidFill>
            </a:endParaRPr>
          </a:p>
        </p:txBody>
      </p:sp>
      <p:sp>
        <p:nvSpPr>
          <p:cNvPr id="13" name="TextBox 12"/>
          <p:cNvSpPr txBox="1"/>
          <p:nvPr/>
        </p:nvSpPr>
        <p:spPr>
          <a:xfrm>
            <a:off x="660399" y="2181937"/>
            <a:ext cx="2963333" cy="646331"/>
          </a:xfrm>
          <a:prstGeom prst="rect">
            <a:avLst/>
          </a:prstGeom>
          <a:solidFill>
            <a:schemeClr val="tx2">
              <a:lumMod val="60000"/>
              <a:lumOff val="40000"/>
            </a:schemeClr>
          </a:solidFill>
        </p:spPr>
        <p:txBody>
          <a:bodyPr wrap="square" rtlCol="0">
            <a:spAutoFit/>
          </a:bodyPr>
          <a:lstStyle/>
          <a:p>
            <a:r>
              <a:rPr lang="en-US" dirty="0" smtClean="0">
                <a:solidFill>
                  <a:schemeClr val="bg1"/>
                </a:solidFill>
              </a:rPr>
              <a:t>Compare results from two of your different trainers </a:t>
            </a:r>
            <a:endParaRPr lang="en-US" dirty="0">
              <a:solidFill>
                <a:schemeClr val="bg1"/>
              </a:solidFill>
            </a:endParaRPr>
          </a:p>
        </p:txBody>
      </p:sp>
    </p:spTree>
    <p:extLst>
      <p:ext uri="{BB962C8B-B14F-4D97-AF65-F5344CB8AC3E}">
        <p14:creationId xmlns:p14="http://schemas.microsoft.com/office/powerpoint/2010/main" val="42940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p:bldP spid="3" grpId="0" animBg="1"/>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73"/>
            <a:ext cx="8229600" cy="1143000"/>
          </a:xfrm>
        </p:spPr>
        <p:txBody>
          <a:bodyPr/>
          <a:lstStyle/>
          <a:p>
            <a:r>
              <a:rPr lang="en-US" dirty="0" smtClean="0"/>
              <a:t>Language Demands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0077014"/>
              </p:ext>
            </p:extLst>
          </p:nvPr>
        </p:nvGraphicFramePr>
        <p:xfrm>
          <a:off x="457200" y="1015472"/>
          <a:ext cx="8229600" cy="3598861"/>
        </p:xfrm>
        <a:graphic>
          <a:graphicData uri="http://schemas.openxmlformats.org/drawingml/2006/table">
            <a:tbl>
              <a:tblPr firstRow="1" bandRow="1">
                <a:tableStyleId>{5C22544A-7EE6-4342-B048-85BDC9FD1C3A}</a:tableStyleId>
              </a:tblPr>
              <a:tblGrid>
                <a:gridCol w="4086578"/>
                <a:gridCol w="4143022"/>
              </a:tblGrid>
              <a:tr h="1716223">
                <a:tc>
                  <a:txBody>
                    <a:bodyPr/>
                    <a:lstStyle/>
                    <a:p>
                      <a:r>
                        <a:rPr lang="en-US" dirty="0" smtClean="0">
                          <a:solidFill>
                            <a:srgbClr val="000000"/>
                          </a:solidFill>
                        </a:rPr>
                        <a:t>Story telling</a:t>
                      </a:r>
                    </a:p>
                    <a:p>
                      <a:endParaRPr lang="en-US" dirty="0" smtClean="0">
                        <a:solidFill>
                          <a:srgbClr val="000000"/>
                        </a:solidFill>
                      </a:endParaRPr>
                    </a:p>
                    <a:p>
                      <a:r>
                        <a:rPr lang="en-US" dirty="0" smtClean="0">
                          <a:solidFill>
                            <a:srgbClr val="000000"/>
                          </a:solidFill>
                        </a:rPr>
                        <a:t>Sequencing, describing,</a:t>
                      </a:r>
                      <a:r>
                        <a:rPr lang="en-US" baseline="0" dirty="0" smtClean="0">
                          <a:solidFill>
                            <a:srgbClr val="000000"/>
                          </a:solidFill>
                        </a:rPr>
                        <a:t> narrating, mostly past tenses</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solidFill>
                            <a:srgbClr val="000000"/>
                          </a:solidFill>
                        </a:rPr>
                        <a:t>Town planning</a:t>
                      </a:r>
                    </a:p>
                    <a:p>
                      <a:endParaRPr lang="en-US" dirty="0" smtClean="0">
                        <a:solidFill>
                          <a:srgbClr val="000000"/>
                        </a:solidFill>
                      </a:endParaRPr>
                    </a:p>
                    <a:p>
                      <a:r>
                        <a:rPr lang="en-US" dirty="0" smtClean="0">
                          <a:solidFill>
                            <a:srgbClr val="000000"/>
                          </a:solidFill>
                        </a:rPr>
                        <a:t>Instructions, explanation,</a:t>
                      </a:r>
                      <a:r>
                        <a:rPr lang="en-US" baseline="0" dirty="0" smtClean="0">
                          <a:solidFill>
                            <a:srgbClr val="000000"/>
                          </a:solidFill>
                        </a:rPr>
                        <a:t> cause and effect, present, future and modal tenses, </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882638">
                <a:tc>
                  <a:txBody>
                    <a:bodyPr/>
                    <a:lstStyle/>
                    <a:p>
                      <a:r>
                        <a:rPr lang="en-US" b="1" dirty="0" smtClean="0">
                          <a:solidFill>
                            <a:srgbClr val="000000"/>
                          </a:solidFill>
                        </a:rPr>
                        <a:t>Materials</a:t>
                      </a:r>
                    </a:p>
                    <a:p>
                      <a:endParaRPr lang="en-US" b="1" dirty="0" smtClean="0">
                        <a:solidFill>
                          <a:srgbClr val="000000"/>
                        </a:solidFill>
                      </a:endParaRPr>
                    </a:p>
                    <a:p>
                      <a:r>
                        <a:rPr lang="en-US" b="1" dirty="0" smtClean="0">
                          <a:solidFill>
                            <a:srgbClr val="000000"/>
                          </a:solidFill>
                        </a:rPr>
                        <a:t>Describing, explaining,</a:t>
                      </a:r>
                      <a:r>
                        <a:rPr lang="en-US" b="1" baseline="0" dirty="0" smtClean="0">
                          <a:solidFill>
                            <a:srgbClr val="000000"/>
                          </a:solidFill>
                        </a:rPr>
                        <a:t> comparison, past and past tense, some modals </a:t>
                      </a:r>
                      <a:r>
                        <a:rPr lang="mr-IN" b="1" baseline="0" dirty="0" smtClean="0">
                          <a:solidFill>
                            <a:srgbClr val="000000"/>
                          </a:solidFill>
                        </a:rPr>
                        <a:t>–</a:t>
                      </a:r>
                      <a:r>
                        <a:rPr lang="en-US" b="1" baseline="0" dirty="0" smtClean="0">
                          <a:solidFill>
                            <a:srgbClr val="000000"/>
                          </a:solidFill>
                        </a:rPr>
                        <a:t> </a:t>
                      </a:r>
                      <a:r>
                        <a:rPr lang="en-US" b="1" i="1" baseline="0" dirty="0" smtClean="0">
                          <a:solidFill>
                            <a:srgbClr val="000000"/>
                          </a:solidFill>
                        </a:rPr>
                        <a:t>it might break</a:t>
                      </a:r>
                      <a:endParaRPr lang="en-US" b="1" i="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b="1" dirty="0" smtClean="0">
                          <a:solidFill>
                            <a:srgbClr val="000000"/>
                          </a:solidFill>
                        </a:rPr>
                        <a:t>Friction</a:t>
                      </a:r>
                    </a:p>
                    <a:p>
                      <a:endParaRPr lang="en-US" b="1" dirty="0" smtClean="0">
                        <a:solidFill>
                          <a:srgbClr val="000000"/>
                        </a:solidFill>
                      </a:endParaRPr>
                    </a:p>
                    <a:p>
                      <a:r>
                        <a:rPr lang="en-US" b="1" dirty="0" smtClean="0">
                          <a:solidFill>
                            <a:srgbClr val="000000"/>
                          </a:solidFill>
                        </a:rPr>
                        <a:t>Prediction, </a:t>
                      </a:r>
                      <a:r>
                        <a:rPr lang="en-US" b="1" dirty="0" err="1" smtClean="0">
                          <a:solidFill>
                            <a:srgbClr val="000000"/>
                          </a:solidFill>
                        </a:rPr>
                        <a:t>hypothesising</a:t>
                      </a:r>
                      <a:r>
                        <a:rPr lang="en-US" b="1" dirty="0" smtClean="0">
                          <a:solidFill>
                            <a:srgbClr val="000000"/>
                          </a:solidFill>
                        </a:rPr>
                        <a:t>, comparison, present tense, passive </a:t>
                      </a:r>
                      <a:r>
                        <a:rPr lang="mr-IN" b="1" dirty="0" smtClean="0">
                          <a:solidFill>
                            <a:srgbClr val="000000"/>
                          </a:solidFill>
                        </a:rPr>
                        <a:t>–</a:t>
                      </a:r>
                      <a:r>
                        <a:rPr lang="en-US" b="1" dirty="0" smtClean="0">
                          <a:solidFill>
                            <a:srgbClr val="000000"/>
                          </a:solidFill>
                        </a:rPr>
                        <a:t> </a:t>
                      </a:r>
                      <a:r>
                        <a:rPr lang="en-US" b="1" i="1" dirty="0" smtClean="0">
                          <a:solidFill>
                            <a:srgbClr val="000000"/>
                          </a:solidFill>
                        </a:rPr>
                        <a:t>objects are slowed by</a:t>
                      </a:r>
                      <a:r>
                        <a:rPr lang="en-US" b="1" dirty="0" smtClean="0">
                          <a:solidFill>
                            <a:srgbClr val="000000"/>
                          </a:solidFill>
                        </a:rPr>
                        <a:t> </a:t>
                      </a:r>
                      <a:r>
                        <a:rPr lang="mr-IN" b="1" dirty="0" smtClean="0">
                          <a:solidFill>
                            <a:srgbClr val="000000"/>
                          </a:solidFill>
                        </a:rPr>
                        <a:t>–</a:t>
                      </a:r>
                      <a:r>
                        <a:rPr lang="en-US" b="1" dirty="0" smtClean="0">
                          <a:solidFill>
                            <a:srgbClr val="000000"/>
                          </a:solidFill>
                        </a:rPr>
                        <a:t> modals </a:t>
                      </a:r>
                      <a:r>
                        <a:rPr lang="mr-IN" b="1" dirty="0" smtClean="0">
                          <a:solidFill>
                            <a:srgbClr val="000000"/>
                          </a:solidFill>
                        </a:rPr>
                        <a:t>–</a:t>
                      </a:r>
                      <a:r>
                        <a:rPr lang="en-US" b="1" dirty="0" smtClean="0">
                          <a:solidFill>
                            <a:srgbClr val="000000"/>
                          </a:solidFill>
                        </a:rPr>
                        <a:t> </a:t>
                      </a:r>
                      <a:r>
                        <a:rPr lang="en-US" b="1" i="1" dirty="0" smtClean="0">
                          <a:solidFill>
                            <a:srgbClr val="000000"/>
                          </a:solidFill>
                        </a:rPr>
                        <a:t>it might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296333" y="4797778"/>
            <a:ext cx="8593667" cy="830997"/>
          </a:xfrm>
          <a:prstGeom prst="rect">
            <a:avLst/>
          </a:prstGeom>
          <a:noFill/>
        </p:spPr>
        <p:txBody>
          <a:bodyPr wrap="square" rtlCol="0">
            <a:spAutoFit/>
          </a:bodyPr>
          <a:lstStyle/>
          <a:p>
            <a:r>
              <a:rPr lang="en-US" sz="2400" dirty="0" smtClean="0"/>
              <a:t>What might this sound like for your age group and for different Stages of English?  ‘</a:t>
            </a:r>
            <a:r>
              <a:rPr lang="en-US" sz="2400" i="1" dirty="0" smtClean="0"/>
              <a:t>I think that </a:t>
            </a:r>
            <a:r>
              <a:rPr lang="mr-IN" sz="2400" i="1" dirty="0" smtClean="0"/>
              <a:t>…</a:t>
            </a:r>
            <a:r>
              <a:rPr lang="en-GB" sz="2400" i="1" dirty="0" smtClean="0"/>
              <a:t>’   </a:t>
            </a:r>
            <a:r>
              <a:rPr lang="en-GB" sz="2400" dirty="0" smtClean="0"/>
              <a:t>or   ‘</a:t>
            </a:r>
            <a:r>
              <a:rPr lang="en-GB" sz="2400" i="1" dirty="0" smtClean="0"/>
              <a:t>In our opinion </a:t>
            </a:r>
            <a:r>
              <a:rPr lang="mr-IN" sz="2400" i="1" dirty="0" smtClean="0"/>
              <a:t>…</a:t>
            </a:r>
            <a:r>
              <a:rPr lang="en-GB" sz="2400" i="1" dirty="0" smtClean="0"/>
              <a:t>’</a:t>
            </a:r>
            <a:endParaRPr lang="en-US" sz="2400" i="1" dirty="0"/>
          </a:p>
        </p:txBody>
      </p:sp>
    </p:spTree>
    <p:extLst>
      <p:ext uri="{BB962C8B-B14F-4D97-AF65-F5344CB8AC3E}">
        <p14:creationId xmlns:p14="http://schemas.microsoft.com/office/powerpoint/2010/main" val="1258059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584"/>
          </a:xfrm>
        </p:spPr>
        <p:txBody>
          <a:bodyPr>
            <a:normAutofit/>
          </a:bodyPr>
          <a:lstStyle/>
          <a:p>
            <a:r>
              <a:rPr lang="en-US" dirty="0" smtClean="0"/>
              <a:t>Teaching pupils with EAL</a:t>
            </a:r>
            <a:endParaRPr lang="en-US" dirty="0"/>
          </a:p>
        </p:txBody>
      </p:sp>
      <p:sp>
        <p:nvSpPr>
          <p:cNvPr id="3" name="Content Placeholder 2"/>
          <p:cNvSpPr>
            <a:spLocks noGrp="1"/>
          </p:cNvSpPr>
          <p:nvPr>
            <p:ph idx="1"/>
          </p:nvPr>
        </p:nvSpPr>
        <p:spPr>
          <a:xfrm>
            <a:off x="457200" y="1227667"/>
            <a:ext cx="8229600" cy="5362221"/>
          </a:xfrm>
        </p:spPr>
        <p:txBody>
          <a:bodyPr>
            <a:normAutofit/>
          </a:bodyPr>
          <a:lstStyle/>
          <a:p>
            <a:r>
              <a:rPr lang="en-US" dirty="0" smtClean="0"/>
              <a:t>Identify language needs of the pupils</a:t>
            </a:r>
          </a:p>
          <a:p>
            <a:r>
              <a:rPr lang="en-US" dirty="0" smtClean="0"/>
              <a:t>Identify language demands of the lesson</a:t>
            </a:r>
          </a:p>
          <a:p>
            <a:r>
              <a:rPr lang="en-US" dirty="0" smtClean="0"/>
              <a:t>All support should have a language objective</a:t>
            </a:r>
          </a:p>
          <a:p>
            <a:r>
              <a:rPr lang="en-US" dirty="0" smtClean="0"/>
              <a:t>Doesn’t have to be in literacy </a:t>
            </a:r>
            <a:r>
              <a:rPr lang="mr-IN" dirty="0" smtClean="0"/>
              <a:t>–</a:t>
            </a:r>
            <a:r>
              <a:rPr lang="en-US" dirty="0" smtClean="0"/>
              <a:t> language best learnt in context </a:t>
            </a:r>
            <a:r>
              <a:rPr lang="en-US" dirty="0" err="1" smtClean="0"/>
              <a:t>ie</a:t>
            </a:r>
            <a:r>
              <a:rPr lang="en-US" dirty="0" smtClean="0"/>
              <a:t> language of prediction in science, </a:t>
            </a:r>
            <a:r>
              <a:rPr lang="en-US" dirty="0" err="1" smtClean="0"/>
              <a:t>maths</a:t>
            </a:r>
            <a:r>
              <a:rPr lang="en-US" dirty="0" smtClean="0"/>
              <a:t> probability</a:t>
            </a:r>
          </a:p>
          <a:p>
            <a:r>
              <a:rPr lang="en-US" dirty="0" smtClean="0"/>
              <a:t>Try and use this language objective across the curriculum so the pupil meets its many meanings and uses </a:t>
            </a:r>
            <a:r>
              <a:rPr lang="en-US" dirty="0" err="1" smtClean="0"/>
              <a:t>ie</a:t>
            </a:r>
            <a:r>
              <a:rPr lang="en-US" dirty="0" smtClean="0"/>
              <a:t> prediction in </a:t>
            </a:r>
            <a:r>
              <a:rPr lang="en-US" dirty="0" err="1" smtClean="0"/>
              <a:t>maths</a:t>
            </a:r>
            <a:r>
              <a:rPr lang="en-US" dirty="0" smtClean="0"/>
              <a:t>, science, when reading</a:t>
            </a:r>
            <a:endParaRPr lang="en-US" dirty="0"/>
          </a:p>
        </p:txBody>
      </p:sp>
    </p:spTree>
    <p:extLst>
      <p:ext uri="{BB962C8B-B14F-4D97-AF65-F5344CB8AC3E}">
        <p14:creationId xmlns:p14="http://schemas.microsoft.com/office/powerpoint/2010/main" val="1790158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0000"/>
                </a:solidFill>
              </a:rPr>
              <a:t>Planned</a:t>
            </a:r>
            <a:r>
              <a:rPr lang="en-US" dirty="0" smtClean="0"/>
              <a:t> talk as a strategy</a:t>
            </a:r>
            <a:endParaRPr lang="en-US" dirty="0"/>
          </a:p>
        </p:txBody>
      </p:sp>
      <p:sp>
        <p:nvSpPr>
          <p:cNvPr id="3" name="Content Placeholder 2"/>
          <p:cNvSpPr>
            <a:spLocks noGrp="1"/>
          </p:cNvSpPr>
          <p:nvPr>
            <p:ph idx="1"/>
          </p:nvPr>
        </p:nvSpPr>
        <p:spPr>
          <a:xfrm>
            <a:off x="282222" y="1143000"/>
            <a:ext cx="8636000" cy="5940778"/>
          </a:xfrm>
        </p:spPr>
        <p:txBody>
          <a:bodyPr>
            <a:noAutofit/>
          </a:bodyPr>
          <a:lstStyle/>
          <a:p>
            <a:pPr marL="352425" indent="-352425">
              <a:lnSpc>
                <a:spcPct val="90000"/>
              </a:lnSpc>
              <a:spcBef>
                <a:spcPts val="600"/>
              </a:spcBef>
              <a:spcAft>
                <a:spcPts val="600"/>
              </a:spcAft>
            </a:pPr>
            <a:r>
              <a:rPr lang="en-US" sz="2400" dirty="0"/>
              <a:t>E</a:t>
            </a:r>
            <a:r>
              <a:rPr lang="en-US" sz="2400" dirty="0" smtClean="0"/>
              <a:t>mbedded </a:t>
            </a:r>
            <a:r>
              <a:rPr lang="en-US" sz="2400" dirty="0"/>
              <a:t>in practical activities/context </a:t>
            </a:r>
            <a:r>
              <a:rPr lang="en-US" sz="2400" dirty="0" smtClean="0"/>
              <a:t>supports understanding</a:t>
            </a:r>
            <a:endParaRPr lang="en-US" sz="2400" dirty="0"/>
          </a:p>
          <a:p>
            <a:pPr marL="352425" indent="-352425">
              <a:lnSpc>
                <a:spcPct val="90000"/>
              </a:lnSpc>
              <a:spcBef>
                <a:spcPts val="600"/>
              </a:spcBef>
              <a:spcAft>
                <a:spcPts val="600"/>
              </a:spcAft>
            </a:pPr>
            <a:r>
              <a:rPr lang="en-US" sz="2400" dirty="0" smtClean="0"/>
              <a:t>Provides </a:t>
            </a:r>
            <a:r>
              <a:rPr lang="en-US" sz="2400" dirty="0"/>
              <a:t>opportunities to clarify </a:t>
            </a:r>
            <a:r>
              <a:rPr lang="en-US" sz="2400" dirty="0" smtClean="0"/>
              <a:t>understanding </a:t>
            </a:r>
          </a:p>
          <a:p>
            <a:pPr marL="352425" indent="-352425">
              <a:lnSpc>
                <a:spcPct val="90000"/>
              </a:lnSpc>
              <a:spcBef>
                <a:spcPts val="600"/>
              </a:spcBef>
              <a:spcAft>
                <a:spcPts val="600"/>
              </a:spcAft>
            </a:pPr>
            <a:r>
              <a:rPr lang="en-US" sz="2400" dirty="0" smtClean="0"/>
              <a:t>Allows pupils with EAL to hear repeated models of target language</a:t>
            </a:r>
          </a:p>
          <a:p>
            <a:pPr marL="352425" indent="-352425">
              <a:lnSpc>
                <a:spcPct val="90000"/>
              </a:lnSpc>
              <a:spcBef>
                <a:spcPts val="600"/>
              </a:spcBef>
              <a:spcAft>
                <a:spcPts val="600"/>
              </a:spcAft>
            </a:pPr>
            <a:r>
              <a:rPr lang="en-US" sz="2400" dirty="0" smtClean="0"/>
              <a:t>Requires pupils to use target language in meaningful contexts</a:t>
            </a:r>
          </a:p>
          <a:p>
            <a:pPr marL="352425" indent="-352425">
              <a:lnSpc>
                <a:spcPct val="90000"/>
              </a:lnSpc>
              <a:spcBef>
                <a:spcPts val="600"/>
              </a:spcBef>
              <a:spcAft>
                <a:spcPts val="600"/>
              </a:spcAft>
            </a:pPr>
            <a:r>
              <a:rPr lang="en-US" sz="2400" dirty="0" smtClean="0"/>
              <a:t>Offers opportunities </a:t>
            </a:r>
            <a:r>
              <a:rPr lang="en-US" sz="2400" dirty="0"/>
              <a:t>to scaffold the EAL learner’s response and help children to extend their contributions</a:t>
            </a:r>
            <a:r>
              <a:rPr lang="en-US" sz="2400" dirty="0" smtClean="0"/>
              <a:t>;</a:t>
            </a:r>
            <a:endParaRPr lang="en-US" sz="2400" dirty="0"/>
          </a:p>
          <a:p>
            <a:pPr marL="352425" indent="-352425">
              <a:lnSpc>
                <a:spcPct val="90000"/>
              </a:lnSpc>
              <a:spcBef>
                <a:spcPts val="600"/>
              </a:spcBef>
              <a:spcAft>
                <a:spcPts val="600"/>
              </a:spcAft>
            </a:pPr>
            <a:r>
              <a:rPr lang="en-US" sz="2400" dirty="0"/>
              <a:t>O</a:t>
            </a:r>
            <a:r>
              <a:rPr lang="en-US" sz="2400" dirty="0" smtClean="0"/>
              <a:t>ral language is </a:t>
            </a:r>
            <a:r>
              <a:rPr lang="en-US" sz="2400" dirty="0"/>
              <a:t>more repetitive than </a:t>
            </a:r>
            <a:r>
              <a:rPr lang="en-US" sz="2400" dirty="0" smtClean="0"/>
              <a:t>written so not only gives </a:t>
            </a:r>
            <a:r>
              <a:rPr lang="en-US" sz="2400" dirty="0"/>
              <a:t>the EAL learner </a:t>
            </a:r>
            <a:r>
              <a:rPr lang="en-US" sz="2400" dirty="0" smtClean="0"/>
              <a:t>will hear the target language, but also the </a:t>
            </a:r>
            <a:r>
              <a:rPr lang="en-US" sz="2400" dirty="0"/>
              <a:t>same idea being </a:t>
            </a:r>
            <a:r>
              <a:rPr lang="en-US" sz="2400" dirty="0" smtClean="0"/>
              <a:t>expressed </a:t>
            </a:r>
            <a:r>
              <a:rPr lang="en-US" sz="2400" dirty="0"/>
              <a:t>in different </a:t>
            </a:r>
            <a:r>
              <a:rPr lang="en-US" sz="2400" dirty="0" smtClean="0"/>
              <a:t>ways </a:t>
            </a:r>
            <a:endParaRPr lang="en-US" sz="2400" dirty="0"/>
          </a:p>
          <a:p>
            <a:pPr marL="352425" indent="-352425">
              <a:lnSpc>
                <a:spcPct val="90000"/>
              </a:lnSpc>
              <a:spcBef>
                <a:spcPts val="600"/>
              </a:spcBef>
              <a:spcAft>
                <a:spcPts val="600"/>
              </a:spcAft>
            </a:pPr>
            <a:r>
              <a:rPr lang="en-US" sz="2400" dirty="0" smtClean="0"/>
              <a:t>Can provide a bridge into the form required for writing/presentation</a:t>
            </a:r>
            <a:endParaRPr lang="en-US" sz="2400" dirty="0"/>
          </a:p>
        </p:txBody>
      </p:sp>
    </p:spTree>
    <p:extLst>
      <p:ext uri="{BB962C8B-B14F-4D97-AF65-F5344CB8AC3E}">
        <p14:creationId xmlns:p14="http://schemas.microsoft.com/office/powerpoint/2010/main" val="1848861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r>
              <a:rPr lang="en-US" dirty="0" smtClean="0">
                <a:solidFill>
                  <a:srgbClr val="FF0000"/>
                </a:solidFill>
              </a:rPr>
              <a:t>Planned</a:t>
            </a:r>
            <a:r>
              <a:rPr lang="en-US" dirty="0" smtClean="0"/>
              <a:t> Talk</a:t>
            </a:r>
            <a:endParaRPr lang="en-US" dirty="0"/>
          </a:p>
        </p:txBody>
      </p:sp>
      <p:sp>
        <p:nvSpPr>
          <p:cNvPr id="3" name="Content Placeholder 2"/>
          <p:cNvSpPr>
            <a:spLocks noGrp="1"/>
          </p:cNvSpPr>
          <p:nvPr>
            <p:ph idx="1"/>
          </p:nvPr>
        </p:nvSpPr>
        <p:spPr>
          <a:xfrm>
            <a:off x="183444" y="1016000"/>
            <a:ext cx="8777112" cy="5842000"/>
          </a:xfrm>
        </p:spPr>
        <p:txBody>
          <a:bodyPr>
            <a:normAutofit fontScale="85000" lnSpcReduction="20000"/>
          </a:bodyPr>
          <a:lstStyle/>
          <a:p>
            <a:pPr marL="0" indent="0">
              <a:buNone/>
            </a:pPr>
            <a:r>
              <a:rPr lang="en-US" dirty="0" smtClean="0"/>
              <a:t>Best practice </a:t>
            </a:r>
            <a:r>
              <a:rPr lang="en-US" dirty="0"/>
              <a:t>embeds across the </a:t>
            </a:r>
            <a:r>
              <a:rPr lang="en-US" dirty="0" smtClean="0"/>
              <a:t>curriculum.  This </a:t>
            </a:r>
            <a:r>
              <a:rPr lang="en-US" dirty="0"/>
              <a:t>is </a:t>
            </a:r>
            <a:r>
              <a:rPr lang="en-US" dirty="0" smtClean="0"/>
              <a:t>very important </a:t>
            </a:r>
            <a:r>
              <a:rPr lang="en-US" dirty="0"/>
              <a:t>as different subjects offer </a:t>
            </a:r>
            <a:r>
              <a:rPr lang="en-US" dirty="0" smtClean="0"/>
              <a:t>opportunities </a:t>
            </a:r>
            <a:r>
              <a:rPr lang="en-US" dirty="0"/>
              <a:t>for different kinds of talk </a:t>
            </a:r>
          </a:p>
          <a:p>
            <a:pPr marL="0" indent="0">
              <a:buNone/>
            </a:pPr>
            <a:r>
              <a:rPr lang="en-US" dirty="0"/>
              <a:t>Needs </a:t>
            </a:r>
            <a:r>
              <a:rPr lang="en-US" b="1" u="sng" dirty="0" err="1">
                <a:solidFill>
                  <a:srgbClr val="FF0000"/>
                </a:solidFill>
              </a:rPr>
              <a:t>modelling</a:t>
            </a:r>
            <a:r>
              <a:rPr lang="en-US" b="1" u="sng" dirty="0">
                <a:solidFill>
                  <a:srgbClr val="FF0000"/>
                </a:solidFill>
              </a:rPr>
              <a:t> </a:t>
            </a:r>
            <a:r>
              <a:rPr lang="en-US" b="1" u="sng" dirty="0" smtClean="0">
                <a:solidFill>
                  <a:srgbClr val="FF0000"/>
                </a:solidFill>
              </a:rPr>
              <a:t>in context </a:t>
            </a:r>
            <a:r>
              <a:rPr lang="en-US" dirty="0" smtClean="0"/>
              <a:t>and stimulates pupil talk.</a:t>
            </a:r>
            <a:endParaRPr lang="en-US" sz="1100" dirty="0" smtClean="0"/>
          </a:p>
          <a:p>
            <a:pPr marL="0" indent="0">
              <a:buNone/>
            </a:pPr>
            <a:r>
              <a:rPr lang="en-US" dirty="0" smtClean="0"/>
              <a:t>How?</a:t>
            </a:r>
            <a:endParaRPr lang="en-US" dirty="0"/>
          </a:p>
          <a:p>
            <a:pPr marL="533400"/>
            <a:r>
              <a:rPr lang="en-US" dirty="0" smtClean="0"/>
              <a:t>Partner </a:t>
            </a:r>
            <a:r>
              <a:rPr lang="mr-IN" dirty="0" smtClean="0"/>
              <a:t>–</a:t>
            </a:r>
            <a:r>
              <a:rPr lang="en-US" dirty="0" smtClean="0"/>
              <a:t> good model of English/share first language</a:t>
            </a:r>
          </a:p>
          <a:p>
            <a:pPr marL="533400"/>
            <a:r>
              <a:rPr lang="en-US" dirty="0" smtClean="0"/>
              <a:t>Group </a:t>
            </a:r>
            <a:r>
              <a:rPr lang="mr-IN" dirty="0" smtClean="0"/>
              <a:t>–</a:t>
            </a:r>
            <a:r>
              <a:rPr lang="en-US" dirty="0" smtClean="0"/>
              <a:t> not with pupils with SEN and should be with peers with good model of English/share first language</a:t>
            </a:r>
          </a:p>
          <a:p>
            <a:pPr marL="533400"/>
            <a:r>
              <a:rPr lang="en-US" dirty="0" smtClean="0"/>
              <a:t>Role play</a:t>
            </a:r>
          </a:p>
          <a:p>
            <a:pPr marL="533400"/>
            <a:r>
              <a:rPr lang="en-US" dirty="0" smtClean="0"/>
              <a:t>Drama</a:t>
            </a:r>
          </a:p>
          <a:p>
            <a:pPr marL="533400"/>
            <a:r>
              <a:rPr lang="en-US" dirty="0" smtClean="0"/>
              <a:t>Whole sentence responses</a:t>
            </a:r>
          </a:p>
          <a:p>
            <a:pPr marL="0" indent="0">
              <a:buNone/>
            </a:pPr>
            <a:r>
              <a:rPr lang="en-US" dirty="0" smtClean="0"/>
              <a:t>Type </a:t>
            </a:r>
          </a:p>
          <a:p>
            <a:pPr marL="533400" indent="-355600"/>
            <a:r>
              <a:rPr lang="en-US" dirty="0" smtClean="0"/>
              <a:t>Exploratory</a:t>
            </a:r>
          </a:p>
          <a:p>
            <a:pPr marL="533400" indent="-355600"/>
            <a:r>
              <a:rPr lang="en-US" dirty="0" smtClean="0"/>
              <a:t>Guided</a:t>
            </a:r>
          </a:p>
          <a:p>
            <a:pPr marL="0" indent="0">
              <a:buNone/>
            </a:pPr>
            <a:endParaRPr lang="en-US" dirty="0"/>
          </a:p>
        </p:txBody>
      </p:sp>
    </p:spTree>
    <p:extLst>
      <p:ext uri="{BB962C8B-B14F-4D97-AF65-F5344CB8AC3E}">
        <p14:creationId xmlns:p14="http://schemas.microsoft.com/office/powerpoint/2010/main" val="3353954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395288" y="-315913"/>
            <a:ext cx="8229600" cy="1143001"/>
          </a:xfrm>
        </p:spPr>
        <p:txBody>
          <a:bodyPr/>
          <a:lstStyle/>
          <a:p>
            <a:r>
              <a:rPr lang="en-GB">
                <a:latin typeface="Calibri" charset="0"/>
              </a:rPr>
              <a:t>Plan both ….. </a:t>
            </a:r>
          </a:p>
        </p:txBody>
      </p:sp>
      <p:sp>
        <p:nvSpPr>
          <p:cNvPr id="64514" name="Content Placeholder 2"/>
          <p:cNvSpPr>
            <a:spLocks noGrp="1"/>
          </p:cNvSpPr>
          <p:nvPr>
            <p:ph idx="1"/>
          </p:nvPr>
        </p:nvSpPr>
        <p:spPr>
          <a:xfrm>
            <a:off x="468313" y="1196975"/>
            <a:ext cx="8229600" cy="5256213"/>
          </a:xfrm>
        </p:spPr>
        <p:txBody>
          <a:bodyPr/>
          <a:lstStyle/>
          <a:p>
            <a:pPr marL="0" indent="0">
              <a:buFont typeface="Arial" charset="0"/>
              <a:buNone/>
            </a:pPr>
            <a:endParaRPr lang="en-GB">
              <a:latin typeface="Calibri" charset="0"/>
            </a:endParaRPr>
          </a:p>
          <a:p>
            <a:pPr marL="0" indent="0">
              <a:buFont typeface="Arial" charset="0"/>
              <a:buNone/>
            </a:pPr>
            <a:endParaRPr lang="en-GB">
              <a:latin typeface="Calibri" charset="0"/>
            </a:endParaRPr>
          </a:p>
          <a:p>
            <a:pPr marL="0" indent="0">
              <a:buFont typeface="Arial" charset="0"/>
              <a:buNone/>
            </a:pPr>
            <a:endParaRPr lang="en-GB">
              <a:latin typeface="Calibri" charset="0"/>
            </a:endParaRPr>
          </a:p>
          <a:p>
            <a:pPr marL="0" indent="0">
              <a:buFont typeface="Arial" charset="0"/>
              <a:buNone/>
            </a:pPr>
            <a:endParaRPr lang="en-GB">
              <a:latin typeface="Calibri" charset="0"/>
            </a:endParaRPr>
          </a:p>
          <a:p>
            <a:pPr marL="0" indent="0">
              <a:buFont typeface="Arial" charset="0"/>
              <a:buNone/>
            </a:pPr>
            <a:endParaRPr lang="en-GB">
              <a:latin typeface="Calibri" charset="0"/>
            </a:endParaRPr>
          </a:p>
          <a:p>
            <a:pPr marL="0" indent="0">
              <a:buFont typeface="Arial" charset="0"/>
              <a:buNone/>
            </a:pPr>
            <a:endParaRPr lang="en-GB">
              <a:latin typeface="Calibri" charset="0"/>
            </a:endParaRPr>
          </a:p>
          <a:p>
            <a:pPr marL="0" indent="0">
              <a:buFont typeface="Arial" charset="0"/>
              <a:buNone/>
            </a:pPr>
            <a:endParaRPr lang="en-GB">
              <a:latin typeface="Calibri" charset="0"/>
            </a:endParaRPr>
          </a:p>
          <a:p>
            <a:pPr marL="0" indent="0">
              <a:buFont typeface="Arial" charset="0"/>
              <a:buNone/>
            </a:pPr>
            <a:endParaRPr lang="en-GB">
              <a:latin typeface="Calibri" charset="0"/>
            </a:endParaRPr>
          </a:p>
        </p:txBody>
      </p:sp>
      <p:sp>
        <p:nvSpPr>
          <p:cNvPr id="54275" name="TextBox 1"/>
          <p:cNvSpPr txBox="1">
            <a:spLocks noChangeArrowheads="1"/>
          </p:cNvSpPr>
          <p:nvPr/>
        </p:nvSpPr>
        <p:spPr bwMode="auto">
          <a:xfrm>
            <a:off x="395288" y="620713"/>
            <a:ext cx="8280400" cy="2678112"/>
          </a:xfrm>
          <a:prstGeom prst="rect">
            <a:avLst/>
          </a:prstGeom>
          <a:solidFill>
            <a:schemeClr val="accent1">
              <a:alpha val="14117"/>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en-GB" b="1" dirty="0">
                <a:solidFill>
                  <a:srgbClr val="000000"/>
                </a:solidFill>
                <a:cs typeface="Arial" charset="0"/>
              </a:rPr>
              <a:t>Talk as process </a:t>
            </a:r>
            <a:r>
              <a:rPr lang="en-GB" dirty="0">
                <a:solidFill>
                  <a:srgbClr val="000000"/>
                </a:solidFill>
                <a:cs typeface="Arial" charset="0"/>
              </a:rPr>
              <a:t>– </a:t>
            </a:r>
            <a:r>
              <a:rPr lang="en-GB" b="1" dirty="0">
                <a:solidFill>
                  <a:srgbClr val="FF0000"/>
                </a:solidFill>
                <a:cs typeface="Arial" charset="0"/>
              </a:rPr>
              <a:t>exploratory talk</a:t>
            </a:r>
            <a:r>
              <a:rPr lang="en-GB" dirty="0">
                <a:solidFill>
                  <a:srgbClr val="000000"/>
                </a:solidFill>
                <a:cs typeface="Arial" charset="0"/>
              </a:rPr>
              <a:t> – developing thinking</a:t>
            </a:r>
          </a:p>
          <a:p>
            <a:pPr eaLnBrk="1" hangingPunct="1">
              <a:spcBef>
                <a:spcPct val="20000"/>
              </a:spcBef>
              <a:buFont typeface="Arial" charset="0"/>
              <a:buChar char="•"/>
            </a:pPr>
            <a:r>
              <a:rPr lang="en-GB" dirty="0">
                <a:solidFill>
                  <a:srgbClr val="000000"/>
                </a:solidFill>
                <a:cs typeface="Arial" charset="0"/>
              </a:rPr>
              <a:t>  Interacting, sharing and building on others’ ideas, opinions,   </a:t>
            </a:r>
          </a:p>
          <a:p>
            <a:pPr eaLnBrk="1" hangingPunct="1">
              <a:spcBef>
                <a:spcPct val="20000"/>
              </a:spcBef>
            </a:pPr>
            <a:r>
              <a:rPr lang="en-GB" dirty="0">
                <a:solidFill>
                  <a:srgbClr val="000000"/>
                </a:solidFill>
                <a:cs typeface="Arial" charset="0"/>
              </a:rPr>
              <a:t> </a:t>
            </a:r>
            <a:r>
              <a:rPr lang="en-GB" dirty="0" smtClean="0">
                <a:solidFill>
                  <a:srgbClr val="000000"/>
                </a:solidFill>
                <a:cs typeface="Arial" charset="0"/>
              </a:rPr>
              <a:t>  feelings</a:t>
            </a:r>
            <a:endParaRPr lang="en-GB" dirty="0">
              <a:solidFill>
                <a:srgbClr val="000000"/>
              </a:solidFill>
              <a:cs typeface="Arial" charset="0"/>
            </a:endParaRPr>
          </a:p>
          <a:p>
            <a:pPr eaLnBrk="1" hangingPunct="1">
              <a:spcBef>
                <a:spcPct val="20000"/>
              </a:spcBef>
              <a:buFont typeface="Arial" charset="0"/>
              <a:buChar char="•"/>
            </a:pPr>
            <a:r>
              <a:rPr lang="en-GB" dirty="0">
                <a:solidFill>
                  <a:srgbClr val="000000"/>
                </a:solidFill>
                <a:cs typeface="Arial" charset="0"/>
              </a:rPr>
              <a:t>  Discussion and decision making whilst creating, inquiring,</a:t>
            </a:r>
          </a:p>
          <a:p>
            <a:pPr eaLnBrk="1" hangingPunct="1">
              <a:spcBef>
                <a:spcPct val="20000"/>
              </a:spcBef>
            </a:pPr>
            <a:r>
              <a:rPr lang="en-GB" dirty="0">
                <a:solidFill>
                  <a:srgbClr val="000000"/>
                </a:solidFill>
                <a:cs typeface="Arial" charset="0"/>
              </a:rPr>
              <a:t>    investigating, problem solving,  speculating, hypothesising, </a:t>
            </a:r>
          </a:p>
          <a:p>
            <a:pPr eaLnBrk="1" hangingPunct="1">
              <a:spcBef>
                <a:spcPct val="20000"/>
              </a:spcBef>
            </a:pPr>
            <a:r>
              <a:rPr lang="en-GB" dirty="0">
                <a:solidFill>
                  <a:srgbClr val="000000"/>
                </a:solidFill>
                <a:cs typeface="Arial" charset="0"/>
              </a:rPr>
              <a:t>    reflecting. </a:t>
            </a:r>
            <a:r>
              <a:rPr lang="en-GB" dirty="0" err="1">
                <a:solidFill>
                  <a:srgbClr val="000000"/>
                </a:solidFill>
                <a:cs typeface="Arial" charset="0"/>
              </a:rPr>
              <a:t>e</a:t>
            </a:r>
            <a:r>
              <a:rPr lang="en-GB" dirty="0" err="1" smtClean="0">
                <a:solidFill>
                  <a:srgbClr val="000000"/>
                </a:solidFill>
                <a:cs typeface="Arial" charset="0"/>
              </a:rPr>
              <a:t>g</a:t>
            </a:r>
            <a:r>
              <a:rPr lang="en-GB" dirty="0" smtClean="0">
                <a:solidFill>
                  <a:srgbClr val="000000"/>
                </a:solidFill>
                <a:cs typeface="Arial" charset="0"/>
              </a:rPr>
              <a:t> </a:t>
            </a:r>
            <a:r>
              <a:rPr lang="en-GB" dirty="0">
                <a:solidFill>
                  <a:srgbClr val="000000"/>
                </a:solidFill>
                <a:cs typeface="Arial" charset="0"/>
              </a:rPr>
              <a:t>making new story setting, arguments in grid</a:t>
            </a:r>
          </a:p>
        </p:txBody>
      </p:sp>
      <p:sp>
        <p:nvSpPr>
          <p:cNvPr id="4" name="TextBox 3"/>
          <p:cNvSpPr txBox="1"/>
          <p:nvPr/>
        </p:nvSpPr>
        <p:spPr>
          <a:xfrm>
            <a:off x="395288" y="3284538"/>
            <a:ext cx="8280400" cy="3046988"/>
          </a:xfrm>
          <a:prstGeom prst="rect">
            <a:avLst/>
          </a:prstGeom>
          <a:solidFill>
            <a:schemeClr val="accent1">
              <a:alpha val="21000"/>
            </a:schemeClr>
          </a:solidFill>
          <a:ln>
            <a:solidFill>
              <a:schemeClr val="tx1"/>
            </a:solidFill>
          </a:ln>
        </p:spPr>
        <p:txBody>
          <a:bodyPr>
            <a:spAutoFit/>
          </a:bodyPr>
          <a:lstStyle/>
          <a:p>
            <a:pPr fontAlgn="auto">
              <a:spcBef>
                <a:spcPct val="20000"/>
              </a:spcBef>
              <a:spcAft>
                <a:spcPts val="0"/>
              </a:spcAft>
              <a:defRPr/>
            </a:pPr>
            <a:r>
              <a:rPr lang="en-GB" sz="2400" b="1" dirty="0">
                <a:solidFill>
                  <a:srgbClr val="FF0000"/>
                </a:solidFill>
                <a:latin typeface="Calibri"/>
                <a:ea typeface="+mn-ea"/>
              </a:rPr>
              <a:t>Presentational talk – guided talk</a:t>
            </a:r>
          </a:p>
          <a:p>
            <a:pPr marL="342900" indent="-342900" fontAlgn="auto">
              <a:spcBef>
                <a:spcPct val="20000"/>
              </a:spcBef>
              <a:spcAft>
                <a:spcPts val="0"/>
              </a:spcAft>
              <a:buFont typeface="Arial" charset="0"/>
              <a:buChar char="•"/>
              <a:defRPr/>
            </a:pPr>
            <a:r>
              <a:rPr lang="en-GB" sz="2400" dirty="0">
                <a:solidFill>
                  <a:prstClr val="black"/>
                </a:solidFill>
                <a:latin typeface="Calibri"/>
                <a:ea typeface="+mn-ea"/>
              </a:rPr>
              <a:t>Formal</a:t>
            </a:r>
          </a:p>
          <a:p>
            <a:pPr marL="342900" indent="-342900" fontAlgn="auto">
              <a:spcBef>
                <a:spcPct val="20000"/>
              </a:spcBef>
              <a:spcAft>
                <a:spcPts val="0"/>
              </a:spcAft>
              <a:buFont typeface="Arial" charset="0"/>
              <a:buChar char="•"/>
              <a:defRPr/>
            </a:pPr>
            <a:r>
              <a:rPr lang="en-GB" sz="2400" dirty="0">
                <a:solidFill>
                  <a:prstClr val="black"/>
                </a:solidFill>
                <a:latin typeface="Calibri"/>
                <a:ea typeface="+mn-ea"/>
              </a:rPr>
              <a:t>Debating</a:t>
            </a:r>
          </a:p>
          <a:p>
            <a:pPr marL="342900" indent="-342900" fontAlgn="auto">
              <a:spcBef>
                <a:spcPct val="20000"/>
              </a:spcBef>
              <a:spcAft>
                <a:spcPts val="0"/>
              </a:spcAft>
              <a:buFont typeface="Arial" charset="0"/>
              <a:buChar char="•"/>
              <a:defRPr/>
            </a:pPr>
            <a:r>
              <a:rPr lang="en-GB" sz="2400" dirty="0" smtClean="0">
                <a:solidFill>
                  <a:prstClr val="black"/>
                </a:solidFill>
                <a:latin typeface="Calibri"/>
                <a:ea typeface="+mn-ea"/>
              </a:rPr>
              <a:t>Talk </a:t>
            </a:r>
            <a:r>
              <a:rPr lang="en-GB" sz="2400" dirty="0">
                <a:solidFill>
                  <a:prstClr val="black"/>
                </a:solidFill>
                <a:latin typeface="Calibri"/>
                <a:ea typeface="+mn-ea"/>
              </a:rPr>
              <a:t>for writing (rehearsal before writing)</a:t>
            </a:r>
          </a:p>
          <a:p>
            <a:pPr marL="342900" indent="-342900" fontAlgn="auto">
              <a:spcBef>
                <a:spcPct val="20000"/>
              </a:spcBef>
              <a:spcAft>
                <a:spcPts val="0"/>
              </a:spcAft>
              <a:buFont typeface="Arial" charset="0"/>
              <a:buChar char="•"/>
              <a:defRPr/>
            </a:pPr>
            <a:r>
              <a:rPr lang="en-GB" sz="2400" dirty="0" smtClean="0">
                <a:solidFill>
                  <a:prstClr val="black"/>
                </a:solidFill>
                <a:latin typeface="Calibri"/>
              </a:rPr>
              <a:t>In role</a:t>
            </a:r>
            <a:r>
              <a:rPr lang="en-GB" sz="2400" dirty="0" smtClean="0">
                <a:solidFill>
                  <a:prstClr val="black"/>
                </a:solidFill>
                <a:latin typeface="Calibri"/>
                <a:ea typeface="+mn-ea"/>
              </a:rPr>
              <a:t> </a:t>
            </a:r>
            <a:r>
              <a:rPr lang="en-GB" sz="2400" dirty="0">
                <a:solidFill>
                  <a:prstClr val="black"/>
                </a:solidFill>
                <a:latin typeface="Calibri"/>
                <a:ea typeface="+mn-ea"/>
              </a:rPr>
              <a:t>– </a:t>
            </a:r>
            <a:r>
              <a:rPr lang="en-GB" sz="2400" dirty="0" smtClean="0">
                <a:solidFill>
                  <a:prstClr val="black"/>
                </a:solidFill>
                <a:latin typeface="Calibri"/>
                <a:ea typeface="+mn-ea"/>
              </a:rPr>
              <a:t>storyteller, presenter, reporter, being </a:t>
            </a:r>
            <a:r>
              <a:rPr lang="en-GB" sz="2400" dirty="0">
                <a:solidFill>
                  <a:prstClr val="black"/>
                </a:solidFill>
                <a:latin typeface="Calibri"/>
                <a:ea typeface="+mn-ea"/>
              </a:rPr>
              <a:t>an expert in history, maths …</a:t>
            </a:r>
          </a:p>
          <a:p>
            <a:pPr marL="342900" indent="-342900" fontAlgn="auto">
              <a:spcBef>
                <a:spcPct val="20000"/>
              </a:spcBef>
              <a:spcAft>
                <a:spcPts val="0"/>
              </a:spcAft>
              <a:buFont typeface="Arial" charset="0"/>
              <a:buChar char="•"/>
              <a:defRPr/>
            </a:pPr>
            <a:r>
              <a:rPr lang="en-GB" sz="2400" dirty="0" err="1">
                <a:solidFill>
                  <a:prstClr val="black"/>
                </a:solidFill>
                <a:latin typeface="Calibri"/>
                <a:ea typeface="+mn-ea"/>
              </a:rPr>
              <a:t>Scaffolded</a:t>
            </a:r>
            <a:r>
              <a:rPr lang="en-GB" sz="2400" dirty="0">
                <a:solidFill>
                  <a:prstClr val="black"/>
                </a:solidFill>
                <a:latin typeface="Calibri"/>
                <a:ea typeface="+mn-ea"/>
              </a:rPr>
              <a:t> by adults or talk planners/</a:t>
            </a:r>
            <a:r>
              <a:rPr lang="en-GB" sz="2400" dirty="0" smtClean="0">
                <a:solidFill>
                  <a:prstClr val="black"/>
                </a:solidFill>
                <a:latin typeface="Calibri"/>
                <a:ea typeface="+mn-ea"/>
              </a:rPr>
              <a:t>frames/sentence starters</a:t>
            </a:r>
            <a:endParaRPr lang="en-GB" sz="2400" dirty="0">
              <a:solidFill>
                <a:prstClr val="black"/>
              </a:solidFill>
              <a:latin typeface="Calibri"/>
              <a:ea typeface="+mn-ea"/>
            </a:endParaRPr>
          </a:p>
        </p:txBody>
      </p:sp>
    </p:spTree>
    <p:extLst>
      <p:ext uri="{BB962C8B-B14F-4D97-AF65-F5344CB8AC3E}">
        <p14:creationId xmlns:p14="http://schemas.microsoft.com/office/powerpoint/2010/main" val="386230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06"/>
            <a:ext cx="8229600" cy="1143000"/>
          </a:xfrm>
        </p:spPr>
        <p:txBody>
          <a:bodyPr/>
          <a:lstStyle/>
          <a:p>
            <a:r>
              <a:rPr lang="en-US" dirty="0" smtClean="0"/>
              <a:t>Managing learning and teaching</a:t>
            </a:r>
            <a:endParaRPr lang="en-US" dirty="0"/>
          </a:p>
        </p:txBody>
      </p:sp>
      <p:sp>
        <p:nvSpPr>
          <p:cNvPr id="3" name="Content Placeholder 2"/>
          <p:cNvSpPr>
            <a:spLocks noGrp="1"/>
          </p:cNvSpPr>
          <p:nvPr>
            <p:ph idx="1"/>
          </p:nvPr>
        </p:nvSpPr>
        <p:spPr>
          <a:xfrm>
            <a:off x="457200" y="1001890"/>
            <a:ext cx="8686800" cy="5446888"/>
          </a:xfrm>
        </p:spPr>
        <p:txBody>
          <a:bodyPr>
            <a:normAutofit fontScale="92500" lnSpcReduction="10000"/>
          </a:bodyPr>
          <a:lstStyle/>
          <a:p>
            <a:r>
              <a:rPr lang="en-US" dirty="0" smtClean="0"/>
              <a:t>What is your own level of EAL knowledge and expertise?  Ensure that you continue updating and extending it.</a:t>
            </a:r>
          </a:p>
          <a:p>
            <a:r>
              <a:rPr lang="en-US" dirty="0" smtClean="0"/>
              <a:t>Do you know what the EAL expertise of your teachers and support staff is?</a:t>
            </a:r>
          </a:p>
          <a:p>
            <a:r>
              <a:rPr lang="en-US" dirty="0" smtClean="0"/>
              <a:t>Will you need to offer or </a:t>
            </a:r>
            <a:r>
              <a:rPr lang="en-US" dirty="0" err="1" smtClean="0"/>
              <a:t>organise</a:t>
            </a:r>
            <a:r>
              <a:rPr lang="en-US" dirty="0" smtClean="0"/>
              <a:t> training?</a:t>
            </a:r>
          </a:p>
          <a:p>
            <a:r>
              <a:rPr lang="en-US" dirty="0" smtClean="0"/>
              <a:t>How can you support teachers new to your school to ensure effective EAL practice continues?</a:t>
            </a:r>
          </a:p>
          <a:p>
            <a:pPr marL="0" indent="0">
              <a:buNone/>
            </a:pPr>
            <a:r>
              <a:rPr lang="en-US" dirty="0" smtClean="0"/>
              <a:t>EAL Bilingual Group </a:t>
            </a:r>
            <a:r>
              <a:rPr lang="mr-IN" dirty="0" smtClean="0"/>
              <a:t>–</a:t>
            </a:r>
            <a:r>
              <a:rPr lang="en-US" dirty="0" smtClean="0"/>
              <a:t> good for help, knowledge, resources, training adverts</a:t>
            </a:r>
          </a:p>
          <a:p>
            <a:pPr marL="0" indent="0">
              <a:buNone/>
            </a:pPr>
            <a:r>
              <a:rPr lang="en-US" sz="2800" dirty="0">
                <a:hlinkClick r:id="rId2"/>
              </a:rPr>
              <a:t>https://groups.google.com/forum/#!forum/eal-</a:t>
            </a:r>
            <a:r>
              <a:rPr lang="en-US" sz="2800" dirty="0" smtClean="0">
                <a:hlinkClick r:id="rId2"/>
              </a:rPr>
              <a:t>bilingual</a:t>
            </a:r>
            <a:endParaRPr lang="en-US" sz="2800" dirty="0" smtClean="0"/>
          </a:p>
          <a:p>
            <a:pPr marL="0" indent="0">
              <a:buNone/>
            </a:pPr>
            <a:endParaRPr lang="en-US" dirty="0"/>
          </a:p>
        </p:txBody>
      </p:sp>
    </p:spTree>
    <p:extLst>
      <p:ext uri="{BB962C8B-B14F-4D97-AF65-F5344CB8AC3E}">
        <p14:creationId xmlns:p14="http://schemas.microsoft.com/office/powerpoint/2010/main" val="335659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536352"/>
              </p:ext>
            </p:extLst>
          </p:nvPr>
        </p:nvGraphicFramePr>
        <p:xfrm>
          <a:off x="230395" y="1"/>
          <a:ext cx="8796423" cy="5150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32556" y="4691502"/>
            <a:ext cx="7676444" cy="1200329"/>
          </a:xfrm>
          <a:prstGeom prst="rect">
            <a:avLst/>
          </a:prstGeom>
          <a:noFill/>
        </p:spPr>
        <p:txBody>
          <a:bodyPr wrap="square" rtlCol="0">
            <a:spAutoFit/>
          </a:bodyPr>
          <a:lstStyle/>
          <a:p>
            <a:pPr algn="ctr"/>
            <a:r>
              <a:rPr lang="en-US" b="1" dirty="0">
                <a:solidFill>
                  <a:srgbClr val="FF0000"/>
                </a:solidFill>
              </a:rPr>
              <a:t>RAISE THE PROFILE OF YOURSELF AND THUS THE EAL LEARNERS IN YOUR SCHOOL!</a:t>
            </a:r>
          </a:p>
          <a:p>
            <a:pPr algn="ctr"/>
            <a:r>
              <a:rPr lang="en-US" b="1" dirty="0">
                <a:solidFill>
                  <a:srgbClr val="FF0000"/>
                </a:solidFill>
              </a:rPr>
              <a:t>Do all staff know who you are?</a:t>
            </a:r>
          </a:p>
          <a:p>
            <a:pPr algn="ctr"/>
            <a:r>
              <a:rPr lang="en-US" b="1" dirty="0">
                <a:solidFill>
                  <a:srgbClr val="FF0000"/>
                </a:solidFill>
              </a:rPr>
              <a:t>Is it on the school website</a:t>
            </a:r>
          </a:p>
        </p:txBody>
      </p:sp>
    </p:spTree>
    <p:extLst>
      <p:ext uri="{BB962C8B-B14F-4D97-AF65-F5344CB8AC3E}">
        <p14:creationId xmlns:p14="http://schemas.microsoft.com/office/powerpoint/2010/main" val="31456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6860"/>
            <a:ext cx="8229600" cy="1143000"/>
          </a:xfrm>
        </p:spPr>
        <p:txBody>
          <a:bodyPr>
            <a:normAutofit/>
          </a:bodyPr>
          <a:lstStyle/>
          <a:p>
            <a:r>
              <a:rPr lang="en-US" sz="6000" dirty="0" smtClean="0"/>
              <a:t>Children new to English</a:t>
            </a:r>
            <a:endParaRPr lang="en-US" sz="6000" dirty="0"/>
          </a:p>
        </p:txBody>
      </p:sp>
    </p:spTree>
    <p:extLst>
      <p:ext uri="{BB962C8B-B14F-4D97-AF65-F5344CB8AC3E}">
        <p14:creationId xmlns:p14="http://schemas.microsoft.com/office/powerpoint/2010/main" val="76609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6875" y="333375"/>
            <a:ext cx="7342188" cy="719138"/>
          </a:xfrm>
        </p:spPr>
        <p:txBody>
          <a:bodyPr rtlCol="0">
            <a:normAutofit fontScale="90000"/>
          </a:bodyPr>
          <a:lstStyle/>
          <a:p>
            <a:pPr algn="l" eaLnBrk="1" fontAlgn="auto" hangingPunct="1">
              <a:spcAft>
                <a:spcPts val="0"/>
              </a:spcAft>
              <a:defRPr/>
            </a:pPr>
            <a:r>
              <a:rPr lang="en-GB" dirty="0" smtClean="0">
                <a:solidFill>
                  <a:schemeClr val="accent2">
                    <a:lumMod val="75000"/>
                  </a:schemeClr>
                </a:solidFill>
                <a:ea typeface="ＭＳ Ｐゴシック" pitchFamily="34" charset="-128"/>
                <a:cs typeface="+mj-cs"/>
              </a:rPr>
              <a:t>Charlie/Willie </a:t>
            </a:r>
            <a:r>
              <a:rPr lang="en-GB" dirty="0" err="1" smtClean="0">
                <a:solidFill>
                  <a:schemeClr val="accent2">
                    <a:lumMod val="75000"/>
                  </a:schemeClr>
                </a:solidFill>
                <a:ea typeface="ＭＳ Ｐゴシック" pitchFamily="34" charset="-128"/>
                <a:cs typeface="+mj-cs"/>
              </a:rPr>
              <a:t>Wonka</a:t>
            </a:r>
            <a:r>
              <a:rPr lang="en-GB" dirty="0" smtClean="0">
                <a:solidFill>
                  <a:schemeClr val="accent2">
                    <a:lumMod val="75000"/>
                  </a:schemeClr>
                </a:solidFill>
                <a:ea typeface="ＭＳ Ｐゴシック" pitchFamily="34" charset="-128"/>
                <a:cs typeface="+mj-cs"/>
              </a:rPr>
              <a:t/>
            </a:r>
            <a:br>
              <a:rPr lang="en-GB" dirty="0" smtClean="0">
                <a:solidFill>
                  <a:schemeClr val="accent2">
                    <a:lumMod val="75000"/>
                  </a:schemeClr>
                </a:solidFill>
                <a:ea typeface="ＭＳ Ｐゴシック" pitchFamily="34" charset="-128"/>
                <a:cs typeface="+mj-cs"/>
              </a:rPr>
            </a:br>
            <a:r>
              <a:rPr lang="en-GB" sz="4000" dirty="0" smtClean="0">
                <a:solidFill>
                  <a:schemeClr val="accent2">
                    <a:lumMod val="75000"/>
                  </a:schemeClr>
                </a:solidFill>
                <a:ea typeface="ＭＳ Ｐゴシック" pitchFamily="34" charset="-128"/>
                <a:cs typeface="+mj-cs"/>
              </a:rPr>
              <a:t>Labe</a:t>
            </a:r>
            <a:r>
              <a:rPr lang="en-GB" dirty="0" smtClean="0">
                <a:solidFill>
                  <a:schemeClr val="accent2">
                    <a:lumMod val="75000"/>
                  </a:schemeClr>
                </a:solidFill>
                <a:ea typeface="ＭＳ Ｐゴシック" pitchFamily="34" charset="-128"/>
                <a:cs typeface="+mj-cs"/>
              </a:rPr>
              <a:t>l:</a:t>
            </a:r>
          </a:p>
        </p:txBody>
      </p:sp>
      <p:cxnSp>
        <p:nvCxnSpPr>
          <p:cNvPr id="106499" name="Straight Arrow Connector 5"/>
          <p:cNvCxnSpPr>
            <a:cxnSpLocks noChangeShapeType="1"/>
          </p:cNvCxnSpPr>
          <p:nvPr/>
        </p:nvCxnSpPr>
        <p:spPr bwMode="auto">
          <a:xfrm>
            <a:off x="2263775" y="2125663"/>
            <a:ext cx="2303463" cy="1254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06500" name="TextBox 6"/>
          <p:cNvSpPr txBox="1">
            <a:spLocks noChangeArrowheads="1"/>
          </p:cNvSpPr>
          <p:nvPr/>
        </p:nvSpPr>
        <p:spPr bwMode="auto">
          <a:xfrm>
            <a:off x="323850" y="1668463"/>
            <a:ext cx="273526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pl-PL" b="1">
                <a:latin typeface="Arial" charset="0"/>
                <a:cs typeface="Arial" charset="0"/>
              </a:rPr>
              <a:t>czarny kapelusz</a:t>
            </a:r>
            <a:endParaRPr lang="en-GB" b="1">
              <a:latin typeface="Arial" charset="0"/>
              <a:cs typeface="Arial" charset="0"/>
            </a:endParaRPr>
          </a:p>
          <a:p>
            <a:pPr eaLnBrk="1" hangingPunct="1"/>
            <a:r>
              <a:rPr lang="en-GB" b="1">
                <a:latin typeface="Arial" charset="0"/>
                <a:cs typeface="Arial" charset="0"/>
              </a:rPr>
              <a:t>black hat</a:t>
            </a:r>
          </a:p>
        </p:txBody>
      </p:sp>
      <p:sp>
        <p:nvSpPr>
          <p:cNvPr id="3" name="TextBox 2"/>
          <p:cNvSpPr txBox="1"/>
          <p:nvPr/>
        </p:nvSpPr>
        <p:spPr>
          <a:xfrm>
            <a:off x="3287889" y="1453444"/>
            <a:ext cx="2413000" cy="3139321"/>
          </a:xfrm>
          <a:prstGeom prst="rect">
            <a:avLst/>
          </a:prstGeom>
          <a:solidFill>
            <a:schemeClr val="bg1"/>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pPr algn="ctr"/>
            <a:r>
              <a:rPr lang="en-US" dirty="0" smtClean="0"/>
              <a:t>IMAGE</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0405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60047" y="370064"/>
            <a:ext cx="7342188" cy="719138"/>
          </a:xfrm>
        </p:spPr>
        <p:txBody>
          <a:bodyPr rtlCol="0">
            <a:normAutofit fontScale="90000"/>
          </a:bodyPr>
          <a:lstStyle/>
          <a:p>
            <a:pPr eaLnBrk="1" fontAlgn="auto" hangingPunct="1">
              <a:spcAft>
                <a:spcPts val="0"/>
              </a:spcAft>
              <a:defRPr/>
            </a:pPr>
            <a:r>
              <a:rPr lang="en-GB" dirty="0" smtClean="0">
                <a:ea typeface="ＭＳ Ｐゴシック" pitchFamily="34" charset="-128"/>
                <a:cs typeface="+mj-cs"/>
              </a:rPr>
              <a:t>Use labels to complete frame (transferring knowledge)</a:t>
            </a:r>
          </a:p>
        </p:txBody>
      </p:sp>
      <p:sp>
        <p:nvSpPr>
          <p:cNvPr id="108547" name="TextBox 4"/>
          <p:cNvSpPr txBox="1">
            <a:spLocks noChangeArrowheads="1"/>
          </p:cNvSpPr>
          <p:nvPr/>
        </p:nvSpPr>
        <p:spPr bwMode="auto">
          <a:xfrm>
            <a:off x="4716463" y="1844675"/>
            <a:ext cx="3527425" cy="34163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GB" sz="1800" u="sng">
                <a:latin typeface="Arial" charset="0"/>
                <a:cs typeface="Arial" charset="0"/>
              </a:rPr>
              <a:t>Willy Wonka has a black hat      </a:t>
            </a:r>
            <a:r>
              <a:rPr lang="en-GB" sz="1800" u="sng">
                <a:solidFill>
                  <a:schemeClr val="bg1"/>
                </a:solidFill>
                <a:latin typeface="Arial" charset="0"/>
                <a:cs typeface="Arial" charset="0"/>
              </a:rPr>
              <a:t>. </a:t>
            </a:r>
            <a:r>
              <a:rPr lang="en-GB" sz="1800" u="sng">
                <a:latin typeface="Arial" charset="0"/>
                <a:cs typeface="Arial" charset="0"/>
              </a:rPr>
              <a:t>     </a:t>
            </a:r>
            <a:endParaRPr lang="en-GB" sz="1800">
              <a:latin typeface="Arial" charset="0"/>
              <a:cs typeface="Arial" charset="0"/>
            </a:endParaRPr>
          </a:p>
          <a:p>
            <a:pPr eaLnBrk="1" hangingPunct="1"/>
            <a:endParaRPr lang="en-GB" sz="1800">
              <a:latin typeface="Arial" charset="0"/>
              <a:cs typeface="Arial" charset="0"/>
            </a:endParaRPr>
          </a:p>
          <a:p>
            <a:pPr eaLnBrk="1" hangingPunct="1"/>
            <a:r>
              <a:rPr lang="en-GB" sz="1800" u="sng">
                <a:latin typeface="Arial" charset="0"/>
                <a:cs typeface="Arial" charset="0"/>
              </a:rPr>
              <a:t>He has a __________________</a:t>
            </a:r>
          </a:p>
          <a:p>
            <a:pPr eaLnBrk="1" hangingPunct="1"/>
            <a:endParaRPr lang="en-GB" sz="1800" u="sng">
              <a:latin typeface="Arial" charset="0"/>
              <a:cs typeface="Arial" charset="0"/>
            </a:endParaRPr>
          </a:p>
          <a:p>
            <a:pPr eaLnBrk="1" hangingPunct="1"/>
            <a:r>
              <a:rPr lang="en-GB" sz="1800" u="sng">
                <a:latin typeface="Arial" charset="0"/>
                <a:cs typeface="Arial" charset="0"/>
              </a:rPr>
              <a:t>He has a __________________                                    </a:t>
            </a:r>
          </a:p>
          <a:p>
            <a:pPr eaLnBrk="1" hangingPunct="1"/>
            <a:endParaRPr lang="en-GB" sz="1800">
              <a:latin typeface="Arial" charset="0"/>
              <a:cs typeface="Arial" charset="0"/>
            </a:endParaRPr>
          </a:p>
          <a:p>
            <a:pPr eaLnBrk="1" hangingPunct="1"/>
            <a:endParaRPr lang="en-GB" sz="1800">
              <a:latin typeface="Arial" charset="0"/>
              <a:cs typeface="Arial" charset="0"/>
            </a:endParaRPr>
          </a:p>
          <a:p>
            <a:pPr eaLnBrk="1" hangingPunct="1"/>
            <a:endParaRPr lang="en-GB" sz="1800">
              <a:latin typeface="Arial" charset="0"/>
              <a:cs typeface="Arial" charset="0"/>
            </a:endParaRPr>
          </a:p>
          <a:p>
            <a:pPr eaLnBrk="1" hangingPunct="1"/>
            <a:endParaRPr lang="en-GB" sz="1800">
              <a:latin typeface="Arial" charset="0"/>
              <a:cs typeface="Arial" charset="0"/>
            </a:endParaRPr>
          </a:p>
          <a:p>
            <a:pPr eaLnBrk="1" hangingPunct="1"/>
            <a:endParaRPr lang="en-GB" sz="1800">
              <a:latin typeface="Arial" charset="0"/>
              <a:cs typeface="Arial" charset="0"/>
            </a:endParaRPr>
          </a:p>
          <a:p>
            <a:pPr eaLnBrk="1" hangingPunct="1"/>
            <a:endParaRPr lang="en-GB" sz="1800">
              <a:latin typeface="Arial" charset="0"/>
              <a:cs typeface="Arial" charset="0"/>
            </a:endParaRPr>
          </a:p>
          <a:p>
            <a:pPr eaLnBrk="1" hangingPunct="1"/>
            <a:endParaRPr lang="en-GB" sz="1800">
              <a:latin typeface="Arial" charset="0"/>
              <a:cs typeface="Arial" charset="0"/>
            </a:endParaRPr>
          </a:p>
        </p:txBody>
      </p:sp>
      <p:sp>
        <p:nvSpPr>
          <p:cNvPr id="6" name="Content Placeholder 5"/>
          <p:cNvSpPr txBox="1">
            <a:spLocks noGrp="1"/>
          </p:cNvSpPr>
          <p:nvPr>
            <p:ph idx="1"/>
          </p:nvPr>
        </p:nvSpPr>
        <p:spPr>
          <a:xfrm>
            <a:off x="457199" y="1600200"/>
            <a:ext cx="3465689" cy="4721291"/>
          </a:xfrm>
          <a:prstGeom prst="rect">
            <a:avLst/>
          </a:prstGeom>
          <a:solidFill>
            <a:schemeClr val="bg1"/>
          </a:solidFill>
          <a:ln>
            <a:solidFill>
              <a:schemeClr val="tx1"/>
            </a:solidFill>
          </a:ln>
        </p:spPr>
        <p:txBody>
          <a:bodyPr wrap="square" rtlCol="0">
            <a:spAutoFit/>
          </a:bodyPr>
          <a:lstStyle/>
          <a:p>
            <a:endParaRPr lang="en-US" dirty="0" smtClean="0"/>
          </a:p>
          <a:p>
            <a:endParaRPr lang="en-US" dirty="0"/>
          </a:p>
          <a:p>
            <a:endParaRPr lang="en-US" dirty="0" smtClean="0"/>
          </a:p>
          <a:p>
            <a:pPr marL="0" indent="0" algn="ctr">
              <a:buNone/>
            </a:pPr>
            <a:r>
              <a:rPr lang="en-US" dirty="0" smtClean="0"/>
              <a:t>IMAGE</a:t>
            </a:r>
          </a:p>
          <a:p>
            <a:endParaRPr lang="en-US" dirty="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64311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4695524"/>
              </p:ext>
            </p:extLst>
          </p:nvPr>
        </p:nvGraphicFramePr>
        <p:xfrm>
          <a:off x="539750" y="172444"/>
          <a:ext cx="8064500" cy="4842822"/>
        </p:xfrm>
        <a:graphic>
          <a:graphicData uri="http://schemas.openxmlformats.org/drawingml/2006/table">
            <a:tbl>
              <a:tblPr/>
              <a:tblGrid>
                <a:gridCol w="1439863"/>
                <a:gridCol w="1008062"/>
                <a:gridCol w="863600"/>
                <a:gridCol w="4752975"/>
              </a:tblGrid>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Calibri" charset="0"/>
                          <a:ea typeface="ＭＳ Ｐゴシック" charset="0"/>
                          <a:cs typeface="Arial" charset="0"/>
                        </a:rPr>
                        <a:t>Character </a:t>
                      </a: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Calibri" charset="0"/>
                          <a:ea typeface="ＭＳ Ｐゴシック" charset="0"/>
                          <a:cs typeface="Arial" charset="0"/>
                        </a:rPr>
                        <a:t>Good </a:t>
                      </a: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Calibri" charset="0"/>
                          <a:ea typeface="ＭＳ Ｐゴシック" charset="0"/>
                          <a:cs typeface="Arial" charset="0"/>
                        </a:rPr>
                        <a:t>Bad</a:t>
                      </a: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Calibri" charset="0"/>
                          <a:ea typeface="ＭＳ Ｐゴシック" charset="0"/>
                          <a:cs typeface="Arial" charset="0"/>
                        </a:rPr>
                        <a:t>How do you know?</a:t>
                      </a: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31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charset="0"/>
                          <a:ea typeface="ＭＳ Ｐゴシック" charset="0"/>
                          <a:cs typeface="Arial" charset="0"/>
                        </a:rPr>
                        <a:t>Picture of character</a:t>
                      </a: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000000"/>
                          </a:solidFill>
                          <a:effectLst/>
                          <a:latin typeface="Arial" charset="0"/>
                          <a:ea typeface="ＭＳ Ｐゴシック" charset="0"/>
                          <a:cs typeface="Arial" charset="0"/>
                        </a:rPr>
                        <a:t>√</a:t>
                      </a:r>
                      <a:endParaRPr kumimoji="0" lang="en-GB" sz="3200" b="1" i="0" u="none" strike="noStrike" cap="none" normalizeH="0" baseline="0" dirty="0">
                        <a:ln>
                          <a:noFill/>
                        </a:ln>
                        <a:solidFill>
                          <a:srgbClr val="000000"/>
                        </a:solidFill>
                        <a:effectLst/>
                        <a:latin typeface="Symbol"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charset="0"/>
                          <a:ea typeface="ＭＳ Ｐゴシック" charset="0"/>
                          <a:cs typeface="Arial" charset="0"/>
                        </a:rPr>
                        <a:t>Writing or drawing</a:t>
                      </a: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31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1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Title 1"/>
          <p:cNvSpPr txBox="1">
            <a:spLocks/>
          </p:cNvSpPr>
          <p:nvPr/>
        </p:nvSpPr>
        <p:spPr>
          <a:xfrm>
            <a:off x="539750" y="5207000"/>
            <a:ext cx="7342188" cy="1060980"/>
          </a:xfrm>
          <a:prstGeom prst="rect">
            <a:avLst/>
          </a:prstGeom>
        </p:spPr>
        <p:txBody>
          <a:bodyPr rtlCol="0">
            <a:normAutofit fontScale="3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dirty="0" smtClean="0">
                <a:ea typeface="ＭＳ Ｐゴシック" pitchFamily="34" charset="-128"/>
              </a:rPr>
              <a:t>Other activities:</a:t>
            </a:r>
          </a:p>
          <a:p>
            <a:pPr marL="571500" indent="-571500" algn="l">
              <a:buFont typeface="Arial"/>
              <a:buChar char="•"/>
              <a:defRPr/>
            </a:pPr>
            <a:r>
              <a:rPr lang="en-GB" dirty="0" smtClean="0">
                <a:ea typeface="ＭＳ Ｐゴシック" pitchFamily="34" charset="-128"/>
              </a:rPr>
              <a:t>Use information from grid to make books about character</a:t>
            </a:r>
          </a:p>
          <a:p>
            <a:pPr marL="571500" indent="-571500" algn="l">
              <a:buFont typeface="Arial"/>
              <a:buChar char="•"/>
              <a:defRPr/>
            </a:pPr>
            <a:r>
              <a:rPr lang="en-GB" dirty="0" smtClean="0">
                <a:ea typeface="ＭＳ Ｐゴシック" pitchFamily="34" charset="-128"/>
              </a:rPr>
              <a:t>Draw a story map for each character</a:t>
            </a:r>
          </a:p>
          <a:p>
            <a:pPr marL="571500" indent="-571500" algn="l">
              <a:buFont typeface="Arial"/>
              <a:buChar char="•"/>
              <a:defRPr/>
            </a:pPr>
            <a:r>
              <a:rPr lang="en-GB" dirty="0" smtClean="0">
                <a:ea typeface="ＭＳ Ｐゴシック" pitchFamily="34" charset="-128"/>
              </a:rPr>
              <a:t>Do a story for the settings </a:t>
            </a:r>
          </a:p>
        </p:txBody>
      </p:sp>
    </p:spTree>
    <p:extLst>
      <p:ext uri="{BB962C8B-B14F-4D97-AF65-F5344CB8AC3E}">
        <p14:creationId xmlns:p14="http://schemas.microsoft.com/office/powerpoint/2010/main" val="1839805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2-06 at 16.17.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83" y="374650"/>
            <a:ext cx="7785100" cy="5346700"/>
          </a:xfrm>
          <a:prstGeom prst="rect">
            <a:avLst/>
          </a:prstGeom>
        </p:spPr>
      </p:pic>
      <p:sp>
        <p:nvSpPr>
          <p:cNvPr id="4" name="Rectangle 3"/>
          <p:cNvSpPr/>
          <p:nvPr/>
        </p:nvSpPr>
        <p:spPr>
          <a:xfrm>
            <a:off x="1278300" y="6171684"/>
            <a:ext cx="3539400" cy="369332"/>
          </a:xfrm>
          <a:prstGeom prst="rect">
            <a:avLst/>
          </a:prstGeom>
        </p:spPr>
        <p:txBody>
          <a:bodyPr wrap="none">
            <a:spAutoFit/>
          </a:bodyPr>
          <a:lstStyle/>
          <a:p>
            <a:r>
              <a:rPr lang="en-US" dirty="0"/>
              <a:t>British Council:  EAL Nexus resource</a:t>
            </a:r>
          </a:p>
        </p:txBody>
      </p:sp>
    </p:spTree>
    <p:extLst>
      <p:ext uri="{BB962C8B-B14F-4D97-AF65-F5344CB8AC3E}">
        <p14:creationId xmlns:p14="http://schemas.microsoft.com/office/powerpoint/2010/main" val="10434682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9-02-06 at 16.21.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3" y="220133"/>
            <a:ext cx="8696002" cy="5892800"/>
          </a:xfrm>
          <a:prstGeom prst="rect">
            <a:avLst/>
          </a:prstGeom>
        </p:spPr>
      </p:pic>
      <p:sp>
        <p:nvSpPr>
          <p:cNvPr id="5" name="TextBox 4"/>
          <p:cNvSpPr txBox="1"/>
          <p:nvPr/>
        </p:nvSpPr>
        <p:spPr>
          <a:xfrm>
            <a:off x="711200" y="6265333"/>
            <a:ext cx="5926667" cy="369332"/>
          </a:xfrm>
          <a:prstGeom prst="rect">
            <a:avLst/>
          </a:prstGeom>
          <a:noFill/>
        </p:spPr>
        <p:txBody>
          <a:bodyPr wrap="square" rtlCol="0">
            <a:spAutoFit/>
          </a:bodyPr>
          <a:lstStyle/>
          <a:p>
            <a:r>
              <a:rPr lang="en-US" dirty="0" smtClean="0"/>
              <a:t>British Council:  EAL Nexus resource</a:t>
            </a:r>
            <a:endParaRPr lang="en-US" dirty="0"/>
          </a:p>
        </p:txBody>
      </p:sp>
      <p:sp>
        <p:nvSpPr>
          <p:cNvPr id="6" name="TextBox 5"/>
          <p:cNvSpPr txBox="1"/>
          <p:nvPr/>
        </p:nvSpPr>
        <p:spPr>
          <a:xfrm>
            <a:off x="711200" y="2810933"/>
            <a:ext cx="626533" cy="369332"/>
          </a:xfrm>
          <a:prstGeom prst="rect">
            <a:avLst/>
          </a:prstGeom>
          <a:noFill/>
        </p:spPr>
        <p:txBody>
          <a:bodyPr wrap="square" rtlCol="0">
            <a:spAutoFit/>
          </a:bodyPr>
          <a:lstStyle/>
          <a:p>
            <a:r>
              <a:rPr lang="en-US" dirty="0" smtClean="0"/>
              <a:t>😀</a:t>
            </a:r>
            <a:endParaRPr lang="en-US" dirty="0"/>
          </a:p>
        </p:txBody>
      </p:sp>
      <p:sp>
        <p:nvSpPr>
          <p:cNvPr id="7" name="TextBox 6"/>
          <p:cNvSpPr txBox="1"/>
          <p:nvPr/>
        </p:nvSpPr>
        <p:spPr>
          <a:xfrm>
            <a:off x="711200" y="4878401"/>
            <a:ext cx="626533" cy="369332"/>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1574800" y="4339736"/>
            <a:ext cx="999067" cy="572532"/>
          </a:xfrm>
          <a:prstGeom prst="rect">
            <a:avLst/>
          </a:prstGeom>
          <a:solidFill>
            <a:srgbClr val="FD79D4"/>
          </a:solidFill>
        </p:spPr>
        <p:txBody>
          <a:bodyPr wrap="square" rtlCol="0">
            <a:spAutoFit/>
          </a:bodyPr>
          <a:lstStyle/>
          <a:p>
            <a:endParaRPr lang="en-US" dirty="0"/>
          </a:p>
        </p:txBody>
      </p:sp>
    </p:spTree>
    <p:extLst>
      <p:ext uri="{BB962C8B-B14F-4D97-AF65-F5344CB8AC3E}">
        <p14:creationId xmlns:p14="http://schemas.microsoft.com/office/powerpoint/2010/main" val="1328771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2-06 at 16.13.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35" y="962949"/>
            <a:ext cx="6722554" cy="5031451"/>
          </a:xfrm>
          <a:prstGeom prst="rect">
            <a:avLst/>
          </a:prstGeom>
        </p:spPr>
      </p:pic>
      <p:sp>
        <p:nvSpPr>
          <p:cNvPr id="3" name="Rectangle 2"/>
          <p:cNvSpPr/>
          <p:nvPr/>
        </p:nvSpPr>
        <p:spPr>
          <a:xfrm>
            <a:off x="2689475" y="225773"/>
            <a:ext cx="3969757" cy="584776"/>
          </a:xfrm>
          <a:prstGeom prst="rect">
            <a:avLst/>
          </a:prstGeom>
        </p:spPr>
        <p:txBody>
          <a:bodyPr wrap="none">
            <a:spAutoFit/>
          </a:bodyPr>
          <a:lstStyle/>
          <a:p>
            <a:pPr algn="ctr"/>
            <a:r>
              <a:rPr lang="en-US" sz="3200" dirty="0" smtClean="0"/>
              <a:t>SUBSTITUTION TABLES  </a:t>
            </a:r>
          </a:p>
        </p:txBody>
      </p:sp>
      <p:sp>
        <p:nvSpPr>
          <p:cNvPr id="4" name="Rectangle 3"/>
          <p:cNvSpPr/>
          <p:nvPr/>
        </p:nvSpPr>
        <p:spPr>
          <a:xfrm>
            <a:off x="2294300" y="6298235"/>
            <a:ext cx="3539400" cy="369332"/>
          </a:xfrm>
          <a:prstGeom prst="rect">
            <a:avLst/>
          </a:prstGeom>
        </p:spPr>
        <p:txBody>
          <a:bodyPr wrap="none">
            <a:spAutoFit/>
          </a:bodyPr>
          <a:lstStyle/>
          <a:p>
            <a:r>
              <a:rPr lang="en-US" dirty="0"/>
              <a:t>British Council:  EAL Nexus resource</a:t>
            </a:r>
          </a:p>
        </p:txBody>
      </p:sp>
    </p:spTree>
    <p:extLst>
      <p:ext uri="{BB962C8B-B14F-4D97-AF65-F5344CB8AC3E}">
        <p14:creationId xmlns:p14="http://schemas.microsoft.com/office/powerpoint/2010/main" val="1633747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1188" y="188913"/>
            <a:ext cx="7921625" cy="719137"/>
          </a:xfrm>
        </p:spPr>
        <p:txBody>
          <a:bodyPr rtlCol="0">
            <a:normAutofit fontScale="90000"/>
          </a:bodyPr>
          <a:lstStyle/>
          <a:p>
            <a:pPr algn="l" eaLnBrk="1" fontAlgn="auto" hangingPunct="1">
              <a:spcAft>
                <a:spcPts val="0"/>
              </a:spcAft>
              <a:defRPr/>
            </a:pPr>
            <a:r>
              <a:rPr lang="en-GB" sz="4000" dirty="0" smtClean="0">
                <a:ea typeface="MS PGothic" pitchFamily="34" charset="-128"/>
                <a:cs typeface="+mj-cs"/>
              </a:rPr>
              <a:t>Guiding principles to enable participation</a:t>
            </a:r>
          </a:p>
        </p:txBody>
      </p:sp>
      <p:sp>
        <p:nvSpPr>
          <p:cNvPr id="26627" name="Content Placeholder 2"/>
          <p:cNvSpPr>
            <a:spLocks noGrp="1"/>
          </p:cNvSpPr>
          <p:nvPr>
            <p:ph idx="1"/>
          </p:nvPr>
        </p:nvSpPr>
        <p:spPr>
          <a:xfrm>
            <a:off x="395288" y="981075"/>
            <a:ext cx="8207375" cy="5183188"/>
          </a:xfrm>
        </p:spPr>
        <p:txBody>
          <a:bodyPr>
            <a:normAutofit lnSpcReduction="10000"/>
          </a:bodyPr>
          <a:lstStyle/>
          <a:p>
            <a:pPr eaLnBrk="1" hangingPunct="1">
              <a:lnSpc>
                <a:spcPct val="110000"/>
              </a:lnSpc>
              <a:spcBef>
                <a:spcPct val="0"/>
              </a:spcBef>
              <a:defRPr/>
            </a:pPr>
            <a:r>
              <a:rPr lang="en-GB" sz="2800" dirty="0">
                <a:latin typeface="Calibri" charset="0"/>
                <a:ea typeface="MS PGothic" charset="0"/>
                <a:cs typeface="MS PGothic" charset="0"/>
              </a:rPr>
              <a:t>Start with the </a:t>
            </a:r>
            <a:r>
              <a:rPr lang="en-GB" sz="2800" dirty="0" smtClean="0">
                <a:latin typeface="Calibri" charset="0"/>
                <a:ea typeface="MS PGothic" charset="0"/>
                <a:cs typeface="MS PGothic" charset="0"/>
              </a:rPr>
              <a:t>concrete – </a:t>
            </a:r>
            <a:r>
              <a:rPr lang="en-GB" sz="2800" dirty="0">
                <a:latin typeface="Calibri" charset="0"/>
                <a:ea typeface="MS PGothic" charset="0"/>
                <a:cs typeface="MS PGothic" charset="0"/>
              </a:rPr>
              <a:t>activities, experiences, film, </a:t>
            </a:r>
            <a:r>
              <a:rPr lang="en-GB" sz="2800" dirty="0" smtClean="0">
                <a:latin typeface="Calibri" charset="0"/>
                <a:ea typeface="MS PGothic" charset="0"/>
                <a:cs typeface="MS PGothic" charset="0"/>
              </a:rPr>
              <a:t>pictures and activate prior knowledge</a:t>
            </a:r>
          </a:p>
          <a:p>
            <a:pPr eaLnBrk="1" hangingPunct="1">
              <a:lnSpc>
                <a:spcPct val="110000"/>
              </a:lnSpc>
              <a:spcBef>
                <a:spcPct val="0"/>
              </a:spcBef>
              <a:defRPr/>
            </a:pPr>
            <a:r>
              <a:rPr lang="en-GB" sz="2800" dirty="0" smtClean="0">
                <a:latin typeface="Calibri" charset="0"/>
                <a:ea typeface="MS PGothic" charset="0"/>
                <a:cs typeface="MS PGothic" charset="0"/>
              </a:rPr>
              <a:t>Model activity and language</a:t>
            </a:r>
            <a:endParaRPr lang="en-GB" sz="2800" dirty="0">
              <a:latin typeface="Calibri" charset="0"/>
              <a:ea typeface="MS PGothic" charset="0"/>
              <a:cs typeface="MS PGothic" charset="0"/>
            </a:endParaRPr>
          </a:p>
          <a:p>
            <a:pPr eaLnBrk="1" hangingPunct="1">
              <a:lnSpc>
                <a:spcPct val="110000"/>
              </a:lnSpc>
              <a:spcBef>
                <a:spcPct val="0"/>
              </a:spcBef>
              <a:defRPr/>
            </a:pPr>
            <a:r>
              <a:rPr lang="en-GB" sz="2800" dirty="0">
                <a:latin typeface="Calibri" charset="0"/>
                <a:ea typeface="MS PGothic" charset="0"/>
                <a:cs typeface="MS PGothic" charset="0"/>
              </a:rPr>
              <a:t>Transfer information from one mode to another</a:t>
            </a:r>
          </a:p>
          <a:p>
            <a:pPr lvl="1" eaLnBrk="1" hangingPunct="1">
              <a:lnSpc>
                <a:spcPct val="90000"/>
              </a:lnSpc>
              <a:buFont typeface="Courier New" charset="0"/>
              <a:buChar char="o"/>
              <a:defRPr/>
            </a:pPr>
            <a:r>
              <a:rPr lang="en-GB" dirty="0">
                <a:latin typeface="Calibri" charset="0"/>
                <a:ea typeface="MS PGothic" charset="0"/>
                <a:cs typeface="MS PGothic" charset="0"/>
              </a:rPr>
              <a:t>Talking about a picture/sequencing events</a:t>
            </a:r>
          </a:p>
          <a:p>
            <a:pPr lvl="1" eaLnBrk="1" hangingPunct="1">
              <a:lnSpc>
                <a:spcPct val="90000"/>
              </a:lnSpc>
              <a:buFont typeface="Courier New" charset="0"/>
              <a:buChar char="o"/>
              <a:defRPr/>
            </a:pPr>
            <a:r>
              <a:rPr lang="en-GB" dirty="0">
                <a:latin typeface="Calibri" charset="0"/>
                <a:ea typeface="MS PGothic" charset="0"/>
                <a:cs typeface="MS PGothic" charset="0"/>
              </a:rPr>
              <a:t>Labelling it </a:t>
            </a:r>
          </a:p>
          <a:p>
            <a:pPr lvl="1" eaLnBrk="1" hangingPunct="1">
              <a:lnSpc>
                <a:spcPct val="90000"/>
              </a:lnSpc>
              <a:buFont typeface="Courier New" charset="0"/>
              <a:buChar char="o"/>
              <a:defRPr/>
            </a:pPr>
            <a:r>
              <a:rPr lang="en-GB" dirty="0">
                <a:latin typeface="Calibri" charset="0"/>
                <a:ea typeface="MS PGothic" charset="0"/>
                <a:cs typeface="MS PGothic" charset="0"/>
              </a:rPr>
              <a:t>Using labels to complete a grid</a:t>
            </a:r>
          </a:p>
          <a:p>
            <a:pPr lvl="1" eaLnBrk="1" hangingPunct="1">
              <a:lnSpc>
                <a:spcPct val="90000"/>
              </a:lnSpc>
              <a:buFont typeface="Courier New" charset="0"/>
              <a:buChar char="o"/>
              <a:defRPr/>
            </a:pPr>
            <a:r>
              <a:rPr lang="en-GB" dirty="0">
                <a:latin typeface="Calibri" charset="0"/>
                <a:ea typeface="MS PGothic" charset="0"/>
                <a:cs typeface="MS PGothic" charset="0"/>
              </a:rPr>
              <a:t>Using the grid to form a text or complete writing frame</a:t>
            </a:r>
          </a:p>
          <a:p>
            <a:pPr lvl="1" eaLnBrk="1" hangingPunct="1">
              <a:lnSpc>
                <a:spcPct val="90000"/>
              </a:lnSpc>
              <a:buFont typeface="Courier New" charset="0"/>
              <a:buChar char="o"/>
              <a:defRPr/>
            </a:pPr>
            <a:r>
              <a:rPr lang="en-GB" dirty="0">
                <a:latin typeface="Calibri" charset="0"/>
                <a:ea typeface="MS PGothic" charset="0"/>
                <a:cs typeface="MS PGothic" charset="0"/>
              </a:rPr>
              <a:t>Finding/marking/copying</a:t>
            </a:r>
          </a:p>
          <a:p>
            <a:pPr eaLnBrk="1" hangingPunct="1">
              <a:lnSpc>
                <a:spcPct val="90000"/>
              </a:lnSpc>
              <a:defRPr/>
            </a:pPr>
            <a:r>
              <a:rPr lang="en-GB" sz="2800" dirty="0">
                <a:latin typeface="Calibri" charset="0"/>
                <a:ea typeface="MS PGothic" charset="0"/>
                <a:cs typeface="MS PGothic" charset="0"/>
              </a:rPr>
              <a:t>Included in plenary/feedback with scaffolding from teacher</a:t>
            </a:r>
          </a:p>
          <a:p>
            <a:pPr lvl="1" eaLnBrk="1" hangingPunct="1">
              <a:lnSpc>
                <a:spcPct val="90000"/>
              </a:lnSpc>
              <a:buFont typeface="Arial" charset="0"/>
              <a:buChar char="•"/>
              <a:defRPr/>
            </a:pPr>
            <a:endParaRPr lang="en-GB" sz="2400" dirty="0">
              <a:latin typeface="Calibri" charset="0"/>
              <a:ea typeface="MS PGothic" charset="0"/>
              <a:cs typeface="MS PGothic" charset="0"/>
            </a:endParaRPr>
          </a:p>
          <a:p>
            <a:pPr lvl="1" eaLnBrk="1" hangingPunct="1">
              <a:lnSpc>
                <a:spcPct val="90000"/>
              </a:lnSpc>
              <a:buFont typeface="Arial" charset="0"/>
              <a:buChar char="•"/>
              <a:defRPr/>
            </a:pPr>
            <a:endParaRPr lang="en-GB" sz="2400" dirty="0">
              <a:latin typeface="Calibri" charset="0"/>
              <a:ea typeface="MS PGothic" charset="0"/>
              <a:cs typeface="MS PGothic" charset="0"/>
            </a:endParaRPr>
          </a:p>
          <a:p>
            <a:pPr eaLnBrk="1" hangingPunct="1">
              <a:lnSpc>
                <a:spcPct val="90000"/>
              </a:lnSpc>
              <a:defRPr/>
            </a:pPr>
            <a:endParaRPr lang="en-GB" dirty="0">
              <a:latin typeface="Calibri" charset="0"/>
              <a:ea typeface="MS PGothic" charset="0"/>
              <a:cs typeface="MS PGothic" charset="0"/>
            </a:endParaRPr>
          </a:p>
        </p:txBody>
      </p:sp>
    </p:spTree>
    <p:extLst>
      <p:ext uri="{BB962C8B-B14F-4D97-AF65-F5344CB8AC3E}">
        <p14:creationId xmlns:p14="http://schemas.microsoft.com/office/powerpoint/2010/main" val="624747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06"/>
            <a:ext cx="8229600" cy="1143000"/>
          </a:xfrm>
        </p:spPr>
        <p:txBody>
          <a:bodyPr/>
          <a:lstStyle/>
          <a:p>
            <a:r>
              <a:rPr lang="en-US" dirty="0" smtClean="0"/>
              <a:t>Links</a:t>
            </a:r>
            <a:endParaRPr lang="en-US" dirty="0"/>
          </a:p>
        </p:txBody>
      </p:sp>
      <p:sp>
        <p:nvSpPr>
          <p:cNvPr id="3" name="Content Placeholder 2"/>
          <p:cNvSpPr>
            <a:spLocks noGrp="1"/>
          </p:cNvSpPr>
          <p:nvPr>
            <p:ph idx="1"/>
          </p:nvPr>
        </p:nvSpPr>
        <p:spPr>
          <a:xfrm>
            <a:off x="457200" y="980194"/>
            <a:ext cx="8229600" cy="5145969"/>
          </a:xfrm>
        </p:spPr>
        <p:txBody>
          <a:bodyPr>
            <a:normAutofit lnSpcReduction="10000"/>
          </a:bodyPr>
          <a:lstStyle/>
          <a:p>
            <a:pPr marL="0" indent="0">
              <a:buNone/>
            </a:pPr>
            <a:r>
              <a:rPr lang="en-US" dirty="0" smtClean="0"/>
              <a:t>EAL Mesh Guide</a:t>
            </a:r>
          </a:p>
          <a:p>
            <a:r>
              <a:rPr lang="en-US" dirty="0" smtClean="0">
                <a:hlinkClick r:id="rId2"/>
              </a:rPr>
              <a:t>https</a:t>
            </a:r>
            <a:r>
              <a:rPr lang="en-US" dirty="0">
                <a:hlinkClick r:id="rId2"/>
              </a:rPr>
              <a:t>://www.meshguides.org/guides/node/</a:t>
            </a:r>
            <a:r>
              <a:rPr lang="en-US" dirty="0" smtClean="0">
                <a:hlinkClick r:id="rId2"/>
              </a:rPr>
              <a:t>112</a:t>
            </a:r>
            <a:endParaRPr lang="en-US" dirty="0" smtClean="0"/>
          </a:p>
          <a:p>
            <a:endParaRPr lang="en-US" dirty="0" smtClean="0"/>
          </a:p>
          <a:p>
            <a:endParaRPr lang="en-US" dirty="0"/>
          </a:p>
          <a:p>
            <a:endParaRPr lang="en-US" dirty="0" smtClean="0"/>
          </a:p>
          <a:p>
            <a:endParaRPr lang="en-US" dirty="0" smtClean="0"/>
          </a:p>
          <a:p>
            <a:endParaRPr lang="en-US" dirty="0"/>
          </a:p>
          <a:p>
            <a:r>
              <a:rPr lang="en-US" dirty="0" smtClean="0"/>
              <a:t>From Resource list</a:t>
            </a:r>
            <a:endParaRPr lang="en-US" dirty="0"/>
          </a:p>
        </p:txBody>
      </p:sp>
      <p:pic>
        <p:nvPicPr>
          <p:cNvPr id="4" name="Content Placeholder 3" descr="Screenshot 2019-01-19 at 13.11.07.png"/>
          <p:cNvPicPr>
            <a:picLocks noChangeAspect="1"/>
          </p:cNvPicPr>
          <p:nvPr/>
        </p:nvPicPr>
        <p:blipFill>
          <a:blip r:embed="rId3">
            <a:extLst>
              <a:ext uri="{28A0092B-C50C-407E-A947-70E740481C1C}">
                <a14:useLocalDpi xmlns:a14="http://schemas.microsoft.com/office/drawing/2010/main" val="0"/>
              </a:ext>
            </a:extLst>
          </a:blip>
          <a:srcRect l="8515" r="8515"/>
          <a:stretch>
            <a:fillRect/>
          </a:stretch>
        </p:blipFill>
        <p:spPr>
          <a:xfrm>
            <a:off x="3725334" y="2215445"/>
            <a:ext cx="4729692" cy="2927197"/>
          </a:xfrm>
          <a:prstGeom prst="rect">
            <a:avLst/>
          </a:prstGeom>
        </p:spPr>
      </p:pic>
    </p:spTree>
    <p:extLst>
      <p:ext uri="{BB962C8B-B14F-4D97-AF65-F5344CB8AC3E}">
        <p14:creationId xmlns:p14="http://schemas.microsoft.com/office/powerpoint/2010/main" val="1616295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143000"/>
          </a:xfrm>
        </p:spPr>
        <p:txBody>
          <a:bodyPr>
            <a:normAutofit/>
          </a:bodyPr>
          <a:lstStyle/>
          <a:p>
            <a:r>
              <a:rPr lang="en-US" sz="4000" dirty="0" smtClean="0"/>
              <a:t>So learning and teaching should </a:t>
            </a:r>
            <a:r>
              <a:rPr lang="mr-IN" sz="4000" dirty="0" smtClean="0"/>
              <a:t>…</a:t>
            </a:r>
            <a:r>
              <a:rPr lang="en-GB" sz="4000" dirty="0" smtClean="0"/>
              <a:t>.</a:t>
            </a:r>
            <a:endParaRPr lang="en-US" sz="4000" dirty="0"/>
          </a:p>
        </p:txBody>
      </p:sp>
      <p:sp>
        <p:nvSpPr>
          <p:cNvPr id="3" name="Content Placeholder 2"/>
          <p:cNvSpPr>
            <a:spLocks noGrp="1"/>
          </p:cNvSpPr>
          <p:nvPr>
            <p:ph idx="1"/>
          </p:nvPr>
        </p:nvSpPr>
        <p:spPr>
          <a:xfrm>
            <a:off x="220133" y="874888"/>
            <a:ext cx="8686799" cy="5983111"/>
          </a:xfrm>
        </p:spPr>
        <p:txBody>
          <a:bodyPr>
            <a:normAutofit/>
          </a:bodyPr>
          <a:lstStyle/>
          <a:p>
            <a:r>
              <a:rPr lang="en-US" sz="3000" dirty="0" smtClean="0"/>
              <a:t>Use strategies to ensure the content is accessible and build upon the pupil’s own knowledge.  </a:t>
            </a:r>
          </a:p>
          <a:p>
            <a:r>
              <a:rPr lang="en-US" sz="3000" dirty="0"/>
              <a:t>Identify both language </a:t>
            </a:r>
            <a:r>
              <a:rPr lang="en-US" sz="3000" dirty="0">
                <a:solidFill>
                  <a:srgbClr val="FF0000"/>
                </a:solidFill>
              </a:rPr>
              <a:t>demands</a:t>
            </a:r>
            <a:r>
              <a:rPr lang="en-US" sz="3000" dirty="0"/>
              <a:t> of the curriculum and the </a:t>
            </a:r>
            <a:r>
              <a:rPr lang="en-US" sz="3000" dirty="0">
                <a:solidFill>
                  <a:srgbClr val="FF0000"/>
                </a:solidFill>
              </a:rPr>
              <a:t>needs</a:t>
            </a:r>
            <a:r>
              <a:rPr lang="en-US" sz="3000" dirty="0"/>
              <a:t> of the pupil to inform </a:t>
            </a:r>
            <a:r>
              <a:rPr lang="en-GB" sz="3000" dirty="0"/>
              <a:t>the objective and the language to be </a:t>
            </a:r>
            <a:r>
              <a:rPr lang="en-US" sz="3000" dirty="0" err="1"/>
              <a:t>modelled</a:t>
            </a:r>
            <a:r>
              <a:rPr lang="en-US" sz="3000" dirty="0"/>
              <a:t> by teaching adult/peers in context and </a:t>
            </a:r>
            <a:r>
              <a:rPr lang="en-US" sz="3000" dirty="0" smtClean="0"/>
              <a:t>to be used </a:t>
            </a:r>
            <a:r>
              <a:rPr lang="en-US" sz="3000" dirty="0"/>
              <a:t>by pupils</a:t>
            </a:r>
            <a:r>
              <a:rPr lang="en-US" sz="3000" dirty="0" smtClean="0"/>
              <a:t>.</a:t>
            </a:r>
          </a:p>
          <a:p>
            <a:pPr lvl="1"/>
            <a:r>
              <a:rPr lang="en-US" dirty="0" smtClean="0"/>
              <a:t>Incorporate </a:t>
            </a:r>
            <a:r>
              <a:rPr lang="en-US" dirty="0"/>
              <a:t>explicit teaching and learning of language through meaningful interactions</a:t>
            </a:r>
            <a:r>
              <a:rPr lang="en-US" dirty="0" smtClean="0"/>
              <a:t>.</a:t>
            </a:r>
          </a:p>
          <a:p>
            <a:pPr lvl="1"/>
            <a:r>
              <a:rPr lang="en-US" dirty="0" smtClean="0"/>
              <a:t>Use planned talk activities so that pupils extend their thinking and language through collaborative working</a:t>
            </a:r>
          </a:p>
          <a:p>
            <a:r>
              <a:rPr lang="en-US" sz="3000" dirty="0" smtClean="0"/>
              <a:t>Scaffold learning though the use of </a:t>
            </a:r>
            <a:r>
              <a:rPr lang="en-US" sz="3000" dirty="0" err="1" smtClean="0">
                <a:solidFill>
                  <a:srgbClr val="FF0000"/>
                </a:solidFill>
              </a:rPr>
              <a:t>modelling</a:t>
            </a:r>
            <a:r>
              <a:rPr lang="en-US" sz="3000" dirty="0" smtClean="0"/>
              <a:t>, graphic </a:t>
            </a:r>
            <a:r>
              <a:rPr lang="en-US" sz="3000" dirty="0" err="1" smtClean="0"/>
              <a:t>organisers</a:t>
            </a:r>
            <a:r>
              <a:rPr lang="en-US" sz="3000" dirty="0" smtClean="0"/>
              <a:t>, talk frames, first language</a:t>
            </a:r>
          </a:p>
          <a:p>
            <a:endParaRPr lang="en-US" dirty="0" smtClean="0"/>
          </a:p>
          <a:p>
            <a:pPr marL="457200" lvl="1" indent="0">
              <a:buNone/>
            </a:pPr>
            <a:endParaRPr lang="en-US" dirty="0" smtClean="0"/>
          </a:p>
          <a:p>
            <a:pPr lvl="2"/>
            <a:endParaRPr lang="en-US" dirty="0" smtClean="0"/>
          </a:p>
          <a:p>
            <a:pPr lvl="2"/>
            <a:endParaRPr lang="en-US" dirty="0" smtClean="0"/>
          </a:p>
          <a:p>
            <a:pPr marL="0" indent="0">
              <a:buNone/>
            </a:pPr>
            <a:endParaRPr lang="en-US" dirty="0" smtClean="0"/>
          </a:p>
          <a:p>
            <a:pPr lvl="1"/>
            <a:endParaRPr lang="en-US" dirty="0" smtClean="0"/>
          </a:p>
        </p:txBody>
      </p:sp>
    </p:spTree>
    <p:extLst>
      <p:ext uri="{BB962C8B-B14F-4D97-AF65-F5344CB8AC3E}">
        <p14:creationId xmlns:p14="http://schemas.microsoft.com/office/powerpoint/2010/main" val="780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Leadership and Management Questions to consider</a:t>
            </a:r>
            <a:endParaRPr lang="en-US" dirty="0"/>
          </a:p>
        </p:txBody>
      </p:sp>
      <p:sp>
        <p:nvSpPr>
          <p:cNvPr id="3" name="Content Placeholder 2"/>
          <p:cNvSpPr>
            <a:spLocks noGrp="1"/>
          </p:cNvSpPr>
          <p:nvPr>
            <p:ph idx="1"/>
          </p:nvPr>
        </p:nvSpPr>
        <p:spPr>
          <a:xfrm>
            <a:off x="457200" y="1320800"/>
            <a:ext cx="8229600" cy="4525963"/>
          </a:xfrm>
        </p:spPr>
        <p:txBody>
          <a:bodyPr>
            <a:normAutofit fontScale="85000" lnSpcReduction="10000"/>
          </a:bodyPr>
          <a:lstStyle/>
          <a:p>
            <a:r>
              <a:rPr lang="en-US" dirty="0" smtClean="0"/>
              <a:t>What do you know about pupils with EAL in your school?</a:t>
            </a:r>
          </a:p>
          <a:p>
            <a:r>
              <a:rPr lang="en-US" dirty="0"/>
              <a:t>Do you have an idea of where the school is in terms of developing EAL provision? </a:t>
            </a:r>
            <a:r>
              <a:rPr lang="en-US" dirty="0" err="1"/>
              <a:t>i</a:t>
            </a:r>
            <a:r>
              <a:rPr lang="en-US" dirty="0" err="1" smtClean="0"/>
              <a:t>e</a:t>
            </a:r>
            <a:r>
              <a:rPr lang="en-US" dirty="0" smtClean="0"/>
              <a:t> what </a:t>
            </a:r>
            <a:r>
              <a:rPr lang="en-US" dirty="0"/>
              <a:t>is in place and what needs to be developed</a:t>
            </a:r>
            <a:r>
              <a:rPr lang="en-US" dirty="0" smtClean="0"/>
              <a:t>?</a:t>
            </a:r>
          </a:p>
          <a:p>
            <a:r>
              <a:rPr lang="en-US" dirty="0"/>
              <a:t>P</a:t>
            </a:r>
            <a:r>
              <a:rPr lang="en-US" dirty="0" smtClean="0"/>
              <a:t>upils </a:t>
            </a:r>
            <a:r>
              <a:rPr lang="en-US" dirty="0"/>
              <a:t>with EAL are the responsibility of all staff so </a:t>
            </a:r>
            <a:r>
              <a:rPr lang="en-US" dirty="0" smtClean="0"/>
              <a:t>how can you support them </a:t>
            </a:r>
            <a:r>
              <a:rPr lang="en-US" dirty="0"/>
              <a:t>to develop their EAL </a:t>
            </a:r>
            <a:r>
              <a:rPr lang="en-US" dirty="0" smtClean="0"/>
              <a:t>expertise?</a:t>
            </a:r>
          </a:p>
          <a:p>
            <a:r>
              <a:rPr lang="en-US" dirty="0" smtClean="0"/>
              <a:t>Are the needs of the EAL learners reflected in the SDP? </a:t>
            </a:r>
          </a:p>
          <a:p>
            <a:r>
              <a:rPr lang="en-US" dirty="0" smtClean="0"/>
              <a:t>Is there an EAL policy?</a:t>
            </a:r>
          </a:p>
          <a:p>
            <a:r>
              <a:rPr lang="en-US" dirty="0" smtClean="0"/>
              <a:t>Do you have an action plan?</a:t>
            </a:r>
            <a:endParaRPr lang="en-US" dirty="0"/>
          </a:p>
          <a:p>
            <a:endParaRPr lang="en-US" dirty="0"/>
          </a:p>
        </p:txBody>
      </p:sp>
    </p:spTree>
    <p:extLst>
      <p:ext uri="{BB962C8B-B14F-4D97-AF65-F5344CB8AC3E}">
        <p14:creationId xmlns:p14="http://schemas.microsoft.com/office/powerpoint/2010/main" val="396393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21" y="-30162"/>
            <a:ext cx="8229600" cy="1143000"/>
          </a:xfrm>
        </p:spPr>
        <p:txBody>
          <a:bodyPr/>
          <a:lstStyle/>
          <a:p>
            <a:r>
              <a:rPr lang="en-US" dirty="0" smtClean="0"/>
              <a:t>EAL and/or SEND?</a:t>
            </a:r>
            <a:endParaRPr lang="en-US" dirty="0"/>
          </a:p>
        </p:txBody>
      </p:sp>
      <p:sp>
        <p:nvSpPr>
          <p:cNvPr id="7" name="Content Placeholder 6"/>
          <p:cNvSpPr>
            <a:spLocks noGrp="1"/>
          </p:cNvSpPr>
          <p:nvPr>
            <p:ph idx="1"/>
          </p:nvPr>
        </p:nvSpPr>
        <p:spPr>
          <a:xfrm>
            <a:off x="115710" y="1110898"/>
            <a:ext cx="8905867" cy="5630862"/>
          </a:xfrm>
        </p:spPr>
        <p:txBody>
          <a:bodyPr wrap="square">
            <a:normAutofit lnSpcReduction="10000"/>
          </a:bodyPr>
          <a:lstStyle/>
          <a:p>
            <a:pPr>
              <a:lnSpc>
                <a:spcPct val="90000"/>
              </a:lnSpc>
            </a:pPr>
            <a:r>
              <a:rPr lang="en-US" sz="2400" dirty="0" smtClean="0"/>
              <a:t>Don’t automatically assume a difficulty lies </a:t>
            </a:r>
          </a:p>
          <a:p>
            <a:pPr marL="0" indent="0">
              <a:lnSpc>
                <a:spcPct val="90000"/>
              </a:lnSpc>
              <a:spcAft>
                <a:spcPts val="600"/>
              </a:spcAft>
              <a:buNone/>
              <a:tabLst>
                <a:tab pos="355600" algn="l"/>
              </a:tabLst>
            </a:pPr>
            <a:r>
              <a:rPr lang="en-US" sz="2400" dirty="0" smtClean="0"/>
              <a:t>	within the child, review the teaching first.</a:t>
            </a:r>
          </a:p>
          <a:p>
            <a:pPr>
              <a:lnSpc>
                <a:spcPct val="90000"/>
              </a:lnSpc>
            </a:pPr>
            <a:r>
              <a:rPr lang="en-US" sz="2400" dirty="0" smtClean="0"/>
              <a:t>Ensure you have a full and accurate </a:t>
            </a:r>
          </a:p>
          <a:p>
            <a:pPr marL="0" indent="0">
              <a:lnSpc>
                <a:spcPct val="90000"/>
              </a:lnSpc>
              <a:spcAft>
                <a:spcPts val="600"/>
              </a:spcAft>
              <a:buNone/>
            </a:pPr>
            <a:r>
              <a:rPr lang="en-US" sz="2400" dirty="0"/>
              <a:t> </a:t>
            </a:r>
            <a:r>
              <a:rPr lang="en-US" sz="2400" dirty="0" smtClean="0"/>
              <a:t>    language and educational background.</a:t>
            </a:r>
          </a:p>
          <a:p>
            <a:pPr>
              <a:spcAft>
                <a:spcPts val="600"/>
              </a:spcAft>
            </a:pPr>
            <a:r>
              <a:rPr lang="en-US" sz="2400" dirty="0" smtClean="0"/>
              <a:t>Talk to parents, with interpreter if required.</a:t>
            </a:r>
          </a:p>
          <a:p>
            <a:pPr>
              <a:lnSpc>
                <a:spcPct val="90000"/>
              </a:lnSpc>
              <a:tabLst>
                <a:tab pos="355600" algn="l"/>
              </a:tabLst>
            </a:pPr>
            <a:r>
              <a:rPr lang="en-US" sz="2400" dirty="0" smtClean="0"/>
              <a:t>	Assess the fluency of the first language, </a:t>
            </a:r>
          </a:p>
          <a:p>
            <a:pPr marL="0" indent="0">
              <a:lnSpc>
                <a:spcPct val="90000"/>
              </a:lnSpc>
              <a:buNone/>
            </a:pPr>
            <a:r>
              <a:rPr lang="en-US" sz="2400" dirty="0"/>
              <a:t> </a:t>
            </a:r>
            <a:r>
              <a:rPr lang="en-US" sz="2400" dirty="0" smtClean="0"/>
              <a:t>    both social and academic, using </a:t>
            </a:r>
          </a:p>
          <a:p>
            <a:pPr marL="0" indent="0" defTabSz="355600">
              <a:lnSpc>
                <a:spcPct val="90000"/>
              </a:lnSpc>
              <a:spcAft>
                <a:spcPts val="600"/>
              </a:spcAft>
              <a:buNone/>
            </a:pPr>
            <a:r>
              <a:rPr lang="en-US" sz="2400" dirty="0" smtClean="0"/>
              <a:t>	materials designed for that purpose.</a:t>
            </a:r>
          </a:p>
          <a:p>
            <a:pPr>
              <a:lnSpc>
                <a:spcPct val="90000"/>
              </a:lnSpc>
              <a:spcAft>
                <a:spcPts val="600"/>
              </a:spcAft>
            </a:pPr>
            <a:r>
              <a:rPr lang="en-US" sz="2400" dirty="0" smtClean="0"/>
              <a:t>Look for cultural unfamiliarity and </a:t>
            </a:r>
          </a:p>
          <a:p>
            <a:pPr marL="0" indent="0" defTabSz="355600">
              <a:lnSpc>
                <a:spcPct val="90000"/>
              </a:lnSpc>
              <a:spcAft>
                <a:spcPts val="600"/>
              </a:spcAft>
              <a:buNone/>
            </a:pPr>
            <a:r>
              <a:rPr lang="en-US" sz="2400" dirty="0" smtClean="0"/>
              <a:t>	bias in any SEN assessment process.</a:t>
            </a:r>
          </a:p>
          <a:p>
            <a:pPr>
              <a:lnSpc>
                <a:spcPct val="90000"/>
              </a:lnSpc>
              <a:spcAft>
                <a:spcPts val="600"/>
              </a:spcAft>
            </a:pPr>
            <a:r>
              <a:rPr lang="en-US" sz="2400" dirty="0" smtClean="0"/>
              <a:t>Make sure that any EHC plan    </a:t>
            </a:r>
          </a:p>
          <a:p>
            <a:pPr marL="0" indent="0">
              <a:lnSpc>
                <a:spcPct val="90000"/>
              </a:lnSpc>
              <a:buNone/>
              <a:tabLst>
                <a:tab pos="355600" algn="l"/>
              </a:tabLst>
            </a:pPr>
            <a:r>
              <a:rPr lang="en-US" sz="2400" dirty="0" smtClean="0"/>
              <a:t>	includes English language targets and </a:t>
            </a:r>
          </a:p>
          <a:p>
            <a:pPr marL="355600" indent="0">
              <a:lnSpc>
                <a:spcPct val="90000"/>
              </a:lnSpc>
              <a:buNone/>
              <a:tabLst>
                <a:tab pos="177800" algn="l"/>
              </a:tabLst>
            </a:pPr>
            <a:r>
              <a:rPr lang="en-US" sz="2400" dirty="0" smtClean="0"/>
              <a:t>uses EAL appropriate strategies.</a:t>
            </a:r>
            <a:endParaRPr lang="en-US" sz="2400" dirty="0"/>
          </a:p>
        </p:txBody>
      </p:sp>
      <p:pic>
        <p:nvPicPr>
          <p:cNvPr id="6" name="Picture 5" descr="IMG_269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17332">
            <a:off x="5430609" y="1761645"/>
            <a:ext cx="4306959" cy="3230220"/>
          </a:xfrm>
          <a:prstGeom prst="rect">
            <a:avLst/>
          </a:prstGeom>
        </p:spPr>
      </p:pic>
    </p:spTree>
    <p:extLst>
      <p:ext uri="{BB962C8B-B14F-4D97-AF65-F5344CB8AC3E}">
        <p14:creationId xmlns:p14="http://schemas.microsoft.com/office/powerpoint/2010/main" val="2005719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Leadership and Management Questions to consider</a:t>
            </a:r>
            <a:endParaRPr lang="en-US" dirty="0"/>
          </a:p>
        </p:txBody>
      </p:sp>
      <p:sp>
        <p:nvSpPr>
          <p:cNvPr id="3" name="Content Placeholder 2"/>
          <p:cNvSpPr>
            <a:spLocks noGrp="1"/>
          </p:cNvSpPr>
          <p:nvPr>
            <p:ph idx="1"/>
          </p:nvPr>
        </p:nvSpPr>
        <p:spPr>
          <a:xfrm>
            <a:off x="457200" y="1320800"/>
            <a:ext cx="8229600" cy="4525963"/>
          </a:xfrm>
        </p:spPr>
        <p:txBody>
          <a:bodyPr>
            <a:normAutofit fontScale="85000" lnSpcReduction="10000"/>
          </a:bodyPr>
          <a:lstStyle/>
          <a:p>
            <a:r>
              <a:rPr lang="en-US" dirty="0" smtClean="0"/>
              <a:t>What do you know about pupils with EAL in your school?</a:t>
            </a:r>
          </a:p>
          <a:p>
            <a:r>
              <a:rPr lang="en-US" dirty="0"/>
              <a:t>Do you have an idea of where the school is in terms of developing EAL provision? </a:t>
            </a:r>
            <a:r>
              <a:rPr lang="en-US" dirty="0" err="1"/>
              <a:t>i</a:t>
            </a:r>
            <a:r>
              <a:rPr lang="en-US" dirty="0" err="1" smtClean="0"/>
              <a:t>e</a:t>
            </a:r>
            <a:r>
              <a:rPr lang="en-US" dirty="0" smtClean="0"/>
              <a:t> what </a:t>
            </a:r>
            <a:r>
              <a:rPr lang="en-US" dirty="0"/>
              <a:t>is in place and what needs to be developed</a:t>
            </a:r>
            <a:r>
              <a:rPr lang="en-US" dirty="0" smtClean="0"/>
              <a:t>?</a:t>
            </a:r>
          </a:p>
          <a:p>
            <a:r>
              <a:rPr lang="en-US" dirty="0"/>
              <a:t>P</a:t>
            </a:r>
            <a:r>
              <a:rPr lang="en-US" dirty="0" smtClean="0"/>
              <a:t>upils </a:t>
            </a:r>
            <a:r>
              <a:rPr lang="en-US" dirty="0"/>
              <a:t>with EAL are the responsibility of all staff so </a:t>
            </a:r>
            <a:r>
              <a:rPr lang="en-US" dirty="0" smtClean="0"/>
              <a:t>how can you support them </a:t>
            </a:r>
            <a:r>
              <a:rPr lang="en-US" dirty="0"/>
              <a:t>to develop their EAL </a:t>
            </a:r>
            <a:r>
              <a:rPr lang="en-US" dirty="0" smtClean="0"/>
              <a:t>expertise?</a:t>
            </a:r>
          </a:p>
          <a:p>
            <a:r>
              <a:rPr lang="en-US" dirty="0" smtClean="0"/>
              <a:t>Are the needs of the EAL learners reflected in the SDP? </a:t>
            </a:r>
          </a:p>
          <a:p>
            <a:r>
              <a:rPr lang="en-US" dirty="0" smtClean="0"/>
              <a:t>Is there an EAL policy?</a:t>
            </a:r>
          </a:p>
          <a:p>
            <a:r>
              <a:rPr lang="en-US" dirty="0" smtClean="0"/>
              <a:t>Do you have an action plan?</a:t>
            </a:r>
            <a:endParaRPr lang="en-US" dirty="0"/>
          </a:p>
          <a:p>
            <a:endParaRPr lang="en-US" dirty="0"/>
          </a:p>
        </p:txBody>
      </p:sp>
    </p:spTree>
    <p:extLst>
      <p:ext uri="{BB962C8B-B14F-4D97-AF65-F5344CB8AC3E}">
        <p14:creationId xmlns:p14="http://schemas.microsoft.com/office/powerpoint/2010/main" val="2696148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Curriculum</a:t>
            </a:r>
            <a:endParaRPr lang="en-US" dirty="0"/>
          </a:p>
        </p:txBody>
      </p:sp>
      <p:sp>
        <p:nvSpPr>
          <p:cNvPr id="3" name="Content Placeholder 2"/>
          <p:cNvSpPr>
            <a:spLocks noGrp="1"/>
          </p:cNvSpPr>
          <p:nvPr>
            <p:ph idx="1"/>
          </p:nvPr>
        </p:nvSpPr>
        <p:spPr>
          <a:xfrm>
            <a:off x="457200" y="1270000"/>
            <a:ext cx="8229600" cy="4856163"/>
          </a:xfrm>
        </p:spPr>
        <p:txBody>
          <a:bodyPr/>
          <a:lstStyle/>
          <a:p>
            <a:pPr marL="0" indent="0">
              <a:buNone/>
            </a:pPr>
            <a:r>
              <a:rPr lang="en-US" dirty="0" smtClean="0"/>
              <a:t>Collaborate with </a:t>
            </a:r>
            <a:r>
              <a:rPr lang="en-US" dirty="0"/>
              <a:t>C</a:t>
            </a:r>
            <a:r>
              <a:rPr lang="en-US" dirty="0" smtClean="0"/>
              <a:t>urriculum </a:t>
            </a:r>
            <a:r>
              <a:rPr lang="en-US" dirty="0"/>
              <a:t>L</a:t>
            </a:r>
            <a:r>
              <a:rPr lang="en-US" dirty="0" smtClean="0"/>
              <a:t>eads/Coordinators</a:t>
            </a:r>
          </a:p>
          <a:p>
            <a:r>
              <a:rPr lang="en-US" dirty="0" smtClean="0"/>
              <a:t>Is it culturally inclusive and reflect the diversity of the school community?</a:t>
            </a:r>
          </a:p>
          <a:p>
            <a:r>
              <a:rPr lang="en-US" dirty="0" smtClean="0"/>
              <a:t>Does it take into account the children’s different life experiences and needs?</a:t>
            </a:r>
          </a:p>
          <a:p>
            <a:r>
              <a:rPr lang="en-US" dirty="0" smtClean="0"/>
              <a:t>Does it </a:t>
            </a:r>
            <a:r>
              <a:rPr lang="en-US" dirty="0" err="1" smtClean="0"/>
              <a:t>recognise</a:t>
            </a:r>
            <a:r>
              <a:rPr lang="en-US" dirty="0" smtClean="0"/>
              <a:t> diversity as a resource?</a:t>
            </a:r>
          </a:p>
          <a:p>
            <a:r>
              <a:rPr lang="en-US" dirty="0" smtClean="0"/>
              <a:t>Does it require resources or adapting of existing resources?</a:t>
            </a:r>
          </a:p>
          <a:p>
            <a:endParaRPr lang="en-US" dirty="0" smtClean="0"/>
          </a:p>
          <a:p>
            <a:pPr marL="0" indent="0">
              <a:buNone/>
            </a:pPr>
            <a:endParaRPr lang="en-US" dirty="0"/>
          </a:p>
        </p:txBody>
      </p:sp>
    </p:spTree>
    <p:extLst>
      <p:ext uri="{BB962C8B-B14F-4D97-AF65-F5344CB8AC3E}">
        <p14:creationId xmlns:p14="http://schemas.microsoft.com/office/powerpoint/2010/main" val="2910500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Partnerships with parents/</a:t>
            </a:r>
            <a:r>
              <a:rPr lang="en-US" dirty="0" err="1" smtClean="0"/>
              <a:t>carers</a:t>
            </a:r>
            <a:r>
              <a:rPr lang="en-US" dirty="0" smtClean="0"/>
              <a:t>/families and communities</a:t>
            </a:r>
            <a:endParaRPr lang="en-US" dirty="0"/>
          </a:p>
        </p:txBody>
      </p:sp>
      <p:sp>
        <p:nvSpPr>
          <p:cNvPr id="3" name="Content Placeholder 2"/>
          <p:cNvSpPr>
            <a:spLocks noGrp="1"/>
          </p:cNvSpPr>
          <p:nvPr>
            <p:ph idx="1"/>
          </p:nvPr>
        </p:nvSpPr>
        <p:spPr>
          <a:xfrm>
            <a:off x="310444" y="1600200"/>
            <a:ext cx="8607778" cy="5074356"/>
          </a:xfrm>
        </p:spPr>
        <p:txBody>
          <a:bodyPr>
            <a:normAutofit fontScale="85000" lnSpcReduction="20000"/>
          </a:bodyPr>
          <a:lstStyle/>
          <a:p>
            <a:r>
              <a:rPr lang="en-US" dirty="0" smtClean="0"/>
              <a:t>Support the school to develop an ethos whereby parents/</a:t>
            </a:r>
            <a:r>
              <a:rPr lang="en-US" dirty="0" err="1" smtClean="0"/>
              <a:t>carers</a:t>
            </a:r>
            <a:r>
              <a:rPr lang="en-US" dirty="0" smtClean="0"/>
              <a:t> </a:t>
            </a:r>
            <a:r>
              <a:rPr lang="en-US" dirty="0"/>
              <a:t>from diverse cultural, linguistic and religious backgrounds feel welcome and respected, and </a:t>
            </a:r>
            <a:r>
              <a:rPr lang="en-US" dirty="0" smtClean="0"/>
              <a:t>confident to communicate with staff </a:t>
            </a:r>
          </a:p>
          <a:p>
            <a:r>
              <a:rPr lang="en-US" dirty="0" smtClean="0"/>
              <a:t>Help parents/</a:t>
            </a:r>
            <a:r>
              <a:rPr lang="en-US" dirty="0" err="1" smtClean="0"/>
              <a:t>carers</a:t>
            </a:r>
            <a:r>
              <a:rPr lang="en-US" dirty="0" smtClean="0"/>
              <a:t> to understand the English education system, the </a:t>
            </a:r>
            <a:r>
              <a:rPr lang="en-US" dirty="0"/>
              <a:t>school’s approach to learning and teaching </a:t>
            </a:r>
            <a:r>
              <a:rPr lang="en-US" dirty="0" smtClean="0"/>
              <a:t>and support them to participate in their children’s learning</a:t>
            </a:r>
            <a:endParaRPr lang="en-US" dirty="0"/>
          </a:p>
          <a:p>
            <a:r>
              <a:rPr lang="en-US" dirty="0" smtClean="0"/>
              <a:t>Support </a:t>
            </a:r>
            <a:r>
              <a:rPr lang="en-US" dirty="0"/>
              <a:t>the development of links with supplementary and community schools </a:t>
            </a:r>
          </a:p>
          <a:p>
            <a:r>
              <a:rPr lang="en-US" dirty="0" smtClean="0"/>
              <a:t>Ensure </a:t>
            </a:r>
            <a:r>
              <a:rPr lang="en-US" dirty="0"/>
              <a:t>that </a:t>
            </a:r>
            <a:r>
              <a:rPr lang="en-US" dirty="0" smtClean="0"/>
              <a:t>parents/</a:t>
            </a:r>
            <a:r>
              <a:rPr lang="en-US" dirty="0" err="1" smtClean="0"/>
              <a:t>carers</a:t>
            </a:r>
            <a:r>
              <a:rPr lang="en-US" dirty="0" smtClean="0"/>
              <a:t> </a:t>
            </a:r>
            <a:r>
              <a:rPr lang="en-US" dirty="0"/>
              <a:t>from minority communities know that the first language has a significant and continuing role in their child’s learning, that the school values bilingualism and considers it to be an advantage. </a:t>
            </a:r>
          </a:p>
          <a:p>
            <a:endParaRPr lang="en-US" dirty="0"/>
          </a:p>
        </p:txBody>
      </p:sp>
    </p:spTree>
    <p:extLst>
      <p:ext uri="{BB962C8B-B14F-4D97-AF65-F5344CB8AC3E}">
        <p14:creationId xmlns:p14="http://schemas.microsoft.com/office/powerpoint/2010/main" val="1641920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66"/>
            <a:ext cx="8229600" cy="3028245"/>
          </a:xfrm>
        </p:spPr>
        <p:txBody>
          <a:bodyPr>
            <a:normAutofit/>
          </a:bodyPr>
          <a:lstStyle/>
          <a:p>
            <a:pPr marL="0" indent="0" algn="ctr">
              <a:buNone/>
            </a:pPr>
            <a:r>
              <a:rPr lang="en-US" sz="4000" b="1" dirty="0" smtClean="0">
                <a:ln w="10541" cmpd="sng">
                  <a:solidFill>
                    <a:schemeClr val="accent1">
                      <a:shade val="88000"/>
                      <a:satMod val="110000"/>
                    </a:schemeClr>
                  </a:solidFill>
                  <a:prstDash val="solid"/>
                </a:ln>
                <a:latin typeface="Arial Black"/>
                <a:cs typeface="Arial Black"/>
              </a:rPr>
              <a:t>Good practice </a:t>
            </a:r>
            <a:r>
              <a:rPr lang="en-US" sz="4000" b="1" dirty="0">
                <a:ln w="10541" cmpd="sng">
                  <a:solidFill>
                    <a:schemeClr val="accent1">
                      <a:shade val="88000"/>
                      <a:satMod val="110000"/>
                    </a:schemeClr>
                  </a:solidFill>
                  <a:prstDash val="solid"/>
                </a:ln>
                <a:latin typeface="Arial Black"/>
                <a:cs typeface="Arial Black"/>
              </a:rPr>
              <a:t>for children learning English </a:t>
            </a:r>
            <a:r>
              <a:rPr lang="en-US" sz="4000" b="1" dirty="0" smtClean="0">
                <a:ln w="10541" cmpd="sng">
                  <a:solidFill>
                    <a:schemeClr val="accent1">
                      <a:shade val="88000"/>
                      <a:satMod val="110000"/>
                    </a:schemeClr>
                  </a:solidFill>
                  <a:prstDash val="solid"/>
                </a:ln>
                <a:latin typeface="Arial Black"/>
                <a:cs typeface="Arial Black"/>
              </a:rPr>
              <a:t>as an additional language is good </a:t>
            </a:r>
            <a:r>
              <a:rPr lang="en-US" sz="4000" b="1" dirty="0">
                <a:ln w="10541" cmpd="sng">
                  <a:solidFill>
                    <a:schemeClr val="accent1">
                      <a:shade val="88000"/>
                      <a:satMod val="110000"/>
                    </a:schemeClr>
                  </a:solidFill>
                  <a:prstDash val="solid"/>
                </a:ln>
                <a:latin typeface="Arial Black"/>
                <a:cs typeface="Arial Black"/>
              </a:rPr>
              <a:t>practice for all children</a:t>
            </a:r>
            <a:r>
              <a:rPr lang="en-US" sz="4000" b="1" dirty="0" smtClean="0">
                <a:ln w="10541" cmpd="sng">
                  <a:solidFill>
                    <a:schemeClr val="accent1">
                      <a:shade val="88000"/>
                      <a:satMod val="110000"/>
                    </a:schemeClr>
                  </a:solidFill>
                  <a:prstDash val="solid"/>
                </a:ln>
                <a:latin typeface="Arial Black"/>
                <a:cs typeface="Arial Black"/>
              </a:rPr>
              <a:t>.</a:t>
            </a:r>
          </a:p>
          <a:p>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457199" y="2811061"/>
            <a:ext cx="8418689" cy="5847756"/>
          </a:xfrm>
          <a:prstGeom prst="rect">
            <a:avLst/>
          </a:prstGeom>
          <a:noFill/>
        </p:spPr>
        <p:txBody>
          <a:bodyPr wrap="square" rtlCol="0">
            <a:spAutoFit/>
          </a:bodyPr>
          <a:lstStyle/>
          <a:p>
            <a:r>
              <a:rPr lang="en-US" dirty="0" smtClean="0"/>
              <a:t>Join </a:t>
            </a:r>
            <a:r>
              <a:rPr lang="en-US" dirty="0" err="1" smtClean="0"/>
              <a:t>Naldic</a:t>
            </a:r>
            <a:r>
              <a:rPr lang="en-US" dirty="0"/>
              <a:t> </a:t>
            </a:r>
            <a:r>
              <a:rPr lang="en-US" dirty="0" smtClean="0"/>
              <a:t> (National </a:t>
            </a:r>
            <a:r>
              <a:rPr lang="en-US" dirty="0"/>
              <a:t>Association for Language Development in the </a:t>
            </a:r>
            <a:r>
              <a:rPr lang="en-US" dirty="0" smtClean="0"/>
              <a:t>Curriculum):</a:t>
            </a:r>
          </a:p>
          <a:p>
            <a:r>
              <a:rPr lang="en-US" dirty="0" smtClean="0">
                <a:hlinkClick r:id="rId3"/>
              </a:rPr>
              <a:t>https</a:t>
            </a:r>
            <a:r>
              <a:rPr lang="en-US" dirty="0">
                <a:hlinkClick r:id="rId3"/>
              </a:rPr>
              <a:t>://</a:t>
            </a:r>
            <a:r>
              <a:rPr lang="en-US" dirty="0" smtClean="0">
                <a:hlinkClick r:id="rId3"/>
              </a:rPr>
              <a:t>naldic.org.uk</a:t>
            </a:r>
            <a:endParaRPr lang="en-US" dirty="0" smtClean="0"/>
          </a:p>
          <a:p>
            <a:endParaRPr lang="en-US" sz="800" dirty="0"/>
          </a:p>
          <a:p>
            <a:r>
              <a:rPr lang="en-US" dirty="0" err="1" smtClean="0"/>
              <a:t>EALforum</a:t>
            </a:r>
            <a:r>
              <a:rPr lang="en-US" dirty="0" smtClean="0"/>
              <a:t>: good source for events, training, resources and advice</a:t>
            </a:r>
          </a:p>
          <a:p>
            <a:r>
              <a:rPr lang="en-US" dirty="0">
                <a:hlinkClick r:id="rId4"/>
              </a:rPr>
              <a:t>https://groups.google.com/forum/#!forum/eal-</a:t>
            </a:r>
            <a:r>
              <a:rPr lang="en-US" dirty="0" smtClean="0">
                <a:hlinkClick r:id="rId4"/>
              </a:rPr>
              <a:t>bilingual</a:t>
            </a:r>
            <a:endParaRPr lang="en-US" dirty="0" smtClean="0"/>
          </a:p>
          <a:p>
            <a:endParaRPr lang="en-US" sz="800" dirty="0"/>
          </a:p>
          <a:p>
            <a:r>
              <a:rPr lang="en-US" dirty="0" smtClean="0"/>
              <a:t>Good source for collaborative and talk activities</a:t>
            </a:r>
          </a:p>
          <a:p>
            <a:r>
              <a:rPr lang="en-US" dirty="0">
                <a:hlinkClick r:id="rId5"/>
              </a:rPr>
              <a:t>http://www.collaborativelearning.org/</a:t>
            </a:r>
            <a:r>
              <a:rPr lang="en-US" dirty="0" smtClean="0">
                <a:hlinkClick r:id="rId5"/>
              </a:rPr>
              <a:t>activities.html</a:t>
            </a:r>
            <a:endParaRPr lang="en-US" dirty="0" smtClean="0"/>
          </a:p>
          <a:p>
            <a:endParaRPr lang="en-US" sz="800" dirty="0"/>
          </a:p>
          <a:p>
            <a:r>
              <a:rPr lang="en-US" dirty="0" smtClean="0"/>
              <a:t>Books: </a:t>
            </a:r>
          </a:p>
          <a:p>
            <a:r>
              <a:rPr lang="en-US" dirty="0" err="1" smtClean="0"/>
              <a:t>Pim</a:t>
            </a:r>
            <a:r>
              <a:rPr lang="en-US" dirty="0" smtClean="0"/>
              <a:t>, C. (2018). 100 Ideas for Primary Teachers: Supporting EAL Learners. London: Bloomsbury </a:t>
            </a:r>
            <a:r>
              <a:rPr lang="en-US" i="1" dirty="0" smtClean="0"/>
              <a:t>A very practical and helpful guide for primary level teachers</a:t>
            </a:r>
            <a:r>
              <a:rPr lang="en-US" dirty="0" smtClean="0"/>
              <a:t>. </a:t>
            </a:r>
          </a:p>
          <a:p>
            <a:r>
              <a:rPr lang="en-US" dirty="0" smtClean="0"/>
              <a:t>Driver, C. &amp; C. </a:t>
            </a:r>
            <a:r>
              <a:rPr lang="en-US" dirty="0" err="1" smtClean="0"/>
              <a:t>Pim</a:t>
            </a:r>
            <a:r>
              <a:rPr lang="en-US" dirty="0" smtClean="0"/>
              <a:t> (2018). 100 Ideas for Secondary Teachers: Supporting EAL Learners. London: Bloomsbury.  </a:t>
            </a:r>
            <a:r>
              <a:rPr lang="en-US" i="1" dirty="0" smtClean="0"/>
              <a:t>A very practical and helpful guide for secondary teachers. </a:t>
            </a:r>
            <a:endParaRPr lang="en-US" dirty="0" smtClean="0"/>
          </a:p>
          <a:p>
            <a:endParaRPr lang="en-US" sz="800" dirty="0" smtClean="0"/>
          </a:p>
          <a:p>
            <a:r>
              <a:rPr lang="en-US" dirty="0" smtClean="0"/>
              <a:t>													   </a:t>
            </a:r>
            <a:r>
              <a:rPr lang="en-US" dirty="0" err="1" smtClean="0"/>
              <a:t>abellsham@gmail.com</a:t>
            </a:r>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8537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8"/>
            <a:ext cx="8229600" cy="1143000"/>
          </a:xfrm>
        </p:spPr>
        <p:txBody>
          <a:bodyPr/>
          <a:lstStyle/>
          <a:p>
            <a:r>
              <a:rPr lang="en-US" dirty="0" smtClean="0"/>
              <a:t>Leadership and Management</a:t>
            </a:r>
            <a:endParaRPr lang="en-US" dirty="0"/>
          </a:p>
        </p:txBody>
      </p:sp>
      <p:sp>
        <p:nvSpPr>
          <p:cNvPr id="3" name="Content Placeholder 2"/>
          <p:cNvSpPr>
            <a:spLocks noGrp="1"/>
          </p:cNvSpPr>
          <p:nvPr>
            <p:ph idx="1"/>
          </p:nvPr>
        </p:nvSpPr>
        <p:spPr>
          <a:xfrm>
            <a:off x="324556" y="886532"/>
            <a:ext cx="8540044" cy="5971467"/>
          </a:xfrm>
        </p:spPr>
        <p:txBody>
          <a:bodyPr>
            <a:normAutofit fontScale="77500" lnSpcReduction="20000"/>
          </a:bodyPr>
          <a:lstStyle/>
          <a:p>
            <a:pPr marL="0" indent="0">
              <a:lnSpc>
                <a:spcPct val="110000"/>
              </a:lnSpc>
              <a:buNone/>
            </a:pPr>
            <a:r>
              <a:rPr lang="en-GB" sz="3000" dirty="0"/>
              <a:t>The EAL coordinator should </a:t>
            </a:r>
            <a:r>
              <a:rPr lang="en-GB" sz="3000" dirty="0" smtClean="0"/>
              <a:t>lead </a:t>
            </a:r>
            <a:r>
              <a:rPr lang="en-GB" sz="3000" dirty="0"/>
              <a:t>in establishing EAL policy and practice </a:t>
            </a:r>
            <a:r>
              <a:rPr lang="en-GB" sz="3000" dirty="0" smtClean="0"/>
              <a:t>across the school in order to accelerate progress and ensure high standards of learning and teaching for pupils with EAL.</a:t>
            </a:r>
            <a:endParaRPr lang="en-GB" sz="3000" dirty="0"/>
          </a:p>
          <a:p>
            <a:pPr marL="0" indent="0">
              <a:buNone/>
            </a:pPr>
            <a:endParaRPr lang="en-US" sz="800" b="1" dirty="0" smtClean="0">
              <a:solidFill>
                <a:srgbClr val="FF0000"/>
              </a:solidFill>
            </a:endParaRPr>
          </a:p>
          <a:p>
            <a:pPr marL="0" indent="0">
              <a:buNone/>
            </a:pPr>
            <a:r>
              <a:rPr lang="en-US" b="1" dirty="0" smtClean="0">
                <a:solidFill>
                  <a:srgbClr val="FF0000"/>
                </a:solidFill>
              </a:rPr>
              <a:t>Key to this is knowing your school.</a:t>
            </a:r>
          </a:p>
          <a:p>
            <a:pPr marL="0" indent="0">
              <a:buNone/>
            </a:pPr>
            <a:endParaRPr lang="en-US" sz="1000" b="1" dirty="0" smtClean="0">
              <a:solidFill>
                <a:srgbClr val="FF0000"/>
              </a:solidFill>
            </a:endParaRPr>
          </a:p>
          <a:p>
            <a:r>
              <a:rPr lang="en-US" dirty="0" smtClean="0">
                <a:solidFill>
                  <a:srgbClr val="000000"/>
                </a:solidFill>
              </a:rPr>
              <a:t>ensure the children with EAL are identified and accurate background information is gathered</a:t>
            </a:r>
          </a:p>
          <a:p>
            <a:r>
              <a:rPr lang="en-US" dirty="0" smtClean="0"/>
              <a:t>collect and </a:t>
            </a:r>
            <a:r>
              <a:rPr lang="en-US" dirty="0" err="1" smtClean="0"/>
              <a:t>analyse</a:t>
            </a:r>
            <a:r>
              <a:rPr lang="en-US" dirty="0" smtClean="0"/>
              <a:t> data to ensure standards and progress</a:t>
            </a:r>
          </a:p>
          <a:p>
            <a:r>
              <a:rPr lang="en-US" dirty="0" smtClean="0"/>
              <a:t>use the data and your knowledge of the school provision:</a:t>
            </a:r>
          </a:p>
          <a:p>
            <a:pPr marL="536575" indent="-268288">
              <a:buFont typeface="Lucida Grande"/>
              <a:buChar char="-"/>
            </a:pPr>
            <a:r>
              <a:rPr lang="en-US" dirty="0" smtClean="0"/>
              <a:t>to identify needs for developing this provision for pupils with EAL </a:t>
            </a:r>
          </a:p>
          <a:p>
            <a:pPr marL="536575" indent="-268288">
              <a:buFont typeface="Lucida Grande"/>
              <a:buChar char="-"/>
            </a:pPr>
            <a:r>
              <a:rPr lang="en-US" dirty="0"/>
              <a:t>w</a:t>
            </a:r>
            <a:r>
              <a:rPr lang="en-US" dirty="0" smtClean="0"/>
              <a:t>ork with SLT to ensure these are reflected in the SDP</a:t>
            </a:r>
          </a:p>
          <a:p>
            <a:pPr marL="536575" indent="-268288">
              <a:buFont typeface="Lucida Grande"/>
              <a:buChar char="-"/>
            </a:pPr>
            <a:r>
              <a:rPr lang="en-US" dirty="0"/>
              <a:t>c</a:t>
            </a:r>
            <a:r>
              <a:rPr lang="en-US" dirty="0" smtClean="0"/>
              <a:t>reate an action plan for yourself based on these needs</a:t>
            </a:r>
          </a:p>
          <a:p>
            <a:pPr marL="536575" indent="-268288">
              <a:buFont typeface="Lucida Grande"/>
              <a:buChar char="-"/>
            </a:pPr>
            <a:r>
              <a:rPr lang="en-US" dirty="0" err="1" smtClean="0"/>
              <a:t>organise</a:t>
            </a:r>
            <a:r>
              <a:rPr lang="en-US" dirty="0" smtClean="0"/>
              <a:t> and monitor/review provision</a:t>
            </a:r>
          </a:p>
        </p:txBody>
      </p:sp>
    </p:spTree>
    <p:extLst>
      <p:ext uri="{BB962C8B-B14F-4D97-AF65-F5344CB8AC3E}">
        <p14:creationId xmlns:p14="http://schemas.microsoft.com/office/powerpoint/2010/main" val="2799449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193"/>
            <a:ext cx="8229600" cy="1143000"/>
          </a:xfrm>
        </p:spPr>
        <p:txBody>
          <a:bodyPr>
            <a:normAutofit fontScale="90000"/>
          </a:bodyPr>
          <a:lstStyle/>
          <a:p>
            <a:r>
              <a:rPr lang="en-US" dirty="0" smtClean="0"/>
              <a:t>What do you know about your pupils with EAL?</a:t>
            </a:r>
            <a:endParaRPr lang="en-US" dirty="0"/>
          </a:p>
        </p:txBody>
      </p:sp>
    </p:spTree>
    <p:extLst>
      <p:ext uri="{BB962C8B-B14F-4D97-AF65-F5344CB8AC3E}">
        <p14:creationId xmlns:p14="http://schemas.microsoft.com/office/powerpoint/2010/main" val="1675490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28"/>
            <a:ext cx="8229600" cy="1143000"/>
          </a:xfrm>
        </p:spPr>
        <p:txBody>
          <a:bodyPr>
            <a:normAutofit fontScale="90000"/>
          </a:bodyPr>
          <a:lstStyle/>
          <a:p>
            <a:r>
              <a:rPr lang="en-US" dirty="0" smtClean="0">
                <a:latin typeface="Arial Rounded MT Bold"/>
                <a:cs typeface="Arial Rounded MT Bold"/>
              </a:rPr>
              <a:t>Who are your pupils with EAL?</a:t>
            </a:r>
            <a:endParaRPr lang="en-US" dirty="0">
              <a:latin typeface="Arial Rounded MT Bold"/>
              <a:cs typeface="Arial Rounded MT Bold"/>
            </a:endParaRPr>
          </a:p>
        </p:txBody>
      </p:sp>
      <p:sp>
        <p:nvSpPr>
          <p:cNvPr id="3" name="Content Placeholder 2"/>
          <p:cNvSpPr>
            <a:spLocks noGrp="1"/>
          </p:cNvSpPr>
          <p:nvPr>
            <p:ph idx="1"/>
          </p:nvPr>
        </p:nvSpPr>
        <p:spPr>
          <a:xfrm>
            <a:off x="457200" y="977372"/>
            <a:ext cx="8229600" cy="5880627"/>
          </a:xfrm>
        </p:spPr>
        <p:txBody>
          <a:bodyPr>
            <a:noAutofit/>
          </a:bodyPr>
          <a:lstStyle/>
          <a:p>
            <a:pPr marL="0" indent="0">
              <a:buNone/>
            </a:pPr>
            <a:r>
              <a:rPr lang="en-US" sz="2800" dirty="0" err="1" smtClean="0">
                <a:solidFill>
                  <a:schemeClr val="tx1"/>
                </a:solidFill>
              </a:rPr>
              <a:t>DfE</a:t>
            </a:r>
            <a:r>
              <a:rPr lang="en-US" sz="2800" dirty="0" smtClean="0">
                <a:solidFill>
                  <a:schemeClr val="tx1"/>
                </a:solidFill>
              </a:rPr>
              <a:t> definition:</a:t>
            </a:r>
          </a:p>
          <a:p>
            <a:pPr marL="0" indent="0">
              <a:buNone/>
            </a:pPr>
            <a:r>
              <a:rPr lang="en-US" sz="2600" i="1" dirty="0" smtClean="0">
                <a:solidFill>
                  <a:schemeClr val="tx1"/>
                </a:solidFill>
                <a:cs typeface="Arial"/>
              </a:rPr>
              <a:t>‘A </a:t>
            </a:r>
            <a:r>
              <a:rPr lang="en-US" sz="2600" i="1" dirty="0">
                <a:solidFill>
                  <a:schemeClr val="tx1"/>
                </a:solidFill>
                <a:cs typeface="Arial"/>
              </a:rPr>
              <a:t>first language, where it is other than English, is recorded </a:t>
            </a:r>
            <a:r>
              <a:rPr lang="en-US" sz="2600" i="1" dirty="0" smtClean="0">
                <a:solidFill>
                  <a:schemeClr val="tx1"/>
                </a:solidFill>
                <a:cs typeface="Arial"/>
              </a:rPr>
              <a:t>where </a:t>
            </a:r>
            <a:r>
              <a:rPr lang="en-US" sz="2600" i="1" dirty="0">
                <a:solidFill>
                  <a:schemeClr val="tx1"/>
                </a:solidFill>
                <a:cs typeface="Arial"/>
              </a:rPr>
              <a:t>a child was </a:t>
            </a:r>
            <a:r>
              <a:rPr lang="en-US" sz="2600" i="1" dirty="0">
                <a:solidFill>
                  <a:srgbClr val="FF0000"/>
                </a:solidFill>
                <a:cs typeface="Arial"/>
              </a:rPr>
              <a:t>exposed</a:t>
            </a:r>
            <a:r>
              <a:rPr lang="en-US" sz="2600" i="1" dirty="0">
                <a:solidFill>
                  <a:schemeClr val="tx1"/>
                </a:solidFill>
                <a:cs typeface="Arial"/>
              </a:rPr>
              <a:t> to the language during early </a:t>
            </a:r>
            <a:r>
              <a:rPr lang="en-US" sz="2600" i="1" dirty="0" smtClean="0">
                <a:solidFill>
                  <a:schemeClr val="tx1"/>
                </a:solidFill>
                <a:cs typeface="Arial"/>
              </a:rPr>
              <a:t>development </a:t>
            </a:r>
            <a:r>
              <a:rPr lang="en-US" sz="2600" i="1" dirty="0">
                <a:solidFill>
                  <a:schemeClr val="tx1"/>
                </a:solidFill>
                <a:cs typeface="Arial"/>
              </a:rPr>
              <a:t>and continues to be exposed to this language </a:t>
            </a:r>
            <a:r>
              <a:rPr lang="en-US" sz="2600" i="1" dirty="0" smtClean="0">
                <a:solidFill>
                  <a:schemeClr val="tx1"/>
                </a:solidFill>
                <a:cs typeface="Arial"/>
              </a:rPr>
              <a:t>in </a:t>
            </a:r>
            <a:r>
              <a:rPr lang="en-US" sz="2600" i="1" dirty="0">
                <a:solidFill>
                  <a:schemeClr val="tx1"/>
                </a:solidFill>
                <a:cs typeface="Arial"/>
              </a:rPr>
              <a:t>the home or in the </a:t>
            </a:r>
            <a:r>
              <a:rPr lang="en-US" sz="2600" i="1" dirty="0" smtClean="0">
                <a:solidFill>
                  <a:schemeClr val="tx1"/>
                </a:solidFill>
                <a:cs typeface="Arial"/>
              </a:rPr>
              <a:t>community.  </a:t>
            </a:r>
          </a:p>
          <a:p>
            <a:pPr marL="0" indent="0">
              <a:buNone/>
            </a:pPr>
            <a:endParaRPr lang="en-US" sz="800" i="1" dirty="0">
              <a:solidFill>
                <a:schemeClr val="tx1"/>
              </a:solidFill>
              <a:cs typeface="Arial"/>
            </a:endParaRPr>
          </a:p>
          <a:p>
            <a:pPr marL="0" indent="0">
              <a:buNone/>
            </a:pPr>
            <a:r>
              <a:rPr lang="en-US" sz="2600" i="1" dirty="0" smtClean="0">
                <a:solidFill>
                  <a:schemeClr val="tx1"/>
                </a:solidFill>
                <a:cs typeface="Arial"/>
              </a:rPr>
              <a:t>Where </a:t>
            </a:r>
            <a:r>
              <a:rPr lang="en-US" sz="2600" i="1" dirty="0">
                <a:solidFill>
                  <a:schemeClr val="tx1"/>
                </a:solidFill>
                <a:cs typeface="Arial"/>
              </a:rPr>
              <a:t>a child was exposed to more than one language </a:t>
            </a:r>
            <a:r>
              <a:rPr lang="en-US" sz="2600" i="1" dirty="0" smtClean="0">
                <a:solidFill>
                  <a:schemeClr val="tx1"/>
                </a:solidFill>
                <a:cs typeface="Arial"/>
              </a:rPr>
              <a:t>(</a:t>
            </a:r>
            <a:r>
              <a:rPr lang="en-US" sz="2600" i="1" dirty="0">
                <a:solidFill>
                  <a:schemeClr val="tx1"/>
                </a:solidFill>
                <a:cs typeface="Arial"/>
              </a:rPr>
              <a:t>which may include English) during early development</a:t>
            </a:r>
            <a:r>
              <a:rPr lang="en-US" sz="2600" b="1" i="1" dirty="0">
                <a:solidFill>
                  <a:srgbClr val="FF0000"/>
                </a:solidFill>
                <a:cs typeface="Arial"/>
              </a:rPr>
              <a:t>, the </a:t>
            </a:r>
            <a:r>
              <a:rPr lang="en-US" sz="2600" b="1" i="1" dirty="0" smtClean="0">
                <a:solidFill>
                  <a:srgbClr val="FF0000"/>
                </a:solidFill>
                <a:cs typeface="Arial"/>
              </a:rPr>
              <a:t>language </a:t>
            </a:r>
            <a:r>
              <a:rPr lang="en-US" sz="2600" b="1" i="1" dirty="0">
                <a:solidFill>
                  <a:srgbClr val="FF0000"/>
                </a:solidFill>
                <a:cs typeface="Arial"/>
              </a:rPr>
              <a:t>other than English is recorded</a:t>
            </a:r>
            <a:r>
              <a:rPr lang="en-US" sz="2600" i="1" dirty="0">
                <a:solidFill>
                  <a:srgbClr val="000000"/>
                </a:solidFill>
                <a:cs typeface="Arial"/>
              </a:rPr>
              <a:t>, irrespective of the </a:t>
            </a:r>
            <a:r>
              <a:rPr lang="en-US" sz="2600" i="1" dirty="0" smtClean="0">
                <a:solidFill>
                  <a:srgbClr val="000000"/>
                </a:solidFill>
                <a:cs typeface="Arial"/>
              </a:rPr>
              <a:t>child's </a:t>
            </a:r>
            <a:r>
              <a:rPr lang="en-US" sz="2600" i="1" dirty="0">
                <a:solidFill>
                  <a:srgbClr val="000000"/>
                </a:solidFill>
                <a:cs typeface="Arial"/>
              </a:rPr>
              <a:t>proficiency in English. </a:t>
            </a:r>
            <a:endParaRPr lang="en-US" sz="2600" i="1" dirty="0" smtClean="0">
              <a:solidFill>
                <a:srgbClr val="000000"/>
              </a:solidFill>
              <a:cs typeface="Arial"/>
            </a:endParaRPr>
          </a:p>
          <a:p>
            <a:pPr marL="0" indent="0">
              <a:buNone/>
            </a:pPr>
            <a:endParaRPr lang="en-US" sz="800" i="1" dirty="0" smtClean="0">
              <a:solidFill>
                <a:srgbClr val="000000"/>
              </a:solidFill>
              <a:cs typeface="Arial"/>
            </a:endParaRPr>
          </a:p>
          <a:p>
            <a:pPr marL="0" indent="0">
              <a:buNone/>
            </a:pPr>
            <a:r>
              <a:rPr lang="en-US" sz="2600" b="1" u="sng" dirty="0" smtClean="0"/>
              <a:t>YOU </a:t>
            </a:r>
            <a:r>
              <a:rPr lang="en-US" sz="2600" b="1" u="sng" dirty="0"/>
              <a:t>MUST PUT THE LANGUAGE THAT </a:t>
            </a:r>
            <a:r>
              <a:rPr lang="en-US" sz="2600" b="1" u="sng" dirty="0">
                <a:solidFill>
                  <a:srgbClr val="FF0000"/>
                </a:solidFill>
              </a:rPr>
              <a:t>IS NOT ENGLISH IN THE FIRST LANGUAGE FIELD</a:t>
            </a:r>
            <a:r>
              <a:rPr lang="en-US" sz="2600" b="1" u="sng" dirty="0"/>
              <a:t> ON SIMS!</a:t>
            </a:r>
            <a:r>
              <a:rPr lang="en-US" sz="2600" b="1" u="sng" dirty="0" smtClean="0"/>
              <a:t>!</a:t>
            </a:r>
          </a:p>
          <a:p>
            <a:pPr marL="0" indent="0">
              <a:buNone/>
            </a:pPr>
            <a:endParaRPr lang="en-US" sz="2600" dirty="0" smtClean="0">
              <a:cs typeface="Arial"/>
            </a:endParaRPr>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smtClean="0"/>
          </a:p>
          <a:p>
            <a:endParaRPr lang="en-US" sz="2200" dirty="0"/>
          </a:p>
        </p:txBody>
      </p:sp>
    </p:spTree>
    <p:extLst>
      <p:ext uri="{BB962C8B-B14F-4D97-AF65-F5344CB8AC3E}">
        <p14:creationId xmlns:p14="http://schemas.microsoft.com/office/powerpoint/2010/main" val="1034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173"/>
            <a:ext cx="8229600" cy="1143000"/>
          </a:xfrm>
        </p:spPr>
        <p:txBody>
          <a:bodyPr>
            <a:normAutofit/>
          </a:bodyPr>
          <a:lstStyle/>
          <a:p>
            <a:r>
              <a:rPr lang="en-US" dirty="0" smtClean="0"/>
              <a:t>Children learning EAL </a:t>
            </a:r>
            <a:r>
              <a:rPr lang="mr-IN" dirty="0" smtClean="0"/>
              <a:t>…</a:t>
            </a:r>
            <a:r>
              <a:rPr lang="en-GB" dirty="0" smtClean="0"/>
              <a:t>..</a:t>
            </a:r>
            <a:endParaRPr lang="en-US" dirty="0"/>
          </a:p>
        </p:txBody>
      </p:sp>
      <p:sp>
        <p:nvSpPr>
          <p:cNvPr id="3" name="Content Placeholder 2"/>
          <p:cNvSpPr>
            <a:spLocks noGrp="1"/>
          </p:cNvSpPr>
          <p:nvPr>
            <p:ph idx="1"/>
          </p:nvPr>
        </p:nvSpPr>
        <p:spPr>
          <a:xfrm>
            <a:off x="457200" y="1009827"/>
            <a:ext cx="8229600" cy="5071533"/>
          </a:xfrm>
        </p:spPr>
        <p:txBody>
          <a:bodyPr>
            <a:normAutofit fontScale="92500" lnSpcReduction="20000"/>
          </a:bodyPr>
          <a:lstStyle/>
          <a:p>
            <a:pPr marL="0" indent="0">
              <a:buNone/>
            </a:pPr>
            <a:r>
              <a:rPr lang="mr-IN" dirty="0" smtClean="0"/>
              <a:t>…</a:t>
            </a:r>
            <a:r>
              <a:rPr lang="en-GB" dirty="0" smtClean="0"/>
              <a:t>. </a:t>
            </a:r>
            <a:r>
              <a:rPr lang="en-US" dirty="0" smtClean="0"/>
              <a:t>are </a:t>
            </a:r>
            <a:r>
              <a:rPr lang="en-US" dirty="0"/>
              <a:t>a </a:t>
            </a:r>
            <a:r>
              <a:rPr lang="en-US" dirty="0" smtClean="0"/>
              <a:t>heterogeneous group.</a:t>
            </a:r>
          </a:p>
          <a:p>
            <a:pPr marL="0" indent="0">
              <a:buNone/>
            </a:pPr>
            <a:r>
              <a:rPr lang="en-US" dirty="0" smtClean="0"/>
              <a:t>Meeting </a:t>
            </a:r>
            <a:r>
              <a:rPr lang="en-US" dirty="0"/>
              <a:t>their needs is </a:t>
            </a:r>
            <a:r>
              <a:rPr lang="en-US" dirty="0" smtClean="0"/>
              <a:t>dependent on gathering accurate background information</a:t>
            </a:r>
            <a:r>
              <a:rPr lang="en-US" dirty="0"/>
              <a:t>.</a:t>
            </a:r>
          </a:p>
          <a:p>
            <a:r>
              <a:rPr lang="en-US" dirty="0" smtClean="0"/>
              <a:t>Age </a:t>
            </a:r>
            <a:endParaRPr lang="en-US" dirty="0"/>
          </a:p>
          <a:p>
            <a:pPr marL="0" indent="0">
              <a:buNone/>
            </a:pPr>
            <a:r>
              <a:rPr lang="en-US" dirty="0"/>
              <a:t>  First language educational history </a:t>
            </a:r>
          </a:p>
          <a:p>
            <a:pPr marL="0" indent="0">
              <a:buNone/>
            </a:pPr>
            <a:r>
              <a:rPr lang="en-US" dirty="0"/>
              <a:t>  First language literacy </a:t>
            </a:r>
          </a:p>
          <a:p>
            <a:pPr marL="0" indent="0">
              <a:buNone/>
            </a:pPr>
            <a:r>
              <a:rPr lang="en-US" dirty="0"/>
              <a:t>  English language proficiency </a:t>
            </a:r>
          </a:p>
          <a:p>
            <a:pPr marL="0" indent="0">
              <a:buNone/>
            </a:pPr>
            <a:r>
              <a:rPr lang="en-US" dirty="0"/>
              <a:t>  English-medium schooling </a:t>
            </a:r>
            <a:r>
              <a:rPr lang="en-US" dirty="0" smtClean="0"/>
              <a:t>experience</a:t>
            </a:r>
          </a:p>
          <a:p>
            <a:r>
              <a:rPr lang="en-US" dirty="0" smtClean="0"/>
              <a:t>Other schooling experience </a:t>
            </a:r>
            <a:endParaRPr lang="en-US" dirty="0"/>
          </a:p>
          <a:p>
            <a:pPr marL="0" indent="0">
              <a:buNone/>
            </a:pPr>
            <a:r>
              <a:rPr lang="en-US" dirty="0"/>
              <a:t>  Academic track record </a:t>
            </a:r>
          </a:p>
          <a:p>
            <a:pPr marL="0" indent="0">
              <a:buNone/>
            </a:pPr>
            <a:r>
              <a:rPr lang="en-US" dirty="0"/>
              <a:t>  Family and community circumstances. </a:t>
            </a:r>
          </a:p>
          <a:p>
            <a:endParaRPr lang="en-US" dirty="0"/>
          </a:p>
        </p:txBody>
      </p:sp>
    </p:spTree>
    <p:extLst>
      <p:ext uri="{BB962C8B-B14F-4D97-AF65-F5344CB8AC3E}">
        <p14:creationId xmlns:p14="http://schemas.microsoft.com/office/powerpoint/2010/main" val="18028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3209</TotalTime>
  <Words>4188</Words>
  <Application>Microsoft Office PowerPoint</Application>
  <PresentationFormat>On-screen Show (4:3)</PresentationFormat>
  <Paragraphs>722</Paragraphs>
  <Slides>54</Slides>
  <Notes>36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71" baseType="lpstr">
      <vt:lpstr>ＭＳ Ｐゴシック</vt:lpstr>
      <vt:lpstr>ＭＳ Ｐゴシック</vt:lpstr>
      <vt:lpstr>Arial</vt:lpstr>
      <vt:lpstr>Arial Black</vt:lpstr>
      <vt:lpstr>Arial Rounded MT Bold</vt:lpstr>
      <vt:lpstr>Calibri</vt:lpstr>
      <vt:lpstr>Calibri (Body)</vt:lpstr>
      <vt:lpstr>Calibri (Headings)</vt:lpstr>
      <vt:lpstr>Calibri body</vt:lpstr>
      <vt:lpstr>Courier New</vt:lpstr>
      <vt:lpstr>Helvetica</vt:lpstr>
      <vt:lpstr>Lucida Grande</vt:lpstr>
      <vt:lpstr>Mangal</vt:lpstr>
      <vt:lpstr>Symbol</vt:lpstr>
      <vt:lpstr>Times</vt:lpstr>
      <vt:lpstr>Office Theme</vt:lpstr>
      <vt:lpstr>Document</vt:lpstr>
      <vt:lpstr>Developing the Role of the EAL Coordinator/Lead</vt:lpstr>
      <vt:lpstr>The Iceberg Model – Jim Cummins</vt:lpstr>
      <vt:lpstr>What are the issues for EAL learners?</vt:lpstr>
      <vt:lpstr>PowerPoint Presentation</vt:lpstr>
      <vt:lpstr>Leadership and Management Questions to consider</vt:lpstr>
      <vt:lpstr>Leadership and Management</vt:lpstr>
      <vt:lpstr>What do you know about your pupils with EAL?</vt:lpstr>
      <vt:lpstr>Who are your pupils with EAL?</vt:lpstr>
      <vt:lpstr>Children learning EAL …..</vt:lpstr>
      <vt:lpstr>Gathering essential information (Supporting Newly Arrived Bilingual Pupils – Reading Council)</vt:lpstr>
      <vt:lpstr> Gathering essential information EMAS Team Wiltshire Council </vt:lpstr>
      <vt:lpstr>Resource List  1. Role &amp; responsibilities       of EAL Coordinator 2. New Arrivals info        &amp; guidance  3. Info gathering      from family 4. Information giving 5. Initial assessment 6. Classroom support      strategies by stage of         proficiency. 7. First days in class 8. First months in class 9. Bilingual Resources 10. Working with       parents 11. Useful websites </vt:lpstr>
      <vt:lpstr>Know your school</vt:lpstr>
      <vt:lpstr>How will you gather this information? </vt:lpstr>
      <vt:lpstr>Assessment of proficiency in English</vt:lpstr>
      <vt:lpstr>Vocabulary – ‘fair’</vt:lpstr>
      <vt:lpstr>PowerPoint Presentation</vt:lpstr>
      <vt:lpstr>Progression in vocabulary</vt:lpstr>
      <vt:lpstr>Making an assessment</vt:lpstr>
      <vt:lpstr>Good practice for EAL assessment</vt:lpstr>
      <vt:lpstr>Good practice for EAL assessment</vt:lpstr>
      <vt:lpstr>Teaching and Learning - managing EAL provision</vt:lpstr>
      <vt:lpstr>We are all language teachers</vt:lpstr>
      <vt:lpstr>Previous key messages from the DfE</vt:lpstr>
      <vt:lpstr>Plan and monitor the support</vt:lpstr>
      <vt:lpstr>Learning and Teaching</vt:lpstr>
      <vt:lpstr>PowerPoint Presentation</vt:lpstr>
      <vt:lpstr>PowerPoint Presentation</vt:lpstr>
      <vt:lpstr>Learning and Teaching</vt:lpstr>
      <vt:lpstr>Identifying language learning objectives</vt:lpstr>
      <vt:lpstr>Cummins Framework </vt:lpstr>
      <vt:lpstr>PowerPoint Presentation</vt:lpstr>
      <vt:lpstr>PowerPoint Presentation</vt:lpstr>
      <vt:lpstr>Language Demands</vt:lpstr>
      <vt:lpstr>Teaching pupils with EAL</vt:lpstr>
      <vt:lpstr>Planned talk as a strategy</vt:lpstr>
      <vt:lpstr>Planned Talk</vt:lpstr>
      <vt:lpstr>Plan both ….. </vt:lpstr>
      <vt:lpstr>Managing learning and teaching</vt:lpstr>
      <vt:lpstr>Children new to English</vt:lpstr>
      <vt:lpstr>Charlie/Willie Wonka Label:</vt:lpstr>
      <vt:lpstr>Use labels to complete frame (transferring knowledge)</vt:lpstr>
      <vt:lpstr>PowerPoint Presentation</vt:lpstr>
      <vt:lpstr>PowerPoint Presentation</vt:lpstr>
      <vt:lpstr>PowerPoint Presentation</vt:lpstr>
      <vt:lpstr>PowerPoint Presentation</vt:lpstr>
      <vt:lpstr>Guiding principles to enable participation</vt:lpstr>
      <vt:lpstr>Links</vt:lpstr>
      <vt:lpstr>So learning and teaching should ….</vt:lpstr>
      <vt:lpstr>EAL and/or SEND?</vt:lpstr>
      <vt:lpstr>Leadership and Management Questions to consider</vt:lpstr>
      <vt:lpstr>Developing the Curriculum</vt:lpstr>
      <vt:lpstr>Partnerships with parents/carers/families and communities</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Bellsham-Revell</dc:creator>
  <cp:lastModifiedBy>Hau,Andrew</cp:lastModifiedBy>
  <cp:revision>180</cp:revision>
  <dcterms:created xsi:type="dcterms:W3CDTF">2019-01-19T13:08:08Z</dcterms:created>
  <dcterms:modified xsi:type="dcterms:W3CDTF">2019-02-28T15:18:13Z</dcterms:modified>
</cp:coreProperties>
</file>