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9" r:id="rId2"/>
    <p:sldId id="305" r:id="rId3"/>
    <p:sldId id="313" r:id="rId4"/>
    <p:sldId id="325" r:id="rId5"/>
    <p:sldId id="326" r:id="rId6"/>
    <p:sldId id="327" r:id="rId7"/>
    <p:sldId id="324" r:id="rId8"/>
    <p:sldId id="314" r:id="rId9"/>
    <p:sldId id="312" r:id="rId10"/>
    <p:sldId id="303" r:id="rId11"/>
    <p:sldId id="307" r:id="rId12"/>
    <p:sldId id="311" r:id="rId13"/>
    <p:sldId id="322" r:id="rId14"/>
    <p:sldId id="328" r:id="rId15"/>
    <p:sldId id="317" r:id="rId16"/>
    <p:sldId id="315" r:id="rId17"/>
    <p:sldId id="306" r:id="rId18"/>
    <p:sldId id="304" r:id="rId19"/>
  </p:sldIdLst>
  <p:sldSz cx="9144000" cy="6858000" type="screen4x3"/>
  <p:notesSz cx="6858000" cy="97234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5187" autoAdjust="0"/>
  </p:normalViewPr>
  <p:slideViewPr>
    <p:cSldViewPr>
      <p:cViewPr varScale="1">
        <p:scale>
          <a:sx n="71" d="100"/>
          <a:sy n="71" d="100"/>
        </p:scale>
        <p:origin x="127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sa-vfs01.wsa.internal\staff$\ldavis74.302\Documents\On%20roll%20Students%20by%20Languages%20first%20draf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sa-vfs01.wsa.internal\staff$\ldavis74.302\Documents\On%20roll%20Students%20by%20Languages%20first%20draf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 smtClean="0"/>
              <a:t>Students on roll by their first language </a:t>
            </a:r>
            <a:r>
              <a:rPr lang="en-GB" b="1" baseline="0" dirty="0" smtClean="0"/>
              <a:t> </a:t>
            </a:r>
            <a:r>
              <a:rPr lang="en-GB" b="1" dirty="0" smtClean="0"/>
              <a:t>                                                                                                                                  Total Languages: 51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B" b="1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Sheet1!$A$2:$A$23</c:f>
              <c:strCache>
                <c:ptCount val="22"/>
                <c:pt idx="0">
                  <c:v>English</c:v>
                </c:pt>
                <c:pt idx="1">
                  <c:v>Arabic</c:v>
                </c:pt>
                <c:pt idx="2">
                  <c:v>Romanian</c:v>
                </c:pt>
                <c:pt idx="3">
                  <c:v>Somali</c:v>
                </c:pt>
                <c:pt idx="4">
                  <c:v>Polish</c:v>
                </c:pt>
                <c:pt idx="5">
                  <c:v>Portuguese</c:v>
                </c:pt>
                <c:pt idx="6">
                  <c:v>Persian/Farsi</c:v>
                </c:pt>
                <c:pt idx="7">
                  <c:v>Pashto/Pakhto</c:v>
                </c:pt>
                <c:pt idx="8">
                  <c:v>Other Languages</c:v>
                </c:pt>
                <c:pt idx="9">
                  <c:v>Spanish</c:v>
                </c:pt>
                <c:pt idx="10">
                  <c:v>French</c:v>
                </c:pt>
                <c:pt idx="11">
                  <c:v>Albanian/Shqip</c:v>
                </c:pt>
                <c:pt idx="12">
                  <c:v>Hungarian</c:v>
                </c:pt>
                <c:pt idx="13">
                  <c:v>Italian</c:v>
                </c:pt>
                <c:pt idx="14">
                  <c:v>Russian</c:v>
                </c:pt>
                <c:pt idx="15">
                  <c:v>Tagalog/Filipino</c:v>
                </c:pt>
                <c:pt idx="16">
                  <c:v>Turkish</c:v>
                </c:pt>
                <c:pt idx="17">
                  <c:v>Bulgarian</c:v>
                </c:pt>
                <c:pt idx="18">
                  <c:v>Malayalam</c:v>
                </c:pt>
                <c:pt idx="19">
                  <c:v>Urdu</c:v>
                </c:pt>
                <c:pt idx="20">
                  <c:v>Hausa</c:v>
                </c:pt>
                <c:pt idx="21">
                  <c:v>Lithuanian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229</c:v>
                </c:pt>
                <c:pt idx="1">
                  <c:v>114</c:v>
                </c:pt>
                <c:pt idx="2">
                  <c:v>61</c:v>
                </c:pt>
                <c:pt idx="3">
                  <c:v>50</c:v>
                </c:pt>
                <c:pt idx="4">
                  <c:v>44</c:v>
                </c:pt>
                <c:pt idx="5">
                  <c:v>38</c:v>
                </c:pt>
                <c:pt idx="6">
                  <c:v>29</c:v>
                </c:pt>
                <c:pt idx="7">
                  <c:v>25</c:v>
                </c:pt>
                <c:pt idx="8">
                  <c:v>17</c:v>
                </c:pt>
                <c:pt idx="9">
                  <c:v>16</c:v>
                </c:pt>
                <c:pt idx="10">
                  <c:v>15</c:v>
                </c:pt>
                <c:pt idx="11">
                  <c:v>14</c:v>
                </c:pt>
                <c:pt idx="12">
                  <c:v>14</c:v>
                </c:pt>
                <c:pt idx="13">
                  <c:v>14</c:v>
                </c:pt>
                <c:pt idx="14">
                  <c:v>11</c:v>
                </c:pt>
                <c:pt idx="15">
                  <c:v>11</c:v>
                </c:pt>
                <c:pt idx="16">
                  <c:v>11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  <c:pt idx="20">
                  <c:v>6</c:v>
                </c:pt>
                <c:pt idx="21">
                  <c:v>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603059383202095"/>
          <c:y val="0.16791382327209098"/>
          <c:w val="0.25313599081364829"/>
          <c:h val="0.781255468066491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1" dirty="0" smtClean="0"/>
              <a:t>Students on roll by their first language                                                                                                                             Other Languages: 28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1" dirty="0" smtClean="0"/>
              <a:t>   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B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6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7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Sheet5!$A$1:$A$28</c:f>
              <c:strCache>
                <c:ptCount val="28"/>
                <c:pt idx="0">
                  <c:v>Gujarati</c:v>
                </c:pt>
                <c:pt idx="1">
                  <c:v>Malay/Indonesian</c:v>
                </c:pt>
                <c:pt idx="2">
                  <c:v>Bengali</c:v>
                </c:pt>
                <c:pt idx="3">
                  <c:v>Chinese</c:v>
                </c:pt>
                <c:pt idx="4">
                  <c:v>Sinhala</c:v>
                </c:pt>
                <c:pt idx="5">
                  <c:v>Twi/Asante</c:v>
                </c:pt>
                <c:pt idx="6">
                  <c:v>Dutch/Flemish</c:v>
                </c:pt>
                <c:pt idx="7">
                  <c:v>Hindi</c:v>
                </c:pt>
                <c:pt idx="8">
                  <c:v>Kurdish</c:v>
                </c:pt>
                <c:pt idx="9">
                  <c:v>Swahili/Kiswahili</c:v>
                </c:pt>
                <c:pt idx="10">
                  <c:v>Swedish</c:v>
                </c:pt>
                <c:pt idx="11">
                  <c:v>Caribbean Creole English</c:v>
                </c:pt>
                <c:pt idx="12">
                  <c:v>Czech</c:v>
                </c:pt>
                <c:pt idx="13">
                  <c:v>Georgian</c:v>
                </c:pt>
                <c:pt idx="14">
                  <c:v>German</c:v>
                </c:pt>
                <c:pt idx="15">
                  <c:v>Greek</c:v>
                </c:pt>
                <c:pt idx="16">
                  <c:v>Hebrew</c:v>
                </c:pt>
                <c:pt idx="17">
                  <c:v>Japanese</c:v>
                </c:pt>
                <c:pt idx="18">
                  <c:v>Konkani</c:v>
                </c:pt>
                <c:pt idx="19">
                  <c:v>Maldivian/Dhivehi</c:v>
                </c:pt>
                <c:pt idx="20">
                  <c:v>Nepali</c:v>
                </c:pt>
                <c:pt idx="21">
                  <c:v>Not yet obtained</c:v>
                </c:pt>
                <c:pt idx="22">
                  <c:v>Other than English</c:v>
                </c:pt>
                <c:pt idx="23">
                  <c:v>Panjabi</c:v>
                </c:pt>
                <c:pt idx="24">
                  <c:v>Slovenian</c:v>
                </c:pt>
                <c:pt idx="25">
                  <c:v>Tamil</c:v>
                </c:pt>
                <c:pt idx="26">
                  <c:v>Ukrainian</c:v>
                </c:pt>
                <c:pt idx="27">
                  <c:v>Vietnamese</c:v>
                </c:pt>
              </c:strCache>
            </c:strRef>
          </c:cat>
          <c:val>
            <c:numRef>
              <c:f>Sheet5!$B$1:$B$28</c:f>
              <c:numCache>
                <c:formatCode>General</c:formatCode>
                <c:ptCount val="28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281053149606299"/>
          <c:y val="0.10227938174394867"/>
          <c:w val="0.28093946850393703"/>
          <c:h val="0.843755905511811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54E72-53D3-468D-AD6F-0A6FC76E79ED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35578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9235578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FE359-7875-4BF0-81A2-34AB3213CF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955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0659B-91BB-4AE5-A674-582B9A1C8F26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728663"/>
            <a:ext cx="4860925" cy="3646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618633"/>
            <a:ext cx="5486400" cy="437554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35578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9235578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6E67C-1FDE-4A01-9EB5-DF8F577AC3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487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6E67C-1FDE-4A01-9EB5-DF8F577AC37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037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6E67C-1FDE-4A01-9EB5-DF8F577AC37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800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B3423-8853-4E4C-9DA1-EFCFC4AD34C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378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B3423-8853-4E4C-9DA1-EFCFC4AD34C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378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B3423-8853-4E4C-9DA1-EFCFC4AD34C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378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B3423-8853-4E4C-9DA1-EFCFC4AD34C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378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B3423-8853-4E4C-9DA1-EFCFC4AD34C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3783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B3423-8853-4E4C-9DA1-EFCFC4AD34C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378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B3423-8853-4E4C-9DA1-EFCFC4AD34C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378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B3423-8853-4E4C-9DA1-EFCFC4AD34C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378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6E67C-1FDE-4A01-9EB5-DF8F577AC37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526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6E67C-1FDE-4A01-9EB5-DF8F577AC37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526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B3423-8853-4E4C-9DA1-EFCFC4AD34C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378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6E67C-1FDE-4A01-9EB5-DF8F577AC37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591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6E67C-1FDE-4A01-9EB5-DF8F577AC37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31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B3423-8853-4E4C-9DA1-EFCFC4AD34C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378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6E67C-1FDE-4A01-9EB5-DF8F577AC37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526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6E67C-1FDE-4A01-9EB5-DF8F577AC37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526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6C5D-9ED3-4EC7-887C-C487FA2A1798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5231-D30B-4493-8AC6-89E3B80CCB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144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6C5D-9ED3-4EC7-887C-C487FA2A1798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5231-D30B-4493-8AC6-89E3B80CCB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880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6C5D-9ED3-4EC7-887C-C487FA2A1798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5231-D30B-4493-8AC6-89E3B80CCB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548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6C5D-9ED3-4EC7-887C-C487FA2A1798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5231-D30B-4493-8AC6-89E3B80CCB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638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6C5D-9ED3-4EC7-887C-C487FA2A1798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5231-D30B-4493-8AC6-89E3B80CCB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92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6C5D-9ED3-4EC7-887C-C487FA2A1798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5231-D30B-4493-8AC6-89E3B80CCB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047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6C5D-9ED3-4EC7-887C-C487FA2A1798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5231-D30B-4493-8AC6-89E3B80CCB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705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6C5D-9ED3-4EC7-887C-C487FA2A1798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5231-D30B-4493-8AC6-89E3B80CCB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30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6C5D-9ED3-4EC7-887C-C487FA2A1798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5231-D30B-4493-8AC6-89E3B80CCB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12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6C5D-9ED3-4EC7-887C-C487FA2A1798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5231-D30B-4493-8AC6-89E3B80CCB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29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6C5D-9ED3-4EC7-887C-C487FA2A1798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5231-D30B-4493-8AC6-89E3B80CCB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883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A6C5D-9ED3-4EC7-887C-C487FA2A1798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F5231-D30B-4493-8AC6-89E3B80CCB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85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#!i=3156325386&amp;k=wGsN6mH&amp;lb=1&amp;s=A"/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#!i=3156325947&amp;k=9TSnLvZ&amp;lb=1&amp;s=A"/><Relationship Id="rId5" Type="http://schemas.openxmlformats.org/officeDocument/2006/relationships/image" Target="../media/image6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#!i=3156325947&amp;k=9TSnLvZ&amp;lb=1&amp;s=A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#!i=3156325947&amp;k=9TSnLvZ&amp;lb=1&amp;s=A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#!i=3156325947&amp;k=9TSnLvZ&amp;lb=1&amp;s=A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.uk/url?sa=i&amp;rct=j&amp;q=&amp;esrc=s&amp;source=images&amp;cd=&amp;cad=rja&amp;uact=8&amp;ved=0ahUKEwij0c7b0qXSAhVG0RQKHSN1BnkQjRwIBw&amp;url=https://www.fairlands.herts.sch.uk/news/142-fairlands-christmas-panto&amp;bvm=bv.147448319,d.ZGg&amp;psig=AFQjCNHREUrnMcSH761IVsyAyTq6gSG9OQ&amp;ust=1487919608428560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www.google.co.uk/url?sa=i&amp;rct=j&amp;q=&amp;esrc=s&amp;source=images&amp;cd=&amp;cad=rja&amp;uact=8&amp;ved=0ahUKEwjc4-Wz0qXSAhUEuBQKHUFzAwMQjRwIBw&amp;url=http://www.ukemergency.co.uk/category/police/mounted-police/&amp;bvm=bv.147448319,d.ZGg&amp;psig=AFQjCNHermlKy9dGxLQoVDOZRPL3vNJEdg&amp;ust=1487919525830012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#!i=3156325947&amp;k=9TSnLvZ&amp;lb=1&amp;s=A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#!i=3156325947&amp;k=9TSnLvZ&amp;lb=1&amp;s=A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hyperlink" Target="https://www.google.co.uk/url?sa=i&amp;rct=j&amp;q=&amp;esrc=s&amp;source=images&amp;cd=&amp;cad=rja&amp;uact=8&amp;ved=0ahUKEwiErJaOq6LSAhWFAxoKHfiCBrEQjRwIBw&amp;url=https://www.thesun.co.uk/tvandshowbiz/2177864/planet-earth-two-baby-nubian-ibexs-being-hunted-by-red-foxes-and-the-whole-country-holds-its-breath/&amp;bvm=bv.147448319,d.ZGg&amp;psig=AFQjCNFVsUiJhXOC7MQChxm0yhcGY25Z5w&amp;ust=1487804875197462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#!i=3156325947&amp;k=9TSnLvZ&amp;lb=1&amp;s=A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hyperlink" Target="https://www.google.co.uk/url?sa=i&amp;rct=j&amp;q=&amp;esrc=s&amp;source=images&amp;cd=&amp;cad=rja&amp;uact=8&amp;ved=0ahUKEwis-6-jp6LSAhUGcBoKHcgvCrAQjRwIBw&amp;url=https://www.thesun.co.uk/tvandshowbiz/2177864/planet-earth-two-baby-nubian-ibexs-being-hunted-by-red-foxes-and-the-whole-country-holds-its-breath/&amp;bvm=bv.147448319,d.ZGg&amp;psig=AFQjCNFVsUiJhXOC7MQChxm0yhcGY25Z5w&amp;ust=1487804875197462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25.JPG"/><Relationship Id="rId5" Type="http://schemas.openxmlformats.org/officeDocument/2006/relationships/hyperlink" Target="#!i=3156325947&amp;k=9TSnLvZ&amp;lb=1&amp;s=A"/><Relationship Id="rId10" Type="http://schemas.openxmlformats.org/officeDocument/2006/relationships/hyperlink" Target="mailto:ama@whitefield.barnet.sch.uk" TargetMode="External"/><Relationship Id="rId4" Type="http://schemas.openxmlformats.org/officeDocument/2006/relationships/image" Target="../media/image3.png"/><Relationship Id="rId9" Type="http://schemas.openxmlformats.org/officeDocument/2006/relationships/hyperlink" Target="mailto:ery@whitefield.barnet.sch.uk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#!i=3156325386&amp;k=wGsN6mH&amp;lb=1&amp;s=A"/><Relationship Id="rId13" Type="http://schemas.openxmlformats.org/officeDocument/2006/relationships/hyperlink" Target="http://www.google.co.uk/url?sa=i&amp;rct=j&amp;q=&amp;esrc=s&amp;source=images&amp;cd=&amp;cad=rja&amp;uact=8&amp;ved=0ahUKEwi_ouK3hbrNAhUkI8AKHVZzDfIQjRwIBw&amp;url=http://cliparts.co/theatre-masks&amp;bvm=bv.125221236,d.ZGg&amp;psig=AFQjCNG0a3XnWwtCguk1iOmuZ-MnxkC_Hw&amp;ust=1466630198536504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#!i=3156325947&amp;k=9TSnLvZ&amp;lb=1&amp;s=A"/><Relationship Id="rId11" Type="http://schemas.openxmlformats.org/officeDocument/2006/relationships/hyperlink" Target="http://www.google.co.uk/url?sa=i&amp;rct=j&amp;q=&amp;esrc=s&amp;source=images&amp;cd=&amp;cad=rja&amp;uact=8&amp;ved=0ahUKEwisksejhbrNAhUHKMAKHVR_BNAQjRwIBw&amp;url=http://www.parikiaki.com/2015/12/cyprus-film-days-open-call/&amp;bvm=bv.125221236,d.ZGg&amp;psig=AFQjCNE7KBgCRVGFPHQ5rRFoTTFiO1tLFA&amp;ust=1466630117828672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13.jpe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#!i=3156325386&amp;k=wGsN6mH&amp;lb=1&amp;s=A"/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#!i=3156325947&amp;k=9TSnLvZ&amp;lb=1&amp;s=A"/><Relationship Id="rId11" Type="http://schemas.openxmlformats.org/officeDocument/2006/relationships/image" Target="../media/image16.png"/><Relationship Id="rId5" Type="http://schemas.openxmlformats.org/officeDocument/2006/relationships/image" Target="../media/image6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#!i=3156325947&amp;k=9TSnLvZ&amp;lb=1&amp;s=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#!i=3156325947&amp;k=9TSnLvZ&amp;lb=1&amp;s=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#!i=3156325386&amp;k=wGsN6mH&amp;lb=1&amp;s=A"/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#!i=3156325947&amp;k=9TSnLvZ&amp;lb=1&amp;s=A"/><Relationship Id="rId11" Type="http://schemas.openxmlformats.org/officeDocument/2006/relationships/hyperlink" Target="http://www.google.co.uk/url?sa=i&amp;rct=j&amp;q=&amp;esrc=s&amp;source=images&amp;cd=&amp;cad=rja&amp;uact=8&amp;ved=0ahUKEwidyL3gh7rNAhUkKMAKHbfqDwkQjRwIBw&amp;url=http://worldartsme.com/scratching-head-clipart.html&amp;bvm=bv.125221236,d.ZGg&amp;psig=AFQjCNHLe4zb20PtoUVkkPjCTG7S7ysWhg&amp;ust=1466630813856886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#!i=3156325386&amp;k=wGsN6mH&amp;lb=1&amp;s=A"/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#!i=3156325947&amp;k=9TSnLvZ&amp;lb=1&amp;s=A"/><Relationship Id="rId5" Type="http://schemas.openxmlformats.org/officeDocument/2006/relationships/image" Target="../media/image6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435" y="2277995"/>
            <a:ext cx="5864696" cy="175260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/>
              <a:t>Good practice in narrowing the achievement gap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729925" cy="7118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40466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Whitefield School</a:t>
            </a:r>
            <a:endParaRPr lang="en-GB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156" y="3501008"/>
            <a:ext cx="1108075" cy="108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331" y="1264902"/>
            <a:ext cx="1109662" cy="108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506" y="1264902"/>
            <a:ext cx="1111250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44" name="Picture 20" descr="Whitefield0084-M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6" t="11487" r="26176" b="25230"/>
          <a:stretch>
            <a:fillRect/>
          </a:stretch>
        </p:blipFill>
        <p:spPr bwMode="auto">
          <a:xfrm>
            <a:off x="6847681" y="1264902"/>
            <a:ext cx="1101725" cy="108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681" y="148889"/>
            <a:ext cx="1101725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46" name="Picture 22" descr="Whitefield0006-M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1" t="3214" r="39021" b="26369"/>
          <a:stretch>
            <a:fillRect/>
          </a:stretch>
        </p:blipFill>
        <p:spPr bwMode="auto">
          <a:xfrm>
            <a:off x="5701506" y="148889"/>
            <a:ext cx="1111250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47" name="Picture 23" descr="Whitefield0104-M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7" t="4466" r="35745" b="14114"/>
          <a:stretch>
            <a:fillRect/>
          </a:stretch>
        </p:blipFill>
        <p:spPr bwMode="auto">
          <a:xfrm>
            <a:off x="7985918" y="150477"/>
            <a:ext cx="110807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48" name="Picture 24" descr="Whitefield0076-M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6" t="-926" r="15863" b="1186"/>
          <a:stretch>
            <a:fillRect/>
          </a:stretch>
        </p:blipFill>
        <p:spPr bwMode="auto">
          <a:xfrm>
            <a:off x="4551963" y="139364"/>
            <a:ext cx="1112838" cy="110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51" name="Picture 27" descr="Whitefield0010-M[1]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0" r="16179" b="10312"/>
          <a:stretch>
            <a:fillRect/>
          </a:stretch>
        </p:blipFill>
        <p:spPr bwMode="auto">
          <a:xfrm>
            <a:off x="7981156" y="2384089"/>
            <a:ext cx="1109662" cy="10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52" name="Picture 28" descr="Whitefield0024-M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8" r="20830" b="10545"/>
          <a:stretch>
            <a:fillRect/>
          </a:stretch>
        </p:blipFill>
        <p:spPr bwMode="auto">
          <a:xfrm>
            <a:off x="6839743" y="2387264"/>
            <a:ext cx="1109663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5687218" y="4654214"/>
            <a:ext cx="2220913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34"/>
          <p:cNvSpPr txBox="1">
            <a:spLocks noChangeArrowheads="1"/>
          </p:cNvSpPr>
          <p:nvPr/>
        </p:nvSpPr>
        <p:spPr bwMode="auto">
          <a:xfrm>
            <a:off x="95230072" y="97471448"/>
            <a:ext cx="10841038" cy="42545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5"/>
          <p:cNvSpPr txBox="1">
            <a:spLocks noChangeArrowheads="1"/>
          </p:cNvSpPr>
          <p:nvPr/>
        </p:nvSpPr>
        <p:spPr bwMode="auto">
          <a:xfrm>
            <a:off x="96310192" y="97385723"/>
            <a:ext cx="7291387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1" i="1" u="none" strike="noStrike" cap="none" normalizeH="0" baseline="0" dirty="0" smtClean="0">
                <a:ln>
                  <a:noFill/>
                </a:ln>
                <a:solidFill>
                  <a:srgbClr val="600060"/>
                </a:solidFill>
                <a:effectLst/>
                <a:latin typeface="Calibri" pitchFamily="34" charset="0"/>
                <a:cs typeface="Arial" pitchFamily="34" charset="0"/>
              </a:rPr>
              <a:t>Live, Learn, Aspire, Achieve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362164"/>
            <a:ext cx="9144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Live, Learn, Aspire, Achieve </a:t>
            </a:r>
            <a:endParaRPr lang="en-GB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316491" y="3861048"/>
            <a:ext cx="6400800" cy="20668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 smtClean="0"/>
              <a:t>Liz Rymer, Headteacher</a:t>
            </a:r>
          </a:p>
          <a:p>
            <a:pPr algn="l"/>
            <a:r>
              <a:rPr lang="en-GB" dirty="0" smtClean="0"/>
              <a:t>Anna </a:t>
            </a:r>
            <a:r>
              <a:rPr lang="en-GB" dirty="0"/>
              <a:t>M</a:t>
            </a:r>
            <a:r>
              <a:rPr lang="en-GB" dirty="0" smtClean="0"/>
              <a:t>atloch, EAL Teacher</a:t>
            </a:r>
          </a:p>
          <a:p>
            <a:pPr algn="l"/>
            <a:endParaRPr lang="en-GB" dirty="0" smtClean="0"/>
          </a:p>
          <a:p>
            <a:pPr algn="l"/>
            <a:r>
              <a:rPr lang="en-GB" dirty="0" smtClean="0"/>
              <a:t>February 2017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54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6362164"/>
            <a:ext cx="9144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Live, Learn, Aspire, Achieve </a:t>
            </a:r>
            <a:endParaRPr lang="en-GB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729925" cy="71180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67544" y="40466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Whitefield School</a:t>
            </a:r>
            <a:endParaRPr lang="en-GB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812360" y="1346318"/>
            <a:ext cx="1264575" cy="5015846"/>
            <a:chOff x="51459" y="1340434"/>
            <a:chExt cx="1264575" cy="4956619"/>
          </a:xfrm>
        </p:grpSpPr>
        <p:pic>
          <p:nvPicPr>
            <p:cNvPr id="22" name="Picture 1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1" y="1340434"/>
              <a:ext cx="1261228" cy="1235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23" name="Picture 21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1" y="3763622"/>
              <a:ext cx="1261227" cy="12867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29" name="Picture 4" descr="http://www.cleverboxgallery.co.uk/2014Photography/Whitefield-School/Whitefield-310314/i-9TSnLvZ/0/M/Whitefield0084-M.jpg">
              <a:hlinkClick r:id="rId6"/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24" r="19913" b="18289"/>
            <a:stretch/>
          </p:blipFill>
          <p:spPr bwMode="auto">
            <a:xfrm>
              <a:off x="51459" y="5050365"/>
              <a:ext cx="1264575" cy="1246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" descr="http://www.cleverboxgallery.co.uk/2014Photography/Whitefield-School/Whitefield-310314/i-wGsN6mH/0/M/Whitefield0008-M.jpg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2" b="17800"/>
          <a:stretch/>
        </p:blipFill>
        <p:spPr bwMode="auto">
          <a:xfrm>
            <a:off x="7815708" y="2567518"/>
            <a:ext cx="1261227" cy="123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4" descr="Whitefield0076-M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6" t="-926" r="15863" b="1186"/>
          <a:stretch>
            <a:fillRect/>
          </a:stretch>
        </p:blipFill>
        <p:spPr bwMode="auto">
          <a:xfrm>
            <a:off x="7812359" y="88961"/>
            <a:ext cx="1264575" cy="125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6721" y="717640"/>
            <a:ext cx="8229600" cy="762471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 smtClean="0"/>
              <a:t>Getting the curriculum right…..</a:t>
            </a:r>
            <a:endParaRPr lang="en-GB" sz="4000" b="1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00458" y="1346319"/>
            <a:ext cx="7267886" cy="5277455"/>
          </a:xfrm>
        </p:spPr>
        <p:txBody>
          <a:bodyPr>
            <a:normAutofit/>
          </a:bodyPr>
          <a:lstStyle/>
          <a:p>
            <a:r>
              <a:rPr lang="en-GB" dirty="0" smtClean="0"/>
              <a:t>EAL students  being taught in mainstream lessons, but at the right level</a:t>
            </a:r>
          </a:p>
          <a:p>
            <a:r>
              <a:rPr lang="en-GB" dirty="0" smtClean="0"/>
              <a:t>EAL withdrawal lessons but still follow the curriculum</a:t>
            </a:r>
          </a:p>
          <a:p>
            <a:r>
              <a:rPr lang="en-GB" dirty="0" smtClean="0"/>
              <a:t>Carefully constructing EAL classes</a:t>
            </a:r>
          </a:p>
          <a:p>
            <a:r>
              <a:rPr lang="en-GB" dirty="0" smtClean="0"/>
              <a:t>One year GCSEs</a:t>
            </a:r>
          </a:p>
          <a:p>
            <a:r>
              <a:rPr lang="en-GB" dirty="0" smtClean="0"/>
              <a:t>Three year Sixth Form</a:t>
            </a:r>
          </a:p>
          <a:p>
            <a:r>
              <a:rPr lang="en-GB" dirty="0" smtClean="0"/>
              <a:t>Additional costs!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736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6362164"/>
            <a:ext cx="9144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Live, Learn, Aspire, Achieve </a:t>
            </a:r>
            <a:endParaRPr lang="en-GB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565527"/>
            <a:ext cx="1261193" cy="123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98617"/>
            <a:ext cx="1261228" cy="123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9" name="Picture 4" descr="http://www.cleverboxgallery.co.uk/2014Photography/Whitefield-School/Whitefield-310314/i-9TSnLvZ/0/M/Whitefield0084-M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4" r="19913" b="18289"/>
          <a:stretch/>
        </p:blipFill>
        <p:spPr bwMode="auto">
          <a:xfrm>
            <a:off x="7817811" y="5036162"/>
            <a:ext cx="1264575" cy="132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707" y="3803230"/>
            <a:ext cx="1272131" cy="123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729925" cy="71180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67544" y="40466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Whitefield School</a:t>
            </a:r>
            <a:endParaRPr lang="en-GB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707" y="2581908"/>
            <a:ext cx="1268785" cy="123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7" name="Picture 28" descr="Whitefield0024-M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8" r="20830" b="10545"/>
          <a:stretch>
            <a:fillRect/>
          </a:stretch>
        </p:blipFill>
        <p:spPr bwMode="auto">
          <a:xfrm>
            <a:off x="7817811" y="1331344"/>
            <a:ext cx="1255742" cy="123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22172" y="651061"/>
            <a:ext cx="8229600" cy="905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 smtClean="0"/>
              <a:t>An EAL friendly classroom….</a:t>
            </a:r>
            <a:endParaRPr lang="en-GB" sz="4000" b="1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00458" y="1334585"/>
            <a:ext cx="7195878" cy="52891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/>
              <a:t>Dictionaries, language activators available</a:t>
            </a:r>
          </a:p>
          <a:p>
            <a:r>
              <a:rPr lang="en-GB" sz="2800" dirty="0" smtClean="0"/>
              <a:t>Differentiated resources (and that does not mean just easier)</a:t>
            </a:r>
          </a:p>
          <a:p>
            <a:r>
              <a:rPr lang="en-GB" sz="2800" dirty="0" smtClean="0"/>
              <a:t>Safe, supportive climate, where it is ok to take risks</a:t>
            </a:r>
          </a:p>
          <a:p>
            <a:r>
              <a:rPr lang="en-GB" sz="2800" dirty="0" smtClean="0"/>
              <a:t>Seating plan to support learning</a:t>
            </a:r>
          </a:p>
          <a:p>
            <a:r>
              <a:rPr lang="en-GB" sz="2800" dirty="0"/>
              <a:t>Display that supports learning</a:t>
            </a:r>
          </a:p>
          <a:p>
            <a:r>
              <a:rPr lang="en-GB" sz="2800" dirty="0" smtClean="0"/>
              <a:t>Effective use of additional adults, buddies, sixth form volunteers</a:t>
            </a:r>
          </a:p>
          <a:p>
            <a:r>
              <a:rPr lang="en-GB" sz="2800" dirty="0" smtClean="0"/>
              <a:t>Pen Portraits so staff have to know their students</a:t>
            </a:r>
          </a:p>
          <a:p>
            <a:r>
              <a:rPr lang="en-GB" sz="2800" dirty="0" smtClean="0"/>
              <a:t>Teachers modelling correct use of grammar</a:t>
            </a:r>
          </a:p>
          <a:p>
            <a:r>
              <a:rPr lang="en-GB" sz="2800" dirty="0" smtClean="0"/>
              <a:t>Culture of high aspirations for all – no excuses!</a:t>
            </a:r>
          </a:p>
        </p:txBody>
      </p:sp>
    </p:spTree>
    <p:extLst>
      <p:ext uri="{BB962C8B-B14F-4D97-AF65-F5344CB8AC3E}">
        <p14:creationId xmlns:p14="http://schemas.microsoft.com/office/powerpoint/2010/main" val="423309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6362164"/>
            <a:ext cx="9144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Live, Learn, Aspire, Achieve </a:t>
            </a:r>
            <a:endParaRPr lang="en-GB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565527"/>
            <a:ext cx="1261193" cy="123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98617"/>
            <a:ext cx="1261228" cy="123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9" name="Picture 4" descr="http://www.cleverboxgallery.co.uk/2014Photography/Whitefield-School/Whitefield-310314/i-9TSnLvZ/0/M/Whitefield0084-M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4" r="19913" b="18289"/>
          <a:stretch/>
        </p:blipFill>
        <p:spPr bwMode="auto">
          <a:xfrm>
            <a:off x="7817811" y="5036162"/>
            <a:ext cx="1264575" cy="132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707" y="3803230"/>
            <a:ext cx="1272131" cy="123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729925" cy="71180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67544" y="40466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Whitefield School</a:t>
            </a:r>
            <a:endParaRPr lang="en-GB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707" y="2581908"/>
            <a:ext cx="1268785" cy="123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6635080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b="1" dirty="0" smtClean="0"/>
              <a:t>R</a:t>
            </a:r>
            <a:r>
              <a:rPr lang="en-GB" sz="4000" dirty="0" smtClean="0"/>
              <a:t> = Really</a:t>
            </a:r>
          </a:p>
          <a:p>
            <a:pPr marL="0" indent="0">
              <a:buNone/>
            </a:pPr>
            <a:r>
              <a:rPr lang="en-GB" sz="4000" b="1" dirty="0" smtClean="0"/>
              <a:t>H</a:t>
            </a:r>
            <a:r>
              <a:rPr lang="en-GB" sz="4000" dirty="0" smtClean="0"/>
              <a:t> = Here</a:t>
            </a:r>
          </a:p>
          <a:p>
            <a:pPr marL="0" indent="0">
              <a:buNone/>
            </a:pPr>
            <a:r>
              <a:rPr lang="en-GB" sz="4000" b="1" dirty="0" smtClean="0"/>
              <a:t> I</a:t>
            </a:r>
            <a:r>
              <a:rPr lang="en-GB" sz="4000" dirty="0" smtClean="0"/>
              <a:t>  = In</a:t>
            </a:r>
          </a:p>
          <a:p>
            <a:pPr marL="0" indent="0">
              <a:buNone/>
            </a:pPr>
            <a:r>
              <a:rPr lang="en-GB" sz="4000" b="1" dirty="0" smtClean="0"/>
              <a:t>N</a:t>
            </a:r>
            <a:r>
              <a:rPr lang="en-GB" sz="4000" dirty="0" smtClean="0"/>
              <a:t> = Name</a:t>
            </a:r>
          </a:p>
          <a:p>
            <a:pPr marL="0" indent="0">
              <a:buNone/>
            </a:pPr>
            <a:r>
              <a:rPr lang="en-GB" sz="4000" b="1" dirty="0" smtClean="0"/>
              <a:t>O</a:t>
            </a:r>
            <a:r>
              <a:rPr lang="en-GB" sz="4000" dirty="0" smtClean="0"/>
              <a:t> = Only</a:t>
            </a:r>
          </a:p>
          <a:p>
            <a:pPr marL="0" indent="0">
              <a:buNone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6330" y="76308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 smtClean="0"/>
              <a:t>   </a:t>
            </a:r>
            <a:r>
              <a:rPr lang="en-GB" sz="4000" b="1" dirty="0" smtClean="0">
                <a:solidFill>
                  <a:srgbClr val="FF0000"/>
                </a:solidFill>
              </a:rPr>
              <a:t>‘WE DON’T WANT ANY RHINOS’</a:t>
            </a:r>
            <a:endParaRPr lang="en-GB" sz="4000" b="1" dirty="0">
              <a:solidFill>
                <a:srgbClr val="FF0000"/>
              </a:solidFill>
            </a:endParaRPr>
          </a:p>
        </p:txBody>
      </p:sp>
      <p:pic>
        <p:nvPicPr>
          <p:cNvPr id="17" name="Picture 28" descr="Whitefield0024-M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8" r="20830" b="10545"/>
          <a:stretch>
            <a:fillRect/>
          </a:stretch>
        </p:blipFill>
        <p:spPr bwMode="auto">
          <a:xfrm>
            <a:off x="7817811" y="1331344"/>
            <a:ext cx="1255742" cy="123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837" y="1948436"/>
            <a:ext cx="4072614" cy="228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851920" y="1658431"/>
            <a:ext cx="2582232" cy="294391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851920" y="1700808"/>
            <a:ext cx="2664296" cy="290154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83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6362164"/>
            <a:ext cx="9144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Live, Learn, Aspire, Achieve </a:t>
            </a:r>
            <a:endParaRPr lang="en-GB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565527"/>
            <a:ext cx="1261193" cy="123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98617"/>
            <a:ext cx="1261228" cy="123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9" name="Picture 4" descr="http://www.cleverboxgallery.co.uk/2014Photography/Whitefield-School/Whitefield-310314/i-9TSnLvZ/0/M/Whitefield0084-M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4" r="19913" b="18289"/>
          <a:stretch/>
        </p:blipFill>
        <p:spPr bwMode="auto">
          <a:xfrm>
            <a:off x="7817811" y="5036162"/>
            <a:ext cx="1264575" cy="132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707" y="3803230"/>
            <a:ext cx="1272131" cy="123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729925" cy="71180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61269" y="241702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Whitefield School</a:t>
            </a:r>
            <a:endParaRPr lang="en-GB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707" y="2581908"/>
            <a:ext cx="1268785" cy="123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67544" y="2348880"/>
            <a:ext cx="6635080" cy="35442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17" name="Picture 28" descr="Whitefield0024-M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8" r="20830" b="10545"/>
          <a:stretch>
            <a:fillRect/>
          </a:stretch>
        </p:blipFill>
        <p:spPr bwMode="auto">
          <a:xfrm>
            <a:off x="7817811" y="1331344"/>
            <a:ext cx="1255742" cy="123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108881" y="463264"/>
            <a:ext cx="777903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 smtClean="0"/>
              <a:t>10 top tips for whole school success…. </a:t>
            </a:r>
            <a:endParaRPr lang="en-GB" sz="4000" b="1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00458" y="1334586"/>
            <a:ext cx="7195878" cy="52891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1" indent="-514350">
              <a:buFont typeface="+mj-lt"/>
              <a:buAutoNum type="arabicPeriod"/>
            </a:pPr>
            <a:r>
              <a:rPr lang="en-GB" sz="3200" dirty="0" smtClean="0"/>
              <a:t>Treat every EAL student as an individual and avoid labelling 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GB" sz="3200" dirty="0" smtClean="0"/>
              <a:t>Accept that some </a:t>
            </a:r>
            <a:r>
              <a:rPr lang="en-GB" sz="3200" dirty="0"/>
              <a:t>students will have complex </a:t>
            </a:r>
            <a:r>
              <a:rPr lang="en-GB" sz="3200" dirty="0" smtClean="0"/>
              <a:t>needs, but not all EAL students have SEN and many will be more able</a:t>
            </a:r>
            <a:endParaRPr lang="en-GB" sz="3200" dirty="0"/>
          </a:p>
          <a:p>
            <a:pPr marL="514350" lvl="1" indent="-514350">
              <a:buFont typeface="+mj-lt"/>
              <a:buAutoNum type="arabicPeriod"/>
            </a:pPr>
            <a:r>
              <a:rPr lang="en-GB" sz="3200" dirty="0" smtClean="0"/>
              <a:t>Get the groupings right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GB" sz="3200" dirty="0" smtClean="0"/>
              <a:t>Don’t neglect Advanced EAL learners 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GB" sz="3200" dirty="0" smtClean="0"/>
              <a:t>Use staff and students to translate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GB" sz="3200" dirty="0"/>
              <a:t>Utilise the power of effective partnerships with parents and local communities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GB" sz="3200" dirty="0" smtClean="0"/>
              <a:t>Use learners home language if necessary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GB" sz="3200" dirty="0" smtClean="0"/>
              <a:t>Demand the involvement of all staff, but this needs providing ongoing training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GB" sz="3200" dirty="0" smtClean="0"/>
              <a:t>Celebrate diversity at every opportunity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GB" sz="3200" dirty="0"/>
              <a:t>Expand </a:t>
            </a:r>
            <a:r>
              <a:rPr lang="en-GB" sz="3200" dirty="0" smtClean="0"/>
              <a:t>students’ </a:t>
            </a:r>
            <a:r>
              <a:rPr lang="en-GB" sz="3200" dirty="0"/>
              <a:t>cultural capital </a:t>
            </a:r>
          </a:p>
          <a:p>
            <a:pPr marL="514350" lvl="1" indent="-514350">
              <a:buFont typeface="+mj-lt"/>
              <a:buAutoNum type="arabicPeriod"/>
            </a:pPr>
            <a:endParaRPr lang="en-GB" sz="32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459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6635080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4000" dirty="0" smtClean="0"/>
          </a:p>
          <a:p>
            <a:pPr marL="0" indent="0">
              <a:buNone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2050" name="Picture 2" descr="C:\Users\erymer.302\AppData\Local\Microsoft\Windows\Temporary Internet Files\Content.Outlook\052J25PT\IMG_34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67" y="1393447"/>
            <a:ext cx="2796102" cy="496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police horse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80449"/>
            <a:ext cx="36195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6362164"/>
            <a:ext cx="9144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Live, Learn, Aspire, Achieve </a:t>
            </a:r>
            <a:endParaRPr lang="en-GB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Image result for pantomime audienc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9531"/>
            <a:ext cx="3372348" cy="253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erymer.302\AppData\Local\Microsoft\Windows\Temporary Internet Files\Content.Outlook\052J25PT\Image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28" y="397841"/>
            <a:ext cx="3759472" cy="250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84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6362164"/>
            <a:ext cx="9144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Live, Learn, Aspire, Achieve </a:t>
            </a:r>
            <a:endParaRPr lang="en-GB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565527"/>
            <a:ext cx="1261193" cy="123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98617"/>
            <a:ext cx="1261228" cy="123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9" name="Picture 4" descr="http://www.cleverboxgallery.co.uk/2014Photography/Whitefield-School/Whitefield-310314/i-9TSnLvZ/0/M/Whitefield0084-M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4" r="19913" b="18289"/>
          <a:stretch/>
        </p:blipFill>
        <p:spPr bwMode="auto">
          <a:xfrm>
            <a:off x="7817811" y="5036162"/>
            <a:ext cx="1264575" cy="132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707" y="3803230"/>
            <a:ext cx="1272131" cy="123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729925" cy="71180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67544" y="40466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Whitefield School</a:t>
            </a:r>
            <a:endParaRPr lang="en-GB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707" y="2581908"/>
            <a:ext cx="1268785" cy="123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7" name="Picture 28" descr="Whitefield0024-M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8" r="20830" b="10545"/>
          <a:stretch>
            <a:fillRect/>
          </a:stretch>
        </p:blipFill>
        <p:spPr bwMode="auto">
          <a:xfrm>
            <a:off x="7817811" y="1331344"/>
            <a:ext cx="1255742" cy="123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22172" y="7598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4000" b="1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37309" y="1472552"/>
            <a:ext cx="7195878" cy="4661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13225" y="907713"/>
            <a:ext cx="68729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Lots of other EAL strategies </a:t>
            </a:r>
            <a:r>
              <a:rPr lang="en-GB" sz="3600" b="1" dirty="0"/>
              <a:t>I</a:t>
            </a:r>
            <a:r>
              <a:rPr lang="en-GB" sz="3600" b="1" dirty="0" smtClean="0"/>
              <a:t> could </a:t>
            </a:r>
          </a:p>
          <a:p>
            <a:r>
              <a:rPr lang="en-GB" sz="3600" b="1" dirty="0" smtClean="0"/>
              <a:t>have talked about…..</a:t>
            </a:r>
            <a:endParaRPr lang="en-GB" sz="3600" b="1" dirty="0"/>
          </a:p>
        </p:txBody>
      </p:sp>
      <p:sp>
        <p:nvSpPr>
          <p:cNvPr id="3" name="5-Point Star 2"/>
          <p:cNvSpPr/>
          <p:nvPr/>
        </p:nvSpPr>
        <p:spPr>
          <a:xfrm>
            <a:off x="35496" y="2322806"/>
            <a:ext cx="2664296" cy="2535369"/>
          </a:xfrm>
          <a:prstGeom prst="star5">
            <a:avLst>
              <a:gd name="adj" fmla="val 20790"/>
              <a:gd name="hf" fmla="val 105146"/>
              <a:gd name="vf" fmla="val 11055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QFT</a:t>
            </a:r>
            <a:endParaRPr lang="en-GB" sz="3200" b="1" dirty="0"/>
          </a:p>
        </p:txBody>
      </p:sp>
      <p:sp>
        <p:nvSpPr>
          <p:cNvPr id="16" name="5-Point Star 15"/>
          <p:cNvSpPr/>
          <p:nvPr/>
        </p:nvSpPr>
        <p:spPr>
          <a:xfrm>
            <a:off x="4004422" y="1394343"/>
            <a:ext cx="3078793" cy="2645323"/>
          </a:xfrm>
          <a:prstGeom prst="star5">
            <a:avLst>
              <a:gd name="adj" fmla="val 20790"/>
              <a:gd name="hf" fmla="val 105146"/>
              <a:gd name="vf" fmla="val 110557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Google translator</a:t>
            </a:r>
            <a:endParaRPr lang="en-GB" sz="2000" b="1" dirty="0"/>
          </a:p>
        </p:txBody>
      </p:sp>
      <p:sp>
        <p:nvSpPr>
          <p:cNvPr id="21" name="5-Point Star 20"/>
          <p:cNvSpPr/>
          <p:nvPr/>
        </p:nvSpPr>
        <p:spPr>
          <a:xfrm>
            <a:off x="5573064" y="1120655"/>
            <a:ext cx="3570936" cy="2889744"/>
          </a:xfrm>
          <a:prstGeom prst="star5">
            <a:avLst>
              <a:gd name="adj" fmla="val 20790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Substitution tables</a:t>
            </a:r>
            <a:endParaRPr lang="en-GB" sz="2000" b="1" dirty="0"/>
          </a:p>
        </p:txBody>
      </p:sp>
      <p:sp>
        <p:nvSpPr>
          <p:cNvPr id="22" name="5-Point Star 21"/>
          <p:cNvSpPr/>
          <p:nvPr/>
        </p:nvSpPr>
        <p:spPr>
          <a:xfrm>
            <a:off x="2273160" y="3184378"/>
            <a:ext cx="3600110" cy="3141007"/>
          </a:xfrm>
          <a:prstGeom prst="star5">
            <a:avLst>
              <a:gd name="adj" fmla="val 20790"/>
              <a:gd name="hf" fmla="val 105146"/>
              <a:gd name="vf" fmla="val 11055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Parental Engagement</a:t>
            </a:r>
            <a:endParaRPr lang="en-GB" sz="2000" b="1" dirty="0"/>
          </a:p>
        </p:txBody>
      </p:sp>
      <p:sp>
        <p:nvSpPr>
          <p:cNvPr id="4" name="Oval 3"/>
          <p:cNvSpPr/>
          <p:nvPr/>
        </p:nvSpPr>
        <p:spPr>
          <a:xfrm>
            <a:off x="1891263" y="2034383"/>
            <a:ext cx="2789308" cy="163701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Use of visuals</a:t>
            </a:r>
            <a:endParaRPr lang="en-GB" sz="3200" b="1" dirty="0"/>
          </a:p>
        </p:txBody>
      </p:sp>
      <p:sp>
        <p:nvSpPr>
          <p:cNvPr id="28" name="Oval 27"/>
          <p:cNvSpPr/>
          <p:nvPr/>
        </p:nvSpPr>
        <p:spPr>
          <a:xfrm>
            <a:off x="323564" y="4538742"/>
            <a:ext cx="2789308" cy="163701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Show &amp; Share EAL tips to all staff</a:t>
            </a:r>
            <a:endParaRPr lang="en-GB" sz="2400" b="1" dirty="0"/>
          </a:p>
        </p:txBody>
      </p:sp>
      <p:sp>
        <p:nvSpPr>
          <p:cNvPr id="29" name="5-Point Star 28"/>
          <p:cNvSpPr/>
          <p:nvPr/>
        </p:nvSpPr>
        <p:spPr>
          <a:xfrm>
            <a:off x="4605148" y="4538742"/>
            <a:ext cx="1935832" cy="1916767"/>
          </a:xfrm>
          <a:prstGeom prst="star5">
            <a:avLst>
              <a:gd name="adj" fmla="val 20790"/>
              <a:gd name="hf" fmla="val 105146"/>
              <a:gd name="vf" fmla="val 110557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CPL</a:t>
            </a:r>
            <a:endParaRPr lang="en-GB" sz="3200" b="1" dirty="0"/>
          </a:p>
        </p:txBody>
      </p:sp>
      <p:sp>
        <p:nvSpPr>
          <p:cNvPr id="30" name="Oval 29"/>
          <p:cNvSpPr/>
          <p:nvPr/>
        </p:nvSpPr>
        <p:spPr>
          <a:xfrm>
            <a:off x="5150525" y="3221157"/>
            <a:ext cx="2789308" cy="163701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Writing Frames</a:t>
            </a:r>
            <a:endParaRPr lang="en-GB" sz="3200" b="1" dirty="0"/>
          </a:p>
        </p:txBody>
      </p:sp>
      <p:sp>
        <p:nvSpPr>
          <p:cNvPr id="31" name="5-Point Star 30"/>
          <p:cNvSpPr/>
          <p:nvPr/>
        </p:nvSpPr>
        <p:spPr>
          <a:xfrm>
            <a:off x="6331043" y="4290433"/>
            <a:ext cx="2304256" cy="2172458"/>
          </a:xfrm>
          <a:prstGeom prst="star5">
            <a:avLst>
              <a:gd name="adj" fmla="val 20790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Talk Mats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96692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6362164"/>
            <a:ext cx="9144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Live, Learn, Aspire, Achieve </a:t>
            </a:r>
            <a:endParaRPr lang="en-GB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565527"/>
            <a:ext cx="1261193" cy="123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98617"/>
            <a:ext cx="1261228" cy="123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9" name="Picture 4" descr="http://www.cleverboxgallery.co.uk/2014Photography/Whitefield-School/Whitefield-310314/i-9TSnLvZ/0/M/Whitefield0084-M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4" r="19913" b="18289"/>
          <a:stretch/>
        </p:blipFill>
        <p:spPr bwMode="auto">
          <a:xfrm>
            <a:off x="7817811" y="5036162"/>
            <a:ext cx="1264575" cy="132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707" y="3803230"/>
            <a:ext cx="1272131" cy="123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729925" cy="71180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67544" y="40466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Whitefield School</a:t>
            </a:r>
            <a:endParaRPr lang="en-GB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707" y="2581908"/>
            <a:ext cx="1268785" cy="123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7" name="Picture 28" descr="Whitefield0024-M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8" r="20830" b="10545"/>
          <a:stretch>
            <a:fillRect/>
          </a:stretch>
        </p:blipFill>
        <p:spPr bwMode="auto">
          <a:xfrm>
            <a:off x="7817811" y="1331344"/>
            <a:ext cx="1255742" cy="123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22172" y="7598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4000" b="1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00458" y="1700808"/>
            <a:ext cx="7195878" cy="4661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00458" y="5375995"/>
            <a:ext cx="7367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Sometimes, things are tough for our students…..</a:t>
            </a:r>
            <a:endParaRPr lang="en-GB" sz="2800" b="1" dirty="0"/>
          </a:p>
        </p:txBody>
      </p:sp>
      <p:sp>
        <p:nvSpPr>
          <p:cNvPr id="3" name="AutoShape 4" descr="Image result for climbing goats planet earth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155575" y="-1317625"/>
            <a:ext cx="484822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Image result for climbing goats planet earth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89" y="1240431"/>
            <a:ext cx="6685215" cy="379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16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6362164"/>
            <a:ext cx="9144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Live, Learn, Aspire, Achieve </a:t>
            </a:r>
            <a:endParaRPr lang="en-GB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565527"/>
            <a:ext cx="1261193" cy="123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98617"/>
            <a:ext cx="1261228" cy="123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9" name="Picture 4" descr="http://www.cleverboxgallery.co.uk/2014Photography/Whitefield-School/Whitefield-310314/i-9TSnLvZ/0/M/Whitefield0084-M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4" r="19913" b="18289"/>
          <a:stretch/>
        </p:blipFill>
        <p:spPr bwMode="auto">
          <a:xfrm>
            <a:off x="7817811" y="5036162"/>
            <a:ext cx="1264575" cy="132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707" y="3803230"/>
            <a:ext cx="1272131" cy="123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729925" cy="71180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67544" y="40466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Whitefield School</a:t>
            </a:r>
            <a:endParaRPr lang="en-GB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707" y="2581908"/>
            <a:ext cx="1268785" cy="123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7" name="Picture 28" descr="Whitefield0024-M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8" r="20830" b="10545"/>
          <a:stretch>
            <a:fillRect/>
          </a:stretch>
        </p:blipFill>
        <p:spPr bwMode="auto">
          <a:xfrm>
            <a:off x="7817811" y="1331344"/>
            <a:ext cx="1255742" cy="123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75338" y="7598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 smtClean="0"/>
              <a:t>But we have a culture of no limits….</a:t>
            </a:r>
            <a:endParaRPr lang="en-GB" sz="4000" b="1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00458" y="1700808"/>
            <a:ext cx="7195878" cy="4661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en-GB" sz="3200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4" name="Picture 2" descr="Image result for climbing goats planet earth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99" y="1818505"/>
            <a:ext cx="6805829" cy="383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54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6362164"/>
            <a:ext cx="9144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Live, Learn, Aspire, Achieve </a:t>
            </a:r>
            <a:endParaRPr lang="en-GB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565527"/>
            <a:ext cx="1261193" cy="123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98617"/>
            <a:ext cx="1261228" cy="123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9" name="Picture 4" descr="http://www.cleverboxgallery.co.uk/2014Photography/Whitefield-School/Whitefield-310314/i-9TSnLvZ/0/M/Whitefield0084-M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4" r="19913" b="18289"/>
          <a:stretch/>
        </p:blipFill>
        <p:spPr bwMode="auto">
          <a:xfrm>
            <a:off x="7817811" y="5036162"/>
            <a:ext cx="1264575" cy="132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707" y="3803230"/>
            <a:ext cx="1272131" cy="123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729925" cy="71180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67544" y="40466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Whitefield School</a:t>
            </a:r>
            <a:endParaRPr lang="en-GB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707" y="2581908"/>
            <a:ext cx="1268785" cy="123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67544" y="2348880"/>
            <a:ext cx="6635080" cy="35442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17" name="Picture 28" descr="Whitefield0024-M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8" r="20830" b="10545"/>
          <a:stretch>
            <a:fillRect/>
          </a:stretch>
        </p:blipFill>
        <p:spPr bwMode="auto">
          <a:xfrm>
            <a:off x="7817811" y="1331344"/>
            <a:ext cx="1255742" cy="123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54360" y="866329"/>
            <a:ext cx="8435280" cy="1143000"/>
          </a:xfrm>
        </p:spPr>
        <p:txBody>
          <a:bodyPr/>
          <a:lstStyle/>
          <a:p>
            <a:pPr algn="l"/>
            <a:r>
              <a:rPr lang="en-GB" b="1" dirty="0" smtClean="0"/>
              <a:t>Come and see for yourselves…</a:t>
            </a:r>
            <a:endParaRPr lang="en-GB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00458" y="1942676"/>
            <a:ext cx="532331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Liz Rymer, Headteacher</a:t>
            </a:r>
          </a:p>
          <a:p>
            <a:r>
              <a:rPr lang="en-GB" sz="3200" dirty="0" smtClean="0">
                <a:hlinkClick r:id="rId9"/>
              </a:rPr>
              <a:t>ery@whitefield.barnet.sch.uk</a:t>
            </a:r>
            <a:endParaRPr lang="en-GB" sz="3200" dirty="0" smtClean="0"/>
          </a:p>
          <a:p>
            <a:r>
              <a:rPr lang="en-GB" sz="3200" dirty="0" smtClean="0"/>
              <a:t>Anna </a:t>
            </a:r>
            <a:r>
              <a:rPr lang="en-GB" sz="3200" dirty="0"/>
              <a:t>M</a:t>
            </a:r>
            <a:r>
              <a:rPr lang="en-GB" sz="3200" dirty="0" smtClean="0"/>
              <a:t>atloch, EAL Teacher</a:t>
            </a:r>
          </a:p>
          <a:p>
            <a:r>
              <a:rPr lang="en-GB" sz="3200" dirty="0" smtClean="0">
                <a:hlinkClick r:id="rId10"/>
              </a:rPr>
              <a:t>ama@whitefield.barnet.sch.uk</a:t>
            </a:r>
            <a:endParaRPr lang="en-GB" sz="3200" dirty="0" smtClean="0"/>
          </a:p>
          <a:p>
            <a:endParaRPr lang="en-GB" sz="3200" dirty="0" smtClean="0"/>
          </a:p>
          <a:p>
            <a:endParaRPr lang="en-GB" sz="3200" dirty="0" smtClean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9" y="4134138"/>
            <a:ext cx="2232248" cy="222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7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6362164"/>
            <a:ext cx="9144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Live, Learn, Aspire, Achieve </a:t>
            </a:r>
            <a:endParaRPr lang="en-GB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729925" cy="71180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67544" y="40466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Whitefield School</a:t>
            </a:r>
            <a:endParaRPr lang="en-GB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812360" y="1346318"/>
            <a:ext cx="1264575" cy="5015846"/>
            <a:chOff x="51459" y="1340434"/>
            <a:chExt cx="1264575" cy="4956619"/>
          </a:xfrm>
        </p:grpSpPr>
        <p:pic>
          <p:nvPicPr>
            <p:cNvPr id="22" name="Picture 1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1" y="1340434"/>
              <a:ext cx="1261228" cy="1235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23" name="Picture 21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1" y="3763622"/>
              <a:ext cx="1261227" cy="12867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29" name="Picture 4" descr="http://www.cleverboxgallery.co.uk/2014Photography/Whitefield-School/Whitefield-310314/i-9TSnLvZ/0/M/Whitefield0084-M.jpg">
              <a:hlinkClick r:id="rId6"/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24" r="19913" b="18289"/>
            <a:stretch/>
          </p:blipFill>
          <p:spPr bwMode="auto">
            <a:xfrm>
              <a:off x="51459" y="5050365"/>
              <a:ext cx="1264575" cy="1246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" descr="http://www.cleverboxgallery.co.uk/2014Photography/Whitefield-School/Whitefield-310314/i-wGsN6mH/0/M/Whitefield0008-M.jpg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2" b="17800"/>
          <a:stretch/>
        </p:blipFill>
        <p:spPr bwMode="auto">
          <a:xfrm>
            <a:off x="7815708" y="2567518"/>
            <a:ext cx="1261227" cy="123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4" descr="Whitefield0076-M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6" t="-926" r="15863" b="1186"/>
          <a:stretch>
            <a:fillRect/>
          </a:stretch>
        </p:blipFill>
        <p:spPr bwMode="auto">
          <a:xfrm>
            <a:off x="7812359" y="88961"/>
            <a:ext cx="1264575" cy="125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115616" y="1458917"/>
            <a:ext cx="5760640" cy="1138138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Introducing </a:t>
            </a:r>
            <a:br>
              <a:rPr lang="en-GB" b="1" dirty="0" smtClean="0"/>
            </a:br>
            <a:r>
              <a:rPr lang="en-GB" b="1" dirty="0" smtClean="0"/>
              <a:t>Whitefield School….</a:t>
            </a:r>
            <a:endParaRPr lang="en-GB" b="1" dirty="0"/>
          </a:p>
        </p:txBody>
      </p:sp>
      <p:pic>
        <p:nvPicPr>
          <p:cNvPr id="4098" name="Picture 2" descr="http://www.parikiaki.com/wp-content/uploads/film-clip-board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741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liparts.co/cliparts/8Tx/ra5/8Txra59ac.jp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1009"/>
            <a:ext cx="3010106" cy="225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11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6362164"/>
            <a:ext cx="9144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Live, Learn, Aspire, Achieve </a:t>
            </a:r>
            <a:endParaRPr lang="en-GB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729925" cy="71180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67544" y="40466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Whitefield School</a:t>
            </a:r>
            <a:endParaRPr lang="en-GB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812360" y="1346318"/>
            <a:ext cx="1264575" cy="5015846"/>
            <a:chOff x="51459" y="1340434"/>
            <a:chExt cx="1264575" cy="4956619"/>
          </a:xfrm>
        </p:grpSpPr>
        <p:pic>
          <p:nvPicPr>
            <p:cNvPr id="22" name="Picture 1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1" y="1340434"/>
              <a:ext cx="1261228" cy="1235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23" name="Picture 21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1" y="3763622"/>
              <a:ext cx="1261227" cy="12867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29" name="Picture 4" descr="http://www.cleverboxgallery.co.uk/2014Photography/Whitefield-School/Whitefield-310314/i-9TSnLvZ/0/M/Whitefield0084-M.jpg">
              <a:hlinkClick r:id="rId6"/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24" r="19913" b="18289"/>
            <a:stretch/>
          </p:blipFill>
          <p:spPr bwMode="auto">
            <a:xfrm>
              <a:off x="51459" y="5050365"/>
              <a:ext cx="1264575" cy="1246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" descr="http://www.cleverboxgallery.co.uk/2014Photography/Whitefield-School/Whitefield-310314/i-wGsN6mH/0/M/Whitefield0008-M.jpg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2" b="17800"/>
          <a:stretch/>
        </p:blipFill>
        <p:spPr bwMode="auto">
          <a:xfrm>
            <a:off x="7815708" y="2567518"/>
            <a:ext cx="1261227" cy="123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4" descr="Whitefield0076-M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6" t="-926" r="15863" b="1186"/>
          <a:stretch>
            <a:fillRect/>
          </a:stretch>
        </p:blipFill>
        <p:spPr bwMode="auto">
          <a:xfrm>
            <a:off x="7812359" y="88961"/>
            <a:ext cx="1264575" cy="125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2332" y="828438"/>
            <a:ext cx="6912768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Class of 2016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900" dirty="0" smtClean="0"/>
              <a:t>KS2 APS 24.3 </a:t>
            </a:r>
            <a:r>
              <a:rPr lang="en-GB" sz="2900" i="1" dirty="0" smtClean="0"/>
              <a:t>(National 28)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900" dirty="0" smtClean="0"/>
              <a:t>54.4% FSM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900" dirty="0" smtClean="0"/>
              <a:t>91.0% from minority ethnic groups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900" dirty="0" smtClean="0"/>
              <a:t>72.1% student first language is not English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900" dirty="0" smtClean="0"/>
              <a:t>Speak 79 languages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900" dirty="0" smtClean="0"/>
              <a:t>Our EAL students out performed all students in every key measure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900" dirty="0" smtClean="0"/>
              <a:t>Our English KS2 to KS4 progress 20%+ above National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900" dirty="0" smtClean="0"/>
              <a:t>MFL A* to C = 85%, 15% above National </a:t>
            </a:r>
            <a:endParaRPr lang="en-GB" sz="29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6632"/>
            <a:ext cx="2231097" cy="222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47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6362164"/>
            <a:ext cx="9144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Live, Learn, Aspire, Achieve </a:t>
            </a:r>
            <a:endParaRPr lang="en-GB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565527"/>
            <a:ext cx="1261193" cy="123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98617"/>
            <a:ext cx="1261228" cy="123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9" name="Picture 4" descr="http://www.cleverboxgallery.co.uk/2014Photography/Whitefield-School/Whitefield-310314/i-9TSnLvZ/0/M/Whitefield0084-M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4" r="19913" b="18289"/>
          <a:stretch/>
        </p:blipFill>
        <p:spPr bwMode="auto">
          <a:xfrm>
            <a:off x="7817811" y="5036162"/>
            <a:ext cx="1264575" cy="132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707" y="3803230"/>
            <a:ext cx="1272131" cy="123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729925" cy="71180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67544" y="40466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Whitefield School</a:t>
            </a:r>
            <a:endParaRPr lang="en-GB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707" y="2581908"/>
            <a:ext cx="1268785" cy="123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7" name="Picture 28" descr="Whitefield0024-M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8" r="20830" b="10545"/>
          <a:stretch>
            <a:fillRect/>
          </a:stretch>
        </p:blipFill>
        <p:spPr bwMode="auto">
          <a:xfrm>
            <a:off x="7817811" y="1331344"/>
            <a:ext cx="1255742" cy="123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22172" y="651061"/>
            <a:ext cx="8229600" cy="905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4000" b="1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2172" y="1458361"/>
            <a:ext cx="7590188" cy="490380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/>
              <a:t>In an average classroom…</a:t>
            </a:r>
          </a:p>
          <a:p>
            <a:r>
              <a:rPr lang="en-GB" dirty="0" smtClean="0"/>
              <a:t>25/26 students</a:t>
            </a:r>
          </a:p>
          <a:p>
            <a:pPr lvl="0"/>
            <a:r>
              <a:rPr lang="en-GB" dirty="0" smtClean="0"/>
              <a:t>Many will have no data from KS2</a:t>
            </a:r>
          </a:p>
          <a:p>
            <a:pPr lvl="0"/>
            <a:r>
              <a:rPr lang="en-GB" dirty="0" smtClean="0"/>
              <a:t>They will all turn up (96</a:t>
            </a:r>
            <a:r>
              <a:rPr lang="en-GB" dirty="0"/>
              <a:t>%+ attendance, top 5% in </a:t>
            </a:r>
            <a:r>
              <a:rPr lang="en-GB" dirty="0" smtClean="0"/>
              <a:t>UK)</a:t>
            </a:r>
          </a:p>
          <a:p>
            <a:r>
              <a:rPr lang="en-GB" dirty="0" smtClean="0"/>
              <a:t>Almost everyone speaks at least two languages, many speak 3, 4, 5 and many different dialects……</a:t>
            </a:r>
          </a:p>
          <a:p>
            <a:r>
              <a:rPr lang="en-GB" dirty="0" smtClean="0"/>
              <a:t>At least half with be Pupil Premium</a:t>
            </a:r>
          </a:p>
          <a:p>
            <a:r>
              <a:rPr lang="en-GB" dirty="0" smtClean="0"/>
              <a:t>One third will have SEN needs</a:t>
            </a:r>
          </a:p>
          <a:p>
            <a:r>
              <a:rPr lang="en-GB" dirty="0" smtClean="0"/>
              <a:t>Two thirds will be boys</a:t>
            </a:r>
          </a:p>
          <a:p>
            <a:r>
              <a:rPr lang="en-GB" dirty="0" smtClean="0"/>
              <a:t>50% of students at end of year will not be the students you started the year with</a:t>
            </a:r>
          </a:p>
          <a:p>
            <a:r>
              <a:rPr lang="en-GB" dirty="0" smtClean="0"/>
              <a:t>1 in 4 with have social issues</a:t>
            </a:r>
          </a:p>
          <a:p>
            <a:r>
              <a:rPr lang="en-GB" dirty="0"/>
              <a:t>Many will have multiple needs</a:t>
            </a:r>
            <a:r>
              <a:rPr lang="en-GB" dirty="0" smtClean="0"/>
              <a:t>….</a:t>
            </a:r>
          </a:p>
          <a:p>
            <a:r>
              <a:rPr lang="en-GB" dirty="0" smtClean="0"/>
              <a:t>Some may not have ever been to school before arriving in the UK, some will have been through an English system 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222172" y="554296"/>
            <a:ext cx="837197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/>
              <a:t>Whitefield is a ‘challenging’ school…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1608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742627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3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402042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383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6362164"/>
            <a:ext cx="9144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Live, Learn, Aspire, Achieve </a:t>
            </a:r>
            <a:endParaRPr lang="en-GB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565527"/>
            <a:ext cx="1261193" cy="123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98617"/>
            <a:ext cx="1261228" cy="123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9" name="Picture 4" descr="http://www.cleverboxgallery.co.uk/2014Photography/Whitefield-School/Whitefield-310314/i-9TSnLvZ/0/M/Whitefield0084-M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4" r="19913" b="18289"/>
          <a:stretch/>
        </p:blipFill>
        <p:spPr bwMode="auto">
          <a:xfrm>
            <a:off x="7817811" y="5036162"/>
            <a:ext cx="1264575" cy="132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707" y="3803230"/>
            <a:ext cx="1272131" cy="123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729925" cy="71180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67544" y="40466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Whitefield School</a:t>
            </a:r>
            <a:endParaRPr lang="en-GB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707" y="2581908"/>
            <a:ext cx="1268785" cy="123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7" name="Picture 28" descr="Whitefield0024-M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8" r="20830" b="10545"/>
          <a:stretch>
            <a:fillRect/>
          </a:stretch>
        </p:blipFill>
        <p:spPr bwMode="auto">
          <a:xfrm>
            <a:off x="7817811" y="1331344"/>
            <a:ext cx="1255742" cy="123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22172" y="651061"/>
            <a:ext cx="8229600" cy="905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 smtClean="0"/>
              <a:t>Meet the Whitefield EAL team…</a:t>
            </a:r>
            <a:endParaRPr lang="en-GB" sz="4000" b="1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00458" y="1334585"/>
            <a:ext cx="7195878" cy="50275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Director of Learning for EAL– </a:t>
            </a:r>
            <a:r>
              <a:rPr lang="en-GB" dirty="0"/>
              <a:t>vacancy</a:t>
            </a:r>
          </a:p>
          <a:p>
            <a:r>
              <a:rPr lang="en-GB" dirty="0"/>
              <a:t>Anna Matloch - EAL Teacher</a:t>
            </a:r>
          </a:p>
          <a:p>
            <a:r>
              <a:rPr lang="en-GB" dirty="0"/>
              <a:t>Linda Coleman  - EAL Teacher</a:t>
            </a:r>
          </a:p>
          <a:p>
            <a:r>
              <a:rPr lang="en-GB" dirty="0"/>
              <a:t>Dhanisha Tailor </a:t>
            </a:r>
            <a:r>
              <a:rPr lang="en-GB" dirty="0" smtClean="0"/>
              <a:t>– </a:t>
            </a:r>
            <a:r>
              <a:rPr lang="en-GB" dirty="0" err="1" smtClean="0"/>
              <a:t>SENCo</a:t>
            </a:r>
            <a:r>
              <a:rPr lang="en-GB" dirty="0" smtClean="0"/>
              <a:t> (EAL LM)</a:t>
            </a:r>
            <a:endParaRPr lang="en-GB" dirty="0"/>
          </a:p>
          <a:p>
            <a:r>
              <a:rPr lang="en-GB" dirty="0"/>
              <a:t>Mumin Humayun  </a:t>
            </a:r>
            <a:r>
              <a:rPr lang="en-GB" dirty="0" smtClean="0"/>
              <a:t>- Deputy </a:t>
            </a:r>
            <a:r>
              <a:rPr lang="en-GB" dirty="0"/>
              <a:t>Headteacher </a:t>
            </a:r>
            <a:r>
              <a:rPr lang="en-GB" dirty="0" smtClean="0"/>
              <a:t>i/c  Standards and Inclusion</a:t>
            </a:r>
            <a:endParaRPr lang="en-GB" dirty="0"/>
          </a:p>
          <a:p>
            <a:pPr marL="0" indent="0">
              <a:buNone/>
            </a:pPr>
            <a:endParaRPr lang="en-GB" sz="1200" dirty="0"/>
          </a:p>
          <a:p>
            <a:r>
              <a:rPr lang="en-GB" b="1" i="1" dirty="0"/>
              <a:t>Plus the entire workforce of Whitefield </a:t>
            </a:r>
            <a:r>
              <a:rPr lang="en-GB" b="1" i="1" dirty="0" smtClean="0"/>
              <a:t>School. Everyone is a teacher of EAL!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39831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6362164"/>
            <a:ext cx="9144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Live, Learn, Aspire, Achieve </a:t>
            </a:r>
            <a:endParaRPr lang="en-GB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729925" cy="71180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67544" y="40466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Whitefield School</a:t>
            </a:r>
            <a:endParaRPr lang="en-GB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812360" y="1346318"/>
            <a:ext cx="1264575" cy="5015846"/>
            <a:chOff x="51459" y="1340434"/>
            <a:chExt cx="1264575" cy="4956619"/>
          </a:xfrm>
        </p:grpSpPr>
        <p:pic>
          <p:nvPicPr>
            <p:cNvPr id="22" name="Picture 1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1" y="1340434"/>
              <a:ext cx="1261228" cy="1235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23" name="Picture 21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1" y="3763622"/>
              <a:ext cx="1261227" cy="12867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29" name="Picture 4" descr="http://www.cleverboxgallery.co.uk/2014Photography/Whitefield-School/Whitefield-310314/i-9TSnLvZ/0/M/Whitefield0084-M.jpg">
              <a:hlinkClick r:id="rId6"/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24" r="19913" b="18289"/>
            <a:stretch/>
          </p:blipFill>
          <p:spPr bwMode="auto">
            <a:xfrm>
              <a:off x="51459" y="5050365"/>
              <a:ext cx="1264575" cy="1246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" descr="http://www.cleverboxgallery.co.uk/2014Photography/Whitefield-School/Whitefield-310314/i-wGsN6mH/0/M/Whitefield0008-M.jpg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2" b="17800"/>
          <a:stretch/>
        </p:blipFill>
        <p:spPr bwMode="auto">
          <a:xfrm>
            <a:off x="7815708" y="2567518"/>
            <a:ext cx="1261227" cy="123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4" descr="Whitefield0076-M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6" t="-926" r="15863" b="1186"/>
          <a:stretch>
            <a:fillRect/>
          </a:stretch>
        </p:blipFill>
        <p:spPr bwMode="auto">
          <a:xfrm>
            <a:off x="7812359" y="88961"/>
            <a:ext cx="1264575" cy="125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429" y="1761676"/>
            <a:ext cx="4459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So why are we here?</a:t>
            </a:r>
          </a:p>
        </p:txBody>
      </p:sp>
      <p:pic>
        <p:nvPicPr>
          <p:cNvPr id="5122" name="Picture 2" descr="http://images.clipartpanda.com/infighting-clipart-MB900078711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794" y="2737915"/>
            <a:ext cx="2980928" cy="29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06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6362164"/>
            <a:ext cx="9144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Live, Learn, Aspire, Achieve </a:t>
            </a:r>
            <a:endParaRPr lang="en-GB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729925" cy="71180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67544" y="40466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Whitefield School</a:t>
            </a:r>
            <a:endParaRPr lang="en-GB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812360" y="1346318"/>
            <a:ext cx="1264575" cy="5015846"/>
            <a:chOff x="51459" y="1340434"/>
            <a:chExt cx="1264575" cy="4956619"/>
          </a:xfrm>
        </p:grpSpPr>
        <p:pic>
          <p:nvPicPr>
            <p:cNvPr id="22" name="Picture 1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1" y="1340434"/>
              <a:ext cx="1261228" cy="1235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23" name="Picture 21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1" y="3763622"/>
              <a:ext cx="1261227" cy="12867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29" name="Picture 4" descr="http://www.cleverboxgallery.co.uk/2014Photography/Whitefield-School/Whitefield-310314/i-9TSnLvZ/0/M/Whitefield0084-M.jpg">
              <a:hlinkClick r:id="rId6"/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24" r="19913" b="18289"/>
            <a:stretch/>
          </p:blipFill>
          <p:spPr bwMode="auto">
            <a:xfrm>
              <a:off x="51459" y="5050365"/>
              <a:ext cx="1264575" cy="1246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" descr="http://www.cleverboxgallery.co.uk/2014Photography/Whitefield-School/Whitefield-310314/i-wGsN6mH/0/M/Whitefield0008-M.jpg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2" b="17800"/>
          <a:stretch/>
        </p:blipFill>
        <p:spPr bwMode="auto">
          <a:xfrm>
            <a:off x="7815708" y="2567518"/>
            <a:ext cx="1261227" cy="123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4" descr="Whitefield0076-M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6" t="-926" r="15863" b="1186"/>
          <a:stretch>
            <a:fillRect/>
          </a:stretch>
        </p:blipFill>
        <p:spPr bwMode="auto">
          <a:xfrm>
            <a:off x="7812359" y="88961"/>
            <a:ext cx="1264575" cy="125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79512" y="635496"/>
            <a:ext cx="8027687" cy="994122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/>
              <a:t>Success starts on arrival…</a:t>
            </a:r>
            <a:endParaRPr lang="en-GB" b="1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00458" y="1484784"/>
            <a:ext cx="7195878" cy="4877380"/>
          </a:xfrm>
        </p:spPr>
        <p:txBody>
          <a:bodyPr>
            <a:normAutofit fontScale="92500" lnSpcReduction="20000"/>
          </a:bodyPr>
          <a:lstStyle/>
          <a:p>
            <a:r>
              <a:rPr lang="en-GB" sz="2800" dirty="0" smtClean="0"/>
              <a:t>Admissions interviews at least weekly</a:t>
            </a:r>
          </a:p>
          <a:p>
            <a:r>
              <a:rPr lang="en-GB" sz="2800" dirty="0" smtClean="0"/>
              <a:t>Get to know the student asap</a:t>
            </a:r>
          </a:p>
          <a:p>
            <a:r>
              <a:rPr lang="en-GB" sz="2800" dirty="0" smtClean="0"/>
              <a:t>Day 1 - assess on entry, then into lessons asap. Non teaching Pastoral Support Officer sorts this</a:t>
            </a:r>
          </a:p>
          <a:p>
            <a:r>
              <a:rPr lang="en-GB" sz="2800" dirty="0"/>
              <a:t>Not put into bottom sets</a:t>
            </a:r>
          </a:p>
          <a:p>
            <a:r>
              <a:rPr lang="en-GB" sz="2800" dirty="0" smtClean="0"/>
              <a:t>Buddy </a:t>
            </a:r>
            <a:r>
              <a:rPr lang="en-GB" sz="2800" dirty="0"/>
              <a:t>allocated from day 1</a:t>
            </a:r>
          </a:p>
          <a:p>
            <a:r>
              <a:rPr lang="en-GB" sz="2800" dirty="0" smtClean="0"/>
              <a:t>Decisions made quickly by </a:t>
            </a:r>
            <a:r>
              <a:rPr lang="en-GB" sz="2800" dirty="0" err="1" smtClean="0"/>
              <a:t>SENCo</a:t>
            </a:r>
            <a:r>
              <a:rPr lang="en-GB" sz="2800" dirty="0" smtClean="0"/>
              <a:t> and class teachers re any support needed</a:t>
            </a:r>
          </a:p>
          <a:p>
            <a:r>
              <a:rPr lang="en-GB" sz="2800" dirty="0" smtClean="0"/>
              <a:t>Some EAL withdrawal classes but still teach the curriculum (up to 10 in EAL class, 3 dedicated EAL classrooms)</a:t>
            </a:r>
          </a:p>
          <a:p>
            <a:r>
              <a:rPr lang="en-GB" sz="2800" dirty="0" smtClean="0"/>
              <a:t>Share information to all staff asap</a:t>
            </a:r>
          </a:p>
          <a:p>
            <a:r>
              <a:rPr lang="en-GB" sz="2800" dirty="0" smtClean="0"/>
              <a:t>Set high targets for all subjects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82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7779</TotalTime>
  <Words>860</Words>
  <Application>Microsoft Office PowerPoint</Application>
  <PresentationFormat>On-screen Show (4:3)</PresentationFormat>
  <Paragraphs>164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Introducing  Whitefield School….</vt:lpstr>
      <vt:lpstr>PowerPoint Presentation</vt:lpstr>
      <vt:lpstr>Whitefield is a ‘challenging’ school…</vt:lpstr>
      <vt:lpstr>PowerPoint Presentation</vt:lpstr>
      <vt:lpstr>PowerPoint Presentation</vt:lpstr>
      <vt:lpstr>PowerPoint Presentation</vt:lpstr>
      <vt:lpstr>PowerPoint Presentation</vt:lpstr>
      <vt:lpstr>Success starts on arrival…</vt:lpstr>
      <vt:lpstr>Getting the curriculum right…..</vt:lpstr>
      <vt:lpstr>PowerPoint Presentation</vt:lpstr>
      <vt:lpstr>   ‘WE DON’T WANT ANY RHINOS’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Come and see for yourselves…</vt:lpstr>
    </vt:vector>
  </TitlesOfParts>
  <Company>Whitefield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Chelmer Valley High School</dc:title>
  <dc:creator>Elizabeth Rymer</dc:creator>
  <cp:lastModifiedBy>Hau,Andrew</cp:lastModifiedBy>
  <cp:revision>174</cp:revision>
  <cp:lastPrinted>2014-03-19T06:48:46Z</cp:lastPrinted>
  <dcterms:created xsi:type="dcterms:W3CDTF">2014-02-01T14:11:41Z</dcterms:created>
  <dcterms:modified xsi:type="dcterms:W3CDTF">2017-02-24T10:57:16Z</dcterms:modified>
</cp:coreProperties>
</file>