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94" r:id="rId2"/>
    <p:sldId id="527" r:id="rId3"/>
    <p:sldId id="508" r:id="rId4"/>
    <p:sldId id="400" r:id="rId5"/>
    <p:sldId id="517" r:id="rId6"/>
    <p:sldId id="530" r:id="rId7"/>
    <p:sldId id="468" r:id="rId8"/>
    <p:sldId id="509" r:id="rId9"/>
    <p:sldId id="510" r:id="rId10"/>
    <p:sldId id="538" r:id="rId11"/>
    <p:sldId id="514" r:id="rId12"/>
    <p:sldId id="515" r:id="rId13"/>
    <p:sldId id="516" r:id="rId14"/>
    <p:sldId id="519" r:id="rId15"/>
    <p:sldId id="521" r:id="rId16"/>
    <p:sldId id="526" r:id="rId17"/>
    <p:sldId id="523" r:id="rId18"/>
    <p:sldId id="524" r:id="rId19"/>
    <p:sldId id="534" r:id="rId20"/>
    <p:sldId id="536" r:id="rId21"/>
    <p:sldId id="532" r:id="rId22"/>
    <p:sldId id="435" r:id="rId2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3366FF"/>
    <a:srgbClr val="0033CC"/>
    <a:srgbClr val="000099"/>
    <a:srgbClr val="0000CC"/>
    <a:srgbClr val="133452"/>
    <a:srgbClr val="CC0000"/>
    <a:srgbClr val="19066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7576" autoAdjust="0"/>
    <p:restoredTop sz="93020" autoAdjust="0"/>
  </p:normalViewPr>
  <p:slideViewPr>
    <p:cSldViewPr>
      <p:cViewPr varScale="1">
        <p:scale>
          <a:sx n="65" d="100"/>
          <a:sy n="65" d="100"/>
        </p:scale>
        <p:origin x="8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DfE-SFR\Ethnic-EAL-1997-2013%20from%20NALDIC_2014.10.29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fE-SFR\EAL-1997-2016_2017.02.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uttonTrust-EEF\EAL%20Project\EAL_Tables-KS2_2014.11.0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uttonTrust-EEF\EAL%20Project\EAL_Tables-KS2_2014.11.0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uttonTrust-EEF\EAL%20Project\EAL_Tables-KS2_2014.11.0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uttonTrust-EEF\EAL%20Project\EAL_Tables-KS2_2015.03.0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G:\SuttonTrust-EEF\EAL%20Project\EAL_Tables-KS2_2015.03.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03813274413794"/>
          <c:y val="3.9855072463768154E-2"/>
          <c:w val="0.87801984505811181"/>
          <c:h val="0.83922101449275399"/>
        </c:manualLayout>
      </c:layout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742720"/>
        <c:axId val="155743112"/>
      </c:barChart>
      <c:catAx>
        <c:axId val="155742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5743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743112"/>
        <c:scaling>
          <c:orientation val="minMax"/>
          <c:max val="1100000"/>
        </c:scaling>
        <c:delete val="1"/>
        <c:axPos val="l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GB"/>
                  <a:t>Number of pupils</a:t>
                </a:r>
              </a:p>
            </c:rich>
          </c:tx>
          <c:overlay val="0"/>
        </c:title>
        <c:numFmt formatCode="#,##0" sourceLinked="1"/>
        <c:majorTickMark val="out"/>
        <c:minorTickMark val="out"/>
        <c:tickLblPos val="nextTo"/>
        <c:crossAx val="155742720"/>
        <c:crosses val="autoZero"/>
        <c:crossBetween val="between"/>
        <c:majorUnit val="100000"/>
        <c:minorUnit val="5000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8900367102982996"/>
          <c:y val="0.93762260246373952"/>
          <c:w val="0.62517427558353045"/>
          <c:h val="6.2377397536260482E-2"/>
        </c:manualLayout>
      </c:layout>
      <c:overlay val="0"/>
      <c:txPr>
        <a:bodyPr/>
        <a:lstStyle/>
        <a:p>
          <a:pPr>
            <a:defRPr sz="16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3956123635752"/>
          <c:y val="1.4638607515515026E-2"/>
          <c:w val="0.8856623799621216"/>
          <c:h val="0.87802437769140229"/>
        </c:manualLayout>
      </c:layout>
      <c:barChart>
        <c:barDir val="col"/>
        <c:grouping val="stacked"/>
        <c:varyColors val="0"/>
        <c:ser>
          <c:idx val="0"/>
          <c:order val="0"/>
          <c:tx>
            <c:v>Primary school age</c:v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Data!$A$5:$A$24</c:f>
              <c:numCache>
                <c:formatCode>General</c:formatCode>
                <c:ptCount val="2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</c:numCache>
            </c:numRef>
          </c:cat>
          <c:val>
            <c:numRef>
              <c:f>Data!$B$5:$B$24</c:f>
              <c:numCache>
                <c:formatCode>#,##0</c:formatCode>
                <c:ptCount val="20"/>
                <c:pt idx="0">
                  <c:v>276200</c:v>
                </c:pt>
                <c:pt idx="1">
                  <c:v>303635</c:v>
                </c:pt>
                <c:pt idx="2">
                  <c:v>301800</c:v>
                </c:pt>
                <c:pt idx="3">
                  <c:v>311512</c:v>
                </c:pt>
                <c:pt idx="4">
                  <c:v>331512</c:v>
                </c:pt>
                <c:pt idx="5">
                  <c:v>350483</c:v>
                </c:pt>
                <c:pt idx="6">
                  <c:v>362690</c:v>
                </c:pt>
                <c:pt idx="7">
                  <c:v>376600</c:v>
                </c:pt>
                <c:pt idx="8">
                  <c:v>395270</c:v>
                </c:pt>
                <c:pt idx="9">
                  <c:v>419600</c:v>
                </c:pt>
                <c:pt idx="10">
                  <c:v>447650</c:v>
                </c:pt>
                <c:pt idx="11">
                  <c:v>470080</c:v>
                </c:pt>
                <c:pt idx="12">
                  <c:v>491340</c:v>
                </c:pt>
                <c:pt idx="13">
                  <c:v>518020</c:v>
                </c:pt>
                <c:pt idx="14">
                  <c:v>547030</c:v>
                </c:pt>
                <c:pt idx="15">
                  <c:v>577555</c:v>
                </c:pt>
                <c:pt idx="16">
                  <c:v>612160</c:v>
                </c:pt>
                <c:pt idx="17">
                  <c:v>654405</c:v>
                </c:pt>
                <c:pt idx="18">
                  <c:v>693815</c:v>
                </c:pt>
                <c:pt idx="19">
                  <c:v>734355</c:v>
                </c:pt>
              </c:numCache>
            </c:numRef>
          </c:val>
        </c:ser>
        <c:ser>
          <c:idx val="1"/>
          <c:order val="1"/>
          <c:tx>
            <c:v>Secondary school age</c:v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numRef>
              <c:f>Data!$A$5:$A$24</c:f>
              <c:numCache>
                <c:formatCode>General</c:formatCode>
                <c:ptCount val="2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</c:numCache>
            </c:numRef>
          </c:cat>
          <c:val>
            <c:numRef>
              <c:f>Data!$D$5:$D$24</c:f>
              <c:numCache>
                <c:formatCode>#,##0</c:formatCode>
                <c:ptCount val="20"/>
                <c:pt idx="0">
                  <c:v>222800</c:v>
                </c:pt>
                <c:pt idx="1">
                  <c:v>238532</c:v>
                </c:pt>
                <c:pt idx="2">
                  <c:v>244684</c:v>
                </c:pt>
                <c:pt idx="3">
                  <c:v>255256</c:v>
                </c:pt>
                <c:pt idx="4">
                  <c:v>258893</c:v>
                </c:pt>
                <c:pt idx="5">
                  <c:v>282235</c:v>
                </c:pt>
                <c:pt idx="6">
                  <c:v>291110</c:v>
                </c:pt>
                <c:pt idx="7">
                  <c:v>292890</c:v>
                </c:pt>
                <c:pt idx="8">
                  <c:v>299200</c:v>
                </c:pt>
                <c:pt idx="9">
                  <c:v>314950</c:v>
                </c:pt>
                <c:pt idx="10">
                  <c:v>342140</c:v>
                </c:pt>
                <c:pt idx="11">
                  <c:v>354300</c:v>
                </c:pt>
                <c:pt idx="12">
                  <c:v>362600</c:v>
                </c:pt>
                <c:pt idx="13">
                  <c:v>378210</c:v>
                </c:pt>
                <c:pt idx="14">
                  <c:v>399550</c:v>
                </c:pt>
                <c:pt idx="15">
                  <c:v>417765</c:v>
                </c:pt>
                <c:pt idx="16">
                  <c:v>436150</c:v>
                </c:pt>
                <c:pt idx="17">
                  <c:v>455205</c:v>
                </c:pt>
                <c:pt idx="18">
                  <c:v>477286</c:v>
                </c:pt>
                <c:pt idx="19">
                  <c:v>499061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5743896"/>
        <c:axId val="155744288"/>
      </c:barChart>
      <c:catAx>
        <c:axId val="155743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5744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744288"/>
        <c:scaling>
          <c:orientation val="minMax"/>
          <c:max val="12500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200" b="1"/>
                </a:pPr>
                <a:r>
                  <a:rPr lang="en-US" sz="1200" b="1"/>
                  <a:t>Number of pupils</a:t>
                </a:r>
              </a:p>
            </c:rich>
          </c:tx>
          <c:overlay val="0"/>
        </c:title>
        <c:numFmt formatCode="#,##0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5743896"/>
        <c:crosses val="autoZero"/>
        <c:crossBetween val="between"/>
        <c:majorUnit val="100000"/>
        <c:minorUnit val="50000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2361807193039954"/>
          <c:y val="0.94330443443025269"/>
          <c:w val="0.52763856139200915"/>
          <c:h val="5.4173927132194218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179341506362872E-2"/>
          <c:y val="3.0840332458442879E-2"/>
          <c:w val="0.86729367162438464"/>
          <c:h val="0.73137140463925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'DESC-APS-Graphs'!$P$117</c:f>
              <c:strCache>
                <c:ptCount val="1"/>
                <c:pt idx="0">
                  <c:v>EAL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'DESC-APS-Graphs'!$O$118:$O$134</c:f>
              <c:strCache>
                <c:ptCount val="17"/>
                <c:pt idx="0">
                  <c:v>Black Caribbean</c:v>
                </c:pt>
                <c:pt idx="1">
                  <c:v>Black other groups</c:v>
                </c:pt>
                <c:pt idx="2">
                  <c:v>Mixed White &amp; Caribbean</c:v>
                </c:pt>
                <c:pt idx="3">
                  <c:v>Unclassified/Refused</c:v>
                </c:pt>
                <c:pt idx="4">
                  <c:v>Mixed White &amp; African</c:v>
                </c:pt>
                <c:pt idx="5">
                  <c:v>White British</c:v>
                </c:pt>
                <c:pt idx="6">
                  <c:v>Pakistani</c:v>
                </c:pt>
                <c:pt idx="7">
                  <c:v>Other mixed background</c:v>
                </c:pt>
                <c:pt idx="8">
                  <c:v>Black African</c:v>
                </c:pt>
                <c:pt idx="9">
                  <c:v>Any other ethnic group</c:v>
                </c:pt>
                <c:pt idx="10">
                  <c:v>Any other Asian</c:v>
                </c:pt>
                <c:pt idx="11">
                  <c:v>White other groups</c:v>
                </c:pt>
                <c:pt idx="12">
                  <c:v>White Irish</c:v>
                </c:pt>
                <c:pt idx="13">
                  <c:v>Bangladeshi</c:v>
                </c:pt>
                <c:pt idx="14">
                  <c:v>Mixed White &amp; Asian</c:v>
                </c:pt>
                <c:pt idx="15">
                  <c:v>Indian</c:v>
                </c:pt>
                <c:pt idx="16">
                  <c:v>Chinese</c:v>
                </c:pt>
              </c:strCache>
            </c:strRef>
          </c:cat>
          <c:val>
            <c:numRef>
              <c:f>'DESC-APS-Graphs'!$P$118:$P$134</c:f>
              <c:numCache>
                <c:formatCode>###0.00</c:formatCode>
                <c:ptCount val="17"/>
                <c:pt idx="0">
                  <c:v>-1.4456810631229042</c:v>
                </c:pt>
                <c:pt idx="1">
                  <c:v>-1.4635303776683197</c:v>
                </c:pt>
                <c:pt idx="2">
                  <c:v>-0.84874999999999579</c:v>
                </c:pt>
                <c:pt idx="3">
                  <c:v>-0.32124271844660512</c:v>
                </c:pt>
                <c:pt idx="4">
                  <c:v>-0.2600489396411092</c:v>
                </c:pt>
                <c:pt idx="5">
                  <c:v>0.60145195729538192</c:v>
                </c:pt>
                <c:pt idx="6">
                  <c:v>-0.95920076213393202</c:v>
                </c:pt>
                <c:pt idx="7">
                  <c:v>0.19753306205496918</c:v>
                </c:pt>
                <c:pt idx="8">
                  <c:v>-0.64649840148070981</c:v>
                </c:pt>
                <c:pt idx="9">
                  <c:v>-0.85967272181359911</c:v>
                </c:pt>
                <c:pt idx="10">
                  <c:v>0.79139137254903991</c:v>
                </c:pt>
                <c:pt idx="11">
                  <c:v>-1.4099836413207638</c:v>
                </c:pt>
                <c:pt idx="12">
                  <c:v>0.76185185185185156</c:v>
                </c:pt>
                <c:pt idx="13">
                  <c:v>-0.23223524160252046</c:v>
                </c:pt>
                <c:pt idx="14">
                  <c:v>0.42336538461537998</c:v>
                </c:pt>
                <c:pt idx="15">
                  <c:v>0.94560596057728241</c:v>
                </c:pt>
                <c:pt idx="16">
                  <c:v>2.5873168963016875</c:v>
                </c:pt>
              </c:numCache>
            </c:numRef>
          </c:val>
        </c:ser>
        <c:ser>
          <c:idx val="1"/>
          <c:order val="1"/>
          <c:tx>
            <c:strRef>
              <c:f>'DESC-APS-Graphs'!$Q$117</c:f>
              <c:strCache>
                <c:ptCount val="1"/>
                <c:pt idx="0">
                  <c:v>FLE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'DESC-APS-Graphs'!$O$118:$O$134</c:f>
              <c:strCache>
                <c:ptCount val="17"/>
                <c:pt idx="0">
                  <c:v>Black Caribbean</c:v>
                </c:pt>
                <c:pt idx="1">
                  <c:v>Black other groups</c:v>
                </c:pt>
                <c:pt idx="2">
                  <c:v>Mixed White &amp; Caribbean</c:v>
                </c:pt>
                <c:pt idx="3">
                  <c:v>Unclassified/Refused</c:v>
                </c:pt>
                <c:pt idx="4">
                  <c:v>Mixed White &amp; African</c:v>
                </c:pt>
                <c:pt idx="5">
                  <c:v>White British</c:v>
                </c:pt>
                <c:pt idx="6">
                  <c:v>Pakistani</c:v>
                </c:pt>
                <c:pt idx="7">
                  <c:v>Other mixed background</c:v>
                </c:pt>
                <c:pt idx="8">
                  <c:v>Black African</c:v>
                </c:pt>
                <c:pt idx="9">
                  <c:v>Any other ethnic group</c:v>
                </c:pt>
                <c:pt idx="10">
                  <c:v>Any other Asian</c:v>
                </c:pt>
                <c:pt idx="11">
                  <c:v>White other groups</c:v>
                </c:pt>
                <c:pt idx="12">
                  <c:v>White Irish</c:v>
                </c:pt>
                <c:pt idx="13">
                  <c:v>Bangladeshi</c:v>
                </c:pt>
                <c:pt idx="14">
                  <c:v>Mixed White &amp; Asian</c:v>
                </c:pt>
                <c:pt idx="15">
                  <c:v>Indian</c:v>
                </c:pt>
                <c:pt idx="16">
                  <c:v>Chinese</c:v>
                </c:pt>
              </c:strCache>
            </c:strRef>
          </c:cat>
          <c:val>
            <c:numRef>
              <c:f>'DESC-APS-Graphs'!$Q$118:$Q$134</c:f>
              <c:numCache>
                <c:formatCode>###0.00</c:formatCode>
                <c:ptCount val="17"/>
                <c:pt idx="0">
                  <c:v>-1.1894081221197761</c:v>
                </c:pt>
                <c:pt idx="1">
                  <c:v>-0.79290231241153841</c:v>
                </c:pt>
                <c:pt idx="2">
                  <c:v>-0.64293001868086153</c:v>
                </c:pt>
                <c:pt idx="3">
                  <c:v>-1.4690939881560898E-3</c:v>
                </c:pt>
                <c:pt idx="4">
                  <c:v>4.6836293806972427E-2</c:v>
                </c:pt>
                <c:pt idx="5">
                  <c:v>6.649839283606343E-2</c:v>
                </c:pt>
                <c:pt idx="6">
                  <c:v>0.16451354444871669</c:v>
                </c:pt>
                <c:pt idx="7">
                  <c:v>0.51903054862846787</c:v>
                </c:pt>
                <c:pt idx="8">
                  <c:v>0.51971663244362198</c:v>
                </c:pt>
                <c:pt idx="9">
                  <c:v>0.66538178472861986</c:v>
                </c:pt>
                <c:pt idx="10">
                  <c:v>0.97404993065185885</c:v>
                </c:pt>
                <c:pt idx="11">
                  <c:v>1.0153975458059357</c:v>
                </c:pt>
                <c:pt idx="12">
                  <c:v>1.0557218621096096</c:v>
                </c:pt>
                <c:pt idx="13">
                  <c:v>1.077465940054509</c:v>
                </c:pt>
                <c:pt idx="14">
                  <c:v>1.1703662570888222</c:v>
                </c:pt>
                <c:pt idx="15">
                  <c:v>1.9747176554681793</c:v>
                </c:pt>
                <c:pt idx="16">
                  <c:v>3.3928989361702029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30"/>
        <c:axId val="155745072"/>
        <c:axId val="155745464"/>
      </c:barChart>
      <c:catAx>
        <c:axId val="155745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txPr>
          <a:bodyPr rot="-2700000" vert="horz"/>
          <a:lstStyle/>
          <a:p>
            <a:pPr>
              <a:defRPr sz="1000"/>
            </a:pPr>
            <a:endParaRPr lang="en-US"/>
          </a:p>
        </c:txPr>
        <c:crossAx val="155745464"/>
        <c:crosses val="autoZero"/>
        <c:auto val="1"/>
        <c:lblAlgn val="ctr"/>
        <c:lblOffset val="100"/>
        <c:noMultiLvlLbl val="0"/>
      </c:catAx>
      <c:valAx>
        <c:axId val="155745464"/>
        <c:scaling>
          <c:orientation val="minMax"/>
          <c:max val="3"/>
          <c:min val="-2"/>
        </c:scaling>
        <c:delete val="0"/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Difference from KS2 APS</a:t>
                </a:r>
                <a:r>
                  <a:rPr lang="en-US" baseline="0"/>
                  <a:t> </a:t>
                </a:r>
                <a:r>
                  <a:rPr lang="en-US"/>
                  <a:t>population mean (28.6)</a:t>
                </a:r>
              </a:p>
            </c:rich>
          </c:tx>
          <c:overlay val="0"/>
        </c:title>
        <c:numFmt formatCode="#,##0" sourceLinked="0"/>
        <c:majorTickMark val="out"/>
        <c:minorTickMark val="out"/>
        <c:tickLblPos val="nextTo"/>
        <c:crossAx val="155745072"/>
        <c:crosses val="autoZero"/>
        <c:crossBetween val="between"/>
        <c:majorUnit val="1"/>
        <c:minorUnit val="0.5"/>
      </c:valAx>
    </c:plotArea>
    <c:legend>
      <c:legendPos val="r"/>
      <c:layout>
        <c:manualLayout>
          <c:xMode val="edge"/>
          <c:yMode val="edge"/>
          <c:x val="0.12417109904455059"/>
          <c:y val="4.1267710020524082E-2"/>
          <c:w val="0.14035405843979046"/>
          <c:h val="0.1060161854768160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</c:spPr>
          <c:invertIfNegative val="0"/>
          <c:cat>
            <c:strRef>
              <c:f>'WOTH-REG'!$S$7:$S$17</c:f>
              <c:strCache>
                <c:ptCount val="11"/>
                <c:pt idx="0">
                  <c:v>Polish</c:v>
                </c:pt>
                <c:pt idx="1">
                  <c:v>Turkish</c:v>
                </c:pt>
                <c:pt idx="2">
                  <c:v>Portuguese</c:v>
                </c:pt>
                <c:pt idx="3">
                  <c:v>Albanian/Shqip</c:v>
                </c:pt>
                <c:pt idx="4">
                  <c:v>Lithuanian</c:v>
                </c:pt>
                <c:pt idx="5">
                  <c:v>Romanian</c:v>
                </c:pt>
                <c:pt idx="6">
                  <c:v>Russian</c:v>
                </c:pt>
                <c:pt idx="7">
                  <c:v>Spanish</c:v>
                </c:pt>
                <c:pt idx="8">
                  <c:v>French</c:v>
                </c:pt>
                <c:pt idx="9">
                  <c:v>Italian</c:v>
                </c:pt>
                <c:pt idx="10">
                  <c:v>Other Non-English</c:v>
                </c:pt>
              </c:strCache>
            </c:strRef>
          </c:cat>
          <c:val>
            <c:numRef>
              <c:f>'WOTH-REG'!$U$7:$U$17</c:f>
              <c:numCache>
                <c:formatCode>###0.0</c:formatCode>
                <c:ptCount val="11"/>
                <c:pt idx="0">
                  <c:v>-1.3487221951755402</c:v>
                </c:pt>
                <c:pt idx="1">
                  <c:v>-1.8609923146593401</c:v>
                </c:pt>
                <c:pt idx="2">
                  <c:v>-1.7914867484606123</c:v>
                </c:pt>
                <c:pt idx="3">
                  <c:v>-0.87329642612508984</c:v>
                </c:pt>
                <c:pt idx="4">
                  <c:v>-1.178267213693696</c:v>
                </c:pt>
                <c:pt idx="5">
                  <c:v>-1.9102028538329638</c:v>
                </c:pt>
                <c:pt idx="6">
                  <c:v>0.14075032982362606</c:v>
                </c:pt>
                <c:pt idx="7">
                  <c:v>-3.4471716540159195E-2</c:v>
                </c:pt>
                <c:pt idx="8">
                  <c:v>0.49652398216053045</c:v>
                </c:pt>
                <c:pt idx="9">
                  <c:v>-3.1860857819309758E-2</c:v>
                </c:pt>
                <c:pt idx="10">
                  <c:v>-1.1633533293018614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980056"/>
        <c:axId val="155980448"/>
      </c:barChart>
      <c:catAx>
        <c:axId val="155980056"/>
        <c:scaling>
          <c:orientation val="minMax"/>
        </c:scaling>
        <c:delete val="0"/>
        <c:axPos val="b"/>
        <c:numFmt formatCode="General" sourceLinked="0"/>
        <c:majorTickMark val="out"/>
        <c:minorTickMark val="out"/>
        <c:tickLblPos val="low"/>
        <c:txPr>
          <a:bodyPr/>
          <a:lstStyle/>
          <a:p>
            <a:pPr>
              <a:defRPr sz="1100"/>
            </a:pPr>
            <a:endParaRPr lang="en-US"/>
          </a:p>
        </c:txPr>
        <c:crossAx val="155980448"/>
        <c:crosses val="autoZero"/>
        <c:auto val="1"/>
        <c:lblAlgn val="ctr"/>
        <c:lblOffset val="100"/>
        <c:noMultiLvlLbl val="0"/>
      </c:catAx>
      <c:valAx>
        <c:axId val="155980448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Difference from KS2 average points score </a:t>
                </a:r>
                <a:r>
                  <a:rPr lang="en-US" dirty="0" smtClean="0"/>
                  <a:t>(APS) for White Other with First Language English (FLE)</a:t>
                </a:r>
                <a:endParaRPr lang="en-US" dirty="0"/>
              </a:p>
            </c:rich>
          </c:tx>
          <c:overlay val="0"/>
        </c:title>
        <c:numFmt formatCode="###0.0" sourceLinked="1"/>
        <c:majorTickMark val="out"/>
        <c:minorTickMark val="out"/>
        <c:tickLblPos val="nextTo"/>
        <c:crossAx val="155980056"/>
        <c:crosses val="autoZero"/>
        <c:crossBetween val="between"/>
        <c:majorUnit val="0.5"/>
        <c:minorUnit val="0.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21856166029039"/>
          <c:y val="4.1396419407305783E-2"/>
          <c:w val="0.80722583530604863"/>
          <c:h val="0.713052673484614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'BAFR-REG'!$T$5</c:f>
              <c:strCache>
                <c:ptCount val="1"/>
                <c:pt idx="0">
                  <c:v>Model 1</c:v>
                </c:pt>
              </c:strCache>
            </c:strRef>
          </c:tx>
          <c:spPr>
            <a:solidFill>
              <a:srgbClr val="000099"/>
            </a:solidFill>
          </c:spPr>
          <c:invertIfNegative val="0"/>
          <c:cat>
            <c:strRef>
              <c:f>'BAFR-REG'!$S$7:$S$17</c:f>
              <c:strCache>
                <c:ptCount val="11"/>
                <c:pt idx="0">
                  <c:v>Somali</c:v>
                </c:pt>
                <c:pt idx="1">
                  <c:v>Yoruba</c:v>
                </c:pt>
                <c:pt idx="2">
                  <c:v>French</c:v>
                </c:pt>
                <c:pt idx="3">
                  <c:v>Akan/Twi-Fante</c:v>
                </c:pt>
                <c:pt idx="4">
                  <c:v>Swahli</c:v>
                </c:pt>
                <c:pt idx="5">
                  <c:v>Shona</c:v>
                </c:pt>
                <c:pt idx="6">
                  <c:v>Arabic</c:v>
                </c:pt>
                <c:pt idx="7">
                  <c:v>Igbo</c:v>
                </c:pt>
                <c:pt idx="8">
                  <c:v>Lingala</c:v>
                </c:pt>
                <c:pt idx="9">
                  <c:v>Portuguese</c:v>
                </c:pt>
                <c:pt idx="10">
                  <c:v>Other non-English</c:v>
                </c:pt>
              </c:strCache>
            </c:strRef>
          </c:cat>
          <c:val>
            <c:numRef>
              <c:f>'BAFR-REG'!$T$7:$T$17</c:f>
              <c:numCache>
                <c:formatCode>###0.0</c:formatCode>
                <c:ptCount val="11"/>
                <c:pt idx="0">
                  <c:v>-1.2889874931963801</c:v>
                </c:pt>
                <c:pt idx="1">
                  <c:v>0.46007137925222508</c:v>
                </c:pt>
                <c:pt idx="2">
                  <c:v>-1.8642999657770054</c:v>
                </c:pt>
                <c:pt idx="3">
                  <c:v>-1.1370907331630911</c:v>
                </c:pt>
                <c:pt idx="4">
                  <c:v>-1.2763455917196747</c:v>
                </c:pt>
                <c:pt idx="5">
                  <c:v>-1.2578221480311991</c:v>
                </c:pt>
                <c:pt idx="6">
                  <c:v>-1.73064800499269</c:v>
                </c:pt>
                <c:pt idx="7">
                  <c:v>0.78533923347811896</c:v>
                </c:pt>
                <c:pt idx="8">
                  <c:v>-2.6662819819877353</c:v>
                </c:pt>
                <c:pt idx="9">
                  <c:v>-3.6217100964959577</c:v>
                </c:pt>
                <c:pt idx="10">
                  <c:v>-1.2348177321242948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981232"/>
        <c:axId val="155981624"/>
      </c:barChart>
      <c:catAx>
        <c:axId val="155981232"/>
        <c:scaling>
          <c:orientation val="minMax"/>
        </c:scaling>
        <c:delete val="0"/>
        <c:axPos val="b"/>
        <c:numFmt formatCode="General" sourceLinked="0"/>
        <c:majorTickMark val="out"/>
        <c:minorTickMark val="out"/>
        <c:tickLblPos val="low"/>
        <c:txPr>
          <a:bodyPr/>
          <a:lstStyle/>
          <a:p>
            <a:pPr>
              <a:defRPr sz="1200"/>
            </a:pPr>
            <a:endParaRPr lang="en-US"/>
          </a:p>
        </c:txPr>
        <c:crossAx val="155981624"/>
        <c:crosses val="autoZero"/>
        <c:auto val="1"/>
        <c:lblAlgn val="ctr"/>
        <c:lblOffset val="100"/>
        <c:noMultiLvlLbl val="0"/>
      </c:catAx>
      <c:valAx>
        <c:axId val="155981624"/>
        <c:scaling>
          <c:orientation val="minMax"/>
        </c:scaling>
        <c:delete val="0"/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Difference from KS2 average points score </a:t>
                </a:r>
                <a:r>
                  <a:rPr lang="en-US" dirty="0" smtClean="0"/>
                  <a:t>(APS) for Black African with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FLE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7.6542539907721571E-2"/>
              <c:y val="0.11326516995994609"/>
            </c:manualLayout>
          </c:layout>
          <c:overlay val="0"/>
        </c:title>
        <c:numFmt formatCode="###0.0" sourceLinked="1"/>
        <c:majorTickMark val="out"/>
        <c:minorTickMark val="out"/>
        <c:tickLblPos val="nextTo"/>
        <c:crossAx val="155981232"/>
        <c:crosses val="autoZero"/>
        <c:crossBetween val="between"/>
        <c:majorUnit val="0.5"/>
        <c:minorUnit val="0.25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200176849551537"/>
          <c:y val="1.6099308870614469E-2"/>
          <c:w val="0.72629022976406032"/>
          <c:h val="0.82283220408522306"/>
        </c:manualLayout>
      </c:layout>
      <c:lineChart>
        <c:grouping val="standard"/>
        <c:varyColors val="0"/>
        <c:ser>
          <c:idx val="0"/>
          <c:order val="0"/>
          <c:tx>
            <c:strRef>
              <c:f>'Cross-Lev-Ints'!$E$15</c:f>
              <c:strCache>
                <c:ptCount val="1"/>
                <c:pt idx="0">
                  <c:v>FLE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'Cross-Lev-Ints'!$F$14:$H$14</c:f>
              <c:strCache>
                <c:ptCount val="3"/>
                <c:pt idx="0">
                  <c:v>Low (-1SD)</c:v>
                </c:pt>
                <c:pt idx="1">
                  <c:v>Mean</c:v>
                </c:pt>
                <c:pt idx="2">
                  <c:v>High (+1SD)</c:v>
                </c:pt>
              </c:strCache>
            </c:strRef>
          </c:cat>
          <c:val>
            <c:numRef>
              <c:f>'Cross-Lev-Ints'!$F$15:$H$15</c:f>
              <c:numCache>
                <c:formatCode>0.00</c:formatCode>
                <c:ptCount val="3"/>
                <c:pt idx="0">
                  <c:v>-3.1205869878082181E-2</c:v>
                </c:pt>
                <c:pt idx="1">
                  <c:v>0</c:v>
                </c:pt>
                <c:pt idx="2">
                  <c:v>4.4055345710233659E-2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'Cross-Lev-Ints'!$E$16</c:f>
              <c:strCache>
                <c:ptCount val="1"/>
                <c:pt idx="0">
                  <c:v>EAL</c:v>
                </c:pt>
              </c:strCache>
            </c:strRef>
          </c:tx>
          <c:marker>
            <c:symbol val="none"/>
          </c:marker>
          <c:cat>
            <c:strRef>
              <c:f>'Cross-Lev-Ints'!$F$14:$H$14</c:f>
              <c:strCache>
                <c:ptCount val="3"/>
                <c:pt idx="0">
                  <c:v>Low (-1SD)</c:v>
                </c:pt>
                <c:pt idx="1">
                  <c:v>Mean</c:v>
                </c:pt>
                <c:pt idx="2">
                  <c:v>High (+1SD)</c:v>
                </c:pt>
              </c:strCache>
            </c:strRef>
          </c:cat>
          <c:val>
            <c:numRef>
              <c:f>'Cross-Lev-Ints'!$F$16:$H$16</c:f>
              <c:numCache>
                <c:formatCode>0.00</c:formatCode>
                <c:ptCount val="3"/>
                <c:pt idx="0">
                  <c:v>-0.46350533224639695</c:v>
                </c:pt>
                <c:pt idx="1">
                  <c:v>-0.55000000000000004</c:v>
                </c:pt>
                <c:pt idx="2">
                  <c:v>-0.67211011918155739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982408"/>
        <c:axId val="155982800"/>
      </c:lineChart>
      <c:catAx>
        <c:axId val="155982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% students in school recorded as EAL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/>
            </a:pPr>
            <a:endParaRPr lang="en-US"/>
          </a:p>
        </c:txPr>
        <c:crossAx val="155982800"/>
        <c:crosses val="autoZero"/>
        <c:auto val="1"/>
        <c:lblAlgn val="ctr"/>
        <c:lblOffset val="100"/>
        <c:noMultiLvlLbl val="0"/>
      </c:catAx>
      <c:valAx>
        <c:axId val="155982800"/>
        <c:scaling>
          <c:orientation val="minMax"/>
          <c:max val="1"/>
          <c:min val="-1"/>
        </c:scaling>
        <c:delete val="0"/>
        <c:axPos val="l"/>
        <c:majorGridlines>
          <c:spPr>
            <a:ln cmpd="sng"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KS2 APS</a:t>
                </a:r>
              </a:p>
            </c:rich>
          </c:tx>
          <c:overlay val="0"/>
        </c:title>
        <c:numFmt formatCode="0.00" sourceLinked="0"/>
        <c:majorTickMark val="out"/>
        <c:minorTickMark val="out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55982408"/>
        <c:crosses val="autoZero"/>
        <c:crossBetween val="between"/>
        <c:majorUnit val="0.25"/>
        <c:minorUnit val="0.125"/>
      </c:valAx>
    </c:plotArea>
    <c:legend>
      <c:legendPos val="r"/>
      <c:layout>
        <c:manualLayout>
          <c:xMode val="edge"/>
          <c:yMode val="edge"/>
          <c:x val="0.67715297380280293"/>
          <c:y val="6.5180099512578402E-2"/>
          <c:w val="0.22933386668912376"/>
          <c:h val="8.6569417508155458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399915812410243"/>
          <c:y val="1.6099312419916807E-2"/>
          <c:w val="0.75192327294039962"/>
          <c:h val="0.8225967105152926"/>
        </c:manualLayout>
      </c:layout>
      <c:lineChart>
        <c:grouping val="standard"/>
        <c:varyColors val="0"/>
        <c:ser>
          <c:idx val="0"/>
          <c:order val="0"/>
          <c:tx>
            <c:strRef>
              <c:f>'Cross-Lev-Ints'!$L$15</c:f>
              <c:strCache>
                <c:ptCount val="1"/>
                <c:pt idx="0">
                  <c:v>FLE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'Cross-Lev-Ints'!$M$14:$O$14</c:f>
              <c:strCache>
                <c:ptCount val="3"/>
                <c:pt idx="0">
                  <c:v>Low (-1SD)</c:v>
                </c:pt>
                <c:pt idx="1">
                  <c:v>Mean</c:v>
                </c:pt>
                <c:pt idx="2">
                  <c:v>High (+1SD)</c:v>
                </c:pt>
              </c:strCache>
            </c:strRef>
          </c:cat>
          <c:val>
            <c:numRef>
              <c:f>'Cross-Lev-Ints'!$M$15:$O$15</c:f>
              <c:numCache>
                <c:formatCode>0.00</c:formatCode>
                <c:ptCount val="3"/>
                <c:pt idx="0">
                  <c:v>-9.1074227966219348E-2</c:v>
                </c:pt>
                <c:pt idx="1">
                  <c:v>0</c:v>
                </c:pt>
                <c:pt idx="2">
                  <c:v>0.12857538065819205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'Cross-Lev-Ints'!$L$16</c:f>
              <c:strCache>
                <c:ptCount val="1"/>
                <c:pt idx="0">
                  <c:v>EAL</c:v>
                </c:pt>
              </c:strCache>
            </c:strRef>
          </c:tx>
          <c:marker>
            <c:symbol val="none"/>
          </c:marker>
          <c:cat>
            <c:strRef>
              <c:f>'Cross-Lev-Ints'!$M$14:$O$14</c:f>
              <c:strCache>
                <c:ptCount val="3"/>
                <c:pt idx="0">
                  <c:v>Low (-1SD)</c:v>
                </c:pt>
                <c:pt idx="1">
                  <c:v>Mean</c:v>
                </c:pt>
                <c:pt idx="2">
                  <c:v>High (+1SD)</c:v>
                </c:pt>
              </c:strCache>
            </c:strRef>
          </c:cat>
          <c:val>
            <c:numRef>
              <c:f>'Cross-Lev-Ints'!$M$16:$O$16</c:f>
              <c:numCache>
                <c:formatCode>0.00</c:formatCode>
                <c:ptCount val="3"/>
                <c:pt idx="0">
                  <c:v>0.65223591663012181</c:v>
                </c:pt>
                <c:pt idx="1">
                  <c:v>0.6080000000000001</c:v>
                </c:pt>
                <c:pt idx="2">
                  <c:v>0.54554929416924025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542848"/>
        <c:axId val="156543240"/>
      </c:lineChart>
      <c:catAx>
        <c:axId val="1565428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 dirty="0"/>
                  <a:t>% </a:t>
                </a:r>
                <a:r>
                  <a:rPr lang="en-US" sz="1200" dirty="0"/>
                  <a:t>students</a:t>
                </a:r>
                <a:r>
                  <a:rPr lang="en-US" sz="1100" dirty="0"/>
                  <a:t> in school recorded as EAL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200"/>
            </a:pPr>
            <a:endParaRPr lang="en-US"/>
          </a:p>
        </c:txPr>
        <c:crossAx val="156543240"/>
        <c:crosses val="autoZero"/>
        <c:auto val="1"/>
        <c:lblAlgn val="ctr"/>
        <c:lblOffset val="100"/>
        <c:noMultiLvlLbl val="0"/>
      </c:catAx>
      <c:valAx>
        <c:axId val="156543240"/>
        <c:scaling>
          <c:orientation val="minMax"/>
          <c:max val="1"/>
          <c:min val="-1"/>
        </c:scaling>
        <c:delete val="0"/>
        <c:axPos val="l"/>
        <c:majorGridlines>
          <c:spPr>
            <a:ln>
              <a:prstDash val="sysDot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CVA score (KS2 APS)</a:t>
                </a:r>
              </a:p>
            </c:rich>
          </c:tx>
          <c:overlay val="0"/>
        </c:title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56542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29339375030954"/>
          <c:y val="1.7636495250527677E-2"/>
          <c:w val="0.23944461942257275"/>
          <c:h val="8.5061833255874839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A8EF24-01A6-466C-8458-6C106663B745}" type="datetime1">
              <a:rPr lang="en-US" smtClean="0"/>
              <a:pPr>
                <a:defRPr/>
              </a:pPr>
              <a:t>2/24/2017</a:t>
            </a:fld>
            <a:endParaRPr lang="en-GB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324A8CD-D36C-4A35-BC41-787577C888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8950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9C6A23C-05A9-49B9-8EE2-94522F2BCCF8}" type="datetime1">
              <a:rPr lang="en-US" smtClean="0"/>
              <a:pPr>
                <a:defRPr/>
              </a:pPr>
              <a:t>2/24/2017</a:t>
            </a:fld>
            <a:endParaRPr lang="en-GB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CF6AA7-D968-4254-AF46-BA1555A99C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5164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F3446E-9DB9-4064-AAB7-59CC742CC90C}" type="slidenum">
              <a:rPr lang="en-GB" smtClean="0"/>
              <a:pPr/>
              <a:t>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11994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F6AA7-D968-4254-AF46-BA1555A99C1A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644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F6AA7-D968-4254-AF46-BA1555A99C1A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46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4BF81-E8EF-4CB0-A343-B0609C36AB0E}" type="slidenum">
              <a:rPr lang="en-GB" smtClean="0"/>
              <a:pPr/>
              <a:t>2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026165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4BF81-E8EF-4CB0-A343-B0609C36AB0E}" type="slidenum">
              <a:rPr lang="en-GB" smtClean="0"/>
              <a:pPr/>
              <a:t>3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02322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84AD4B-854B-4DCE-8185-975FAB400FF1}" type="slidenum">
              <a:rPr lang="en-GB" smtClean="0"/>
              <a:pPr/>
              <a:t>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9732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F6AA7-D968-4254-AF46-BA1555A99C1A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972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F6AA7-D968-4254-AF46-BA1555A99C1A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996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F6AA7-D968-4254-AF46-BA1555A99C1A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097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F6AA7-D968-4254-AF46-BA1555A99C1A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8774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F6AA7-D968-4254-AF46-BA1555A99C1A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498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CE594-B3A9-40F4-AC79-E0EE17628D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6F703-5AC5-45A0-BD3E-D97CD61EE2B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lide Number Placeholder 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320AE-3E3A-4216-85FA-53D552B65D0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5FB86-AB12-4D6C-A0B3-C70228CCA2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A258E-7FAB-4B04-9698-0C8A5A17AE9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34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34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D0C26-FA13-491E-82E4-48C0CC498AE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981075"/>
            <a:ext cx="8229600" cy="5327650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Slide Number Placeholder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242CD-0D40-4EB6-BF29-F40C89C6FD4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81075"/>
            <a:ext cx="8229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 a problem that it should wrap</a:t>
            </a:r>
          </a:p>
          <a:p>
            <a:pPr lvl="1"/>
            <a:r>
              <a:rPr lang="en-GB" smtClean="0"/>
              <a:t>Second level also make sure that this wraps properly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3"/>
            <a:endParaRPr lang="en-GB" smtClean="0"/>
          </a:p>
          <a:p>
            <a:pPr lvl="3"/>
            <a:endParaRPr lang="en-GB" smtClean="0"/>
          </a:p>
        </p:txBody>
      </p:sp>
      <p:sp>
        <p:nvSpPr>
          <p:cNvPr id="5" name="Rectangle 6"/>
          <p:cNvSpPr txBox="1">
            <a:spLocks noChangeArrowheads="1"/>
          </p:cNvSpPr>
          <p:nvPr userDrawn="1"/>
        </p:nvSpPr>
        <p:spPr>
          <a:xfrm>
            <a:off x="0" y="6453188"/>
            <a:ext cx="9144000" cy="404812"/>
          </a:xfrm>
          <a:prstGeom prst="rect">
            <a:avLst/>
          </a:prstGeom>
          <a:solidFill>
            <a:srgbClr val="133452"/>
          </a:solidFill>
          <a:ln/>
        </p:spPr>
        <p:txBody>
          <a:bodyPr/>
          <a:lstStyle>
            <a:lvl1pPr>
              <a:defRPr/>
            </a:lvl1pPr>
          </a:lstStyle>
          <a:p>
            <a:pPr algn="r">
              <a:defRPr/>
            </a:pPr>
            <a:fld id="{152BC87B-16D2-432F-BCCB-0013AEACC365}" type="slidenum">
              <a:rPr lang="en-GB" smtClean="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3077" name="Picture 4" descr="image001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6453188"/>
            <a:ext cx="460375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25000"/>
        </a:spcAft>
        <a:buClr>
          <a:srgbClr val="CC0000"/>
        </a:buClr>
        <a:buSzPct val="150000"/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10000"/>
        </a:spcAft>
        <a:buClr>
          <a:srgbClr val="CC00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Char char="–"/>
        <a:defRPr lang="en-GB" sz="2000" kern="12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.strand@warwick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ll-foundation.org.uk/Work/EALAssessmentFramework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ffieldfoundation.org/sites/default/files/files/ceedp137.pdf" TargetMode="External"/><Relationship Id="rId2" Type="http://schemas.openxmlformats.org/officeDocument/2006/relationships/hyperlink" Target="http://dx.doi.org/10.1080/0305569070142318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ducationendowmentfoundation.org.uk/uploads/pdf/EAL_and_educational_achievement2.pdf" TargetMode="External"/><Relationship Id="rId5" Type="http://schemas.openxmlformats.org/officeDocument/2006/relationships/hyperlink" Target="http://dx.doi.org/10.1080/03055690500236613" TargetMode="External"/><Relationship Id="rId4" Type="http://schemas.openxmlformats.org/officeDocument/2006/relationships/hyperlink" Target="http://dx.doi.org/10.1080/0924345100373265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428625"/>
            <a:ext cx="8569325" cy="5759450"/>
          </a:xfrm>
        </p:spPr>
        <p:txBody>
          <a:bodyPr/>
          <a:lstStyle/>
          <a:p>
            <a:pPr eaLnBrk="1" hangingPunct="1"/>
            <a:r>
              <a:rPr lang="en-GB" b="1" dirty="0" smtClean="0"/>
              <a:t>EAL and educational achievement in England: An analysis of the NPD</a:t>
            </a:r>
            <a:br>
              <a:rPr lang="en-GB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sz="3200" dirty="0" smtClean="0"/>
              <a:t>Keynote to National EAL Conference, Jeffrey Hall, UCL-Institute of Education, London</a:t>
            </a:r>
            <a:br>
              <a:rPr lang="en-GB" sz="3200" dirty="0" smtClean="0"/>
            </a:br>
            <a:r>
              <a:rPr lang="en-GB" sz="3200" dirty="0" smtClean="0"/>
              <a:t>  23 February 2017</a:t>
            </a:r>
            <a:r>
              <a:rPr lang="en-GB" sz="3000" dirty="0" smtClean="0"/>
              <a:t/>
            </a:r>
            <a:br>
              <a:rPr lang="en-GB" sz="30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b="1" dirty="0" smtClean="0"/>
              <a:t>Professor Steve Strand</a:t>
            </a:r>
            <a:br>
              <a:rPr lang="en-GB" sz="2400" b="1" dirty="0" smtClean="0"/>
            </a:br>
            <a:r>
              <a:rPr lang="en-GB" sz="2400" dirty="0" smtClean="0"/>
              <a:t>University of Oxford, Department of Education</a:t>
            </a:r>
            <a:br>
              <a:rPr lang="en-GB" sz="2400" dirty="0" smtClean="0"/>
            </a:br>
            <a:r>
              <a:rPr lang="en-GB" sz="2400" dirty="0" smtClean="0">
                <a:hlinkClick r:id="rId3"/>
              </a:rPr>
              <a:t>steve.strand@education.ox.ac.uk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01865 611071</a:t>
            </a:r>
          </a:p>
        </p:txBody>
      </p:sp>
      <p:pic>
        <p:nvPicPr>
          <p:cNvPr id="11267" name="Picture 4" descr="image0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5113" y="5329238"/>
            <a:ext cx="1258887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50825" y="404812"/>
            <a:ext cx="2160588" cy="5112419"/>
          </a:xfrm>
        </p:spPr>
        <p:txBody>
          <a:bodyPr/>
          <a:lstStyle/>
          <a:p>
            <a:r>
              <a:rPr lang="en-GB" b="1" dirty="0" smtClean="0"/>
              <a:t>Ethnicity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% of students aged 5-16: 2003 &amp; 2013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581610"/>
              </p:ext>
            </p:extLst>
          </p:nvPr>
        </p:nvGraphicFramePr>
        <p:xfrm>
          <a:off x="2555875" y="333375"/>
          <a:ext cx="5400501" cy="6047945"/>
        </p:xfrm>
        <a:graphic>
          <a:graphicData uri="http://schemas.openxmlformats.org/drawingml/2006/table">
            <a:tbl>
              <a:tblPr/>
              <a:tblGrid>
                <a:gridCol w="2736304"/>
                <a:gridCol w="758202"/>
                <a:gridCol w="953047"/>
                <a:gridCol w="952948"/>
              </a:tblGrid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Ethnic group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1" i="0" u="none" strike="noStrike" dirty="0">
                          <a:latin typeface="Arial"/>
                        </a:rPr>
                        <a:t>2003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>
                          <a:latin typeface="Arial"/>
                        </a:rPr>
                        <a:t>2013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latin typeface="Arial"/>
                        </a:rPr>
                        <a:t>Change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i="0" u="none" strike="noStrike" dirty="0">
                          <a:latin typeface="Arial"/>
                        </a:rPr>
                        <a:t>White British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>
                          <a:latin typeface="Arial"/>
                        </a:rPr>
                        <a:t>83.2%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>
                          <a:latin typeface="Arial"/>
                        </a:rPr>
                        <a:t>73.4%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1" u="none" strike="noStrike" dirty="0">
                          <a:latin typeface="Arial"/>
                        </a:rPr>
                        <a:t>-9.9%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556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i="0" u="none" strike="noStrike" dirty="0" smtClean="0">
                          <a:latin typeface="Arial"/>
                        </a:rPr>
                        <a:t>White other groups</a:t>
                      </a:r>
                      <a:endParaRPr lang="en-GB" sz="1500" b="1" i="0" u="none" strike="noStrike" dirty="0">
                        <a:latin typeface="Arial"/>
                      </a:endParaRP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 smtClean="0">
                          <a:latin typeface="Arial"/>
                        </a:rPr>
                        <a:t>2.6%</a:t>
                      </a:r>
                      <a:endParaRPr lang="en-GB" sz="1500" b="1" i="0" u="none" strike="noStrike" dirty="0">
                        <a:latin typeface="Arial"/>
                      </a:endParaRP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 smtClean="0">
                          <a:latin typeface="Arial"/>
                        </a:rPr>
                        <a:t>5.0%</a:t>
                      </a:r>
                      <a:endParaRPr lang="en-GB" sz="1500" b="1" i="0" u="none" strike="noStrike" dirty="0">
                        <a:latin typeface="Arial"/>
                      </a:endParaRP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1" u="none" strike="noStrike" dirty="0" smtClean="0">
                          <a:latin typeface="Arial"/>
                        </a:rPr>
                        <a:t>2.3%</a:t>
                      </a:r>
                      <a:endParaRPr lang="en-GB" sz="1500" b="1" i="1" u="none" strike="noStrike" dirty="0">
                        <a:latin typeface="Arial"/>
                      </a:endParaRP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Irish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0.4%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0.3%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latin typeface="Arial"/>
                        </a:rPr>
                        <a:t>-0.1%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Traveller of Irish heritage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0.1%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0.1%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latin typeface="Arial"/>
                        </a:rPr>
                        <a:t>0.0%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 smtClean="0">
                          <a:latin typeface="Arial"/>
                        </a:rPr>
                        <a:t>Gypsy/Roma</a:t>
                      </a:r>
                      <a:endParaRPr lang="en-GB" sz="1500" b="0" i="0" u="none" strike="noStrike" dirty="0">
                        <a:latin typeface="Arial"/>
                      </a:endParaRP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0.1%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0.3%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latin typeface="Arial"/>
                        </a:rPr>
                        <a:t>0.2%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Any other White background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2.1%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4.3%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2.3%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33835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i="0" u="none" strike="noStrike" dirty="0">
                          <a:latin typeface="Arial"/>
                        </a:rPr>
                        <a:t>Mixed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>
                          <a:latin typeface="Arial"/>
                        </a:rPr>
                        <a:t>2.6%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>
                          <a:latin typeface="Arial"/>
                        </a:rPr>
                        <a:t>4.6%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2.0%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White </a:t>
                      </a:r>
                      <a:r>
                        <a:rPr lang="en-GB" sz="1500" b="0" i="0" u="none" strike="noStrike" dirty="0" smtClean="0">
                          <a:latin typeface="Arial"/>
                        </a:rPr>
                        <a:t>&amp; Black </a:t>
                      </a:r>
                      <a:r>
                        <a:rPr lang="en-GB" sz="1500" b="0" i="0" u="none" strike="noStrike" dirty="0">
                          <a:latin typeface="Arial"/>
                        </a:rPr>
                        <a:t>Caribbean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0.9%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1.4%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0.5%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White </a:t>
                      </a:r>
                      <a:r>
                        <a:rPr lang="en-GB" sz="1500" b="0" i="0" u="none" strike="noStrike" dirty="0" smtClean="0">
                          <a:latin typeface="Arial"/>
                        </a:rPr>
                        <a:t>&amp; </a:t>
                      </a:r>
                      <a:r>
                        <a:rPr lang="en-GB" sz="1500" b="0" i="0" u="none" strike="noStrike" dirty="0">
                          <a:latin typeface="Arial"/>
                        </a:rPr>
                        <a:t>Black African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0.2%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0.6%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0.3%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White </a:t>
                      </a:r>
                      <a:r>
                        <a:rPr lang="en-GB" sz="1500" b="0" i="0" u="none" strike="noStrike" dirty="0" smtClean="0">
                          <a:latin typeface="Arial"/>
                        </a:rPr>
                        <a:t>&amp; </a:t>
                      </a:r>
                      <a:r>
                        <a:rPr lang="en-GB" sz="1500" b="0" i="0" u="none" strike="noStrike" dirty="0">
                          <a:latin typeface="Arial"/>
                        </a:rPr>
                        <a:t>Asian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0.5%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1.0%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0.5%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Any other Mixed background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0.9%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1.6%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0.7%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297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i="0" u="none" strike="noStrike" dirty="0">
                          <a:latin typeface="Arial"/>
                        </a:rPr>
                        <a:t>Asian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>
                          <a:latin typeface="Arial"/>
                        </a:rPr>
                        <a:t>6.8%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>
                          <a:latin typeface="Arial"/>
                        </a:rPr>
                        <a:t>10.2%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3.4%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Indian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2.4%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2.6%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0.3%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Pakistani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2.7%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3.9%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1.3%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Bangladeshi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1.1%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1.6%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0.5%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Chinese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0.4%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0.4%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0.0%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Any other Asian background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0.6%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1.6%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1.0%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066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i="0" u="none" strike="noStrike" dirty="0">
                          <a:latin typeface="Arial"/>
                        </a:rPr>
                        <a:t>Black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>
                          <a:latin typeface="Arial"/>
                        </a:rPr>
                        <a:t>3.6%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>
                          <a:latin typeface="Arial"/>
                        </a:rPr>
                        <a:t>5.3%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1.7%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Black Caribbean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1.5%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1.4%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-0.1%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baseline="0" dirty="0">
                          <a:latin typeface="Arial"/>
                        </a:rPr>
                        <a:t>Black African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baseline="0" dirty="0">
                          <a:latin typeface="Arial"/>
                        </a:rPr>
                        <a:t>1.7%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baseline="0" dirty="0">
                          <a:latin typeface="Arial"/>
                        </a:rPr>
                        <a:t>3.3%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baseline="0" dirty="0">
                          <a:solidFill>
                            <a:schemeClr val="tx1"/>
                          </a:solidFill>
                          <a:latin typeface="Arial"/>
                        </a:rPr>
                        <a:t>1.7%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 dirty="0">
                          <a:latin typeface="Arial"/>
                        </a:rPr>
                        <a:t>Any other Black background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0.4%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0" u="none" strike="noStrike" dirty="0">
                          <a:latin typeface="Arial"/>
                        </a:rPr>
                        <a:t>0.6%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0" i="1" u="none" strike="noStrike" dirty="0">
                          <a:latin typeface="Arial"/>
                        </a:rPr>
                        <a:t>0.2%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7329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i="0" u="none" strike="noStrike" dirty="0">
                          <a:latin typeface="Arial"/>
                        </a:rPr>
                        <a:t>Any other ethnic group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>
                          <a:latin typeface="Arial"/>
                        </a:rPr>
                        <a:t>0.8%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0" u="none" strike="noStrike" dirty="0">
                          <a:latin typeface="Arial"/>
                        </a:rPr>
                        <a:t>1.5%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500" b="1" i="1" u="none" strike="noStrike" dirty="0">
                          <a:latin typeface="Arial"/>
                        </a:rPr>
                        <a:t>0.7%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4897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 dirty="0">
                          <a:latin typeface="Arial"/>
                        </a:rPr>
                        <a:t> 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sng" strike="noStrike" dirty="0">
                          <a:latin typeface="Arial"/>
                        </a:rPr>
                        <a:t> 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500" b="0" i="0" u="sng" strike="noStrike" dirty="0">
                          <a:latin typeface="Arial"/>
                        </a:rPr>
                        <a:t> 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 dirty="0">
                          <a:latin typeface="Arial"/>
                        </a:rPr>
                        <a:t> </a:t>
                      </a:r>
                    </a:p>
                  </a:txBody>
                  <a:tcPr marL="4698" marR="4698" marT="46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88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EAL and ethnicity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327650"/>
          </a:xfrm>
        </p:spPr>
        <p:txBody>
          <a:bodyPr/>
          <a:lstStyle/>
          <a:p>
            <a:r>
              <a:rPr lang="en-GB" sz="2800" dirty="0" smtClean="0"/>
              <a:t>White Other &amp; Black African key because:</a:t>
            </a:r>
          </a:p>
          <a:p>
            <a:pPr lvl="1"/>
            <a:r>
              <a:rPr lang="en-GB" sz="2400" dirty="0" smtClean="0"/>
              <a:t>Average EAL gap at KS2 is 2.5 </a:t>
            </a:r>
            <a:r>
              <a:rPr lang="en-GB" sz="2400" dirty="0" err="1" smtClean="0"/>
              <a:t>mths</a:t>
            </a:r>
            <a:r>
              <a:rPr lang="en-GB" sz="2400" dirty="0" smtClean="0"/>
              <a:t>, but for Black African 5 </a:t>
            </a:r>
            <a:r>
              <a:rPr lang="en-GB" sz="2400" dirty="0" err="1" smtClean="0"/>
              <a:t>mths</a:t>
            </a:r>
            <a:r>
              <a:rPr lang="en-GB" sz="2400" dirty="0" smtClean="0"/>
              <a:t> &amp; White Other 10 </a:t>
            </a:r>
            <a:r>
              <a:rPr lang="en-GB" sz="2400" dirty="0" err="1" smtClean="0"/>
              <a:t>mths</a:t>
            </a:r>
            <a:r>
              <a:rPr lang="en-GB" sz="2400" dirty="0" smtClean="0"/>
              <a:t>. Also large EAL gap for these groups at KS4;</a:t>
            </a:r>
          </a:p>
          <a:p>
            <a:pPr lvl="1"/>
            <a:r>
              <a:rPr lang="en-GB" sz="2400" dirty="0" smtClean="0"/>
              <a:t>They are the two ethnic groups with the largest increase 2003 to 2013, both doubling in size</a:t>
            </a:r>
          </a:p>
          <a:p>
            <a:pPr lvl="1"/>
            <a:r>
              <a:rPr lang="en-GB" sz="2400" dirty="0" smtClean="0"/>
              <a:t>Over 70% are EAL and over 40% recent arrivals in UK (age 5-14) compared to 3% of all pupils (LSYPE)</a:t>
            </a:r>
          </a:p>
          <a:p>
            <a:r>
              <a:rPr lang="en-GB" sz="2800" dirty="0" smtClean="0"/>
              <a:t>Looked at the top 10 languages (other than English) within these two ethnic groups and compared achievement against the average for FLE from the same ethnic group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White Other groups by First Language</a:t>
            </a:r>
            <a:endParaRPr lang="en-GB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683568" y="1124744"/>
          <a:ext cx="76328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251521" y="6021288"/>
            <a:ext cx="88924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i="1" u="sng" dirty="0" smtClean="0"/>
              <a:t>Note</a:t>
            </a:r>
            <a:r>
              <a:rPr lang="en-GB" sz="1400" i="1" dirty="0" smtClean="0"/>
              <a:t>: Compared to White Other with FLE, adjusted for FSM, IDACI, migration &amp; region (Full report p69-71).</a:t>
            </a:r>
            <a:endParaRPr lang="en-GB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Black African by First Language</a:t>
            </a:r>
            <a:endParaRPr lang="en-GB" dirty="0"/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251521" y="6021288"/>
            <a:ext cx="88924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400" i="1" u="sng" dirty="0" smtClean="0"/>
              <a:t>Note</a:t>
            </a:r>
            <a:r>
              <a:rPr lang="en-GB" sz="1400" i="1" dirty="0" smtClean="0"/>
              <a:t>: Compared to Black African with FLE, adjusted for FSM, IDACI, migration &amp; region (Full report p69-71).</a:t>
            </a:r>
            <a:endParaRPr lang="en-GB" sz="1400" i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07504" y="980727"/>
          <a:ext cx="8424936" cy="4968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pupil risk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Most risk factors broadly the same for EAL and FLE - SEN, FSM, IDACI, age, gender </a:t>
            </a:r>
          </a:p>
          <a:p>
            <a:r>
              <a:rPr lang="en-GB" sz="2800" dirty="0" smtClean="0"/>
              <a:t>But four have a particular risk for EAL: </a:t>
            </a:r>
          </a:p>
          <a:p>
            <a:pPr lvl="1"/>
            <a:r>
              <a:rPr lang="en-GB" sz="2400" b="1" dirty="0" smtClean="0"/>
              <a:t>Ethnic group/First Language</a:t>
            </a:r>
            <a:r>
              <a:rPr lang="en-GB" sz="2400" dirty="0" smtClean="0"/>
              <a:t>: as described earlier</a:t>
            </a:r>
          </a:p>
          <a:p>
            <a:pPr lvl="1"/>
            <a:r>
              <a:rPr lang="en-GB" sz="2400" b="1" dirty="0" smtClean="0"/>
              <a:t>International Arrival during the Key Stage </a:t>
            </a:r>
            <a:r>
              <a:rPr lang="en-GB" sz="2400" dirty="0" smtClean="0"/>
              <a:t>(proxied by absence of prior attainment score): 15% of EAL vs. 2% FLE, no association with achievement for FLE but -12 </a:t>
            </a:r>
            <a:r>
              <a:rPr lang="en-GB" sz="2400" dirty="0" err="1" smtClean="0"/>
              <a:t>NCmths</a:t>
            </a:r>
            <a:r>
              <a:rPr lang="en-GB" sz="2400" dirty="0" smtClean="0"/>
              <a:t> for EAL</a:t>
            </a:r>
          </a:p>
          <a:p>
            <a:pPr lvl="1"/>
            <a:r>
              <a:rPr lang="en-GB" sz="2400" b="1" dirty="0" smtClean="0"/>
              <a:t>Pupil mobility</a:t>
            </a:r>
            <a:r>
              <a:rPr lang="en-GB" sz="2400" dirty="0" smtClean="0"/>
              <a:t>: e.g. Y6 EAL entrant -12 </a:t>
            </a:r>
            <a:r>
              <a:rPr lang="en-GB" sz="2400" dirty="0" err="1" smtClean="0"/>
              <a:t>NCmths</a:t>
            </a:r>
            <a:r>
              <a:rPr lang="en-GB" sz="2400" dirty="0" smtClean="0"/>
              <a:t>, FLE Y6 entrant -4 </a:t>
            </a:r>
            <a:r>
              <a:rPr lang="en-GB" sz="2400" dirty="0" err="1" smtClean="0"/>
              <a:t>NCmths</a:t>
            </a:r>
            <a:endParaRPr lang="en-GB" sz="2400" dirty="0" smtClean="0"/>
          </a:p>
          <a:p>
            <a:pPr lvl="1"/>
            <a:r>
              <a:rPr lang="en-GB" sz="2400" b="1" dirty="0" smtClean="0"/>
              <a:t>Region</a:t>
            </a:r>
            <a:r>
              <a:rPr lang="en-GB" sz="2400" dirty="0" smtClean="0"/>
              <a:t>: EAL in regions on average 4 </a:t>
            </a:r>
            <a:r>
              <a:rPr lang="en-GB" sz="2400" dirty="0" err="1" smtClean="0"/>
              <a:t>NCmths</a:t>
            </a:r>
            <a:r>
              <a:rPr lang="en-GB" sz="2400" dirty="0" smtClean="0"/>
              <a:t> lower than London, but Yorkshire &amp; Humberside 8 </a:t>
            </a:r>
            <a:r>
              <a:rPr lang="en-GB" sz="2400" dirty="0" err="1" smtClean="0"/>
              <a:t>NCmths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62074"/>
          </a:xfrm>
        </p:spPr>
        <p:txBody>
          <a:bodyPr/>
          <a:lstStyle/>
          <a:p>
            <a:r>
              <a:rPr lang="en-GB" dirty="0" smtClean="0"/>
              <a:t>School factors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844824"/>
          <a:ext cx="40386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844824"/>
          <a:ext cx="40386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23528" y="836712"/>
            <a:ext cx="8373616" cy="71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5000"/>
              </a:spcBef>
              <a:spcAft>
                <a:spcPct val="25000"/>
              </a:spcAft>
              <a:buClr>
                <a:srgbClr val="CC0000"/>
              </a:buClr>
              <a:buSzPct val="150000"/>
              <a:buFont typeface="Arial" charset="0"/>
              <a:buChar char="•"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Does a high %EAL impact negatively on achievement/progress of FLE pupils? </a:t>
            </a:r>
            <a:r>
              <a:rPr kumimoji="0" lang="en-GB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(Green, 2010; Cho, 2012)?  Answer = No</a:t>
            </a:r>
            <a:r>
              <a:rPr lang="en-GB" sz="2000" dirty="0" smtClean="0"/>
              <a:t>.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6453337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chemeClr val="bg1"/>
                </a:solidFill>
              </a:rPr>
              <a:t>Low, mean &amp; high %EAL </a:t>
            </a:r>
            <a:r>
              <a:rPr lang="en-GB" sz="1200" dirty="0">
                <a:solidFill>
                  <a:schemeClr val="bg1"/>
                </a:solidFill>
              </a:rPr>
              <a:t>= 0%, 15% &amp; 33% </a:t>
            </a:r>
            <a:r>
              <a:rPr lang="en-GB" sz="1200" dirty="0" smtClean="0">
                <a:solidFill>
                  <a:schemeClr val="bg1"/>
                </a:solidFill>
              </a:rPr>
              <a:t>(-1SD, mean, +1SD of school distribution) (Strand et al, 2015, p54/55)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1556445"/>
            <a:ext cx="288032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KS2 achievement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20072" y="1556445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KS1-KS2 Progress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1075"/>
            <a:ext cx="8291264" cy="532765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2300" dirty="0" smtClean="0"/>
              <a:t>EAL in the NPD is a limited measure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 dirty="0" smtClean="0"/>
              <a:t>    “</a:t>
            </a:r>
            <a:r>
              <a:rPr lang="en-GB" sz="1800" i="1" dirty="0" smtClean="0"/>
              <a:t>where a child was </a:t>
            </a:r>
            <a:r>
              <a:rPr lang="en-GB" sz="1800" b="1" i="1" dirty="0" smtClean="0"/>
              <a:t>exposed to the language during early development and continues to be exposed to this language in the home or in the community</a:t>
            </a:r>
            <a:r>
              <a:rPr lang="en-GB" sz="1800" i="1" dirty="0" smtClean="0"/>
              <a:t>. If a child was exposed to more than one language (which may include English) during early development the language other than English should be recorded, </a:t>
            </a:r>
            <a:r>
              <a:rPr lang="en-GB" sz="1800" b="1" i="1" dirty="0" smtClean="0"/>
              <a:t>irrespective of the child's proficiency in English</a:t>
            </a:r>
            <a:r>
              <a:rPr lang="en-GB" sz="1800" i="1" dirty="0" smtClean="0"/>
              <a:t>.” </a:t>
            </a:r>
            <a:r>
              <a:rPr lang="en-GB" sz="1800" dirty="0" smtClean="0"/>
              <a:t>DCSF (2006).</a:t>
            </a:r>
          </a:p>
          <a:p>
            <a:r>
              <a:rPr lang="en-GB" sz="2300" dirty="0" smtClean="0"/>
              <a:t>Lack of fluency in English language is the real risk, this is what is proxied by international arrival, school mobility and first languages</a:t>
            </a:r>
          </a:p>
          <a:p>
            <a:pPr lvl="1"/>
            <a:r>
              <a:rPr lang="en-GB" sz="2100" dirty="0" smtClean="0"/>
              <a:t>Strand &amp; Demie (2005) report a direct measure of stage of English fluency (Hilary Hester Scales) showed that EAL pupils who were fully fluent in English (over 40% of EAL pupils) actually had higher achievement than monolingual English.</a:t>
            </a:r>
          </a:p>
          <a:p>
            <a:pPr>
              <a:buNone/>
            </a:pPr>
            <a:endParaRPr lang="en-GB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Stage of fluency in English and achievement</a:t>
            </a:r>
            <a:endParaRPr lang="en-GB" sz="3200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908720"/>
            <a:ext cx="5976664" cy="52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87624" y="6453337"/>
            <a:ext cx="7416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 smtClean="0">
                <a:solidFill>
                  <a:schemeClr val="bg1"/>
                </a:solidFill>
              </a:rPr>
              <a:t>Inner London LA using Hilary Hester CLPE scales. 42% of EAL pupils were rated as fully fluent. </a:t>
            </a:r>
          </a:p>
          <a:p>
            <a:pPr algn="r"/>
            <a:r>
              <a:rPr lang="en-GB" sz="1200" dirty="0" smtClean="0">
                <a:solidFill>
                  <a:schemeClr val="bg1"/>
                </a:solidFill>
              </a:rPr>
              <a:t>[Source: Strand &amp; Demie, 2005]. 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DFE English Proficiency scale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1075"/>
            <a:ext cx="8363272" cy="5327650"/>
          </a:xfrm>
        </p:spPr>
        <p:txBody>
          <a:bodyPr/>
          <a:lstStyle/>
          <a:p>
            <a:r>
              <a:rPr lang="en-GB" sz="2400" dirty="0" smtClean="0"/>
              <a:t>DFE have responded by introducing Level of English Proficiency Scale in School Census from Jan. 17</a:t>
            </a:r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pPr marL="0" indent="0" algn="ctr">
              <a:spcAft>
                <a:spcPts val="0"/>
              </a:spcAft>
              <a:buNone/>
            </a:pPr>
            <a:r>
              <a:rPr lang="en-GB" sz="2000" dirty="0" smtClean="0"/>
              <a:t>"</a:t>
            </a:r>
            <a:r>
              <a:rPr lang="en-GB" sz="2200" i="1" dirty="0" smtClean="0"/>
              <a:t>English </a:t>
            </a:r>
            <a:r>
              <a:rPr lang="en-GB" sz="2200" i="1" dirty="0"/>
              <a:t>proficiency statistics </a:t>
            </a:r>
            <a:r>
              <a:rPr lang="en-GB" sz="2200" i="1" dirty="0" smtClean="0"/>
              <a:t>will </a:t>
            </a:r>
            <a:r>
              <a:rPr lang="en-GB" sz="2200" i="1" dirty="0"/>
              <a:t>provide for the first time important national statistics on the characteristics of this </a:t>
            </a:r>
            <a:r>
              <a:rPr lang="en-GB" sz="2200" i="1" dirty="0" smtClean="0"/>
              <a:t>(high needs) group</a:t>
            </a:r>
            <a:r>
              <a:rPr lang="en-GB" sz="2200" i="1" dirty="0"/>
              <a:t>, along with their attainment and destinations </a:t>
            </a:r>
            <a:r>
              <a:rPr lang="en-GB" sz="2200" i="1" dirty="0" smtClean="0"/>
              <a:t>&amp; </a:t>
            </a:r>
            <a:r>
              <a:rPr lang="en-GB" sz="2200" i="1" dirty="0"/>
              <a:t>allow the Department to measure whether the individual pupils, or the schools they attend, face additional educational challenges</a:t>
            </a:r>
            <a:r>
              <a:rPr lang="en-GB" sz="2200" dirty="0" smtClean="0"/>
              <a:t>".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 dirty="0"/>
              <a:t> </a:t>
            </a:r>
            <a:r>
              <a:rPr lang="en-GB" sz="2200" dirty="0" smtClean="0"/>
              <a:t>                                                                          (</a:t>
            </a:r>
            <a:r>
              <a:rPr lang="en-GB" sz="2200" dirty="0"/>
              <a:t>DFE, 2016, p62)</a:t>
            </a:r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 smtClean="0"/>
          </a:p>
          <a:p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sz="2400" dirty="0" smtClean="0"/>
          </a:p>
          <a:p>
            <a:pPr>
              <a:buNone/>
            </a:pPr>
            <a:endParaRPr lang="en-GB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44824"/>
            <a:ext cx="3960872" cy="2100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Detailed Guidance / Training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08720"/>
            <a:ext cx="868680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509119"/>
            <a:ext cx="8229600" cy="179960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5000"/>
              </a:spcBef>
              <a:spcAft>
                <a:spcPct val="25000"/>
              </a:spcAft>
              <a:buClr>
                <a:srgbClr val="CC0000"/>
              </a:buClr>
              <a:buSzPct val="150000"/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–"/>
              <a:defRPr lang="en-GB" sz="2000" kern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charset="0"/>
              <a:buNone/>
            </a:pPr>
            <a:endParaRPr lang="en-GB" sz="2400" kern="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5536" y="4690145"/>
            <a:ext cx="8291264" cy="161857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5000"/>
              </a:spcBef>
              <a:spcAft>
                <a:spcPct val="25000"/>
              </a:spcAft>
              <a:buClr>
                <a:srgbClr val="CC0000"/>
              </a:buClr>
              <a:buSzPct val="150000"/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–"/>
              <a:defRPr lang="en-GB" sz="2000" kern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Bell EAL Assessment Framework:  </a:t>
            </a:r>
            <a:r>
              <a:rPr lang="en-GB" sz="2400" dirty="0">
                <a:hlinkClick r:id="rId3"/>
              </a:rPr>
              <a:t>www.bell-foundation.org.uk/Work/EALAssessmentFramework/</a:t>
            </a:r>
          </a:p>
          <a:p>
            <a:r>
              <a:rPr lang="en-GB" sz="2400" dirty="0" smtClean="0"/>
              <a:t>10 detailed assessment descriptors for each stage A-E in each of the areas of listening, speaking, reading &amp; writing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5319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Research reports</a:t>
            </a:r>
            <a:endParaRPr lang="en-US" dirty="0" smtClean="0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6021288"/>
            <a:ext cx="8640887" cy="36004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500" dirty="0" smtClean="0">
                <a:solidFill>
                  <a:schemeClr val="accent2"/>
                </a:solidFill>
              </a:rPr>
              <a:t>https://educationendowmentfoundation.org.uk/uploads/pdf/EAL_and_educational_achievement2.pdf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7582" y="980728"/>
            <a:ext cx="3496826" cy="496855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980728"/>
            <a:ext cx="3518159" cy="490649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– Listening Stage C (Primary)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3"/>
            <a:ext cx="8229600" cy="3743821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052736"/>
            <a:ext cx="8820150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723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Implications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300" b="1" dirty="0" smtClean="0"/>
              <a:t>Teaching / Support materials </a:t>
            </a:r>
            <a:r>
              <a:rPr lang="en-GB" sz="2300" dirty="0" smtClean="0"/>
              <a:t>- excellent resources from National Strategies </a:t>
            </a:r>
            <a:r>
              <a:rPr lang="en-GB" sz="2200" dirty="0" smtClean="0"/>
              <a:t>e.g</a:t>
            </a:r>
            <a:r>
              <a:rPr lang="en-GB" sz="2200" i="1" dirty="0" smtClean="0"/>
              <a:t>. </a:t>
            </a:r>
            <a:r>
              <a:rPr lang="en-GB" sz="2100" i="1" dirty="0" smtClean="0"/>
              <a:t>Supporting pupils learning EAL (2002); New Arrivals Excellence Programme (2007); PNS Learning &amp; teaching bilingual children in the primary years (2007)</a:t>
            </a:r>
          </a:p>
          <a:p>
            <a:r>
              <a:rPr lang="en-GB" sz="2300" b="1" dirty="0" smtClean="0"/>
              <a:t>Continued funding needed </a:t>
            </a:r>
            <a:r>
              <a:rPr lang="en-GB" sz="2300" dirty="0" smtClean="0"/>
              <a:t>- Educational progress of EAL is high, but cannot be complacent as it reflects historically high levels of investment (Section 11, EMAG until 2012)</a:t>
            </a:r>
          </a:p>
          <a:p>
            <a:r>
              <a:rPr lang="en-GB" sz="2300" b="1" dirty="0" smtClean="0"/>
              <a:t>Current funding arrangements </a:t>
            </a:r>
            <a:r>
              <a:rPr lang="en-GB" sz="2300" b="1" dirty="0"/>
              <a:t>broadly well targeted</a:t>
            </a:r>
            <a:r>
              <a:rPr lang="en-GB" sz="2300" b="1" dirty="0" smtClean="0"/>
              <a:t> </a:t>
            </a:r>
            <a:r>
              <a:rPr lang="en-GB" sz="2300" dirty="0" smtClean="0"/>
              <a:t>on</a:t>
            </a:r>
            <a:r>
              <a:rPr lang="en-GB" sz="2300" b="1" dirty="0" smtClean="0"/>
              <a:t> </a:t>
            </a:r>
            <a:r>
              <a:rPr lang="en-GB" sz="2300" dirty="0" smtClean="0"/>
              <a:t>first </a:t>
            </a:r>
            <a:r>
              <a:rPr lang="en-GB" sz="2300" dirty="0"/>
              <a:t>three years at school or </a:t>
            </a:r>
            <a:r>
              <a:rPr lang="en-GB" sz="2300" dirty="0" smtClean="0"/>
              <a:t>after international arrival (</a:t>
            </a:r>
            <a:r>
              <a:rPr lang="en-GB" sz="2300" dirty="0"/>
              <a:t>though literature suggests may take 5-7 years to acquire full fluency / academic writing</a:t>
            </a:r>
            <a:r>
              <a:rPr lang="en-GB" sz="2300" dirty="0" smtClean="0"/>
              <a:t>)</a:t>
            </a:r>
          </a:p>
          <a:p>
            <a:r>
              <a:rPr lang="en-GB" sz="2300" b="1" dirty="0"/>
              <a:t>E</a:t>
            </a:r>
            <a:r>
              <a:rPr lang="en-GB" sz="2300" b="1" dirty="0" smtClean="0"/>
              <a:t>valuate new Proficiency Scale</a:t>
            </a:r>
            <a:r>
              <a:rPr lang="en-GB" sz="2300" dirty="0" smtClean="0"/>
              <a:t>: how is it working in practice (Funding being sort by Oxford)</a:t>
            </a:r>
            <a:endParaRPr lang="en-GB" sz="2300" dirty="0"/>
          </a:p>
          <a:p>
            <a:endParaRPr lang="en-GB" sz="2200" dirty="0" smtClean="0"/>
          </a:p>
          <a:p>
            <a:pPr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1826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23850" y="908050"/>
            <a:ext cx="8712646" cy="5400675"/>
          </a:xfrm>
        </p:spPr>
        <p:txBody>
          <a:bodyPr/>
          <a:lstStyle/>
          <a:p>
            <a:pPr marL="342900" lvl="1" indent="-342900">
              <a:buSzPct val="150000"/>
              <a:buFontTx/>
              <a:buNone/>
            </a:pPr>
            <a:r>
              <a:rPr lang="en-GB" sz="1400" dirty="0" smtClean="0"/>
              <a:t>Cho, R. M. (2012). Are there peer effects associated with having English Language Learner (ELL) classmates? Evidence from the Early Childhood Longitudinal Study Kindergarten Cohort (ECLS-K). </a:t>
            </a:r>
            <a:r>
              <a:rPr lang="en-GB" sz="1400" i="1" dirty="0" smtClean="0"/>
              <a:t>Economics of Education Review, 31(5), 629-643. </a:t>
            </a:r>
          </a:p>
          <a:p>
            <a:pPr marL="342900" lvl="1" indent="-342900">
              <a:buSzPct val="150000"/>
              <a:buFontTx/>
              <a:buNone/>
            </a:pPr>
            <a:r>
              <a:rPr lang="en-GB" sz="1400" dirty="0" smtClean="0"/>
              <a:t>DCSF (2006). </a:t>
            </a:r>
            <a:r>
              <a:rPr lang="en-GB" sz="1400" i="1" dirty="0" smtClean="0"/>
              <a:t>Pupil Language Data: Guidance for local authorities on schools' collection and recording of data on pupils languages. </a:t>
            </a:r>
            <a:r>
              <a:rPr lang="en-GB" sz="1400" dirty="0" smtClean="0"/>
              <a:t>London: DCSF.</a:t>
            </a:r>
            <a:endParaRPr lang="en-US" sz="1400" dirty="0" smtClean="0"/>
          </a:p>
          <a:p>
            <a:pPr marL="342900" lvl="1" indent="-342900">
              <a:buSzPct val="150000"/>
              <a:buFontTx/>
              <a:buNone/>
            </a:pPr>
            <a:r>
              <a:rPr lang="en-US" sz="1400" dirty="0" err="1" smtClean="0"/>
              <a:t>Demie</a:t>
            </a:r>
            <a:r>
              <a:rPr lang="en-US" sz="1400" dirty="0" smtClean="0"/>
              <a:t>, F. &amp; Strand, S. (2006). English language acquisition and educational attainment at the end of secondary school. </a:t>
            </a:r>
            <a:r>
              <a:rPr lang="en-US" sz="1400" i="1" dirty="0" smtClean="0"/>
              <a:t>Educational Studies, 32, (2), 215-231. </a:t>
            </a:r>
            <a:r>
              <a:rPr lang="en-GB" sz="1400" u="sng" dirty="0" smtClean="0">
                <a:hlinkClick r:id="rId2"/>
              </a:rPr>
              <a:t>http://dx.doi.org/10.1080/03055690701423184 </a:t>
            </a:r>
            <a:endParaRPr lang="en-GB" sz="1400" u="sng" dirty="0" smtClean="0"/>
          </a:p>
          <a:p>
            <a:pPr marL="342900" lvl="1" indent="-342900">
              <a:buSzPct val="150000"/>
              <a:buFontTx/>
              <a:buNone/>
            </a:pPr>
            <a:r>
              <a:rPr lang="en-GB" sz="1400" dirty="0" smtClean="0"/>
              <a:t>DFES. (2007). </a:t>
            </a:r>
            <a:r>
              <a:rPr lang="en-GB" sz="1400" i="1" dirty="0" smtClean="0"/>
              <a:t>Learning and teaching for bilingual children in the primary years: Teaching units to support guided sessions for writing in EAL (Ref 00068-2007). </a:t>
            </a:r>
            <a:r>
              <a:rPr lang="en-GB" sz="1400" dirty="0" smtClean="0"/>
              <a:t>London: Department for Education and Skills.</a:t>
            </a:r>
          </a:p>
          <a:p>
            <a:pPr marL="342900" lvl="1" indent="-342900">
              <a:buSzPct val="150000"/>
              <a:buFontTx/>
              <a:buNone/>
            </a:pPr>
            <a:r>
              <a:rPr lang="en-GB" sz="1400" dirty="0" err="1" smtClean="0"/>
              <a:t>Geay</a:t>
            </a:r>
            <a:r>
              <a:rPr lang="en-GB" sz="1400" dirty="0" smtClean="0"/>
              <a:t>, C., McNally, S., &amp; </a:t>
            </a:r>
            <a:r>
              <a:rPr lang="en-GB" sz="1400" dirty="0" err="1" smtClean="0"/>
              <a:t>Telhaj</a:t>
            </a:r>
            <a:r>
              <a:rPr lang="en-GB" sz="1400" dirty="0" smtClean="0"/>
              <a:t>, S. (2012). </a:t>
            </a:r>
            <a:r>
              <a:rPr lang="en-GB" sz="1400" i="1" dirty="0" smtClean="0"/>
              <a:t>Non-native speakers of English in the classroom: What are the effects on pupil performance? </a:t>
            </a:r>
            <a:r>
              <a:rPr lang="en-GB" sz="1400" dirty="0" smtClean="0"/>
              <a:t>Centre for the Economics of Education (CEE). London School of Economics, London. </a:t>
            </a:r>
            <a:r>
              <a:rPr lang="en-GB" sz="1400" dirty="0" smtClean="0">
                <a:hlinkClick r:id="rId3"/>
              </a:rPr>
              <a:t>http://www.nuffieldfoundation.org/sites/default/files/files/ceedp137.pdf</a:t>
            </a:r>
            <a:endParaRPr lang="en-GB" sz="1400" u="sng" dirty="0" smtClean="0"/>
          </a:p>
          <a:p>
            <a:pPr marL="342900" lvl="1" indent="-342900">
              <a:buSzPct val="150000"/>
              <a:buFontTx/>
              <a:buNone/>
            </a:pPr>
            <a:r>
              <a:rPr lang="en-GB" sz="1400" dirty="0" smtClean="0"/>
              <a:t>Strand, S. (2010). Do some schools narrow the gap? Differential school effectiveness by ethnicity, gender, poverty and prior attainment. </a:t>
            </a:r>
            <a:r>
              <a:rPr lang="en-GB" sz="1400" i="1" dirty="0" smtClean="0"/>
              <a:t>School Effectiveness and School Improvement, 21(3), 289-314. </a:t>
            </a:r>
            <a:r>
              <a:rPr lang="en-GB" sz="1400" u="sng" dirty="0" smtClean="0">
                <a:hlinkClick r:id="rId4"/>
              </a:rPr>
              <a:t>http://dx.doi.org/10.1080/09243451003732651</a:t>
            </a:r>
            <a:endParaRPr lang="en-GB" sz="1400" dirty="0" smtClean="0"/>
          </a:p>
          <a:p>
            <a:pPr>
              <a:buNone/>
            </a:pPr>
            <a:r>
              <a:rPr lang="en-GB" sz="1400" dirty="0" smtClean="0"/>
              <a:t>Strand, S., &amp; Demie, F. (2005). English language acquisition and educational attainment at the end of primary school.</a:t>
            </a:r>
            <a:r>
              <a:rPr lang="en-GB" sz="1400" i="1" dirty="0" smtClean="0"/>
              <a:t> Educational Studies, 31, (3), 275-291. </a:t>
            </a:r>
            <a:r>
              <a:rPr lang="en-GB" sz="1400" u="sng" dirty="0" smtClean="0">
                <a:hlinkClick r:id="rId5"/>
              </a:rPr>
              <a:t>http://dx.doi.org/10.1080/03055690500236613</a:t>
            </a:r>
            <a:endParaRPr lang="en-GB" sz="1400" u="sng" dirty="0" smtClean="0"/>
          </a:p>
          <a:p>
            <a:pPr>
              <a:buNone/>
            </a:pPr>
            <a:r>
              <a:rPr lang="en-GB" sz="1400" dirty="0" smtClean="0"/>
              <a:t>Strand, S., Malmberg, L., &amp; Hall, J. (2015). </a:t>
            </a:r>
            <a:r>
              <a:rPr lang="en-GB" sz="1400" i="1" dirty="0" smtClean="0"/>
              <a:t>English as an additional language and educational achievement in England: An analysis of the National Pupil Database.</a:t>
            </a:r>
            <a:r>
              <a:rPr lang="en-GB" sz="1400" dirty="0" smtClean="0"/>
              <a:t> London: Educational Endowment Fund. </a:t>
            </a:r>
            <a:r>
              <a:rPr lang="en-GB" sz="1400" u="sng" dirty="0" smtClean="0">
                <a:hlinkClick r:id="rId6"/>
              </a:rPr>
              <a:t>http://educationendowmentfoundation.org.uk/uploads/pdf/EAL_and_educational_achievement2.pdf</a:t>
            </a:r>
            <a:endParaRPr lang="en-GB" sz="1400" dirty="0" smtClean="0"/>
          </a:p>
          <a:p>
            <a:pPr>
              <a:buFont typeface="Arial" charset="0"/>
              <a:buNone/>
            </a:pPr>
            <a:endParaRPr lang="en-GB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Overview of this presentation</a:t>
            </a:r>
            <a:endParaRPr lang="en-US" dirty="0" smtClean="0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000125"/>
            <a:ext cx="8424863" cy="5381625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Brief overview of the main points from the summary report:</a:t>
            </a:r>
          </a:p>
          <a:p>
            <a:pPr marL="971550" lvl="1" indent="-51435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Demographics of EAL (size &amp; distribution)</a:t>
            </a:r>
          </a:p>
          <a:p>
            <a:pPr marL="971550" lvl="1" indent="-51435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Achievement profile by age 5-16</a:t>
            </a:r>
          </a:p>
          <a:p>
            <a:pPr marL="971550" lvl="1" indent="-51435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Focus on Key Stage 2</a:t>
            </a:r>
          </a:p>
          <a:p>
            <a:pPr marL="971550" lvl="1" indent="-51435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Risk factors for low attainment of EAL pupils </a:t>
            </a:r>
          </a:p>
          <a:p>
            <a:pPr marL="971550" lvl="1" indent="-51435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Implications for policy &amp;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Number of EAL pupils 1997-2016</a:t>
            </a:r>
            <a:endParaRPr lang="en-US" dirty="0" smtClean="0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021288"/>
            <a:ext cx="8601969" cy="360462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300" dirty="0" smtClean="0"/>
              <a:t>From </a:t>
            </a:r>
            <a:r>
              <a:rPr lang="en-GB" sz="2300" b="1" dirty="0" smtClean="0"/>
              <a:t>7.6% </a:t>
            </a:r>
            <a:r>
              <a:rPr lang="en-GB" sz="2300" dirty="0" smtClean="0"/>
              <a:t>of population in 1997 to </a:t>
            </a:r>
            <a:r>
              <a:rPr lang="en-GB" sz="2300" b="1" dirty="0" smtClean="0"/>
              <a:t>18.3% </a:t>
            </a:r>
            <a:r>
              <a:rPr lang="en-GB" sz="2300" dirty="0" smtClean="0"/>
              <a:t>in 2016</a:t>
            </a:r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832065"/>
              </p:ext>
            </p:extLst>
          </p:nvPr>
        </p:nvGraphicFramePr>
        <p:xfrm>
          <a:off x="467544" y="836712"/>
          <a:ext cx="798304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55724"/>
              </p:ext>
            </p:extLst>
          </p:nvPr>
        </p:nvGraphicFramePr>
        <p:xfrm>
          <a:off x="539552" y="980728"/>
          <a:ext cx="8274888" cy="5036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70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7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4608512" cy="432048"/>
          </a:xfrm>
        </p:spPr>
        <p:txBody>
          <a:bodyPr/>
          <a:lstStyle/>
          <a:p>
            <a:r>
              <a:rPr lang="en-GB" sz="3000" dirty="0" smtClean="0"/>
              <a:t>EAL demographics</a:t>
            </a:r>
            <a:endParaRPr lang="en-GB" sz="3000" dirty="0"/>
          </a:p>
        </p:txBody>
      </p:sp>
      <p:pic>
        <p:nvPicPr>
          <p:cNvPr id="7" name="Picture 6" descr="Map-LA Primary_June-CroppedAga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749" y="0"/>
            <a:ext cx="4858251" cy="6381328"/>
          </a:xfrm>
          <a:prstGeom prst="rect">
            <a:avLst/>
          </a:prstGeom>
        </p:spPr>
      </p:pic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179511" y="764704"/>
            <a:ext cx="3888433" cy="56166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5000"/>
              </a:spcBef>
              <a:spcAft>
                <a:spcPct val="25000"/>
              </a:spcAft>
              <a:buClr>
                <a:srgbClr val="CC0000"/>
              </a:buClr>
              <a:buSzPct val="150000"/>
              <a:buFont typeface="Arial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10000"/>
              </a:spcBef>
              <a:spcAft>
                <a:spcPct val="10000"/>
              </a:spcAft>
              <a:buClr>
                <a:srgbClr val="CC0000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–"/>
              <a:defRPr lang="en-GB" sz="2000" kern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300" dirty="0" smtClean="0"/>
              <a:t>Wide </a:t>
            </a:r>
            <a:r>
              <a:rPr lang="en-GB" sz="2300" b="1" dirty="0" smtClean="0"/>
              <a:t>regional variation  </a:t>
            </a:r>
            <a:r>
              <a:rPr lang="en-GB" sz="2300" dirty="0" smtClean="0"/>
              <a:t>(6% in SW and NE, 20% West Midlands up to 55% in inner London)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300" dirty="0" smtClean="0"/>
              <a:t>Wide </a:t>
            </a:r>
            <a:r>
              <a:rPr lang="en-GB" sz="2300" b="1" dirty="0" smtClean="0"/>
              <a:t>LA variation </a:t>
            </a:r>
            <a:r>
              <a:rPr lang="en-GB" sz="2300" dirty="0" smtClean="0"/>
              <a:t>(17 of top 20 in London but also Slough, Luton &amp; Leicester, plus high in  Birmingham, Manchester)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GB" sz="2300" dirty="0" smtClean="0"/>
              <a:t>But also very </a:t>
            </a:r>
            <a:r>
              <a:rPr lang="en-GB" sz="2300" b="1" dirty="0" smtClean="0"/>
              <a:t>local</a:t>
            </a:r>
            <a:r>
              <a:rPr lang="en-GB" sz="2300" dirty="0" smtClean="0"/>
              <a:t> with high concentrations in some </a:t>
            </a:r>
            <a:r>
              <a:rPr lang="en-GB" sz="2300" b="1" dirty="0" smtClean="0"/>
              <a:t>schools </a:t>
            </a:r>
            <a:r>
              <a:rPr lang="en-GB" sz="2300" dirty="0" smtClean="0"/>
              <a:t>outside London: (see next slide)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School Distribution %EAL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568952" cy="720080"/>
          </a:xfrm>
        </p:spPr>
        <p:txBody>
          <a:bodyPr/>
          <a:lstStyle/>
          <a:p>
            <a:r>
              <a:rPr lang="en-GB" sz="2600" b="1" dirty="0" smtClean="0"/>
              <a:t>Very skewed: </a:t>
            </a:r>
            <a:r>
              <a:rPr lang="en-GB" sz="2200" dirty="0" smtClean="0"/>
              <a:t>School average is 14%EAL, but around one-quarter (22%) of schools &lt;1%EAL &amp; over half (54%) &lt;5%EAL</a:t>
            </a:r>
          </a:p>
          <a:p>
            <a:endParaRPr lang="en-GB" sz="2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844824"/>
            <a:ext cx="412242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365876"/>
              </p:ext>
            </p:extLst>
          </p:nvPr>
        </p:nvGraphicFramePr>
        <p:xfrm>
          <a:off x="971600" y="1916833"/>
          <a:ext cx="3384375" cy="3441130"/>
        </p:xfrm>
        <a:graphic>
          <a:graphicData uri="http://schemas.openxmlformats.org/drawingml/2006/table">
            <a:tbl>
              <a:tblPr/>
              <a:tblGrid>
                <a:gridCol w="1128125"/>
                <a:gridCol w="1128125"/>
                <a:gridCol w="1128125"/>
              </a:tblGrid>
              <a:tr h="6293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EAL in school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N  Schools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   Schools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1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0.0 -   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4435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81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1.1 -   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6346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5.1 - 10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2870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10.1 - 20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2240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20.1 - 30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5.7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30.1 - 40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40.1 - 50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1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50.1+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1681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11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20033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51520" y="5517233"/>
            <a:ext cx="8229600" cy="7920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5000"/>
              </a:spcBef>
              <a:spcAft>
                <a:spcPct val="25000"/>
              </a:spcAft>
              <a:buClr>
                <a:srgbClr val="CC0000"/>
              </a:buClr>
              <a:buSzPct val="150000"/>
              <a:buFont typeface="Arial" charset="0"/>
              <a:buChar char="•"/>
            </a:pPr>
            <a:r>
              <a:rPr lang="en-GB" sz="2400" b="1" dirty="0" smtClean="0"/>
              <a:t>Widely dispersed</a:t>
            </a:r>
            <a:r>
              <a:rPr lang="en-GB" sz="2400" dirty="0" smtClean="0"/>
              <a:t>: of the 1,681 schools with &gt;50% EAL, 762 outside London including NW, </a:t>
            </a:r>
            <a:r>
              <a:rPr lang="en-GB" sz="2400" dirty="0" err="1" smtClean="0"/>
              <a:t>Yorks</a:t>
            </a:r>
            <a:r>
              <a:rPr lang="en-GB" sz="2400" dirty="0" smtClean="0"/>
              <a:t> &amp; Humber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5000"/>
              </a:spcBef>
              <a:spcAft>
                <a:spcPct val="25000"/>
              </a:spcAft>
              <a:buClr>
                <a:srgbClr val="CC0000"/>
              </a:buClr>
              <a:buSzPct val="150000"/>
              <a:buFont typeface="Arial" charset="0"/>
              <a:buChar char="•"/>
              <a:tabLst/>
              <a:defRPr/>
            </a:pP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EAL-FLE gap by age - England 2013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6453336"/>
            <a:ext cx="8352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FLE</a:t>
            </a:r>
            <a:r>
              <a:rPr lang="en-GB" sz="1200" dirty="0" smtClean="0">
                <a:solidFill>
                  <a:schemeClr val="bg1"/>
                </a:solidFill>
              </a:rPr>
              <a:t>= First Language English. </a:t>
            </a:r>
            <a:r>
              <a:rPr lang="en-GB" sz="1200" b="1" dirty="0" smtClean="0">
                <a:solidFill>
                  <a:schemeClr val="bg1"/>
                </a:solidFill>
              </a:rPr>
              <a:t>(a)</a:t>
            </a:r>
            <a:r>
              <a:rPr lang="en-GB" sz="1200" dirty="0" smtClean="0">
                <a:solidFill>
                  <a:schemeClr val="bg1"/>
                </a:solidFill>
              </a:rPr>
              <a:t> based on 241,545 students entered not whole cohort. </a:t>
            </a:r>
            <a:r>
              <a:rPr lang="en-GB" sz="1200" b="1" dirty="0" smtClean="0">
                <a:solidFill>
                  <a:schemeClr val="bg1"/>
                </a:solidFill>
              </a:rPr>
              <a:t>Source</a:t>
            </a:r>
            <a:r>
              <a:rPr lang="en-GB" sz="1200" dirty="0" smtClean="0">
                <a:solidFill>
                  <a:schemeClr val="bg1"/>
                </a:solidFill>
              </a:rPr>
              <a:t>: DFE SFRs (2013) .</a:t>
            </a:r>
            <a:endParaRPr lang="en-GB" sz="1200" dirty="0">
              <a:solidFill>
                <a:schemeClr val="bg1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042988" y="981075"/>
          <a:ext cx="6796087" cy="532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Worksheet" r:id="rId5" imgW="6294097" imgH="4777794" progId="Excel.Sheet.12">
                  <p:embed/>
                </p:oleObj>
              </mc:Choice>
              <mc:Fallback>
                <p:oleObj name="Worksheet" r:id="rId5" imgW="6294097" imgH="4777794" progId="Excel.Shee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981075"/>
                        <a:ext cx="6796087" cy="532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94720" cy="778098"/>
          </a:xfrm>
        </p:spPr>
        <p:txBody>
          <a:bodyPr/>
          <a:lstStyle/>
          <a:p>
            <a:r>
              <a:rPr lang="en-GB" dirty="0" smtClean="0"/>
              <a:t>EAL &amp; Ethnicity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80728"/>
            <a:ext cx="4032448" cy="5327650"/>
          </a:xfrm>
        </p:spPr>
        <p:txBody>
          <a:bodyPr/>
          <a:lstStyle/>
          <a:p>
            <a:r>
              <a:rPr lang="en-GB" sz="2400" dirty="0" smtClean="0"/>
              <a:t>EAL closely correlated with ethnicity (except for Black Caribbean and MWBC) but on its own explains only 0.2% variance in KS2 score (ethnicity explains </a:t>
            </a:r>
            <a:r>
              <a:rPr lang="en-GB" sz="2400" b="1" dirty="0" smtClean="0"/>
              <a:t>1.8%)</a:t>
            </a:r>
          </a:p>
          <a:p>
            <a:r>
              <a:rPr lang="en-GB" sz="2400" dirty="0" smtClean="0"/>
              <a:t>But EAL can add a little (combined </a:t>
            </a:r>
            <a:r>
              <a:rPr lang="en-GB" sz="2400" b="1" dirty="0" smtClean="0"/>
              <a:t>2.2%) </a:t>
            </a:r>
            <a:r>
              <a:rPr lang="en-GB" sz="2400" dirty="0" smtClean="0"/>
              <a:t>as within each ethnic group those with EAL consistently lower achieving (see next slide)</a:t>
            </a:r>
            <a:endParaRPr lang="en-GB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932041" y="0"/>
          <a:ext cx="4032450" cy="6381333"/>
        </p:xfrm>
        <a:graphic>
          <a:graphicData uri="http://schemas.openxmlformats.org/drawingml/2006/table">
            <a:tbl>
              <a:tblPr/>
              <a:tblGrid>
                <a:gridCol w="2452165"/>
                <a:gridCol w="653911"/>
                <a:gridCol w="926374"/>
              </a:tblGrid>
              <a:tr h="30387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Ethnic group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EAL %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 N</a:t>
                      </a:r>
                    </a:p>
                  </a:txBody>
                  <a:tcPr marL="6048" marR="6048" marT="604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Bangladeshi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96.1%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9,410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Pakistani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88.4%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22,737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Any other ethnic group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86.0%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7,789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Any other Asian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81.5%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7,851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Indian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79.1%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13,437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Chinese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78.6%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1,758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White other groups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73.6%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22,579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Black African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70.9%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16,803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Traveller Gypsy/Roma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42.2%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1,451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Black other groups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36.6%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3,345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Other mixed background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23.5%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8,400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Mixed White &amp; African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22.8%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2,703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Unclassified/Refused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2,879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Mixed White &amp; Asian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5,080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Black Caribbean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4.2%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7,260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Mixed White &amp; Caribbean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7,130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Traveller Irish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368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White Irish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1.6%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1,725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White British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.4%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379,842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048" marR="6048" marT="6048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17.3%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522,547 </a:t>
                      </a:r>
                    </a:p>
                  </a:txBody>
                  <a:tcPr marL="6048" marR="6048" marT="604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EAL and ethnicity – KS2 score 2013</a:t>
            </a:r>
            <a:endParaRPr lang="en-GB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043608" y="980728"/>
          <a:ext cx="69127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ntitative&amp;Qualitative_2006">
  <a:themeElements>
    <a:clrScheme name="Quantitative&amp;Qualitative_200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Quantitative&amp;Qualitative_200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uantitative&amp;Qualitative_20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ntitative&amp;Qualitative_20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ntitative&amp;Qualitative_20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ntitative&amp;Qualitative_20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ntitative&amp;Qualitative_20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ntitative&amp;Qualitative_20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ntitative&amp;Qualitative_20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ntitative&amp;Qualitative_20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ntitative&amp;Qualitative_20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ntitative&amp;Qualitative_20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ntitative&amp;Qualitative_20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ntitative&amp;Qualitative_20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Quantitative&amp;Qualitative_2006</Template>
  <TotalTime>10554</TotalTime>
  <Words>1870</Words>
  <Application>Microsoft Office PowerPoint</Application>
  <PresentationFormat>On-screen Show (4:3)</PresentationFormat>
  <Paragraphs>298</Paragraphs>
  <Slides>22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Quantitative&amp;Qualitative_2006</vt:lpstr>
      <vt:lpstr>Worksheet</vt:lpstr>
      <vt:lpstr>EAL and educational achievement in England: An analysis of the NPD  Keynote to National EAL Conference, Jeffrey Hall, UCL-Institute of Education, London   23 February 2017  Professor Steve Strand University of Oxford, Department of Education steve.strand@education.ox.ac.uk 01865 611071</vt:lpstr>
      <vt:lpstr>Research reports</vt:lpstr>
      <vt:lpstr>Overview of this presentation</vt:lpstr>
      <vt:lpstr>Number of EAL pupils 1997-2016</vt:lpstr>
      <vt:lpstr>EAL demographics</vt:lpstr>
      <vt:lpstr>School Distribution %EAL</vt:lpstr>
      <vt:lpstr>EAL-FLE gap by age - England 2013</vt:lpstr>
      <vt:lpstr>EAL &amp; Ethnicity</vt:lpstr>
      <vt:lpstr>EAL and ethnicity – KS2 score 2013</vt:lpstr>
      <vt:lpstr>Ethnicity % of students aged 5-16: 2003 &amp; 2013</vt:lpstr>
      <vt:lpstr>EAL and ethnicity</vt:lpstr>
      <vt:lpstr>White Other groups by First Language</vt:lpstr>
      <vt:lpstr>Black African by First Language</vt:lpstr>
      <vt:lpstr>Other pupil risk factors</vt:lpstr>
      <vt:lpstr>School factors</vt:lpstr>
      <vt:lpstr>Implications</vt:lpstr>
      <vt:lpstr>Stage of fluency in English and achievement</vt:lpstr>
      <vt:lpstr>New DFE English Proficiency scale</vt:lpstr>
      <vt:lpstr>Detailed Guidance / Training</vt:lpstr>
      <vt:lpstr>Example – Listening Stage C (Primary)</vt:lpstr>
      <vt:lpstr>Other Implications (Cont.)</vt:lpstr>
      <vt:lpstr>References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 and ethnicity</dc:title>
  <dc:creator>Steve Strand</dc:creator>
  <cp:lastModifiedBy>Hau,Andrew</cp:lastModifiedBy>
  <cp:revision>600</cp:revision>
  <dcterms:created xsi:type="dcterms:W3CDTF">2006-02-06T20:14:37Z</dcterms:created>
  <dcterms:modified xsi:type="dcterms:W3CDTF">2017-02-24T10:56:18Z</dcterms:modified>
</cp:coreProperties>
</file>