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3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7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7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9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2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3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2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0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36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3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119E3-E85E-4B6A-85C6-4B8088A99E1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3441-6A6E-498A-B4F1-6E24BB04B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4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067" y="1032933"/>
            <a:ext cx="77385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Collecting and making efficient use of language, ethnicity and EAL proficiency data to support EAL pupils in schools.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487333"/>
            <a:ext cx="5046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Ann Horton:</a:t>
            </a:r>
          </a:p>
          <a:p>
            <a:r>
              <a:rPr lang="en-GB" sz="2400" b="1" dirty="0" smtClean="0"/>
              <a:t>EAL Coordinator, Lambeth Academy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016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842" y="1412556"/>
            <a:ext cx="504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Number of pupils in the school:  945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8842" y="1978835"/>
            <a:ext cx="334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% of EAL pupils: 48.57</a:t>
            </a:r>
            <a:endParaRPr lang="en-GB" sz="2400" b="1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378842" y="2537657"/>
            <a:ext cx="531982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Number (not %) of pupils at each level:-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90662" y="3252616"/>
            <a:ext cx="204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Level A: 6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1813" y="3715791"/>
            <a:ext cx="174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Level B: 15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21620" y="4203958"/>
            <a:ext cx="186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Level C: 20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21620" y="4680363"/>
            <a:ext cx="186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Level D: 110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22320" y="5142028"/>
            <a:ext cx="186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Level E: 307</a:t>
            </a:r>
            <a:endParaRPr lang="en-GB" sz="2400" b="1" dirty="0"/>
          </a:p>
        </p:txBody>
      </p:sp>
      <p:sp useBgFill="1">
        <p:nvSpPr>
          <p:cNvPr id="10" name="TextBox 9"/>
          <p:cNvSpPr txBox="1"/>
          <p:nvPr/>
        </p:nvSpPr>
        <p:spPr>
          <a:xfrm>
            <a:off x="1832918" y="462022"/>
            <a:ext cx="7908324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00FF"/>
                </a:solidFill>
              </a:rPr>
              <a:t>LAMBETH ACADEMY: 11-18 comprehensive school</a:t>
            </a:r>
            <a:endParaRPr lang="en-GB" sz="2800" b="1" u="sng" dirty="0">
              <a:solidFill>
                <a:srgbClr val="0000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163" y="3435283"/>
            <a:ext cx="3187700" cy="202717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2913" y="1140381"/>
            <a:ext cx="4808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Situated just off Clapham Common Southside, in south-west London</a:t>
            </a:r>
            <a:endParaRPr lang="en-GB" sz="2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166" y="4448872"/>
            <a:ext cx="3145971" cy="209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7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xtBox 1"/>
          <p:cNvSpPr txBox="1"/>
          <p:nvPr/>
        </p:nvSpPr>
        <p:spPr>
          <a:xfrm>
            <a:off x="3390899" y="492824"/>
            <a:ext cx="424180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00FF"/>
                </a:solidFill>
              </a:rPr>
              <a:t>Assessment (introduction)</a:t>
            </a:r>
            <a:endParaRPr lang="en-GB" sz="2800" b="1" u="sng" dirty="0">
              <a:solidFill>
                <a:srgbClr val="0000FF"/>
              </a:solidFill>
            </a:endParaRPr>
          </a:p>
        </p:txBody>
      </p:sp>
      <p:sp useBgFill="1">
        <p:nvSpPr>
          <p:cNvPr id="3" name="TextBox 2"/>
          <p:cNvSpPr txBox="1"/>
          <p:nvPr/>
        </p:nvSpPr>
        <p:spPr>
          <a:xfrm>
            <a:off x="54916" y="1521407"/>
            <a:ext cx="1180688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Early 2016</a:t>
            </a:r>
            <a:r>
              <a:rPr lang="en-GB" sz="2400" b="1" dirty="0"/>
              <a:t>: post NC </a:t>
            </a:r>
            <a:r>
              <a:rPr lang="en-GB" sz="2400" b="1" dirty="0" smtClean="0"/>
              <a:t>levels, NASSEA EAL Assessment Framework adopted by Lambeth Academy for assessing EAL pupils</a:t>
            </a:r>
            <a:endParaRPr lang="en-GB" sz="2400" b="1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54917" y="2626934"/>
            <a:ext cx="11451282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Summer 2016</a:t>
            </a:r>
            <a:r>
              <a:rPr lang="en-GB" sz="2400" b="1" dirty="0"/>
              <a:t>: </a:t>
            </a:r>
            <a:r>
              <a:rPr lang="en-GB" sz="2400" b="1" dirty="0" err="1" smtClean="0"/>
              <a:t>DfE</a:t>
            </a:r>
            <a:r>
              <a:rPr lang="en-GB" sz="2400" b="1" dirty="0" smtClean="0"/>
              <a:t> announces new English proficiency levels to be used by all schools</a:t>
            </a:r>
            <a:endParaRPr lang="en-GB" sz="2400" b="1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148108" y="4983010"/>
            <a:ext cx="10727382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Our decision: in addition to statutory </a:t>
            </a:r>
            <a:r>
              <a:rPr lang="en-GB" sz="2400" b="1" dirty="0" err="1" smtClean="0"/>
              <a:t>DfE</a:t>
            </a:r>
            <a:r>
              <a:rPr lang="en-GB" sz="2400" b="1" dirty="0" smtClean="0"/>
              <a:t> levels, retain NASSEA Framework for level A &amp; B pupils, so that teachers can show progress more clearly.</a:t>
            </a:r>
            <a:endParaRPr lang="en-GB" sz="2400" b="1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54916" y="3435640"/>
            <a:ext cx="11590983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Lambeth never adopted the QCA steps but continued to assess using the “Lambeth Stages of English” – more or less the 4 Hilary Hester stages. This made the change to the 5 </a:t>
            </a:r>
            <a:r>
              <a:rPr lang="en-GB" sz="2400" b="1" dirty="0" err="1" smtClean="0"/>
              <a:t>DfE</a:t>
            </a:r>
            <a:r>
              <a:rPr lang="en-GB" sz="2400" b="1" dirty="0" smtClean="0"/>
              <a:t> proficiency levels comparatively painless!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7620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xtBox 1"/>
          <p:cNvSpPr txBox="1"/>
          <p:nvPr/>
        </p:nvSpPr>
        <p:spPr>
          <a:xfrm>
            <a:off x="3390899" y="492824"/>
            <a:ext cx="373380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00FF"/>
                </a:solidFill>
              </a:rPr>
              <a:t>Assessment (1)</a:t>
            </a:r>
            <a:endParaRPr lang="en-GB" sz="2800" b="1" u="sng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862" y="1484557"/>
            <a:ext cx="8720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 smtClean="0"/>
              <a:t>Screening for EAL pupils in the new year 7 cohort: completed for most pupils on the induction days in July.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7" t="23266" r="13583" b="31034"/>
          <a:stretch/>
        </p:blipFill>
        <p:spPr bwMode="auto">
          <a:xfrm>
            <a:off x="365596" y="2884837"/>
            <a:ext cx="4887913" cy="35514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93719" y="3090923"/>
            <a:ext cx="6155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 smtClean="0"/>
              <a:t>All year 7 EAL pupils are then assessed formally in the first couple of weeks of school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 smtClean="0"/>
              <a:t>1 – 2 days off timetable, 2 or 3 staff assessing</a:t>
            </a:r>
            <a:endParaRPr lang="en-GB" sz="2400" b="1" dirty="0"/>
          </a:p>
        </p:txBody>
      </p:sp>
      <p:sp>
        <p:nvSpPr>
          <p:cNvPr id="6" name="Down Arrow 5"/>
          <p:cNvSpPr/>
          <p:nvPr/>
        </p:nvSpPr>
        <p:spPr>
          <a:xfrm>
            <a:off x="2237014" y="2286000"/>
            <a:ext cx="293915" cy="8049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3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xtBox 1"/>
          <p:cNvSpPr txBox="1"/>
          <p:nvPr/>
        </p:nvSpPr>
        <p:spPr>
          <a:xfrm>
            <a:off x="2388846" y="403924"/>
            <a:ext cx="373380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00FF"/>
                </a:solidFill>
              </a:rPr>
              <a:t>Assessment (2)</a:t>
            </a:r>
            <a:endParaRPr lang="en-GB" sz="2800" b="1" u="sng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1249361"/>
            <a:ext cx="562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 smtClean="0"/>
              <a:t>Mid-term entries – EAL coordinator usually attends admissions interviews for new arrivals from overseas</a:t>
            </a:r>
            <a:endParaRPr lang="en-GB" sz="2400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t="18487" r="51474" b="6730"/>
          <a:stretch/>
        </p:blipFill>
        <p:spPr bwMode="auto">
          <a:xfrm>
            <a:off x="6122647" y="203094"/>
            <a:ext cx="5930560" cy="64540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3069" y="3430133"/>
            <a:ext cx="5626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 smtClean="0"/>
              <a:t>Copy of school report seen, or questions asked about pupil’s approximate attainment in core subjects in their home language – this assists with setting recommendations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3391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xtBox 1"/>
          <p:cNvSpPr txBox="1"/>
          <p:nvPr/>
        </p:nvSpPr>
        <p:spPr>
          <a:xfrm>
            <a:off x="3456213" y="201388"/>
            <a:ext cx="373380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00FF"/>
                </a:solidFill>
              </a:rPr>
              <a:t>Practical use of data</a:t>
            </a:r>
            <a:endParaRPr lang="en-GB" sz="2800" b="1" u="sng" dirty="0">
              <a:solidFill>
                <a:srgbClr val="0000FF"/>
              </a:solidFill>
            </a:endParaRPr>
          </a:p>
        </p:txBody>
      </p:sp>
      <p:sp useBgFill="1">
        <p:nvSpPr>
          <p:cNvPr id="3" name="TextBox 2"/>
          <p:cNvSpPr txBox="1"/>
          <p:nvPr/>
        </p:nvSpPr>
        <p:spPr>
          <a:xfrm>
            <a:off x="218200" y="725920"/>
            <a:ext cx="11806883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All level A pupils automatically withdrawn from MFL (2 hours a week) </a:t>
            </a:r>
            <a:endParaRPr lang="en-GB" sz="2400" b="1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218199" y="1291169"/>
            <a:ext cx="1180688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Initial induction programme if possible (key words / ideas in English, maths, science and geography).</a:t>
            </a:r>
            <a:endParaRPr lang="en-GB" sz="2400" b="1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180098" y="2191636"/>
            <a:ext cx="11806883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2 hours a week then used firstly for teaching English grammar and structures</a:t>
            </a:r>
            <a:endParaRPr lang="en-GB" sz="2400" b="1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180098" y="2793507"/>
            <a:ext cx="1180688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Then change to 1 hour English, 1 hour curriculum linked: usually pre-teaching or revising the mainstream science lessons</a:t>
            </a:r>
            <a:endParaRPr lang="en-GB" sz="2400" b="1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180097" y="4488349"/>
            <a:ext cx="1180688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Pupils have very successfully been returned to MFL even as late as the beginning of year 9, if they make enough progress with English</a:t>
            </a:r>
            <a:endParaRPr lang="en-GB" sz="2400" b="1" dirty="0"/>
          </a:p>
        </p:txBody>
      </p:sp>
      <p:sp useBgFill="1">
        <p:nvSpPr>
          <p:cNvPr id="8" name="TextBox 7"/>
          <p:cNvSpPr txBox="1"/>
          <p:nvPr/>
        </p:nvSpPr>
        <p:spPr>
          <a:xfrm>
            <a:off x="180098" y="3657352"/>
            <a:ext cx="1180688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Some level B pupils can also be withdrawn, usually after consultation with the pupil and their parents.</a:t>
            </a:r>
            <a:endParaRPr lang="en-GB" sz="2400" b="1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180096" y="5459552"/>
            <a:ext cx="1180688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In-class support for neediest pupils, support timetables regularly reviewed as we do not have enough staff to provide all the in-class support that is needed.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298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436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</dc:creator>
  <cp:lastModifiedBy>Ann Horton</cp:lastModifiedBy>
  <cp:revision>13</cp:revision>
  <dcterms:created xsi:type="dcterms:W3CDTF">2017-02-14T20:39:16Z</dcterms:created>
  <dcterms:modified xsi:type="dcterms:W3CDTF">2017-02-20T10:34:08Z</dcterms:modified>
</cp:coreProperties>
</file>