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61" d="100"/>
          <a:sy n="61" d="100"/>
        </p:scale>
        <p:origin x="7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119E3-E85E-4B6A-85C6-4B8088A99E14}" type="datetimeFigureOut">
              <a:rPr lang="en-GB" smtClean="0"/>
              <a:t>20/02/2017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93441-6A6E-498A-B4F1-6E24BB04B7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969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119E3-E85E-4B6A-85C6-4B8088A99E14}" type="datetimeFigureOut">
              <a:rPr lang="en-GB" smtClean="0"/>
              <a:t>20/02/2017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93441-6A6E-498A-B4F1-6E24BB04B7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9838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119E3-E85E-4B6A-85C6-4B8088A99E14}" type="datetimeFigureOut">
              <a:rPr lang="en-GB" smtClean="0"/>
              <a:t>20/02/2017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93441-6A6E-498A-B4F1-6E24BB04B7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671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119E3-E85E-4B6A-85C6-4B8088A99E14}" type="datetimeFigureOut">
              <a:rPr lang="en-GB" smtClean="0"/>
              <a:t>20/02/2017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93441-6A6E-498A-B4F1-6E24BB04B7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877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119E3-E85E-4B6A-85C6-4B8088A99E14}" type="datetimeFigureOut">
              <a:rPr lang="en-GB" smtClean="0"/>
              <a:t>20/02/2017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93441-6A6E-498A-B4F1-6E24BB04B7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937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119E3-E85E-4B6A-85C6-4B8088A99E14}" type="datetimeFigureOut">
              <a:rPr lang="en-GB" smtClean="0"/>
              <a:t>20/02/2017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93441-6A6E-498A-B4F1-6E24BB04B7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126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119E3-E85E-4B6A-85C6-4B8088A99E14}" type="datetimeFigureOut">
              <a:rPr lang="en-GB" smtClean="0"/>
              <a:t>20/02/2017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93441-6A6E-498A-B4F1-6E24BB04B7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838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119E3-E85E-4B6A-85C6-4B8088A99E14}" type="datetimeFigureOut">
              <a:rPr lang="en-GB" smtClean="0"/>
              <a:t>20/02/2017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93441-6A6E-498A-B4F1-6E24BB04B7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022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119E3-E85E-4B6A-85C6-4B8088A99E14}" type="datetimeFigureOut">
              <a:rPr lang="en-GB" smtClean="0"/>
              <a:t>20/02/2017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93441-6A6E-498A-B4F1-6E24BB04B7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600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119E3-E85E-4B6A-85C6-4B8088A99E14}" type="datetimeFigureOut">
              <a:rPr lang="en-GB" smtClean="0"/>
              <a:t>20/02/2017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93441-6A6E-498A-B4F1-6E24BB04B7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9362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119E3-E85E-4B6A-85C6-4B8088A99E14}" type="datetimeFigureOut">
              <a:rPr lang="en-GB" smtClean="0"/>
              <a:t>20/02/2017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93441-6A6E-498A-B4F1-6E24BB04B7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6135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119E3-E85E-4B6A-85C6-4B8088A99E14}" type="datetimeFigureOut">
              <a:rPr lang="en-GB" smtClean="0"/>
              <a:t>20/02/2017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93441-6A6E-498A-B4F1-6E24BB04B7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5148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15067" y="1032933"/>
            <a:ext cx="77385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/>
              <a:t>Collecting and making efficient use of language, ethnicity and EAL proficiency data to support EAL pupils in schools.</a:t>
            </a:r>
            <a:endParaRPr lang="en-GB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4487333"/>
            <a:ext cx="50461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Ann Horton:</a:t>
            </a:r>
          </a:p>
          <a:p>
            <a:r>
              <a:rPr lang="en-GB" sz="2400" b="1" dirty="0" smtClean="0"/>
              <a:t>EAL Coordinator, Lambeth Academy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390161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8842" y="1412556"/>
            <a:ext cx="5045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Number of pupils in the school:  945</a:t>
            </a:r>
            <a:endParaRPr lang="en-GB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78842" y="1978835"/>
            <a:ext cx="3344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% of EAL pupils: 48.57</a:t>
            </a:r>
            <a:endParaRPr lang="en-GB" sz="2400" b="1" dirty="0"/>
          </a:p>
        </p:txBody>
      </p:sp>
      <p:sp useBgFill="1">
        <p:nvSpPr>
          <p:cNvPr id="4" name="TextBox 3"/>
          <p:cNvSpPr txBox="1"/>
          <p:nvPr/>
        </p:nvSpPr>
        <p:spPr>
          <a:xfrm>
            <a:off x="378842" y="2537657"/>
            <a:ext cx="5319829" cy="46166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Number (not %) of pupils at each level:-</a:t>
            </a:r>
            <a:endParaRPr lang="en-GB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190662" y="3252616"/>
            <a:ext cx="20423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Level A: 6</a:t>
            </a:r>
            <a:endParaRPr lang="en-GB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211813" y="3715791"/>
            <a:ext cx="17484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Level B: 15</a:t>
            </a:r>
            <a:endParaRPr lang="en-GB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221620" y="4203958"/>
            <a:ext cx="18627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Level C: 20</a:t>
            </a:r>
            <a:endParaRPr lang="en-GB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221620" y="4680363"/>
            <a:ext cx="18627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Level D: 110</a:t>
            </a:r>
            <a:endParaRPr lang="en-GB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222320" y="5142028"/>
            <a:ext cx="18627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Level E: 307</a:t>
            </a:r>
            <a:endParaRPr lang="en-GB" sz="2400" b="1" dirty="0"/>
          </a:p>
        </p:txBody>
      </p:sp>
      <p:sp useBgFill="1">
        <p:nvSpPr>
          <p:cNvPr id="10" name="TextBox 9"/>
          <p:cNvSpPr txBox="1"/>
          <p:nvPr/>
        </p:nvSpPr>
        <p:spPr>
          <a:xfrm>
            <a:off x="1832918" y="462022"/>
            <a:ext cx="7908324" cy="52322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en-GB" sz="2800" b="1" u="sng" dirty="0" smtClean="0">
                <a:solidFill>
                  <a:srgbClr val="0000FF"/>
                </a:solidFill>
              </a:rPr>
              <a:t>LAMBETH ACADEMY: 11-18 comprehensive school</a:t>
            </a:r>
            <a:endParaRPr lang="en-GB" sz="2800" b="1" u="sng" dirty="0">
              <a:solidFill>
                <a:srgbClr val="0000FF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4163" y="3435283"/>
            <a:ext cx="3187700" cy="202717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852913" y="1140381"/>
            <a:ext cx="48082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Situated just off Clapham Common Southside, in south-west London</a:t>
            </a:r>
            <a:endParaRPr lang="en-GB" sz="2400" b="1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7166" y="4448872"/>
            <a:ext cx="3145971" cy="2097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076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5" grpId="0"/>
      <p:bldP spid="6" grpId="0"/>
      <p:bldP spid="7" grpId="0"/>
      <p:bldP spid="8" grpId="0"/>
      <p:bldP spid="9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extBox 1"/>
          <p:cNvSpPr txBox="1"/>
          <p:nvPr/>
        </p:nvSpPr>
        <p:spPr>
          <a:xfrm>
            <a:off x="3390899" y="492824"/>
            <a:ext cx="4241801" cy="52322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en-GB" sz="2800" b="1" u="sng" dirty="0" smtClean="0">
                <a:solidFill>
                  <a:srgbClr val="0000FF"/>
                </a:solidFill>
              </a:rPr>
              <a:t>Assessment (introduction)</a:t>
            </a:r>
            <a:endParaRPr lang="en-GB" sz="2800" b="1" u="sng" dirty="0">
              <a:solidFill>
                <a:srgbClr val="0000FF"/>
              </a:solidFill>
            </a:endParaRPr>
          </a:p>
        </p:txBody>
      </p:sp>
      <p:sp useBgFill="1">
        <p:nvSpPr>
          <p:cNvPr id="3" name="TextBox 2"/>
          <p:cNvSpPr txBox="1"/>
          <p:nvPr/>
        </p:nvSpPr>
        <p:spPr>
          <a:xfrm>
            <a:off x="54916" y="1521407"/>
            <a:ext cx="11806883" cy="83099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 smtClean="0"/>
              <a:t>Early 2016</a:t>
            </a:r>
            <a:r>
              <a:rPr lang="en-GB" sz="2400" b="1" dirty="0"/>
              <a:t>: post NC </a:t>
            </a:r>
            <a:r>
              <a:rPr lang="en-GB" sz="2400" b="1" dirty="0" smtClean="0"/>
              <a:t>levels, NASSEA EAL Assessment Framework adopted by Lambeth Academy for assessing EAL pupils</a:t>
            </a:r>
            <a:endParaRPr lang="en-GB" sz="2400" b="1" dirty="0"/>
          </a:p>
        </p:txBody>
      </p:sp>
      <p:sp useBgFill="1">
        <p:nvSpPr>
          <p:cNvPr id="4" name="TextBox 3"/>
          <p:cNvSpPr txBox="1"/>
          <p:nvPr/>
        </p:nvSpPr>
        <p:spPr>
          <a:xfrm>
            <a:off x="54917" y="2626934"/>
            <a:ext cx="11451282" cy="46166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 smtClean="0"/>
              <a:t>Summer 2016</a:t>
            </a:r>
            <a:r>
              <a:rPr lang="en-GB" sz="2400" b="1" dirty="0"/>
              <a:t>: </a:t>
            </a:r>
            <a:r>
              <a:rPr lang="en-GB" sz="2400" b="1" dirty="0" err="1" smtClean="0"/>
              <a:t>DfE</a:t>
            </a:r>
            <a:r>
              <a:rPr lang="en-GB" sz="2400" b="1" dirty="0" smtClean="0"/>
              <a:t> announces new English proficiency levels to be used by all schools</a:t>
            </a:r>
            <a:endParaRPr lang="en-GB" sz="2400" b="1" dirty="0"/>
          </a:p>
        </p:txBody>
      </p:sp>
      <p:sp useBgFill="1">
        <p:nvSpPr>
          <p:cNvPr id="5" name="TextBox 4"/>
          <p:cNvSpPr txBox="1"/>
          <p:nvPr/>
        </p:nvSpPr>
        <p:spPr>
          <a:xfrm>
            <a:off x="148108" y="4983010"/>
            <a:ext cx="10727382" cy="83099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 smtClean="0"/>
              <a:t>Our decision: in addition to statutory </a:t>
            </a:r>
            <a:r>
              <a:rPr lang="en-GB" sz="2400" b="1" dirty="0" err="1" smtClean="0"/>
              <a:t>DfE</a:t>
            </a:r>
            <a:r>
              <a:rPr lang="en-GB" sz="2400" b="1" dirty="0" smtClean="0"/>
              <a:t> levels, retain NASSEA Framework for level A &amp; B pupils, so that teachers can show progress more clearly.</a:t>
            </a:r>
            <a:endParaRPr lang="en-GB" sz="2400" b="1" dirty="0"/>
          </a:p>
        </p:txBody>
      </p:sp>
      <p:sp useBgFill="1">
        <p:nvSpPr>
          <p:cNvPr id="6" name="TextBox 5"/>
          <p:cNvSpPr txBox="1"/>
          <p:nvPr/>
        </p:nvSpPr>
        <p:spPr>
          <a:xfrm>
            <a:off x="54916" y="3435640"/>
            <a:ext cx="11590983" cy="120032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 smtClean="0"/>
              <a:t>Lambeth never adopted the QCA steps but continued to assess using the “Lambeth Stages of English” – more or less the 4 Hilary Hester stages. This made the change to the 5 </a:t>
            </a:r>
            <a:r>
              <a:rPr lang="en-GB" sz="2400" b="1" dirty="0" err="1" smtClean="0"/>
              <a:t>DfE</a:t>
            </a:r>
            <a:r>
              <a:rPr lang="en-GB" sz="2400" b="1" dirty="0" smtClean="0"/>
              <a:t> proficiency levels comparatively painless!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1876204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extBox 1"/>
          <p:cNvSpPr txBox="1"/>
          <p:nvPr/>
        </p:nvSpPr>
        <p:spPr>
          <a:xfrm>
            <a:off x="3390899" y="492824"/>
            <a:ext cx="3733801" cy="52322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en-GB" sz="2800" b="1" u="sng" dirty="0" smtClean="0">
                <a:solidFill>
                  <a:srgbClr val="0000FF"/>
                </a:solidFill>
              </a:rPr>
              <a:t>Assessment (1)</a:t>
            </a:r>
            <a:endParaRPr lang="en-GB" sz="2800" b="1" u="sng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31862" y="1484557"/>
            <a:ext cx="87207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2400" b="1" dirty="0" smtClean="0"/>
              <a:t>Screening for EAL pupils in the new year 7 cohort: completed for most pupils on the induction days in July.</a:t>
            </a:r>
          </a:p>
        </p:txBody>
      </p:sp>
      <p:pic>
        <p:nvPicPr>
          <p:cNvPr id="4" name="Picture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77" t="23266" r="13583" b="31034"/>
          <a:stretch/>
        </p:blipFill>
        <p:spPr bwMode="auto">
          <a:xfrm>
            <a:off x="365596" y="2884837"/>
            <a:ext cx="4887913" cy="35514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693719" y="3090923"/>
            <a:ext cx="61553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2400" b="1" dirty="0" smtClean="0"/>
              <a:t>All year 7 EAL pupils are then assessed formally in the first couple of weeks of school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2400" b="1" dirty="0" smtClean="0"/>
              <a:t>1 – 2 days off timetable, 2 or 3 staff assessing</a:t>
            </a:r>
            <a:endParaRPr lang="en-GB" sz="2400" b="1" dirty="0"/>
          </a:p>
        </p:txBody>
      </p:sp>
      <p:sp>
        <p:nvSpPr>
          <p:cNvPr id="6" name="Down Arrow 5"/>
          <p:cNvSpPr/>
          <p:nvPr/>
        </p:nvSpPr>
        <p:spPr>
          <a:xfrm>
            <a:off x="2237014" y="2286000"/>
            <a:ext cx="293915" cy="804923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4346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extBox 1"/>
          <p:cNvSpPr txBox="1"/>
          <p:nvPr/>
        </p:nvSpPr>
        <p:spPr>
          <a:xfrm>
            <a:off x="2388846" y="403924"/>
            <a:ext cx="3733801" cy="52322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en-GB" sz="2800" b="1" u="sng" dirty="0" smtClean="0">
                <a:solidFill>
                  <a:srgbClr val="0000FF"/>
                </a:solidFill>
              </a:rPr>
              <a:t>Assessment (2)</a:t>
            </a:r>
            <a:endParaRPr lang="en-GB" sz="2800" b="1" u="sng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0200" y="1249361"/>
            <a:ext cx="56261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2400" b="1" dirty="0" smtClean="0"/>
              <a:t>Mid-term entries – EAL coordinator usually attends admissions interviews for new arrivals from overseas</a:t>
            </a:r>
            <a:endParaRPr lang="en-GB" sz="2400" b="1" dirty="0"/>
          </a:p>
        </p:txBody>
      </p:sp>
      <p:pic>
        <p:nvPicPr>
          <p:cNvPr id="4" name="Picture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7" t="18487" r="51474" b="6730"/>
          <a:stretch/>
        </p:blipFill>
        <p:spPr bwMode="auto">
          <a:xfrm>
            <a:off x="6122647" y="203094"/>
            <a:ext cx="5930560" cy="645407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23069" y="3430133"/>
            <a:ext cx="56261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2400" b="1" dirty="0" smtClean="0"/>
              <a:t>Copy of school report seen, or questions asked about pupil’s approximate attainment in core subjects in their home language – this assists with setting recommendations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1833917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extBox 1"/>
          <p:cNvSpPr txBox="1"/>
          <p:nvPr/>
        </p:nvSpPr>
        <p:spPr>
          <a:xfrm>
            <a:off x="3456213" y="201388"/>
            <a:ext cx="3733801" cy="52322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en-GB" sz="2800" b="1" u="sng" dirty="0" smtClean="0">
                <a:solidFill>
                  <a:srgbClr val="0000FF"/>
                </a:solidFill>
              </a:rPr>
              <a:t>Practical use of data</a:t>
            </a:r>
            <a:endParaRPr lang="en-GB" sz="2800" b="1" u="sng" dirty="0">
              <a:solidFill>
                <a:srgbClr val="0000FF"/>
              </a:solidFill>
            </a:endParaRPr>
          </a:p>
        </p:txBody>
      </p:sp>
      <p:sp useBgFill="1">
        <p:nvSpPr>
          <p:cNvPr id="3" name="TextBox 2"/>
          <p:cNvSpPr txBox="1"/>
          <p:nvPr/>
        </p:nvSpPr>
        <p:spPr>
          <a:xfrm>
            <a:off x="218200" y="725920"/>
            <a:ext cx="11806883" cy="46166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 smtClean="0"/>
              <a:t>All level A pupils automatically withdrawn from MFL (2 hours a week) </a:t>
            </a:r>
            <a:endParaRPr lang="en-GB" sz="2400" b="1" dirty="0"/>
          </a:p>
        </p:txBody>
      </p:sp>
      <p:sp useBgFill="1">
        <p:nvSpPr>
          <p:cNvPr id="4" name="TextBox 3"/>
          <p:cNvSpPr txBox="1"/>
          <p:nvPr/>
        </p:nvSpPr>
        <p:spPr>
          <a:xfrm>
            <a:off x="218199" y="1291169"/>
            <a:ext cx="11806883" cy="83099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 smtClean="0"/>
              <a:t>Initial induction programme if possible (key words / ideas in English, maths, science and geography).</a:t>
            </a:r>
            <a:endParaRPr lang="en-GB" sz="2400" b="1" dirty="0"/>
          </a:p>
        </p:txBody>
      </p:sp>
      <p:sp useBgFill="1">
        <p:nvSpPr>
          <p:cNvPr id="5" name="TextBox 4"/>
          <p:cNvSpPr txBox="1"/>
          <p:nvPr/>
        </p:nvSpPr>
        <p:spPr>
          <a:xfrm>
            <a:off x="180098" y="2191636"/>
            <a:ext cx="11806883" cy="46166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 smtClean="0"/>
              <a:t>2 hours a week then used firstly for teaching English grammar and structures</a:t>
            </a:r>
            <a:endParaRPr lang="en-GB" sz="2400" b="1" dirty="0"/>
          </a:p>
        </p:txBody>
      </p:sp>
      <p:sp useBgFill="1">
        <p:nvSpPr>
          <p:cNvPr id="6" name="TextBox 5"/>
          <p:cNvSpPr txBox="1"/>
          <p:nvPr/>
        </p:nvSpPr>
        <p:spPr>
          <a:xfrm>
            <a:off x="180098" y="2793507"/>
            <a:ext cx="11806883" cy="83099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 smtClean="0"/>
              <a:t>Then change to 1 hour English, 1 hour curriculum linked: usually pre-teaching or revising the mainstream science lessons</a:t>
            </a:r>
            <a:endParaRPr lang="en-GB" sz="2400" b="1" dirty="0"/>
          </a:p>
        </p:txBody>
      </p:sp>
      <p:sp useBgFill="1">
        <p:nvSpPr>
          <p:cNvPr id="7" name="TextBox 6"/>
          <p:cNvSpPr txBox="1"/>
          <p:nvPr/>
        </p:nvSpPr>
        <p:spPr>
          <a:xfrm>
            <a:off x="180097" y="4488349"/>
            <a:ext cx="11806883" cy="83099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 smtClean="0"/>
              <a:t>Pupils have very successfully been returned to MFL even as late as the beginning of year 9, if they make enough progress with English</a:t>
            </a:r>
            <a:endParaRPr lang="en-GB" sz="2400" b="1" dirty="0"/>
          </a:p>
        </p:txBody>
      </p:sp>
      <p:sp useBgFill="1">
        <p:nvSpPr>
          <p:cNvPr id="8" name="TextBox 7"/>
          <p:cNvSpPr txBox="1"/>
          <p:nvPr/>
        </p:nvSpPr>
        <p:spPr>
          <a:xfrm>
            <a:off x="180098" y="3657352"/>
            <a:ext cx="11806883" cy="83099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 smtClean="0"/>
              <a:t>Some level B pupils can also be withdrawn, usually after consultation with the pupil and their parents.</a:t>
            </a:r>
            <a:endParaRPr lang="en-GB" sz="2400" b="1" dirty="0"/>
          </a:p>
        </p:txBody>
      </p:sp>
      <p:sp useBgFill="1">
        <p:nvSpPr>
          <p:cNvPr id="9" name="TextBox 8"/>
          <p:cNvSpPr txBox="1"/>
          <p:nvPr/>
        </p:nvSpPr>
        <p:spPr>
          <a:xfrm>
            <a:off x="180096" y="5459552"/>
            <a:ext cx="11806883" cy="83099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 smtClean="0"/>
              <a:t>In-class support for neediest pupils, support timetables regularly reviewed as we do not have enough staff to provide all the in-class support that is needed.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1929882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436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</dc:creator>
  <cp:lastModifiedBy>Ann Horton</cp:lastModifiedBy>
  <cp:revision>13</cp:revision>
  <dcterms:created xsi:type="dcterms:W3CDTF">2017-02-14T20:39:16Z</dcterms:created>
  <dcterms:modified xsi:type="dcterms:W3CDTF">2017-02-20T10:34:08Z</dcterms:modified>
</cp:coreProperties>
</file>