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9" r:id="rId3"/>
    <p:sldId id="264" r:id="rId4"/>
    <p:sldId id="263" r:id="rId5"/>
    <p:sldId id="258" r:id="rId6"/>
    <p:sldId id="261" r:id="rId7"/>
    <p:sldId id="266" r:id="rId8"/>
    <p:sldId id="262" r:id="rId9"/>
    <p:sldId id="269" r:id="rId10"/>
    <p:sldId id="267" r:id="rId11"/>
    <p:sldId id="268"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Sheet2!$K$12</c:f>
              <c:strCache>
                <c:ptCount val="1"/>
                <c:pt idx="0">
                  <c:v>Jack Hunt </c:v>
                </c:pt>
              </c:strCache>
            </c:strRef>
          </c:tx>
          <c:spPr>
            <a:ln>
              <a:solidFill>
                <a:schemeClr val="tx1"/>
              </a:solidFill>
            </a:ln>
          </c:spPr>
          <c:dPt>
            <c:idx val="1"/>
            <c:bubble3D val="0"/>
            <c:spPr>
              <a:solidFill>
                <a:schemeClr val="bg2">
                  <a:lumMod val="50000"/>
                  <a:lumOff val="50000"/>
                </a:schemeClr>
              </a:solidFill>
              <a:ln>
                <a:solidFill>
                  <a:schemeClr val="tx1"/>
                </a:solidFill>
              </a:ln>
            </c:spPr>
            <c:extLst xmlns:c16r2="http://schemas.microsoft.com/office/drawing/2015/06/chart">
              <c:ext xmlns:c16="http://schemas.microsoft.com/office/drawing/2014/chart" uri="{C3380CC4-5D6E-409C-BE32-E72D297353CC}">
                <c16:uniqueId val="{00000004-3014-449D-8113-B93283519AE9}"/>
              </c:ext>
            </c:extLst>
          </c:dPt>
          <c:dPt>
            <c:idx val="3"/>
            <c:bubble3D val="0"/>
            <c:spPr>
              <a:solidFill>
                <a:schemeClr val="bg2">
                  <a:lumMod val="25000"/>
                  <a:lumOff val="75000"/>
                </a:schemeClr>
              </a:solidFill>
              <a:ln>
                <a:solidFill>
                  <a:schemeClr val="tx1"/>
                </a:solidFill>
              </a:ln>
            </c:spPr>
            <c:extLst xmlns:c16r2="http://schemas.microsoft.com/office/drawing/2015/06/chart">
              <c:ext xmlns:c16="http://schemas.microsoft.com/office/drawing/2014/chart" uri="{C3380CC4-5D6E-409C-BE32-E72D297353CC}">
                <c16:uniqueId val="{00000005-3014-449D-8113-B93283519AE9}"/>
              </c:ext>
            </c:extLst>
          </c:dPt>
          <c:dPt>
            <c:idx val="4"/>
            <c:bubble3D val="0"/>
            <c:extLst xmlns:c16r2="http://schemas.microsoft.com/office/drawing/2015/06/chart">
              <c:ext xmlns:c16="http://schemas.microsoft.com/office/drawing/2014/chart" uri="{C3380CC4-5D6E-409C-BE32-E72D297353CC}">
                <c16:uniqueId val="{00000003-3014-449D-8113-B93283519AE9}"/>
              </c:ext>
            </c:extLst>
          </c:dPt>
          <c:dLbls>
            <c:dLbl>
              <c:idx val="0"/>
              <c:spPr>
                <a:noFill/>
                <a:ln>
                  <a:noFill/>
                </a:ln>
                <a:effectLst/>
              </c:spPr>
              <c:txPr>
                <a:bodyPr/>
                <a:lstStyle/>
                <a:p>
                  <a:pPr>
                    <a:defRPr sz="1800">
                      <a:solidFill>
                        <a:schemeClr val="tx1"/>
                      </a:solidFill>
                    </a:defRPr>
                  </a:pPr>
                  <a:endParaRPr lang="en-US"/>
                </a:p>
              </c:txPr>
              <c:showLegendKey val="0"/>
              <c:showVal val="1"/>
              <c:showCatName val="0"/>
              <c:showSerName val="0"/>
              <c:showPercent val="0"/>
              <c:showBubbleSize val="0"/>
            </c:dLbl>
            <c:dLbl>
              <c:idx val="2"/>
              <c:spPr>
                <a:noFill/>
                <a:ln>
                  <a:noFill/>
                </a:ln>
                <a:effectLst/>
              </c:spPr>
              <c:txPr>
                <a:bodyPr/>
                <a:lstStyle/>
                <a:p>
                  <a:pPr>
                    <a:defRPr sz="1800">
                      <a:solidFill>
                        <a:schemeClr val="tx1"/>
                      </a:solidFill>
                    </a:defRPr>
                  </a:pPr>
                  <a:endParaRPr lang="en-US"/>
                </a:p>
              </c:txPr>
              <c:showLegendKey val="0"/>
              <c:showVal val="1"/>
              <c:showCatName val="0"/>
              <c:showSerName val="0"/>
              <c:showPercent val="0"/>
              <c:showBubbleSize val="0"/>
            </c:dLbl>
            <c:dLbl>
              <c:idx val="3"/>
              <c:spPr>
                <a:noFill/>
                <a:ln>
                  <a:noFill/>
                </a:ln>
                <a:effectLst/>
              </c:spPr>
              <c:txPr>
                <a:bodyPr/>
                <a:lstStyle/>
                <a:p>
                  <a:pPr>
                    <a:defRPr sz="1800">
                      <a:solidFill>
                        <a:schemeClr val="tx1"/>
                      </a:solidFill>
                    </a:defRPr>
                  </a:pPr>
                  <a:endParaRPr lang="en-US"/>
                </a:p>
              </c:txPr>
              <c:showLegendKey val="0"/>
              <c:showVal val="1"/>
              <c:showCatName val="0"/>
              <c:showSerName val="0"/>
              <c:showPercent val="0"/>
              <c:showBubbleSize val="0"/>
            </c:dLbl>
            <c:dLbl>
              <c:idx val="4"/>
              <c:spPr>
                <a:noFill/>
                <a:ln>
                  <a:noFill/>
                </a:ln>
                <a:effectLst/>
              </c:spPr>
              <c:txPr>
                <a:bodyPr/>
                <a:lstStyle/>
                <a:p>
                  <a:pPr>
                    <a:defRPr sz="1800">
                      <a:solidFill>
                        <a:schemeClr val="tx1"/>
                      </a:solidFill>
                    </a:defRPr>
                  </a:pPr>
                  <a:endParaRPr lang="en-US"/>
                </a:p>
              </c:txPr>
              <c:showLegendKey val="0"/>
              <c:showVal val="1"/>
              <c:showCatName val="0"/>
              <c:showSerName val="0"/>
              <c:showPercent val="0"/>
              <c:showBubbleSize val="0"/>
            </c:dLbl>
            <c:spPr>
              <a:noFill/>
              <a:ln>
                <a:noFill/>
              </a:ln>
              <a:effectLst/>
            </c:spPr>
            <c:txPr>
              <a:bodyPr/>
              <a:lstStyle/>
              <a:p>
                <a:pPr>
                  <a:defRPr sz="1800">
                    <a:solidFill>
                      <a:schemeClr val="bg1"/>
                    </a:solidFill>
                  </a:defRPr>
                </a:pPr>
                <a:endParaRPr lang="en-US"/>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Sheet2!$L$11:$Q$11</c:f>
              <c:strCache>
                <c:ptCount val="6"/>
                <c:pt idx="0">
                  <c:v>A New to English</c:v>
                </c:pt>
                <c:pt idx="1">
                  <c:v>B Early Acquisition </c:v>
                </c:pt>
                <c:pt idx="2">
                  <c:v>C Developing Competence</c:v>
                </c:pt>
                <c:pt idx="3">
                  <c:v>D Competent</c:v>
                </c:pt>
                <c:pt idx="4">
                  <c:v>E Fluent</c:v>
                </c:pt>
                <c:pt idx="5">
                  <c:v>N Not yet Assessed</c:v>
                </c:pt>
              </c:strCache>
            </c:strRef>
          </c:cat>
          <c:val>
            <c:numRef>
              <c:f>Sheet2!$L$12:$Q$12</c:f>
              <c:numCache>
                <c:formatCode>_-* #,##0_-;\-* #,##0_-;_-* "-"??_-;_-@_-</c:formatCode>
                <c:ptCount val="6"/>
                <c:pt idx="0">
                  <c:v>41</c:v>
                </c:pt>
                <c:pt idx="1">
                  <c:v>261</c:v>
                </c:pt>
                <c:pt idx="2">
                  <c:v>335</c:v>
                </c:pt>
                <c:pt idx="3">
                  <c:v>144</c:v>
                </c:pt>
                <c:pt idx="4">
                  <c:v>35</c:v>
                </c:pt>
                <c:pt idx="5">
                  <c:v>200</c:v>
                </c:pt>
              </c:numCache>
            </c:numRef>
          </c:val>
          <c:extLst xmlns:c16r2="http://schemas.microsoft.com/office/drawing/2015/06/chart">
            <c:ext xmlns:c16="http://schemas.microsoft.com/office/drawing/2014/chart" uri="{C3380CC4-5D6E-409C-BE32-E72D297353CC}">
              <c16:uniqueId val="{00000000-3014-449D-8113-B93283519AE9}"/>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8013827007727112"/>
          <c:y val="0.15419761060463327"/>
          <c:w val="0.3070821393408395"/>
          <c:h val="0.78637364704040225"/>
        </c:manualLayout>
      </c:layout>
      <c:overlay val="0"/>
      <c:txPr>
        <a:bodyPr/>
        <a:lstStyle/>
        <a:p>
          <a:pPr>
            <a:defRPr sz="1600">
              <a:solidFill>
                <a:schemeClr val="tx1"/>
              </a:solidFill>
            </a:defRPr>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AFD619-7A90-4FD6-AD42-4AECCD8BE054}" type="datetimeFigureOut">
              <a:rPr lang="en-GB" smtClean="0"/>
              <a:t>24/02/2017</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BC34AF-0218-45B5-873B-90CDE24DAAF1}" type="slidenum">
              <a:rPr lang="en-GB" smtClean="0"/>
              <a:t>‹#›</a:t>
            </a:fld>
            <a:endParaRPr lang="en-GB"/>
          </a:p>
        </p:txBody>
      </p:sp>
    </p:spTree>
    <p:extLst>
      <p:ext uri="{BB962C8B-B14F-4D97-AF65-F5344CB8AC3E}">
        <p14:creationId xmlns:p14="http://schemas.microsoft.com/office/powerpoint/2010/main" val="469262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357494-501E-45DE-B4E6-6D2A3FF11E80}" type="datetimeFigureOut">
              <a:rPr lang="en-GB" smtClean="0"/>
              <a:t>24/02/2017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1F340D-3F9F-4676-875A-736326CF72DA}" type="slidenum">
              <a:rPr lang="en-GB" smtClean="0"/>
              <a:t>‹#›</a:t>
            </a:fld>
            <a:endParaRPr lang="en-GB"/>
          </a:p>
        </p:txBody>
      </p:sp>
    </p:spTree>
    <p:extLst>
      <p:ext uri="{BB962C8B-B14F-4D97-AF65-F5344CB8AC3E}">
        <p14:creationId xmlns:p14="http://schemas.microsoft.com/office/powerpoint/2010/main" val="2993457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11F340D-3F9F-4676-875A-736326CF72DA}" type="slidenum">
              <a:rPr lang="en-GB" smtClean="0"/>
              <a:t>2</a:t>
            </a:fld>
            <a:endParaRPr lang="en-GB"/>
          </a:p>
        </p:txBody>
      </p:sp>
    </p:spTree>
    <p:extLst>
      <p:ext uri="{BB962C8B-B14F-4D97-AF65-F5344CB8AC3E}">
        <p14:creationId xmlns:p14="http://schemas.microsoft.com/office/powerpoint/2010/main" val="1418368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11F340D-3F9F-4676-875A-736326CF72DA}" type="slidenum">
              <a:rPr lang="en-GB" smtClean="0"/>
              <a:t>5</a:t>
            </a:fld>
            <a:endParaRPr lang="en-GB"/>
          </a:p>
        </p:txBody>
      </p:sp>
    </p:spTree>
    <p:extLst>
      <p:ext uri="{BB962C8B-B14F-4D97-AF65-F5344CB8AC3E}">
        <p14:creationId xmlns:p14="http://schemas.microsoft.com/office/powerpoint/2010/main" val="3012034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11F340D-3F9F-4676-875A-736326CF72DA}" type="slidenum">
              <a:rPr lang="en-GB" smtClean="0"/>
              <a:t>7</a:t>
            </a:fld>
            <a:endParaRPr lang="en-GB"/>
          </a:p>
        </p:txBody>
      </p:sp>
    </p:spTree>
    <p:extLst>
      <p:ext uri="{BB962C8B-B14F-4D97-AF65-F5344CB8AC3E}">
        <p14:creationId xmlns:p14="http://schemas.microsoft.com/office/powerpoint/2010/main" val="166874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11F340D-3F9F-4676-875A-736326CF72DA}" type="slidenum">
              <a:rPr lang="en-GB" smtClean="0"/>
              <a:t>8</a:t>
            </a:fld>
            <a:endParaRPr lang="en-GB"/>
          </a:p>
        </p:txBody>
      </p:sp>
    </p:spTree>
    <p:extLst>
      <p:ext uri="{BB962C8B-B14F-4D97-AF65-F5344CB8AC3E}">
        <p14:creationId xmlns:p14="http://schemas.microsoft.com/office/powerpoint/2010/main" val="4106415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11F340D-3F9F-4676-875A-736326CF72DA}" type="slidenum">
              <a:rPr lang="en-GB" smtClean="0"/>
              <a:t>9</a:t>
            </a:fld>
            <a:endParaRPr lang="en-GB"/>
          </a:p>
        </p:txBody>
      </p:sp>
    </p:spTree>
    <p:extLst>
      <p:ext uri="{BB962C8B-B14F-4D97-AF65-F5344CB8AC3E}">
        <p14:creationId xmlns:p14="http://schemas.microsoft.com/office/powerpoint/2010/main" val="3904794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11F340D-3F9F-4676-875A-736326CF72DA}" type="slidenum">
              <a:rPr lang="en-GB" smtClean="0"/>
              <a:t>10</a:t>
            </a:fld>
            <a:endParaRPr lang="en-GB"/>
          </a:p>
        </p:txBody>
      </p:sp>
    </p:spTree>
    <p:extLst>
      <p:ext uri="{BB962C8B-B14F-4D97-AF65-F5344CB8AC3E}">
        <p14:creationId xmlns:p14="http://schemas.microsoft.com/office/powerpoint/2010/main" val="4161863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grpSp>
      </p:grpSp>
      <p:sp>
        <p:nvSpPr>
          <p:cNvPr id="7579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endParaRPr lang="en-GB"/>
          </a:p>
        </p:txBody>
      </p:sp>
      <p:sp>
        <p:nvSpPr>
          <p:cNvPr id="7579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endParaRPr lang="en-GB"/>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fld id="{787C8BEF-3DB2-4273-829F-0DDD07D6772D}" type="datetimeFigureOut">
              <a:rPr lang="en-GB" smtClean="0"/>
              <a:pPr/>
              <a:t>24/02/2017</a:t>
            </a:fld>
            <a:endParaRPr lang="en-GB"/>
          </a:p>
        </p:txBody>
      </p:sp>
      <p:sp>
        <p:nvSpPr>
          <p:cNvPr id="19" name="Rectangle 17"/>
          <p:cNvSpPr>
            <a:spLocks noGrp="1" noChangeArrowheads="1"/>
          </p:cNvSpPr>
          <p:nvPr>
            <p:ph type="ftr" sz="quarter" idx="11"/>
          </p:nvPr>
        </p:nvSpPr>
        <p:spPr/>
        <p:txBody>
          <a:bodyPr/>
          <a:lstStyle>
            <a:lvl1pPr>
              <a:defRPr/>
            </a:lvl1pPr>
          </a:lstStyle>
          <a:p>
            <a:endParaRPr lang="en-GB"/>
          </a:p>
        </p:txBody>
      </p:sp>
      <p:sp>
        <p:nvSpPr>
          <p:cNvPr id="20" name="Rectangle 18"/>
          <p:cNvSpPr>
            <a:spLocks noGrp="1" noChangeArrowheads="1"/>
          </p:cNvSpPr>
          <p:nvPr>
            <p:ph type="sldNum" sz="quarter" idx="12"/>
          </p:nvPr>
        </p:nvSpPr>
        <p:spPr/>
        <p:txBody>
          <a:bodyPr/>
          <a:lstStyle>
            <a:lvl1pPr>
              <a:defRPr/>
            </a:lvl1pPr>
          </a:lstStyle>
          <a:p>
            <a:fld id="{11696022-B6BE-41F6-A601-056014AD7867}" type="slidenum">
              <a:rPr lang="en-GB" smtClean="0"/>
              <a:pPr/>
              <a:t>‹#›</a:t>
            </a:fld>
            <a:endParaRPr lang="en-GB"/>
          </a:p>
        </p:txBody>
      </p:sp>
    </p:spTree>
    <p:extLst>
      <p:ext uri="{BB962C8B-B14F-4D97-AF65-F5344CB8AC3E}">
        <p14:creationId xmlns:p14="http://schemas.microsoft.com/office/powerpoint/2010/main" val="2172965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p:cNvSpPr>
            <a:spLocks noGrp="1" noChangeArrowheads="1"/>
          </p:cNvSpPr>
          <p:nvPr>
            <p:ph type="ftr" sz="quarter" idx="10"/>
          </p:nvPr>
        </p:nvSpPr>
        <p:spPr>
          <a:ln/>
        </p:spPr>
        <p:txBody>
          <a:bodyPr/>
          <a:lstStyle>
            <a:lvl1pPr>
              <a:defRPr/>
            </a:lvl1pPr>
          </a:lstStyle>
          <a:p>
            <a:endParaRPr lang="en-GB"/>
          </a:p>
        </p:txBody>
      </p:sp>
      <p:sp>
        <p:nvSpPr>
          <p:cNvPr id="5"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6"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2416355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p:cNvSpPr>
            <a:spLocks noGrp="1" noChangeArrowheads="1"/>
          </p:cNvSpPr>
          <p:nvPr>
            <p:ph type="ftr" sz="quarter" idx="10"/>
          </p:nvPr>
        </p:nvSpPr>
        <p:spPr>
          <a:ln/>
        </p:spPr>
        <p:txBody>
          <a:bodyPr/>
          <a:lstStyle>
            <a:lvl1pPr>
              <a:defRPr/>
            </a:lvl1pPr>
          </a:lstStyle>
          <a:p>
            <a:endParaRPr lang="en-GB"/>
          </a:p>
        </p:txBody>
      </p:sp>
      <p:sp>
        <p:nvSpPr>
          <p:cNvPr id="5"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6"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1475763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981200"/>
            <a:ext cx="4038600" cy="3886200"/>
          </a:xfrm>
        </p:spPr>
        <p:txBody>
          <a:bodyPr/>
          <a:lstStyle/>
          <a:p>
            <a:pPr lvl="0"/>
            <a:r>
              <a:rPr lang="en-US" noProof="0"/>
              <a:t>Click icon to add online image</a:t>
            </a:r>
            <a:endParaRPr lang="en-GB" noProof="0"/>
          </a:p>
        </p:txBody>
      </p:sp>
      <p:sp>
        <p:nvSpPr>
          <p:cNvPr id="5" name="Rectangle 2"/>
          <p:cNvSpPr>
            <a:spLocks noGrp="1" noChangeArrowheads="1"/>
          </p:cNvSpPr>
          <p:nvPr>
            <p:ph type="ftr" sz="quarter" idx="10"/>
          </p:nvPr>
        </p:nvSpPr>
        <p:spPr>
          <a:ln/>
        </p:spPr>
        <p:txBody>
          <a:bodyPr/>
          <a:lstStyle>
            <a:lvl1pPr>
              <a:defRPr/>
            </a:lvl1pPr>
          </a:lstStyle>
          <a:p>
            <a:endParaRPr lang="en-GB"/>
          </a:p>
        </p:txBody>
      </p:sp>
      <p:sp>
        <p:nvSpPr>
          <p:cNvPr id="6"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7"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1096159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981200"/>
            <a:ext cx="8229600" cy="3886200"/>
          </a:xfrm>
        </p:spPr>
        <p:txBody>
          <a:bodyPr/>
          <a:lstStyle/>
          <a:p>
            <a:pPr lvl="0"/>
            <a:r>
              <a:rPr lang="en-US" noProof="0"/>
              <a:t>Click icon to add table</a:t>
            </a:r>
            <a:endParaRPr lang="en-GB" noProof="0"/>
          </a:p>
        </p:txBody>
      </p:sp>
      <p:sp>
        <p:nvSpPr>
          <p:cNvPr id="4" name="Rectangle 2"/>
          <p:cNvSpPr>
            <a:spLocks noGrp="1" noChangeArrowheads="1"/>
          </p:cNvSpPr>
          <p:nvPr>
            <p:ph type="ftr" sz="quarter" idx="10"/>
          </p:nvPr>
        </p:nvSpPr>
        <p:spPr>
          <a:ln/>
        </p:spPr>
        <p:txBody>
          <a:bodyPr/>
          <a:lstStyle>
            <a:lvl1pPr>
              <a:defRPr/>
            </a:lvl1pPr>
          </a:lstStyle>
          <a:p>
            <a:endParaRPr lang="en-GB"/>
          </a:p>
        </p:txBody>
      </p:sp>
      <p:sp>
        <p:nvSpPr>
          <p:cNvPr id="5"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6"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4287176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p:cNvSpPr>
            <a:spLocks noGrp="1" noChangeArrowheads="1"/>
          </p:cNvSpPr>
          <p:nvPr>
            <p:ph type="ftr" sz="quarter" idx="10"/>
          </p:nvPr>
        </p:nvSpPr>
        <p:spPr>
          <a:ln/>
        </p:spPr>
        <p:txBody>
          <a:bodyPr/>
          <a:lstStyle>
            <a:lvl1pPr>
              <a:defRPr/>
            </a:lvl1pPr>
          </a:lstStyle>
          <a:p>
            <a:endParaRPr lang="en-GB"/>
          </a:p>
        </p:txBody>
      </p:sp>
      <p:sp>
        <p:nvSpPr>
          <p:cNvPr id="6"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7"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2828094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p:cNvSpPr>
            <a:spLocks noGrp="1" noChangeArrowheads="1"/>
          </p:cNvSpPr>
          <p:nvPr>
            <p:ph type="ftr" sz="quarter" idx="10"/>
          </p:nvPr>
        </p:nvSpPr>
        <p:spPr>
          <a:ln/>
        </p:spPr>
        <p:txBody>
          <a:bodyPr/>
          <a:lstStyle>
            <a:lvl1pPr>
              <a:defRPr/>
            </a:lvl1pPr>
          </a:lstStyle>
          <a:p>
            <a:endParaRPr lang="en-GB"/>
          </a:p>
        </p:txBody>
      </p:sp>
      <p:sp>
        <p:nvSpPr>
          <p:cNvPr id="6"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7"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1239248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457200"/>
            <a:ext cx="8229600" cy="1371600"/>
          </a:xfrm>
        </p:spPr>
        <p:txBody>
          <a:bodyPr/>
          <a:lstStyle/>
          <a:p>
            <a:r>
              <a:rPr lang="en-US"/>
              <a:t>Click to edit Master title style</a:t>
            </a:r>
            <a:endParaRPr lang="en-GB"/>
          </a:p>
        </p:txBody>
      </p:sp>
      <p:sp>
        <p:nvSpPr>
          <p:cNvPr id="3" name="Content Placeholder 2"/>
          <p:cNvSpPr>
            <a:spLocks noGrp="1"/>
          </p:cNvSpPr>
          <p:nvPr>
            <p:ph sz="quarter" idx="1"/>
          </p:nvPr>
        </p:nvSpPr>
        <p:spPr>
          <a:xfrm>
            <a:off x="457200" y="1981200"/>
            <a:ext cx="4038600" cy="18669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981200"/>
            <a:ext cx="4038600" cy="18669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57200" y="4000500"/>
            <a:ext cx="4038600" cy="18669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p:cNvSpPr>
            <a:spLocks noGrp="1"/>
          </p:cNvSpPr>
          <p:nvPr>
            <p:ph sz="quarter" idx="4"/>
          </p:nvPr>
        </p:nvSpPr>
        <p:spPr>
          <a:xfrm>
            <a:off x="4648200" y="4000500"/>
            <a:ext cx="4038600" cy="18669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p:cNvSpPr>
            <a:spLocks noGrp="1" noChangeArrowheads="1"/>
          </p:cNvSpPr>
          <p:nvPr>
            <p:ph type="ftr" sz="quarter" idx="10"/>
          </p:nvPr>
        </p:nvSpPr>
        <p:spPr>
          <a:ln/>
        </p:spPr>
        <p:txBody>
          <a:bodyPr/>
          <a:lstStyle>
            <a:lvl1pPr>
              <a:defRPr/>
            </a:lvl1pPr>
          </a:lstStyle>
          <a:p>
            <a:endParaRPr lang="en-GB"/>
          </a:p>
        </p:txBody>
      </p:sp>
      <p:sp>
        <p:nvSpPr>
          <p:cNvPr id="8"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9"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3811150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2"/>
          <p:cNvSpPr>
            <a:spLocks noGrp="1" noChangeArrowheads="1"/>
          </p:cNvSpPr>
          <p:nvPr>
            <p:ph type="ftr" sz="quarter" idx="10"/>
          </p:nvPr>
        </p:nvSpPr>
        <p:spPr>
          <a:ln/>
        </p:spPr>
        <p:txBody>
          <a:bodyPr/>
          <a:lstStyle>
            <a:lvl1pPr>
              <a:defRPr/>
            </a:lvl1pPr>
          </a:lstStyle>
          <a:p>
            <a:endParaRPr lang="en-GB"/>
          </a:p>
        </p:txBody>
      </p:sp>
      <p:sp>
        <p:nvSpPr>
          <p:cNvPr id="4"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5"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4163531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solidFill>
              </a:defRPr>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2"/>
          <p:cNvSpPr>
            <a:spLocks noGrp="1" noChangeArrowheads="1"/>
          </p:cNvSpPr>
          <p:nvPr>
            <p:ph type="ftr" sz="quarter" idx="10"/>
          </p:nvPr>
        </p:nvSpPr>
        <p:spPr>
          <a:ln/>
        </p:spPr>
        <p:txBody>
          <a:bodyPr/>
          <a:lstStyle>
            <a:lvl1pPr>
              <a:defRPr/>
            </a:lvl1pPr>
          </a:lstStyle>
          <a:p>
            <a:endParaRPr lang="en-GB"/>
          </a:p>
        </p:txBody>
      </p:sp>
      <p:sp>
        <p:nvSpPr>
          <p:cNvPr id="5"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6"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404007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2"/>
          <p:cNvSpPr>
            <a:spLocks noGrp="1" noChangeArrowheads="1"/>
          </p:cNvSpPr>
          <p:nvPr>
            <p:ph type="ftr" sz="quarter" idx="10"/>
          </p:nvPr>
        </p:nvSpPr>
        <p:spPr>
          <a:ln/>
        </p:spPr>
        <p:txBody>
          <a:bodyPr/>
          <a:lstStyle>
            <a:lvl1pPr>
              <a:defRPr/>
            </a:lvl1pPr>
          </a:lstStyle>
          <a:p>
            <a:endParaRPr lang="en-GB"/>
          </a:p>
        </p:txBody>
      </p:sp>
      <p:sp>
        <p:nvSpPr>
          <p:cNvPr id="5"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6"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723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p:cNvSpPr>
            <a:spLocks noGrp="1" noChangeArrowheads="1"/>
          </p:cNvSpPr>
          <p:nvPr>
            <p:ph type="ftr" sz="quarter" idx="10"/>
          </p:nvPr>
        </p:nvSpPr>
        <p:spPr>
          <a:ln/>
        </p:spPr>
        <p:txBody>
          <a:bodyPr/>
          <a:lstStyle>
            <a:lvl1pPr>
              <a:defRPr/>
            </a:lvl1pPr>
          </a:lstStyle>
          <a:p>
            <a:endParaRPr lang="en-GB"/>
          </a:p>
        </p:txBody>
      </p:sp>
      <p:sp>
        <p:nvSpPr>
          <p:cNvPr id="6"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7"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39067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p:cNvSpPr>
            <a:spLocks noGrp="1" noChangeArrowheads="1"/>
          </p:cNvSpPr>
          <p:nvPr>
            <p:ph type="ftr" sz="quarter" idx="10"/>
          </p:nvPr>
        </p:nvSpPr>
        <p:spPr>
          <a:ln/>
        </p:spPr>
        <p:txBody>
          <a:bodyPr/>
          <a:lstStyle>
            <a:lvl1pPr>
              <a:defRPr/>
            </a:lvl1pPr>
          </a:lstStyle>
          <a:p>
            <a:endParaRPr lang="en-GB"/>
          </a:p>
        </p:txBody>
      </p:sp>
      <p:sp>
        <p:nvSpPr>
          <p:cNvPr id="8"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9"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1424804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ftr" sz="quarter" idx="10"/>
          </p:nvPr>
        </p:nvSpPr>
        <p:spPr>
          <a:ln/>
        </p:spPr>
        <p:txBody>
          <a:bodyPr/>
          <a:lstStyle>
            <a:lvl1pPr>
              <a:defRPr/>
            </a:lvl1pPr>
          </a:lstStyle>
          <a:p>
            <a:endParaRPr lang="en-GB"/>
          </a:p>
        </p:txBody>
      </p:sp>
      <p:sp>
        <p:nvSpPr>
          <p:cNvPr id="4"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5"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276062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endParaRPr lang="en-GB"/>
          </a:p>
        </p:txBody>
      </p:sp>
      <p:sp>
        <p:nvSpPr>
          <p:cNvPr id="3"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4"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383180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2"/>
          <p:cNvSpPr>
            <a:spLocks noGrp="1" noChangeArrowheads="1"/>
          </p:cNvSpPr>
          <p:nvPr>
            <p:ph type="ftr" sz="quarter" idx="10"/>
          </p:nvPr>
        </p:nvSpPr>
        <p:spPr>
          <a:ln/>
        </p:spPr>
        <p:txBody>
          <a:bodyPr/>
          <a:lstStyle>
            <a:lvl1pPr>
              <a:defRPr/>
            </a:lvl1pPr>
          </a:lstStyle>
          <a:p>
            <a:endParaRPr lang="en-GB"/>
          </a:p>
        </p:txBody>
      </p:sp>
      <p:sp>
        <p:nvSpPr>
          <p:cNvPr id="6"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7"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1437758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2"/>
          <p:cNvSpPr>
            <a:spLocks noGrp="1" noChangeArrowheads="1"/>
          </p:cNvSpPr>
          <p:nvPr>
            <p:ph type="ftr" sz="quarter" idx="10"/>
          </p:nvPr>
        </p:nvSpPr>
        <p:spPr>
          <a:ln/>
        </p:spPr>
        <p:txBody>
          <a:bodyPr/>
          <a:lstStyle>
            <a:lvl1pPr>
              <a:defRPr/>
            </a:lvl1pPr>
          </a:lstStyle>
          <a:p>
            <a:endParaRPr lang="en-GB"/>
          </a:p>
        </p:txBody>
      </p:sp>
      <p:sp>
        <p:nvSpPr>
          <p:cNvPr id="6" name="Rectangle 3"/>
          <p:cNvSpPr>
            <a:spLocks noGrp="1" noChangeArrowheads="1"/>
          </p:cNvSpPr>
          <p:nvPr>
            <p:ph type="sldNum" sz="quarter" idx="11"/>
          </p:nvPr>
        </p:nvSpPr>
        <p:spPr>
          <a:ln/>
        </p:spPr>
        <p:txBody>
          <a:bodyPr/>
          <a:lstStyle>
            <a:lvl1pPr>
              <a:defRPr/>
            </a:lvl1pPr>
          </a:lstStyle>
          <a:p>
            <a:fld id="{11696022-B6BE-41F6-A601-056014AD7867}" type="slidenum">
              <a:rPr lang="en-GB" smtClean="0"/>
              <a:pPr/>
              <a:t>‹#›</a:t>
            </a:fld>
            <a:endParaRPr lang="en-GB"/>
          </a:p>
        </p:txBody>
      </p:sp>
      <p:sp>
        <p:nvSpPr>
          <p:cNvPr id="7" name="Rectangle 16"/>
          <p:cNvSpPr>
            <a:spLocks noGrp="1" noChangeArrowheads="1"/>
          </p:cNvSpPr>
          <p:nvPr>
            <p:ph type="dt" sz="half" idx="12"/>
          </p:nvPr>
        </p:nvSpPr>
        <p:spPr>
          <a:ln/>
        </p:spPr>
        <p:txBody>
          <a:bodyPr/>
          <a:lstStyle>
            <a:lvl1pPr>
              <a:defRPr/>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3940897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GB"/>
          </a:p>
        </p:txBody>
      </p:sp>
      <p:sp>
        <p:nvSpPr>
          <p:cNvPr id="7475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11696022-B6BE-41F6-A601-056014AD7867}" type="slidenum">
              <a:rPr lang="en-GB" smtClean="0"/>
              <a:pPr/>
              <a:t>‹#›</a:t>
            </a:fld>
            <a:endParaRPr lang="en-GB"/>
          </a:p>
        </p:txBody>
      </p:sp>
      <p:grpSp>
        <p:nvGrpSpPr>
          <p:cNvPr id="2052" name="Group 4"/>
          <p:cNvGrpSpPr>
            <a:grpSpLocks/>
          </p:cNvGrpSpPr>
          <p:nvPr/>
        </p:nvGrpSpPr>
        <p:grpSpPr bwMode="auto">
          <a:xfrm>
            <a:off x="0" y="0"/>
            <a:ext cx="9144000" cy="546100"/>
            <a:chOff x="0" y="0"/>
            <a:chExt cx="5760" cy="344"/>
          </a:xfrm>
        </p:grpSpPr>
        <p:sp>
          <p:nvSpPr>
            <p:cNvPr id="7475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7475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pitchFamily="18" charset="0"/>
              </a:endParaRPr>
            </a:p>
          </p:txBody>
        </p:sp>
        <p:sp>
          <p:nvSpPr>
            <p:cNvPr id="7475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7476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7476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7476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7476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7476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7476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476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787C8BEF-3DB2-4273-829F-0DDD07D6772D}" type="datetimeFigureOut">
              <a:rPr lang="en-GB" smtClean="0"/>
              <a:pPr/>
              <a:t>24/02/2017</a:t>
            </a:fld>
            <a:endParaRPr lang="en-GB"/>
          </a:p>
        </p:txBody>
      </p:sp>
    </p:spTree>
    <p:extLst>
      <p:ext uri="{BB962C8B-B14F-4D97-AF65-F5344CB8AC3E}">
        <p14:creationId xmlns:p14="http://schemas.microsoft.com/office/powerpoint/2010/main" val="854110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cs typeface="Arial" charset="0"/>
        </a:defRPr>
      </a:lvl2pPr>
      <a:lvl3pPr algn="l" rtl="0" eaLnBrk="1" fontAlgn="base" hangingPunct="1">
        <a:spcBef>
          <a:spcPct val="0"/>
        </a:spcBef>
        <a:spcAft>
          <a:spcPct val="0"/>
        </a:spcAft>
        <a:defRPr sz="4400">
          <a:solidFill>
            <a:schemeClr val="tx1"/>
          </a:solidFill>
          <a:latin typeface="Arial" charset="0"/>
          <a:cs typeface="Arial" charset="0"/>
        </a:defRPr>
      </a:lvl3pPr>
      <a:lvl4pPr algn="l" rtl="0" eaLnBrk="1" fontAlgn="base" hangingPunct="1">
        <a:spcBef>
          <a:spcPct val="0"/>
        </a:spcBef>
        <a:spcAft>
          <a:spcPct val="0"/>
        </a:spcAft>
        <a:defRPr sz="4400">
          <a:solidFill>
            <a:schemeClr val="tx1"/>
          </a:solidFill>
          <a:latin typeface="Arial" charset="0"/>
          <a:cs typeface="Arial" charset="0"/>
        </a:defRPr>
      </a:lvl4pPr>
      <a:lvl5pPr algn="l" rtl="0" eaLnBrk="1" fontAlgn="base" hangingPunct="1">
        <a:spcBef>
          <a:spcPct val="0"/>
        </a:spcBef>
        <a:spcAft>
          <a:spcPct val="0"/>
        </a:spcAft>
        <a:defRPr sz="4400">
          <a:solidFill>
            <a:schemeClr val="tx1"/>
          </a:solidFill>
          <a:latin typeface="Arial" charset="0"/>
          <a:cs typeface="Arial" charset="0"/>
        </a:defRPr>
      </a:lvl5pPr>
      <a:lvl6pPr marL="457200" algn="l" rtl="0" eaLnBrk="1" fontAlgn="base" hangingPunct="1">
        <a:spcBef>
          <a:spcPct val="0"/>
        </a:spcBef>
        <a:spcAft>
          <a:spcPct val="0"/>
        </a:spcAft>
        <a:defRPr sz="4400">
          <a:solidFill>
            <a:schemeClr val="tx1"/>
          </a:solidFill>
          <a:latin typeface="Arial" charset="0"/>
          <a:cs typeface="Arial" charset="0"/>
        </a:defRPr>
      </a:lvl6pPr>
      <a:lvl7pPr marL="914400" algn="l" rtl="0" eaLnBrk="1" fontAlgn="base" hangingPunct="1">
        <a:spcBef>
          <a:spcPct val="0"/>
        </a:spcBef>
        <a:spcAft>
          <a:spcPct val="0"/>
        </a:spcAft>
        <a:defRPr sz="4400">
          <a:solidFill>
            <a:schemeClr val="tx1"/>
          </a:solidFill>
          <a:latin typeface="Arial" charset="0"/>
          <a:cs typeface="Arial" charset="0"/>
        </a:defRPr>
      </a:lvl7pPr>
      <a:lvl8pPr marL="1371600" algn="l" rtl="0" eaLnBrk="1" fontAlgn="base" hangingPunct="1">
        <a:spcBef>
          <a:spcPct val="0"/>
        </a:spcBef>
        <a:spcAft>
          <a:spcPct val="0"/>
        </a:spcAft>
        <a:defRPr sz="4400">
          <a:solidFill>
            <a:schemeClr val="tx1"/>
          </a:solidFill>
          <a:latin typeface="Arial" charset="0"/>
          <a:cs typeface="Arial" charset="0"/>
        </a:defRPr>
      </a:lvl8pPr>
      <a:lvl9pPr marL="1828800" algn="l" rtl="0" eaLnBrk="1" fontAlgn="base" hangingPunct="1">
        <a:spcBef>
          <a:spcPct val="0"/>
        </a:spcBef>
        <a:spcAft>
          <a:spcPct val="0"/>
        </a:spcAft>
        <a:defRPr sz="44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tharine.driver@btinterne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400" dirty="0"/>
              <a:t>Pupil Census language data collection</a:t>
            </a:r>
          </a:p>
        </p:txBody>
      </p:sp>
      <p:sp>
        <p:nvSpPr>
          <p:cNvPr id="3" name="Subtitle 2"/>
          <p:cNvSpPr>
            <a:spLocks noGrp="1"/>
          </p:cNvSpPr>
          <p:nvPr>
            <p:ph type="subTitle" idx="1"/>
          </p:nvPr>
        </p:nvSpPr>
        <p:spPr>
          <a:xfrm>
            <a:off x="2971800" y="4267200"/>
            <a:ext cx="6019800" cy="1752600"/>
          </a:xfrm>
        </p:spPr>
        <p:txBody>
          <a:bodyPr/>
          <a:lstStyle/>
          <a:p>
            <a:r>
              <a:rPr lang="en-GB" sz="3200" dirty="0">
                <a:solidFill>
                  <a:schemeClr val="tx2"/>
                </a:solidFill>
              </a:rPr>
              <a:t>Catharine Driver</a:t>
            </a:r>
          </a:p>
          <a:p>
            <a:r>
              <a:rPr lang="en-GB" sz="3200" dirty="0">
                <a:solidFill>
                  <a:schemeClr val="tx2"/>
                </a:solidFill>
              </a:rPr>
              <a:t>EAL and Literacy Consultant</a:t>
            </a:r>
          </a:p>
          <a:p>
            <a:r>
              <a:rPr lang="en-GB" sz="3200" dirty="0">
                <a:solidFill>
                  <a:schemeClr val="tx2"/>
                </a:solidFill>
                <a:hlinkClick r:id="rId2"/>
              </a:rPr>
              <a:t>catharine.driver@btinternet.com</a:t>
            </a:r>
            <a:endParaRPr lang="en-GB" sz="3200" dirty="0">
              <a:solidFill>
                <a:schemeClr val="tx2"/>
              </a:solidFill>
            </a:endParaRPr>
          </a:p>
          <a:p>
            <a:endParaRPr lang="en-GB" sz="3200"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1556792"/>
            <a:ext cx="8100392" cy="5108253"/>
          </a:xfrm>
          <a:prstGeom prst="rect">
            <a:avLst/>
          </a:prstGeom>
        </p:spPr>
      </p:pic>
      <p:sp>
        <p:nvSpPr>
          <p:cNvPr id="3" name="Title 2"/>
          <p:cNvSpPr>
            <a:spLocks noGrp="1"/>
          </p:cNvSpPr>
          <p:nvPr>
            <p:ph type="title"/>
          </p:nvPr>
        </p:nvSpPr>
        <p:spPr>
          <a:xfrm>
            <a:off x="457200" y="457200"/>
            <a:ext cx="8229600" cy="883568"/>
          </a:xfrm>
        </p:spPr>
        <p:txBody>
          <a:bodyPr/>
          <a:lstStyle/>
          <a:p>
            <a:r>
              <a:rPr lang="en-GB" sz="4000" dirty="0">
                <a:solidFill>
                  <a:schemeClr val="accent6"/>
                </a:solidFill>
              </a:rPr>
              <a:t>Assessment criteria of one Secondary school</a:t>
            </a:r>
          </a:p>
        </p:txBody>
      </p:sp>
    </p:spTree>
    <p:extLst>
      <p:ext uri="{BB962C8B-B14F-4D97-AF65-F5344CB8AC3E}">
        <p14:creationId xmlns:p14="http://schemas.microsoft.com/office/powerpoint/2010/main" val="599553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936104"/>
          </a:xfrm>
        </p:spPr>
        <p:txBody>
          <a:bodyPr/>
          <a:lstStyle/>
          <a:p>
            <a:r>
              <a:rPr lang="en-GB" sz="4000" dirty="0"/>
              <a:t>Other</a:t>
            </a:r>
            <a:r>
              <a:rPr lang="en-GB" dirty="0"/>
              <a:t> issues arising</a:t>
            </a:r>
          </a:p>
        </p:txBody>
      </p:sp>
      <p:sp>
        <p:nvSpPr>
          <p:cNvPr id="3" name="Content Placeholder 2"/>
          <p:cNvSpPr>
            <a:spLocks noGrp="1"/>
          </p:cNvSpPr>
          <p:nvPr>
            <p:ph idx="1"/>
          </p:nvPr>
        </p:nvSpPr>
        <p:spPr>
          <a:xfrm>
            <a:off x="565181" y="1484784"/>
            <a:ext cx="7890309" cy="4400128"/>
          </a:xfrm>
        </p:spPr>
        <p:txBody>
          <a:bodyPr/>
          <a:lstStyle/>
          <a:p>
            <a:r>
              <a:rPr lang="en-GB" sz="2400" dirty="0"/>
              <a:t>Primary Schools in this authority are assessing high numbers of primary pupils at stages A and B.</a:t>
            </a:r>
          </a:p>
          <a:p>
            <a:r>
              <a:rPr lang="en-GB" sz="2400" dirty="0"/>
              <a:t>Secondary schools have high numbers at stages B and C. All these pupils are deemed to need additional support, yet there are no staff employed to provide it.</a:t>
            </a:r>
          </a:p>
          <a:p>
            <a:r>
              <a:rPr lang="en-GB" sz="2400" dirty="0"/>
              <a:t>Schools may intentionally under-assess pupils’ EAL Stages if they believe the data will be used for allocating funding in future. </a:t>
            </a:r>
          </a:p>
          <a:p>
            <a:r>
              <a:rPr lang="en-GB" sz="2400" dirty="0"/>
              <a:t>Similarly they may under assess to demonstrate more progress from a low starting point.</a:t>
            </a:r>
          </a:p>
          <a:p>
            <a:r>
              <a:rPr lang="en-GB" sz="2400" dirty="0"/>
              <a:t>To counteract these practices someone has to monitor or moderate schools’ results. Who? </a:t>
            </a:r>
          </a:p>
          <a:p>
            <a:endParaRPr lang="en-GB" sz="2800" dirty="0"/>
          </a:p>
        </p:txBody>
      </p:sp>
    </p:spTree>
    <p:extLst>
      <p:ext uri="{BB962C8B-B14F-4D97-AF65-F5344CB8AC3E}">
        <p14:creationId xmlns:p14="http://schemas.microsoft.com/office/powerpoint/2010/main" val="124030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08463740"/>
              </p:ext>
            </p:extLst>
          </p:nvPr>
        </p:nvGraphicFramePr>
        <p:xfrm>
          <a:off x="323528" y="620688"/>
          <a:ext cx="8136903" cy="5880735"/>
        </p:xfrm>
        <a:graphic>
          <a:graphicData uri="http://schemas.openxmlformats.org/drawingml/2006/table">
            <a:tbl>
              <a:tblPr>
                <a:tableStyleId>{5C22544A-7EE6-4342-B048-85BDC9FD1C3A}</a:tableStyleId>
              </a:tblPr>
              <a:tblGrid>
                <a:gridCol w="156479">
                  <a:extLst>
                    <a:ext uri="{9D8B030D-6E8A-4147-A177-3AD203B41FA5}">
                      <a16:colId xmlns:a16="http://schemas.microsoft.com/office/drawing/2014/main" xmlns="" val="3584105808"/>
                    </a:ext>
                  </a:extLst>
                </a:gridCol>
                <a:gridCol w="2022597">
                  <a:extLst>
                    <a:ext uri="{9D8B030D-6E8A-4147-A177-3AD203B41FA5}">
                      <a16:colId xmlns:a16="http://schemas.microsoft.com/office/drawing/2014/main" xmlns="" val="2169166299"/>
                    </a:ext>
                  </a:extLst>
                </a:gridCol>
                <a:gridCol w="2358813">
                  <a:extLst>
                    <a:ext uri="{9D8B030D-6E8A-4147-A177-3AD203B41FA5}">
                      <a16:colId xmlns:a16="http://schemas.microsoft.com/office/drawing/2014/main" xmlns="" val="1067287261"/>
                    </a:ext>
                  </a:extLst>
                </a:gridCol>
                <a:gridCol w="1898577">
                  <a:extLst>
                    <a:ext uri="{9D8B030D-6E8A-4147-A177-3AD203B41FA5}">
                      <a16:colId xmlns:a16="http://schemas.microsoft.com/office/drawing/2014/main" xmlns="" val="1882867384"/>
                    </a:ext>
                  </a:extLst>
                </a:gridCol>
                <a:gridCol w="1700437">
                  <a:extLst>
                    <a:ext uri="{9D8B030D-6E8A-4147-A177-3AD203B41FA5}">
                      <a16:colId xmlns:a16="http://schemas.microsoft.com/office/drawing/2014/main" xmlns="" val="2299884839"/>
                    </a:ext>
                  </a:extLst>
                </a:gridCol>
              </a:tblGrid>
              <a:tr h="233169">
                <a:tc gridSpan="4">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800" b="1" u="none" strike="noStrike" dirty="0">
                          <a:effectLst/>
                        </a:rPr>
                        <a:t>First language of pupils in state-funded schools in England (1) January 2016</a:t>
                      </a:r>
                      <a:endParaRPr lang="en-GB" sz="1800" b="1" i="0" u="none" strike="noStrike" dirty="0">
                        <a:solidFill>
                          <a:srgbClr val="000000"/>
                        </a:solidFill>
                        <a:effectLst/>
                        <a:latin typeface="Arial" panose="020B0604020202020204" pitchFamily="34" charset="0"/>
                      </a:endParaRPr>
                    </a:p>
                    <a:p>
                      <a:pPr algn="l" fontAlgn="b"/>
                      <a:endParaRPr lang="en-GB" sz="1800" b="1"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892145991"/>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b="1" u="none" strike="noStrike" dirty="0">
                          <a:effectLst/>
                        </a:rPr>
                        <a:t>Language Code</a:t>
                      </a:r>
                      <a:endParaRPr lang="en-GB" sz="16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b="1" u="none" strike="noStrike" dirty="0">
                          <a:effectLst/>
                        </a:rPr>
                        <a:t>Language Name</a:t>
                      </a:r>
                      <a:endParaRPr lang="en-GB" sz="16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b="1" u="none" strike="noStrike" dirty="0">
                          <a:effectLst/>
                        </a:rPr>
                        <a:t>Number of Pupils </a:t>
                      </a:r>
                      <a:endParaRPr lang="en-GB" sz="16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b="1" u="none" strike="noStrike" dirty="0">
                          <a:effectLst/>
                        </a:rPr>
                        <a:t>Proportion of Pupils</a:t>
                      </a:r>
                      <a:endParaRPr lang="en-GB" sz="16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4243908737"/>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dirty="0">
                          <a:effectLst/>
                        </a:rPr>
                        <a:t>ENG</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dirty="0">
                          <a:effectLst/>
                        </a:rPr>
                        <a:t>English</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5,668,561</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81.51%</a:t>
                      </a:r>
                      <a:endParaRPr lang="en-GB" sz="16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87117833"/>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URD</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dirty="0">
                          <a:effectLst/>
                        </a:rPr>
                        <a:t>Urdu</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127,101</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1.83%</a:t>
                      </a:r>
                      <a:endParaRPr lang="en-GB" sz="16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134868421"/>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POL</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dirty="0">
                          <a:effectLst/>
                        </a:rPr>
                        <a:t>Polish</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105,569</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1.52%</a:t>
                      </a:r>
                      <a:endParaRPr lang="en-GB" sz="16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94266108"/>
                  </a:ext>
                </a:extLst>
              </a:tr>
              <a:tr h="233169">
                <a:tc>
                  <a:txBody>
                    <a:bodyPr/>
                    <a:lstStyle/>
                    <a:p>
                      <a:pPr algn="l"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PNJ</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Panjabi</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90,673</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1.30%</a:t>
                      </a:r>
                      <a:endParaRPr lang="en-GB" sz="16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4111567532"/>
                  </a:ext>
                </a:extLst>
              </a:tr>
              <a:tr h="233169">
                <a:tc>
                  <a:txBody>
                    <a:bodyPr/>
                    <a:lstStyle/>
                    <a:p>
                      <a:pPr algn="l" fontAlgn="b"/>
                      <a:endParaRPr lang="en-GB" sz="14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l" fontAlgn="b"/>
                      <a:r>
                        <a:rPr lang="en-GB" sz="1600" u="none" strike="noStrike" dirty="0">
                          <a:effectLst/>
                          <a:highlight>
                            <a:srgbClr val="FFFF00"/>
                          </a:highlight>
                        </a:rPr>
                        <a:t>OTH</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l" fontAlgn="b"/>
                      <a:r>
                        <a:rPr lang="en-GB" sz="1600" u="none" strike="noStrike" dirty="0">
                          <a:effectLst/>
                          <a:highlight>
                            <a:srgbClr val="FFFF00"/>
                          </a:highlight>
                        </a:rPr>
                        <a:t>Other than English</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r" fontAlgn="b"/>
                      <a:r>
                        <a:rPr lang="en-GB" sz="1600" u="none" strike="noStrike" dirty="0">
                          <a:effectLst/>
                          <a:highlight>
                            <a:srgbClr val="FFFF00"/>
                          </a:highlight>
                        </a:rPr>
                        <a:t>81,852</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r" fontAlgn="b"/>
                      <a:r>
                        <a:rPr lang="en-GB" sz="1600" u="none" strike="noStrike" dirty="0">
                          <a:effectLst/>
                          <a:highlight>
                            <a:srgbClr val="FFFF00"/>
                          </a:highlight>
                        </a:rPr>
                        <a:t>1.18%</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extLst>
                  <a:ext uri="{0D108BD9-81ED-4DB2-BD59-A6C34878D82A}">
                    <a16:rowId xmlns:a16="http://schemas.microsoft.com/office/drawing/2014/main" xmlns="" val="1387121996"/>
                  </a:ext>
                </a:extLst>
              </a:tr>
              <a:tr h="233169">
                <a:tc>
                  <a:txBody>
                    <a:bodyPr/>
                    <a:lstStyle/>
                    <a:p>
                      <a:pPr algn="l"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BNG</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dirty="0">
                          <a:effectLst/>
                        </a:rPr>
                        <a:t>Bengali</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75,700</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1.09%</a:t>
                      </a:r>
                      <a:endParaRPr lang="en-GB" sz="16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4136106460"/>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SOM</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Somali</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46,700</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0.67%</a:t>
                      </a:r>
                      <a:endParaRPr lang="en-GB" sz="16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228406219"/>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ARA</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Arabic</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45,553</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0.66%</a:t>
                      </a:r>
                      <a:endParaRPr lang="en-GB" sz="16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362783573"/>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GUJ</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Gujarati</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41,028</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0.59%</a:t>
                      </a:r>
                      <a:endParaRPr lang="en-GB" sz="16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613919767"/>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POR</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Portuguese</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31,804</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0.46%</a:t>
                      </a:r>
                      <a:endParaRPr lang="en-GB"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501757367"/>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TAM</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Tamil</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31,018</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0.45%</a:t>
                      </a:r>
                      <a:endParaRPr lang="en-GB"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476300872"/>
                  </a:ext>
                </a:extLst>
              </a:tr>
              <a:tr h="233169">
                <a:tc>
                  <a:txBody>
                    <a:bodyPr/>
                    <a:lstStyle/>
                    <a:p>
                      <a:pPr algn="l" fontAlgn="b"/>
                      <a:endParaRPr lang="en-GB" sz="14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l" fontAlgn="b"/>
                      <a:r>
                        <a:rPr lang="en-GB" sz="1600" u="none" strike="noStrike" dirty="0">
                          <a:effectLst/>
                          <a:highlight>
                            <a:srgbClr val="FFFF00"/>
                          </a:highlight>
                        </a:rPr>
                        <a:t>OTB</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l" fontAlgn="b"/>
                      <a:r>
                        <a:rPr lang="en-GB" sz="1600" u="none" strike="noStrike" dirty="0">
                          <a:effectLst/>
                          <a:highlight>
                            <a:srgbClr val="FFFF00"/>
                          </a:highlight>
                        </a:rPr>
                        <a:t>Believed to be other than English</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r" fontAlgn="b"/>
                      <a:r>
                        <a:rPr lang="en-GB" sz="1600" u="none" strike="noStrike" dirty="0">
                          <a:effectLst/>
                          <a:highlight>
                            <a:srgbClr val="FFFF00"/>
                          </a:highlight>
                        </a:rPr>
                        <a:t>29,236</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r" fontAlgn="b"/>
                      <a:r>
                        <a:rPr lang="en-GB" sz="1600" u="none" strike="noStrike" dirty="0">
                          <a:effectLst/>
                          <a:highlight>
                            <a:srgbClr val="FFFF00"/>
                          </a:highlight>
                        </a:rPr>
                        <a:t>0.42%</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extLst>
                  <a:ext uri="{0D108BD9-81ED-4DB2-BD59-A6C34878D82A}">
                    <a16:rowId xmlns:a16="http://schemas.microsoft.com/office/drawing/2014/main" xmlns="" val="1726271103"/>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FRN</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dirty="0">
                          <a:effectLst/>
                        </a:rPr>
                        <a:t>French</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27,349</a:t>
                      </a:r>
                      <a:endParaRPr lang="en-GB"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0.39%</a:t>
                      </a:r>
                      <a:endParaRPr lang="en-GB"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737593331"/>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SPA</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Spanish</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25,280</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0.36%</a:t>
                      </a:r>
                      <a:endParaRPr lang="en-GB"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950842968"/>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RMN</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Romanian</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24,793</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0.36%</a:t>
                      </a:r>
                      <a:endParaRPr lang="en-GB"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3066049918"/>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TUR</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a:effectLst/>
                        </a:rPr>
                        <a:t>Turkish</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a:effectLst/>
                        </a:rPr>
                        <a:t>23,929</a:t>
                      </a:r>
                      <a:endParaRPr lang="en-GB" sz="16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600" u="none" strike="noStrike" dirty="0">
                          <a:effectLst/>
                        </a:rPr>
                        <a:t>0.34%</a:t>
                      </a:r>
                      <a:endParaRPr lang="en-GB"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579749015"/>
                  </a:ext>
                </a:extLst>
              </a:tr>
              <a:tr h="233169">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600" u="none" strike="noStrike" dirty="0">
                          <a:effectLst/>
                          <a:highlight>
                            <a:srgbClr val="FFFF00"/>
                          </a:highlight>
                        </a:rPr>
                        <a:t>ENB</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l" fontAlgn="b"/>
                      <a:r>
                        <a:rPr lang="en-GB" sz="1600" u="none" strike="noStrike" dirty="0">
                          <a:effectLst/>
                          <a:highlight>
                            <a:srgbClr val="FFFF00"/>
                          </a:highlight>
                        </a:rPr>
                        <a:t>Believed to be English</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r" fontAlgn="b"/>
                      <a:r>
                        <a:rPr lang="en-GB" sz="1600" u="none" strike="noStrike" dirty="0">
                          <a:effectLst/>
                          <a:highlight>
                            <a:srgbClr val="FFFF00"/>
                          </a:highlight>
                        </a:rPr>
                        <a:t>22,276</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tc>
                  <a:txBody>
                    <a:bodyPr/>
                    <a:lstStyle/>
                    <a:p>
                      <a:pPr algn="r" fontAlgn="b"/>
                      <a:r>
                        <a:rPr lang="en-GB" sz="1600" u="none" strike="noStrike" dirty="0">
                          <a:effectLst/>
                          <a:highlight>
                            <a:srgbClr val="FFFF00"/>
                          </a:highlight>
                        </a:rPr>
                        <a:t>0.32%</a:t>
                      </a:r>
                      <a:endParaRPr lang="en-GB" sz="1600" b="0" i="0" u="none" strike="noStrike" dirty="0">
                        <a:solidFill>
                          <a:srgbClr val="000000"/>
                        </a:solidFill>
                        <a:effectLst/>
                        <a:highlight>
                          <a:srgbClr val="FFFF00"/>
                        </a:highlight>
                        <a:latin typeface="Arial" panose="020B0604020202020204" pitchFamily="34" charset="0"/>
                      </a:endParaRPr>
                    </a:p>
                  </a:txBody>
                  <a:tcPr marL="9525" marR="9525" marT="9525" marB="0" anchor="b"/>
                </a:tc>
                <a:extLst>
                  <a:ext uri="{0D108BD9-81ED-4DB2-BD59-A6C34878D82A}">
                    <a16:rowId xmlns:a16="http://schemas.microsoft.com/office/drawing/2014/main" xmlns="" val="3863013676"/>
                  </a:ext>
                </a:extLst>
              </a:tr>
            </a:tbl>
          </a:graphicData>
        </a:graphic>
      </p:graphicFrame>
    </p:spTree>
    <p:extLst>
      <p:ext uri="{BB962C8B-B14F-4D97-AF65-F5344CB8AC3E}">
        <p14:creationId xmlns:p14="http://schemas.microsoft.com/office/powerpoint/2010/main" val="416569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83568"/>
          </a:xfrm>
        </p:spPr>
        <p:txBody>
          <a:bodyPr/>
          <a:lstStyle/>
          <a:p>
            <a:r>
              <a:rPr lang="en-GB" sz="4000" dirty="0"/>
              <a:t>Flawed language data in one LA</a:t>
            </a:r>
          </a:p>
        </p:txBody>
      </p:sp>
      <p:sp>
        <p:nvSpPr>
          <p:cNvPr id="3" name="Content Placeholder 2"/>
          <p:cNvSpPr>
            <a:spLocks noGrp="1"/>
          </p:cNvSpPr>
          <p:nvPr>
            <p:ph idx="1"/>
          </p:nvPr>
        </p:nvSpPr>
        <p:spPr>
          <a:xfrm>
            <a:off x="372612" y="1412776"/>
            <a:ext cx="8398776" cy="5184576"/>
          </a:xfrm>
        </p:spPr>
        <p:txBody>
          <a:bodyPr/>
          <a:lstStyle/>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In one primary school192 pupils speak a language called “Other than English” </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In one secondary school 81 pupils are recorded as “Other than English”</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In 2014, the proportion of EAL pupils in Year 6 was </a:t>
            </a:r>
            <a:r>
              <a:rPr lang="en-GB" sz="2400" b="1" dirty="0">
                <a:latin typeface="Arial" panose="020B0604020202020204" pitchFamily="34" charset="0"/>
                <a:cs typeface="Arial" panose="020B0604020202020204" pitchFamily="34" charset="0"/>
              </a:rPr>
              <a:t>37% </a:t>
            </a:r>
            <a:r>
              <a:rPr lang="en-GB" sz="2400" dirty="0">
                <a:latin typeface="Arial" panose="020B0604020202020204" pitchFamily="34" charset="0"/>
                <a:cs typeface="Arial" panose="020B0604020202020204" pitchFamily="34" charset="0"/>
              </a:rPr>
              <a:t>The proportion of EAL pupils in Year 7 in 2015 was </a:t>
            </a:r>
            <a:r>
              <a:rPr lang="en-GB" sz="2400" b="1" dirty="0">
                <a:latin typeface="Arial" panose="020B0604020202020204" pitchFamily="34" charset="0"/>
                <a:cs typeface="Arial" panose="020B0604020202020204" pitchFamily="34" charset="0"/>
              </a:rPr>
              <a:t>29%</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In 2014 there were </a:t>
            </a:r>
            <a:r>
              <a:rPr lang="en-GB" sz="2400" b="1" dirty="0">
                <a:latin typeface="Arial" panose="020B0604020202020204" pitchFamily="34" charset="0"/>
                <a:cs typeface="Arial" panose="020B0604020202020204" pitchFamily="34" charset="0"/>
              </a:rPr>
              <a:t>216</a:t>
            </a:r>
            <a:r>
              <a:rPr lang="en-GB" sz="2400" dirty="0">
                <a:latin typeface="Arial" panose="020B0604020202020204" pitchFamily="34" charset="0"/>
                <a:cs typeface="Arial" panose="020B0604020202020204" pitchFamily="34" charset="0"/>
              </a:rPr>
              <a:t> Panjabi speakers in </a:t>
            </a:r>
            <a:r>
              <a:rPr lang="en-GB" sz="2400" b="1" dirty="0">
                <a:latin typeface="Arial" panose="020B0604020202020204" pitchFamily="34" charset="0"/>
                <a:cs typeface="Arial" panose="020B0604020202020204" pitchFamily="34" charset="0"/>
              </a:rPr>
              <a:t>Year 6</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but </a:t>
            </a:r>
            <a:r>
              <a:rPr lang="en-GB" sz="2400" dirty="0">
                <a:latin typeface="Arial" panose="020B0604020202020204" pitchFamily="34" charset="0"/>
                <a:cs typeface="Arial" panose="020B0604020202020204" pitchFamily="34" charset="0"/>
              </a:rPr>
              <a:t>in 2015 there were only </a:t>
            </a:r>
            <a:r>
              <a:rPr lang="en-GB" sz="2400" b="1" dirty="0">
                <a:latin typeface="Arial" panose="020B0604020202020204" pitchFamily="34" charset="0"/>
                <a:cs typeface="Arial" panose="020B0604020202020204" pitchFamily="34" charset="0"/>
              </a:rPr>
              <a:t>135</a:t>
            </a:r>
            <a:r>
              <a:rPr lang="en-GB" sz="2400" dirty="0">
                <a:latin typeface="Arial" panose="020B0604020202020204" pitchFamily="34" charset="0"/>
                <a:cs typeface="Arial" panose="020B0604020202020204" pitchFamily="34" charset="0"/>
              </a:rPr>
              <a:t> Panjabi speakers in </a:t>
            </a:r>
            <a:r>
              <a:rPr lang="en-GB" sz="2400" b="1" dirty="0">
                <a:latin typeface="Arial" panose="020B0604020202020204" pitchFamily="34" charset="0"/>
                <a:cs typeface="Arial" panose="020B0604020202020204" pitchFamily="34" charset="0"/>
              </a:rPr>
              <a:t>Year 7</a:t>
            </a:r>
            <a:r>
              <a:rPr lang="en-GB" sz="2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In most secondary schools there are pupils listed as English speakers in Year 7 who were listed as Urdu or Panjabi speakers at primary school.</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Raw data is deeply flawed and seriously underestimates EAL and key ethnic group numbers.</a:t>
            </a:r>
          </a:p>
        </p:txBody>
      </p:sp>
    </p:spTree>
    <p:extLst>
      <p:ext uri="{BB962C8B-B14F-4D97-AF65-F5344CB8AC3E}">
        <p14:creationId xmlns:p14="http://schemas.microsoft.com/office/powerpoint/2010/main" val="4085067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099592"/>
          </a:xfrm>
        </p:spPr>
        <p:txBody>
          <a:bodyPr/>
          <a:lstStyle/>
          <a:p>
            <a:r>
              <a:rPr lang="en-GB" sz="4000" dirty="0"/>
              <a:t>What should we be collecting?</a:t>
            </a:r>
          </a:p>
        </p:txBody>
      </p:sp>
      <p:sp>
        <p:nvSpPr>
          <p:cNvPr id="3" name="Content Placeholder 2"/>
          <p:cNvSpPr>
            <a:spLocks noGrp="1"/>
          </p:cNvSpPr>
          <p:nvPr>
            <p:ph idx="1"/>
          </p:nvPr>
        </p:nvSpPr>
        <p:spPr>
          <a:xfrm>
            <a:off x="467544" y="1772816"/>
            <a:ext cx="8229600" cy="4328120"/>
          </a:xfrm>
        </p:spPr>
        <p:txBody>
          <a:bodyPr/>
          <a:lstStyle/>
          <a:p>
            <a:r>
              <a:rPr lang="en-GB" dirty="0"/>
              <a:t>Ethnicity – Statutory using </a:t>
            </a:r>
            <a:r>
              <a:rPr lang="en-GB" dirty="0" err="1"/>
              <a:t>Dfe</a:t>
            </a:r>
            <a:r>
              <a:rPr lang="en-GB" dirty="0"/>
              <a:t> codes. Extended code list is recommended.</a:t>
            </a:r>
          </a:p>
          <a:p>
            <a:r>
              <a:rPr lang="en-GB" dirty="0"/>
              <a:t>Language – Details are still optional, but a full code list is recommended.</a:t>
            </a:r>
          </a:p>
          <a:p>
            <a:r>
              <a:rPr lang="en-GB" dirty="0"/>
              <a:t>EAL proficiency stages (A-E) required since October 2016</a:t>
            </a:r>
          </a:p>
          <a:p>
            <a:r>
              <a:rPr lang="en-GB" dirty="0"/>
              <a:t>Birth and Nationality data – contested: schools should not ask parents to show documents. </a:t>
            </a:r>
          </a:p>
          <a:p>
            <a:pPr marL="0" indent="0">
              <a:buNone/>
            </a:pPr>
            <a:endParaRPr lang="en-GB" dirty="0"/>
          </a:p>
          <a:p>
            <a:endParaRPr lang="en-GB" dirty="0"/>
          </a:p>
        </p:txBody>
      </p:sp>
    </p:spTree>
    <p:extLst>
      <p:ext uri="{BB962C8B-B14F-4D97-AF65-F5344CB8AC3E}">
        <p14:creationId xmlns:p14="http://schemas.microsoft.com/office/powerpoint/2010/main" val="3346385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Placeholder 3"/>
          <p:cNvGraphicFramePr>
            <a:graphicFrameLocks/>
          </p:cNvGraphicFramePr>
          <p:nvPr>
            <p:extLst>
              <p:ext uri="{D42A27DB-BD31-4B8C-83A1-F6EECF244321}">
                <p14:modId xmlns:p14="http://schemas.microsoft.com/office/powerpoint/2010/main" val="1370477212"/>
              </p:ext>
            </p:extLst>
          </p:nvPr>
        </p:nvGraphicFramePr>
        <p:xfrm>
          <a:off x="251520" y="692696"/>
          <a:ext cx="8568952" cy="5640649"/>
        </p:xfrm>
        <a:graphic>
          <a:graphicData uri="http://schemas.openxmlformats.org/drawingml/2006/table">
            <a:tbl>
              <a:tblPr firstRow="1" bandRow="1">
                <a:tableStyleId>{72833802-FEF1-4C79-8D5D-14CF1EAF98D9}</a:tableStyleId>
              </a:tblPr>
              <a:tblGrid>
                <a:gridCol w="8568952">
                  <a:extLst>
                    <a:ext uri="{9D8B030D-6E8A-4147-A177-3AD203B41FA5}">
                      <a16:colId xmlns:a16="http://schemas.microsoft.com/office/drawing/2014/main" xmlns="" val="20000"/>
                    </a:ext>
                  </a:extLst>
                </a:gridCol>
              </a:tblGrid>
              <a:tr h="382304">
                <a:tc>
                  <a:txBody>
                    <a:bodyPr/>
                    <a:lstStyle/>
                    <a:p>
                      <a:r>
                        <a:rPr lang="en-GB" sz="1600" dirty="0">
                          <a:solidFill>
                            <a:schemeClr val="tx1"/>
                          </a:solidFill>
                        </a:rPr>
                        <a:t>EAL Proficiency Stages Descriptors</a:t>
                      </a:r>
                    </a:p>
                  </a:txBody>
                  <a:tcPr>
                    <a:solidFill>
                      <a:schemeClr val="accent2">
                        <a:lumMod val="20000"/>
                        <a:lumOff val="80000"/>
                      </a:schemeClr>
                    </a:solidFill>
                  </a:tcPr>
                </a:tc>
                <a:extLst>
                  <a:ext uri="{0D108BD9-81ED-4DB2-BD59-A6C34878D82A}">
                    <a16:rowId xmlns:a16="http://schemas.microsoft.com/office/drawing/2014/main" xmlns="" val="10000"/>
                  </a:ext>
                </a:extLst>
              </a:tr>
              <a:tr h="923726">
                <a:tc>
                  <a:txBody>
                    <a:bodyPr/>
                    <a:lstStyle/>
                    <a:p>
                      <a:pPr>
                        <a:lnSpc>
                          <a:spcPct val="90000"/>
                        </a:lnSpc>
                      </a:pPr>
                      <a:r>
                        <a:rPr lang="en-GB" sz="1400" b="1" dirty="0">
                          <a:solidFill>
                            <a:srgbClr val="4D103B"/>
                          </a:solidFill>
                        </a:rPr>
                        <a:t>A </a:t>
                      </a:r>
                      <a:r>
                        <a:rPr lang="en-GB" sz="1400" b="1" kern="1200" baseline="0" dirty="0">
                          <a:solidFill>
                            <a:srgbClr val="4D103B"/>
                          </a:solidFill>
                          <a:latin typeface="+mn-lt"/>
                          <a:ea typeface="+mn-ea"/>
                          <a:cs typeface="+mn-cs"/>
                        </a:rPr>
                        <a:t>New to English </a:t>
                      </a:r>
                    </a:p>
                    <a:p>
                      <a:pPr>
                        <a:lnSpc>
                          <a:spcPct val="90000"/>
                        </a:lnSpc>
                      </a:pPr>
                      <a:r>
                        <a:rPr lang="en-GB" sz="1400" b="0" kern="1200" baseline="0" dirty="0">
                          <a:solidFill>
                            <a:srgbClr val="4D103B"/>
                          </a:solidFill>
                          <a:latin typeface="+mn-lt"/>
                          <a:ea typeface="+mn-ea"/>
                          <a:cs typeface="+mn-cs"/>
                        </a:rPr>
                        <a:t>May use first language for learning and other purposes. May remain completely silent in the classroom. May be copying/repeating some words or phrases. May understand some everyday expressions in English but may have minimal or no literacy in English. </a:t>
                      </a:r>
                      <a:r>
                        <a:rPr lang="en-GB" sz="1400" b="1" kern="1200" baseline="0" dirty="0">
                          <a:solidFill>
                            <a:srgbClr val="4D103B"/>
                          </a:solidFill>
                          <a:latin typeface="+mn-lt"/>
                          <a:ea typeface="+mn-ea"/>
                          <a:cs typeface="+mn-cs"/>
                        </a:rPr>
                        <a:t>Needs a considerable amount of EAL support. </a:t>
                      </a:r>
                      <a:endParaRPr lang="en-GB" sz="1400" b="1" dirty="0">
                        <a:solidFill>
                          <a:srgbClr val="4D103B"/>
                        </a:solidFill>
                      </a:endParaRPr>
                    </a:p>
                  </a:txBody>
                  <a:tcPr/>
                </a:tc>
                <a:extLst>
                  <a:ext uri="{0D108BD9-81ED-4DB2-BD59-A6C34878D82A}">
                    <a16:rowId xmlns:a16="http://schemas.microsoft.com/office/drawing/2014/main" xmlns="" val="10001"/>
                  </a:ext>
                </a:extLst>
              </a:tr>
              <a:tr h="1219525">
                <a:tc>
                  <a:txBody>
                    <a:bodyPr/>
                    <a:lstStyle/>
                    <a:p>
                      <a:pPr>
                        <a:lnSpc>
                          <a:spcPct val="90000"/>
                        </a:lnSpc>
                      </a:pPr>
                      <a:r>
                        <a:rPr lang="en-GB" sz="1400" b="1" dirty="0">
                          <a:solidFill>
                            <a:srgbClr val="4D103B"/>
                          </a:solidFill>
                        </a:rPr>
                        <a:t>B </a:t>
                      </a:r>
                      <a:r>
                        <a:rPr lang="en-GB" sz="1400" b="1" kern="1200" baseline="0" dirty="0">
                          <a:solidFill>
                            <a:srgbClr val="4D103B"/>
                          </a:solidFill>
                          <a:latin typeface="+mn-lt"/>
                          <a:ea typeface="+mn-ea"/>
                          <a:cs typeface="+mn-cs"/>
                        </a:rPr>
                        <a:t>Early acquisition </a:t>
                      </a:r>
                    </a:p>
                    <a:p>
                      <a:pPr>
                        <a:lnSpc>
                          <a:spcPct val="90000"/>
                        </a:lnSpc>
                      </a:pPr>
                      <a:r>
                        <a:rPr lang="en-GB" sz="1400" b="0" kern="1200" baseline="0" dirty="0">
                          <a:solidFill>
                            <a:srgbClr val="4D103B"/>
                          </a:solidFill>
                          <a:latin typeface="+mn-lt"/>
                          <a:ea typeface="+mn-ea"/>
                          <a:cs typeface="+mn-cs"/>
                        </a:rPr>
                        <a:t>May follow day to day social communication in English and participate in learning activities with support. Beginning to use spoken English for social purposes. May understand simple instructions and can follow narrative/accounts with visual support. May have developed some skills in reading and writing. May have become familiar with some subject specific vocabulary. </a:t>
                      </a:r>
                      <a:r>
                        <a:rPr lang="en-GB" sz="1400" b="1" kern="1200" baseline="0" dirty="0">
                          <a:solidFill>
                            <a:srgbClr val="4D103B"/>
                          </a:solidFill>
                          <a:latin typeface="+mn-lt"/>
                          <a:ea typeface="+mn-ea"/>
                          <a:cs typeface="+mn-cs"/>
                        </a:rPr>
                        <a:t>Still needs a significant amount of EAL support to access the curriculum. </a:t>
                      </a:r>
                      <a:endParaRPr lang="en-GB" sz="1400" b="1" dirty="0">
                        <a:solidFill>
                          <a:srgbClr val="4D103B"/>
                        </a:solidFill>
                      </a:endParaRPr>
                    </a:p>
                  </a:txBody>
                  <a:tcPr/>
                </a:tc>
                <a:extLst>
                  <a:ext uri="{0D108BD9-81ED-4DB2-BD59-A6C34878D82A}">
                    <a16:rowId xmlns:a16="http://schemas.microsoft.com/office/drawing/2014/main" xmlns="" val="10002"/>
                  </a:ext>
                </a:extLst>
              </a:tr>
              <a:tr h="1123707">
                <a:tc>
                  <a:txBody>
                    <a:bodyPr/>
                    <a:lstStyle/>
                    <a:p>
                      <a:pPr>
                        <a:lnSpc>
                          <a:spcPct val="90000"/>
                        </a:lnSpc>
                      </a:pPr>
                      <a:r>
                        <a:rPr lang="en-GB" sz="1400" b="1" dirty="0">
                          <a:solidFill>
                            <a:srgbClr val="4D103B"/>
                          </a:solidFill>
                        </a:rPr>
                        <a:t>C </a:t>
                      </a:r>
                      <a:r>
                        <a:rPr lang="en-GB" sz="1400" b="1" kern="1200" baseline="0" dirty="0">
                          <a:solidFill>
                            <a:srgbClr val="4D103B"/>
                          </a:solidFill>
                          <a:latin typeface="+mn-lt"/>
                          <a:ea typeface="+mn-ea"/>
                          <a:cs typeface="+mn-cs"/>
                        </a:rPr>
                        <a:t>Developing competence </a:t>
                      </a:r>
                    </a:p>
                    <a:p>
                      <a:pPr>
                        <a:lnSpc>
                          <a:spcPct val="90000"/>
                        </a:lnSpc>
                      </a:pPr>
                      <a:r>
                        <a:rPr lang="en-GB" sz="1400" b="0" kern="1200" baseline="0" dirty="0">
                          <a:solidFill>
                            <a:srgbClr val="4D103B"/>
                          </a:solidFill>
                          <a:latin typeface="+mn-lt"/>
                          <a:ea typeface="+mn-ea"/>
                          <a:cs typeface="+mn-cs"/>
                        </a:rPr>
                        <a:t>May participate in learning activities with increasing independence. Able to express self orally in English, but structural inaccuracies are still apparent. Literacy will require ongoing support, particularly for understanding text and writing. May be able to follow abstract concepts and more complex written English. </a:t>
                      </a:r>
                      <a:r>
                        <a:rPr lang="en-GB" sz="1400" b="1" kern="1200" baseline="0" dirty="0">
                          <a:solidFill>
                            <a:srgbClr val="4D103B"/>
                          </a:solidFill>
                          <a:latin typeface="+mn-lt"/>
                          <a:ea typeface="+mn-ea"/>
                          <a:cs typeface="+mn-cs"/>
                        </a:rPr>
                        <a:t>Requires ongoing EAL support to access the curriculum fully. </a:t>
                      </a:r>
                      <a:r>
                        <a:rPr lang="en-GB" sz="1400" b="0" kern="1200" baseline="0" dirty="0">
                          <a:solidFill>
                            <a:srgbClr val="4D103B"/>
                          </a:solidFill>
                          <a:latin typeface="+mn-lt"/>
                          <a:ea typeface="+mn-ea"/>
                          <a:cs typeface="+mn-cs"/>
                        </a:rPr>
                        <a:t>	</a:t>
                      </a:r>
                      <a:endParaRPr lang="en-GB" sz="1400" b="0" dirty="0">
                        <a:solidFill>
                          <a:srgbClr val="4D103B"/>
                        </a:solidFill>
                      </a:endParaRPr>
                    </a:p>
                  </a:txBody>
                  <a:tcPr/>
                </a:tc>
                <a:extLst>
                  <a:ext uri="{0D108BD9-81ED-4DB2-BD59-A6C34878D82A}">
                    <a16:rowId xmlns:a16="http://schemas.microsoft.com/office/drawing/2014/main" xmlns="" val="10003"/>
                  </a:ext>
                </a:extLst>
              </a:tr>
              <a:tr h="1180549">
                <a:tc>
                  <a:txBody>
                    <a:bodyPr/>
                    <a:lstStyle/>
                    <a:p>
                      <a:pPr>
                        <a:lnSpc>
                          <a:spcPct val="90000"/>
                        </a:lnSpc>
                      </a:pPr>
                      <a:r>
                        <a:rPr lang="en-GB" sz="1400" b="1" kern="1200" baseline="0" dirty="0">
                          <a:solidFill>
                            <a:srgbClr val="4D103B"/>
                          </a:solidFill>
                          <a:latin typeface="+mn-lt"/>
                          <a:ea typeface="+mn-ea"/>
                          <a:cs typeface="+mn-cs"/>
                        </a:rPr>
                        <a:t>D Competent </a:t>
                      </a:r>
                    </a:p>
                    <a:p>
                      <a:pPr>
                        <a:lnSpc>
                          <a:spcPct val="90000"/>
                        </a:lnSpc>
                      </a:pPr>
                      <a:r>
                        <a:rPr lang="en-GB" sz="1400" b="0" kern="1200" baseline="0" dirty="0">
                          <a:solidFill>
                            <a:srgbClr val="4D103B"/>
                          </a:solidFill>
                          <a:latin typeface="+mn-lt"/>
                          <a:ea typeface="+mn-ea"/>
                          <a:cs typeface="+mn-cs"/>
                        </a:rPr>
                        <a:t>Oral English will be developing well, enabling successful engagement in activities across the curriculum. Can read and understand a wide variety of texts. Written English may lack complexity and contain occasional evidence of errors in structure. Needs some support to access subtle nuances of meaning, to refine English usage, and to develop abstract vocabulary. </a:t>
                      </a:r>
                      <a:r>
                        <a:rPr lang="en-GB" sz="1400" b="1" kern="1200" baseline="0" dirty="0">
                          <a:solidFill>
                            <a:srgbClr val="4D103B"/>
                          </a:solidFill>
                          <a:latin typeface="+mn-lt"/>
                          <a:ea typeface="+mn-ea"/>
                          <a:cs typeface="+mn-cs"/>
                        </a:rPr>
                        <a:t>Needs some/occasional EAL support to access complex curriculum material and tasks.	</a:t>
                      </a:r>
                    </a:p>
                  </a:txBody>
                  <a:tcPr/>
                </a:tc>
                <a:extLst>
                  <a:ext uri="{0D108BD9-81ED-4DB2-BD59-A6C34878D82A}">
                    <a16:rowId xmlns:a16="http://schemas.microsoft.com/office/drawing/2014/main" xmlns="" val="10004"/>
                  </a:ext>
                </a:extLst>
              </a:tr>
              <a:tr h="723744">
                <a:tc>
                  <a:txBody>
                    <a:bodyPr/>
                    <a:lstStyle/>
                    <a:p>
                      <a:pPr>
                        <a:lnSpc>
                          <a:spcPct val="90000"/>
                        </a:lnSpc>
                      </a:pPr>
                      <a:r>
                        <a:rPr lang="en-GB" sz="1400" b="1" kern="1200" baseline="0" dirty="0">
                          <a:solidFill>
                            <a:srgbClr val="4D103B"/>
                          </a:solidFill>
                          <a:latin typeface="+mn-lt"/>
                          <a:ea typeface="+mn-ea"/>
                          <a:cs typeface="+mn-cs"/>
                        </a:rPr>
                        <a:t>E Fluent</a:t>
                      </a:r>
                    </a:p>
                    <a:p>
                      <a:pPr>
                        <a:lnSpc>
                          <a:spcPct val="90000"/>
                        </a:lnSpc>
                      </a:pPr>
                      <a:r>
                        <a:rPr lang="en-GB" sz="1400" b="0" kern="1200" baseline="0" dirty="0">
                          <a:solidFill>
                            <a:srgbClr val="4D103B"/>
                          </a:solidFill>
                          <a:latin typeface="+mn-lt"/>
                          <a:ea typeface="+mn-ea"/>
                          <a:cs typeface="+mn-cs"/>
                        </a:rPr>
                        <a:t>Can operate across the curriculum to the level of competence equivalent to that of a pupil who uses English as his/her first language. </a:t>
                      </a:r>
                      <a:r>
                        <a:rPr lang="en-GB" sz="1400" b="1" kern="1200" baseline="0" dirty="0">
                          <a:solidFill>
                            <a:srgbClr val="4D103B"/>
                          </a:solidFill>
                          <a:latin typeface="+mn-lt"/>
                          <a:ea typeface="+mn-ea"/>
                          <a:cs typeface="+mn-cs"/>
                        </a:rPr>
                        <a:t>Operates without support across the curriculum</a:t>
                      </a:r>
                      <a:r>
                        <a:rPr lang="en-GB" sz="1400" b="0" kern="1200" baseline="0" dirty="0">
                          <a:solidFill>
                            <a:srgbClr val="4D103B"/>
                          </a:solidFill>
                          <a:latin typeface="+mn-lt"/>
                          <a:ea typeface="+mn-ea"/>
                          <a:cs typeface="+mn-cs"/>
                        </a:rPr>
                        <a:t>.</a:t>
                      </a: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099592"/>
          </a:xfrm>
        </p:spPr>
        <p:txBody>
          <a:bodyPr/>
          <a:lstStyle/>
          <a:p>
            <a:r>
              <a:rPr lang="en-GB" sz="4000" dirty="0"/>
              <a:t>Who is doing this in your school?</a:t>
            </a:r>
          </a:p>
        </p:txBody>
      </p:sp>
      <p:sp>
        <p:nvSpPr>
          <p:cNvPr id="3" name="Content Placeholder 2"/>
          <p:cNvSpPr>
            <a:spLocks noGrp="1"/>
          </p:cNvSpPr>
          <p:nvPr>
            <p:ph idx="1"/>
          </p:nvPr>
        </p:nvSpPr>
        <p:spPr>
          <a:xfrm>
            <a:off x="467544" y="1844824"/>
            <a:ext cx="8229600" cy="4328120"/>
          </a:xfrm>
        </p:spPr>
        <p:txBody>
          <a:bodyPr/>
          <a:lstStyle/>
          <a:p>
            <a:r>
              <a:rPr lang="en-GB" dirty="0"/>
              <a:t>Office or support staff</a:t>
            </a:r>
          </a:p>
          <a:p>
            <a:r>
              <a:rPr lang="en-GB" dirty="0"/>
              <a:t>Class teachers</a:t>
            </a:r>
          </a:p>
          <a:p>
            <a:r>
              <a:rPr lang="en-GB" dirty="0"/>
              <a:t>Subject teachers</a:t>
            </a:r>
          </a:p>
          <a:p>
            <a:r>
              <a:rPr lang="en-GB" dirty="0"/>
              <a:t>Heads of year</a:t>
            </a:r>
          </a:p>
          <a:p>
            <a:r>
              <a:rPr lang="en-GB" dirty="0"/>
              <a:t>EAL specialist staff</a:t>
            </a:r>
          </a:p>
          <a:p>
            <a:r>
              <a:rPr lang="en-GB" dirty="0"/>
              <a:t>Any others?</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266809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692696"/>
            <a:ext cx="8438732" cy="6001643"/>
          </a:xfrm>
          <a:prstGeom prst="rect">
            <a:avLst/>
          </a:prstGeom>
        </p:spPr>
        <p:txBody>
          <a:bodyPr wrap="square">
            <a:spAutoFit/>
          </a:bodyPr>
          <a:lstStyle/>
          <a:p>
            <a:pPr marL="285750" indent="-285750">
              <a:buClr>
                <a:schemeClr val="bg2"/>
              </a:buClr>
              <a:buSzPct val="120000"/>
              <a:buFont typeface="Wingdings" panose="05000000000000000000" pitchFamily="2" charset="2"/>
              <a:buChar char="§"/>
            </a:pPr>
            <a:r>
              <a:rPr lang="en-GB" sz="2400" dirty="0"/>
              <a:t>Once an EAL pupil has been assessed as </a:t>
            </a:r>
            <a:r>
              <a:rPr lang="en-GB" sz="2400" b="1" dirty="0"/>
              <a:t>code ‘E’ Fluent it will not be necessary </a:t>
            </a:r>
            <a:r>
              <a:rPr lang="en-GB" sz="2400" dirty="0"/>
              <a:t>for the school </a:t>
            </a:r>
            <a:r>
              <a:rPr lang="en-GB" sz="2400" b="1" dirty="0"/>
              <a:t>to continue to re-assess the proficiency</a:t>
            </a:r>
            <a:r>
              <a:rPr lang="en-GB" sz="2400" dirty="0"/>
              <a:t> of that child …</a:t>
            </a:r>
          </a:p>
          <a:p>
            <a:pPr marL="285750" indent="-285750">
              <a:buClr>
                <a:schemeClr val="bg2"/>
              </a:buClr>
              <a:buSzPct val="120000"/>
              <a:buFont typeface="Wingdings" panose="05000000000000000000" pitchFamily="2" charset="2"/>
              <a:buChar char="§"/>
            </a:pPr>
            <a:endParaRPr lang="en-GB" sz="2400" dirty="0"/>
          </a:p>
          <a:p>
            <a:pPr marL="285750" indent="-285750">
              <a:buClr>
                <a:schemeClr val="bg2"/>
              </a:buClr>
              <a:buSzPct val="120000"/>
              <a:buFont typeface="Wingdings" panose="05000000000000000000" pitchFamily="2" charset="2"/>
              <a:buChar char="§"/>
            </a:pPr>
            <a:r>
              <a:rPr lang="en-GB" sz="2400" dirty="0"/>
              <a:t>However for all proficiency levels </a:t>
            </a:r>
            <a:r>
              <a:rPr lang="en-GB" sz="2400" b="1" dirty="0"/>
              <a:t>below fluent </a:t>
            </a:r>
            <a:r>
              <a:rPr lang="en-GB" sz="2400" dirty="0"/>
              <a:t>it will be expected that schools should </a:t>
            </a:r>
            <a:r>
              <a:rPr lang="en-GB" sz="2400" b="1" dirty="0"/>
              <a:t>continue to monitor proficiency on an ongoing basis</a:t>
            </a:r>
            <a:r>
              <a:rPr lang="en-GB" sz="2400" dirty="0"/>
              <a:t> to ensure adequate levels of EAL support are provided …</a:t>
            </a:r>
          </a:p>
          <a:p>
            <a:pPr marL="285750" indent="-285750">
              <a:buClr>
                <a:schemeClr val="bg2"/>
              </a:buClr>
              <a:buSzPct val="120000"/>
              <a:buFont typeface="Wingdings" panose="05000000000000000000" pitchFamily="2" charset="2"/>
              <a:buChar char="§"/>
            </a:pPr>
            <a:endParaRPr lang="en-GB" sz="2400" dirty="0"/>
          </a:p>
          <a:p>
            <a:pPr marL="285750" indent="-285750">
              <a:buClr>
                <a:schemeClr val="bg2"/>
              </a:buClr>
              <a:buSzPct val="120000"/>
              <a:buFont typeface="Wingdings" panose="05000000000000000000" pitchFamily="2" charset="2"/>
              <a:buChar char="§"/>
            </a:pPr>
            <a:r>
              <a:rPr lang="en-GB" sz="2400" dirty="0"/>
              <a:t>Whilst the proficiency scale should be straightforward to use and understand nationally, </a:t>
            </a:r>
            <a:r>
              <a:rPr lang="en-GB" sz="2400" b="1" dirty="0"/>
              <a:t>there will undoubtedly be variation amongst schools and teachers in how they interpret the stage descriptors and make a ‘best fit’ judgement </a:t>
            </a:r>
            <a:r>
              <a:rPr lang="en-GB" sz="2400" dirty="0"/>
              <a:t>…. receiving schools to make their own initial assessment of the English proficiency of incoming EAL pupils.</a:t>
            </a:r>
          </a:p>
        </p:txBody>
      </p:sp>
    </p:spTree>
    <p:extLst>
      <p:ext uri="{BB962C8B-B14F-4D97-AF65-F5344CB8AC3E}">
        <p14:creationId xmlns:p14="http://schemas.microsoft.com/office/powerpoint/2010/main" val="327288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099592"/>
          </a:xfrm>
        </p:spPr>
        <p:txBody>
          <a:bodyPr/>
          <a:lstStyle/>
          <a:p>
            <a:r>
              <a:rPr lang="en-GB" sz="4000" dirty="0"/>
              <a:t>How or When ?</a:t>
            </a:r>
          </a:p>
        </p:txBody>
      </p:sp>
      <p:sp>
        <p:nvSpPr>
          <p:cNvPr id="3" name="Content Placeholder 2"/>
          <p:cNvSpPr>
            <a:spLocks noGrp="1"/>
          </p:cNvSpPr>
          <p:nvPr>
            <p:ph idx="1"/>
          </p:nvPr>
        </p:nvSpPr>
        <p:spPr>
          <a:xfrm>
            <a:off x="457200" y="1981200"/>
            <a:ext cx="8229600" cy="4328120"/>
          </a:xfrm>
        </p:spPr>
        <p:txBody>
          <a:bodyPr/>
          <a:lstStyle/>
          <a:p>
            <a:r>
              <a:rPr lang="en-GB" dirty="0"/>
              <a:t>Admission forms</a:t>
            </a:r>
          </a:p>
          <a:p>
            <a:r>
              <a:rPr lang="en-GB" dirty="0"/>
              <a:t>Admission interviews</a:t>
            </a:r>
          </a:p>
          <a:p>
            <a:r>
              <a:rPr lang="en-GB" dirty="0"/>
              <a:t>Initial diagnostic assessment</a:t>
            </a:r>
          </a:p>
          <a:p>
            <a:r>
              <a:rPr lang="en-GB" dirty="0"/>
              <a:t>Informal discussion with child / family</a:t>
            </a:r>
          </a:p>
          <a:p>
            <a:r>
              <a:rPr lang="en-GB" dirty="0"/>
              <a:t>Subject lessons </a:t>
            </a:r>
          </a:p>
          <a:p>
            <a:r>
              <a:rPr lang="en-GB" dirty="0"/>
              <a:t>English / Literacy lessons</a:t>
            </a:r>
          </a:p>
          <a:p>
            <a:r>
              <a:rPr lang="en-GB" dirty="0"/>
              <a:t>Writing samples</a:t>
            </a:r>
          </a:p>
          <a:p>
            <a:pPr marL="0" indent="0">
              <a:buNone/>
            </a:pPr>
            <a:endParaRPr lang="en-GB" dirty="0"/>
          </a:p>
          <a:p>
            <a:endParaRPr lang="en-GB" dirty="0"/>
          </a:p>
        </p:txBody>
      </p:sp>
    </p:spTree>
    <p:extLst>
      <p:ext uri="{BB962C8B-B14F-4D97-AF65-F5344CB8AC3E}">
        <p14:creationId xmlns:p14="http://schemas.microsoft.com/office/powerpoint/2010/main" val="3547041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376706730"/>
              </p:ext>
            </p:extLst>
          </p:nvPr>
        </p:nvGraphicFramePr>
        <p:xfrm>
          <a:off x="251520" y="1828800"/>
          <a:ext cx="8352928" cy="4788468"/>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r>
              <a:rPr lang="en-GB" sz="4000" dirty="0">
                <a:solidFill>
                  <a:schemeClr val="accent6"/>
                </a:solidFill>
              </a:rPr>
              <a:t>EAL Proficiency in one Secondary School Oct 2016</a:t>
            </a:r>
          </a:p>
        </p:txBody>
      </p:sp>
    </p:spTree>
    <p:extLst>
      <p:ext uri="{BB962C8B-B14F-4D97-AF65-F5344CB8AC3E}">
        <p14:creationId xmlns:p14="http://schemas.microsoft.com/office/powerpoint/2010/main" val="3681286228"/>
      </p:ext>
    </p:extLst>
  </p:cSld>
  <p:clrMapOvr>
    <a:masterClrMapping/>
  </p:clrMapOvr>
</p:sld>
</file>

<file path=ppt/theme/theme1.xml><?xml version="1.0" encoding="utf-8"?>
<a:theme xmlns:a="http://schemas.openxmlformats.org/drawingml/2006/main" name="Pixel">
  <a:themeElements>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CCCC"/>
        </a:lt1>
        <a:dk2>
          <a:srgbClr val="000000"/>
        </a:dk2>
        <a:lt2>
          <a:srgbClr val="440044"/>
        </a:lt2>
        <a:accent1>
          <a:srgbClr val="FF6699"/>
        </a:accent1>
        <a:accent2>
          <a:srgbClr val="790571"/>
        </a:accent2>
        <a:accent3>
          <a:srgbClr val="FFE2E2"/>
        </a:accent3>
        <a:accent4>
          <a:srgbClr val="000000"/>
        </a:accent4>
        <a:accent5>
          <a:srgbClr val="FFB8CA"/>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4">
        <a:dk1>
          <a:srgbClr val="000000"/>
        </a:dk1>
        <a:lt1>
          <a:srgbClr val="D1B495"/>
        </a:lt1>
        <a:dk2>
          <a:srgbClr val="000000"/>
        </a:dk2>
        <a:lt2>
          <a:srgbClr val="CC3300"/>
        </a:lt2>
        <a:accent1>
          <a:srgbClr val="FFCC00"/>
        </a:accent1>
        <a:accent2>
          <a:srgbClr val="CC6600"/>
        </a:accent2>
        <a:accent3>
          <a:srgbClr val="E5D6C8"/>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15">
        <a:dk1>
          <a:srgbClr val="000000"/>
        </a:dk1>
        <a:lt1>
          <a:srgbClr val="E1D2BD"/>
        </a:lt1>
        <a:dk2>
          <a:srgbClr val="000000"/>
        </a:dk2>
        <a:lt2>
          <a:srgbClr val="CC3300"/>
        </a:lt2>
        <a:accent1>
          <a:srgbClr val="FFCC00"/>
        </a:accent1>
        <a:accent2>
          <a:srgbClr val="CC6600"/>
        </a:accent2>
        <a:accent3>
          <a:srgbClr val="EEE5DB"/>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16">
        <a:dk1>
          <a:srgbClr val="000000"/>
        </a:dk1>
        <a:lt1>
          <a:srgbClr val="E1D2BD"/>
        </a:lt1>
        <a:dk2>
          <a:srgbClr val="000000"/>
        </a:dk2>
        <a:lt2>
          <a:srgbClr val="990000"/>
        </a:lt2>
        <a:accent1>
          <a:srgbClr val="FFCC00"/>
        </a:accent1>
        <a:accent2>
          <a:srgbClr val="CC6600"/>
        </a:accent2>
        <a:accent3>
          <a:srgbClr val="EEE5DB"/>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EAL Curriculum INAs Durham2016</Template>
  <TotalTime>538</TotalTime>
  <Words>913</Words>
  <Application>Microsoft Office PowerPoint</Application>
  <PresentationFormat>On-screen Show (4:3)</PresentationFormat>
  <Paragraphs>135</Paragraphs>
  <Slides>11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Black</vt:lpstr>
      <vt:lpstr>Calibri</vt:lpstr>
      <vt:lpstr>Times New Roman</vt:lpstr>
      <vt:lpstr>Wingdings</vt:lpstr>
      <vt:lpstr>Pixel</vt:lpstr>
      <vt:lpstr>Pupil Census language data collection</vt:lpstr>
      <vt:lpstr>PowerPoint Presentation</vt:lpstr>
      <vt:lpstr>Flawed language data in one LA</vt:lpstr>
      <vt:lpstr>What should we be collecting?</vt:lpstr>
      <vt:lpstr>PowerPoint Presentation</vt:lpstr>
      <vt:lpstr>Who is doing this in your school?</vt:lpstr>
      <vt:lpstr>PowerPoint Presentation</vt:lpstr>
      <vt:lpstr>How or When ?</vt:lpstr>
      <vt:lpstr>EAL Proficiency in one Secondary School Oct 2016</vt:lpstr>
      <vt:lpstr>Assessment criteria of one Secondary school</vt:lpstr>
      <vt:lpstr>Other issues arising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EAL/Non EAL Statistics</dc:title>
  <dc:creator>Catharine Driver</dc:creator>
  <cp:lastModifiedBy>Hau,Andrew</cp:lastModifiedBy>
  <cp:revision>30</cp:revision>
  <dcterms:created xsi:type="dcterms:W3CDTF">2016-05-24T20:06:48Z</dcterms:created>
  <dcterms:modified xsi:type="dcterms:W3CDTF">2017-02-24T10:33:48Z</dcterms:modified>
</cp:coreProperties>
</file>