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413" r:id="rId5"/>
    <p:sldId id="416" r:id="rId6"/>
    <p:sldId id="414" r:id="rId7"/>
    <p:sldId id="424" r:id="rId8"/>
    <p:sldId id="395" r:id="rId9"/>
    <p:sldId id="415" r:id="rId10"/>
    <p:sldId id="420" r:id="rId11"/>
    <p:sldId id="421" r:id="rId12"/>
    <p:sldId id="422" r:id="rId13"/>
    <p:sldId id="397" r:id="rId14"/>
    <p:sldId id="398" r:id="rId15"/>
    <p:sldId id="399" r:id="rId16"/>
    <p:sldId id="400" r:id="rId17"/>
    <p:sldId id="423" r:id="rId18"/>
    <p:sldId id="425" r:id="rId19"/>
    <p:sldId id="412" r:id="rId2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3" clrIdx="0"/>
  <p:cmAuthor id="1" name="Silvana Richardson" initials="SR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07B"/>
    <a:srgbClr val="FDC600"/>
    <a:srgbClr val="FFC046"/>
    <a:srgbClr val="FFC000"/>
    <a:srgbClr val="83B81A"/>
    <a:srgbClr val="EE7D11"/>
    <a:srgbClr val="7E388A"/>
    <a:srgbClr val="0092D0"/>
    <a:srgbClr val="A6CE39"/>
    <a:srgbClr val="54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2907" autoAdjust="0"/>
  </p:normalViewPr>
  <p:slideViewPr>
    <p:cSldViewPr snapToGrid="0">
      <p:cViewPr varScale="1">
        <p:scale>
          <a:sx n="71" d="100"/>
          <a:sy n="71" d="100"/>
        </p:scale>
        <p:origin x="127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2528" tIns="46264" rIns="92528" bIns="4626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2528" tIns="46264" rIns="92528" bIns="46264" rtlCol="0"/>
          <a:lstStyle>
            <a:lvl1pPr algn="r">
              <a:defRPr sz="1200"/>
            </a:lvl1pPr>
          </a:lstStyle>
          <a:p>
            <a:fld id="{21DE64D0-5AE7-E840-9D23-227D1E5F824B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r">
              <a:defRPr sz="1200"/>
            </a:lvl1pPr>
          </a:lstStyle>
          <a:p>
            <a:fld id="{0AD88427-F2FA-2C41-B9EA-A150FC9366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2528" tIns="46264" rIns="92528" bIns="4626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2528" tIns="46264" rIns="92528" bIns="46264" rtlCol="0"/>
          <a:lstStyle>
            <a:lvl1pPr algn="r">
              <a:defRPr sz="1200"/>
            </a:lvl1pPr>
          </a:lstStyle>
          <a:p>
            <a:fld id="{51EA6FE0-1CF6-9148-9C4B-00ACCA784198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28" tIns="46264" rIns="92528" bIns="4626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2528" tIns="46264" rIns="92528" bIns="46264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r">
              <a:defRPr sz="1200"/>
            </a:lvl1pPr>
          </a:lstStyle>
          <a:p>
            <a:fld id="{89172ED6-0E72-0B48-BDAD-17E647BC3F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0FA39-DD22-4ADB-B4FA-7F879B69DF4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459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72ED6-0E72-0B48-BDAD-17E647BC3FA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11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72ED6-0E72-0B48-BDAD-17E647BC3FA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5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72ED6-0E72-0B48-BDAD-17E647BC3FA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73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72ED6-0E72-0B48-BDAD-17E647BC3FA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90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72ED6-0E72-0B48-BDAD-17E647BC3FA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55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72ED6-0E72-0B48-BDAD-17E647BC3FA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53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72ED6-0E72-0B48-BDAD-17E647BC3FA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85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72ED6-0E72-0B48-BDAD-17E647BC3F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16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72ED6-0E72-0B48-BDAD-17E647BC3F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93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72ED6-0E72-0B48-BDAD-17E647BC3F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78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72ED6-0E72-0B48-BDAD-17E647BC3FA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23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72ED6-0E72-0B48-BDAD-17E647BC3FA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72ED6-0E72-0B48-BDAD-17E647BC3FA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37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72ED6-0E72-0B48-BDAD-17E647BC3FA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52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72ED6-0E72-0B48-BDAD-17E647BC3FA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90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724" y="0"/>
            <a:ext cx="8640368" cy="48582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722874"/>
            <a:ext cx="9144000" cy="21351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724" y="4858291"/>
            <a:ext cx="7772400" cy="80411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908" y="6021288"/>
            <a:ext cx="2300184" cy="56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7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BC7D-7460-4DF1-939A-09CA8D7599D0}" type="datetime1">
              <a:rPr lang="en-GB" smtClean="0"/>
              <a:t>24/02/2017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E7EA-5389-C843-A55C-5AC7CEA93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14682"/>
            <a:ext cx="9144000" cy="64331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3154" y="6309320"/>
            <a:ext cx="1663646" cy="41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0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rgbClr val="323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214690"/>
          </a:xfrm>
          <a:prstGeom prst="rect">
            <a:avLst/>
          </a:prstGeom>
          <a:solidFill>
            <a:srgbClr val="3232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B518-43A8-453F-9A27-812C57A4727B}" type="datetime1">
              <a:rPr lang="en-GB" smtClean="0"/>
              <a:t>24/02/2017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E7EA-5389-C843-A55C-5AC7CEA93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14690"/>
            <a:ext cx="9144000" cy="64331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3155" y="6309328"/>
            <a:ext cx="1663646" cy="41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7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75B6B-C2B7-4973-94EA-843390C3F1B6}" type="datetime1">
              <a:rPr lang="en-GB" smtClean="0"/>
              <a:t>24/02/2017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E7EA-5389-C843-A55C-5AC7CEA93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5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ll-foundation.org.uk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774" y="5010691"/>
            <a:ext cx="8881226" cy="804110"/>
          </a:xfrm>
        </p:spPr>
        <p:txBody>
          <a:bodyPr>
            <a:noAutofit/>
          </a:bodyPr>
          <a:lstStyle/>
          <a:p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Practice in EAL Assessment</a:t>
            </a:r>
            <a:b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Katherine Solomon  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721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Available now!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1" y="2235819"/>
            <a:ext cx="8229600" cy="25369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3600" b="1" dirty="0"/>
              <a:t>EAL ASSESSMENT FRAMEWORK </a:t>
            </a:r>
          </a:p>
          <a:p>
            <a:pPr marL="0" indent="0" algn="ctr">
              <a:buNone/>
            </a:pPr>
            <a:r>
              <a:rPr lang="en-US" sz="3600" b="1" dirty="0"/>
              <a:t>FOR SCHOOLS</a:t>
            </a:r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600" b="1" dirty="0"/>
              <a:t> </a:t>
            </a:r>
            <a:endParaRPr lang="en-GB" sz="3600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25" y="1362838"/>
            <a:ext cx="3524454" cy="11655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281769"/>
            <a:ext cx="90182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92D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Free download </a:t>
            </a:r>
          </a:p>
          <a:p>
            <a:pPr algn="ctr"/>
            <a:r>
              <a:rPr lang="en-US" sz="2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https://www.bell-foundation.org.uk/Work/EALAssessmentFramework/</a:t>
            </a:r>
            <a:endParaRPr lang="en-GB" sz="2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GB" sz="3200" b="1" dirty="0">
                <a:solidFill>
                  <a:srgbClr val="92D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75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8883"/>
            <a:ext cx="8229600" cy="1143000"/>
          </a:xfrm>
        </p:spPr>
        <p:txBody>
          <a:bodyPr>
            <a:normAutofit/>
          </a:bodyPr>
          <a:lstStyle/>
          <a:p>
            <a:pPr marL="0" indent="0"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EAL Assessment Framework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Schools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1570"/>
            <a:ext cx="8229600" cy="4525963"/>
          </a:xfrm>
        </p:spPr>
        <p:txBody>
          <a:bodyPr anchor="ctr">
            <a:normAutofit/>
          </a:bodyPr>
          <a:lstStyle/>
          <a:p>
            <a:r>
              <a:rPr lang="en-GB" dirty="0"/>
              <a:t>Robust and evidence-informed </a:t>
            </a:r>
          </a:p>
          <a:p>
            <a:endParaRPr lang="en-GB" sz="1400" dirty="0"/>
          </a:p>
          <a:p>
            <a:r>
              <a:rPr lang="en-GB" dirty="0"/>
              <a:t>Written by leading experts in assessment</a:t>
            </a:r>
          </a:p>
          <a:p>
            <a:pPr marL="357188" indent="0">
              <a:buNone/>
            </a:pPr>
            <a:r>
              <a:rPr lang="en-GB" sz="2000" dirty="0"/>
              <a:t>Professor Constant Leung, </a:t>
            </a:r>
            <a:r>
              <a:rPr lang="en-GB" sz="2000" i="1" dirty="0"/>
              <a:t>King’s College London</a:t>
            </a:r>
          </a:p>
          <a:p>
            <a:pPr marL="357188" indent="0">
              <a:buNone/>
            </a:pPr>
            <a:r>
              <a:rPr lang="en-GB" sz="2000" dirty="0"/>
              <a:t>Dr Michael Evans, </a:t>
            </a:r>
            <a:r>
              <a:rPr lang="en-GB" sz="2000" i="1" dirty="0"/>
              <a:t>Cambridge University</a:t>
            </a:r>
          </a:p>
          <a:p>
            <a:pPr marL="357188" indent="0">
              <a:buNone/>
            </a:pPr>
            <a:r>
              <a:rPr lang="en-GB" sz="2000" dirty="0"/>
              <a:t>Dr Neil Jones, </a:t>
            </a:r>
            <a:r>
              <a:rPr lang="en-GB" sz="2000" i="1" dirty="0"/>
              <a:t>Language</a:t>
            </a:r>
            <a:r>
              <a:rPr lang="en-GB" sz="2000" dirty="0"/>
              <a:t> </a:t>
            </a:r>
            <a:r>
              <a:rPr lang="en-GB" sz="2000" i="1" dirty="0"/>
              <a:t>Consultant,</a:t>
            </a:r>
            <a:r>
              <a:rPr lang="en-GB" sz="2000" dirty="0"/>
              <a:t> </a:t>
            </a:r>
            <a:r>
              <a:rPr lang="en-GB" sz="2000" i="1" dirty="0"/>
              <a:t>formerly Cambridge English Language Assessment</a:t>
            </a:r>
          </a:p>
          <a:p>
            <a:pPr marL="357188" indent="0">
              <a:buNone/>
            </a:pPr>
            <a:r>
              <a:rPr lang="en-GB" sz="2000" dirty="0"/>
              <a:t>Dr </a:t>
            </a:r>
            <a:r>
              <a:rPr lang="en-GB" sz="2000" dirty="0" err="1"/>
              <a:t>Yongcan</a:t>
            </a:r>
            <a:r>
              <a:rPr lang="en-GB" sz="2000" dirty="0"/>
              <a:t> Liu, </a:t>
            </a:r>
            <a:r>
              <a:rPr lang="en-GB" sz="2000" i="1" dirty="0"/>
              <a:t>Cambridge University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41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/>
              <a:t>Fit with the DfE statutory reporting          of EAL pupils’ Proficiency in English 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1208"/>
            <a:ext cx="8229600" cy="25926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The framework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adopts the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5-band scale </a:t>
            </a:r>
            <a:r>
              <a:rPr lang="en-US" dirty="0"/>
              <a:t>as the </a:t>
            </a:r>
            <a:r>
              <a:rPr lang="en-US" dirty="0" err="1"/>
              <a:t>DfE</a:t>
            </a:r>
            <a:r>
              <a:rPr lang="en-US" dirty="0"/>
              <a:t> (A-E)</a:t>
            </a:r>
          </a:p>
          <a:p>
            <a:endParaRPr lang="en-US" sz="1000" dirty="0"/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supplements</a:t>
            </a:r>
            <a:r>
              <a:rPr lang="en-US" dirty="0"/>
              <a:t> the </a:t>
            </a:r>
            <a:r>
              <a:rPr lang="en-US" dirty="0" err="1"/>
              <a:t>DfE</a:t>
            </a:r>
            <a:r>
              <a:rPr lang="en-US" dirty="0"/>
              <a:t> screener - assesses        the 4 language domains </a:t>
            </a:r>
          </a:p>
          <a:p>
            <a:endParaRPr lang="en-US" sz="1000" dirty="0"/>
          </a:p>
          <a:p>
            <a:r>
              <a:rPr lang="en-US" dirty="0"/>
              <a:t>designed to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planning </a:t>
            </a:r>
            <a:r>
              <a:rPr lang="en-US" dirty="0"/>
              <a:t>and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 setting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03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4"/>
            <a:ext cx="8229600" cy="1143000"/>
          </a:xfrm>
        </p:spPr>
        <p:txBody>
          <a:bodyPr/>
          <a:lstStyle/>
          <a:p>
            <a:pPr algn="ctr"/>
            <a:r>
              <a:rPr lang="en-GB"/>
              <a:t>Structure of the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797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2 scales - </a:t>
            </a:r>
            <a:r>
              <a:rPr lang="en-GB" dirty="0" smtClean="0"/>
              <a:t>		</a:t>
            </a:r>
            <a:r>
              <a:rPr lang="en-GB" b="1" dirty="0" smtClean="0"/>
              <a:t>Primary </a:t>
            </a:r>
            <a:r>
              <a:rPr lang="en-GB" b="1" dirty="0"/>
              <a:t>and Secondary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dirty="0"/>
              <a:t>Each scale </a:t>
            </a:r>
            <a:r>
              <a:rPr lang="en-GB" dirty="0" smtClean="0"/>
              <a:t>-	</a:t>
            </a:r>
            <a:r>
              <a:rPr lang="en-GB" b="1" dirty="0" smtClean="0">
                <a:sym typeface="Symbol"/>
              </a:rPr>
              <a:t>4 </a:t>
            </a:r>
            <a:r>
              <a:rPr lang="en-GB" b="1" dirty="0">
                <a:sym typeface="Symbol"/>
              </a:rPr>
              <a:t>domains</a:t>
            </a:r>
            <a:r>
              <a:rPr lang="en-GB" dirty="0">
                <a:sym typeface="Symbol"/>
              </a:rPr>
              <a:t>: </a:t>
            </a:r>
          </a:p>
          <a:p>
            <a:pPr marL="1795463" indent="0">
              <a:buNone/>
            </a:pPr>
            <a:r>
              <a:rPr lang="en-GB" b="1" i="1" dirty="0" smtClean="0">
                <a:sym typeface="Symbol"/>
              </a:rPr>
              <a:t>		Listening </a:t>
            </a:r>
            <a:endParaRPr lang="en-GB" b="1" i="1" dirty="0">
              <a:sym typeface="Symbol"/>
            </a:endParaRPr>
          </a:p>
          <a:p>
            <a:pPr marL="1795463" indent="0">
              <a:buNone/>
            </a:pPr>
            <a:r>
              <a:rPr lang="en-GB" b="1" i="1" dirty="0" smtClean="0">
                <a:sym typeface="Symbol"/>
              </a:rPr>
              <a:t>		Speaking </a:t>
            </a:r>
            <a:endParaRPr lang="en-GB" b="1" i="1" dirty="0">
              <a:sym typeface="Symbol"/>
            </a:endParaRPr>
          </a:p>
          <a:p>
            <a:pPr marL="1795463" indent="0">
              <a:buNone/>
            </a:pPr>
            <a:r>
              <a:rPr lang="en-GB" b="1" i="1" dirty="0" smtClean="0">
                <a:sym typeface="Symbol"/>
              </a:rPr>
              <a:t>		Reading </a:t>
            </a:r>
            <a:r>
              <a:rPr lang="en-GB" b="1" i="1" dirty="0">
                <a:sym typeface="Symbol"/>
              </a:rPr>
              <a:t>and Viewing </a:t>
            </a:r>
          </a:p>
          <a:p>
            <a:pPr marL="1795463" indent="0">
              <a:buNone/>
            </a:pPr>
            <a:r>
              <a:rPr lang="en-GB" b="1" i="1" dirty="0" smtClean="0">
                <a:sym typeface="Symbol"/>
              </a:rPr>
              <a:t>		Writing</a:t>
            </a:r>
            <a:endParaRPr lang="en-GB" b="1" i="1" dirty="0">
              <a:sym typeface="Symbol"/>
            </a:endParaRPr>
          </a:p>
          <a:p>
            <a:pPr marL="0" indent="0">
              <a:buNone/>
            </a:pPr>
            <a:endParaRPr lang="en-GB" sz="1000" dirty="0">
              <a:sym typeface="Symbol"/>
            </a:endParaRPr>
          </a:p>
          <a:p>
            <a:pPr marL="0" indent="0">
              <a:buNone/>
            </a:pPr>
            <a:r>
              <a:rPr lang="en-GB" dirty="0">
                <a:sym typeface="Symbol"/>
              </a:rPr>
              <a:t>Each domain - </a:t>
            </a:r>
            <a:r>
              <a:rPr lang="en-GB" b="1" dirty="0">
                <a:sym typeface="Symbol"/>
              </a:rPr>
              <a:t>5 bands (A, B, C, D and E)</a:t>
            </a:r>
          </a:p>
          <a:p>
            <a:pPr marL="0" indent="0">
              <a:buNone/>
            </a:pPr>
            <a:endParaRPr lang="en-GB" sz="1000" dirty="0">
              <a:sym typeface="Symbol"/>
            </a:endParaRPr>
          </a:p>
          <a:p>
            <a:pPr marL="0" indent="0">
              <a:buNone/>
            </a:pPr>
            <a:r>
              <a:rPr lang="en-GB" dirty="0">
                <a:sym typeface="Symbol"/>
              </a:rPr>
              <a:t>Each band - </a:t>
            </a:r>
            <a:r>
              <a:rPr lang="en-GB" b="1" dirty="0">
                <a:sym typeface="Symbol"/>
              </a:rPr>
              <a:t>10 descriptors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08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13432" y="6219190"/>
            <a:ext cx="2895600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/>
          <a:srcRect t="9750" r="5516" b="7091"/>
          <a:stretch/>
        </p:blipFill>
        <p:spPr>
          <a:xfrm>
            <a:off x="0" y="1429401"/>
            <a:ext cx="9029700" cy="47802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" y="1135299"/>
            <a:ext cx="859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Primary Listening A- New to English/Beginning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631" y="191771"/>
            <a:ext cx="8161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Setting Targets </a:t>
            </a:r>
          </a:p>
        </p:txBody>
      </p:sp>
      <p:sp>
        <p:nvSpPr>
          <p:cNvPr id="7" name="Oval Callout 3"/>
          <p:cNvSpPr/>
          <p:nvPr/>
        </p:nvSpPr>
        <p:spPr>
          <a:xfrm>
            <a:off x="5366494" y="1514909"/>
            <a:ext cx="3263156" cy="1782524"/>
          </a:xfrm>
          <a:prstGeom prst="wedgeEllipseCallout">
            <a:avLst>
              <a:gd name="adj1" fmla="val -149788"/>
              <a:gd name="adj2" fmla="val 18749"/>
            </a:avLst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descriptors 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early development 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Bracket 7"/>
          <p:cNvSpPr/>
          <p:nvPr/>
        </p:nvSpPr>
        <p:spPr>
          <a:xfrm>
            <a:off x="1680210" y="2036241"/>
            <a:ext cx="342900" cy="1218829"/>
          </a:xfrm>
          <a:prstGeom prst="rightBracket">
            <a:avLst>
              <a:gd name="adj" fmla="val 0"/>
            </a:avLst>
          </a:prstGeom>
          <a:ln w="1238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Bracket 8"/>
          <p:cNvSpPr/>
          <p:nvPr/>
        </p:nvSpPr>
        <p:spPr>
          <a:xfrm>
            <a:off x="1680210" y="5007377"/>
            <a:ext cx="342900" cy="1211813"/>
          </a:xfrm>
          <a:prstGeom prst="rightBracket">
            <a:avLst/>
          </a:prstGeom>
          <a:ln w="1238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ular Callout 4"/>
          <p:cNvSpPr/>
          <p:nvPr/>
        </p:nvSpPr>
        <p:spPr>
          <a:xfrm>
            <a:off x="5542064" y="4297405"/>
            <a:ext cx="2912015" cy="1623455"/>
          </a:xfrm>
          <a:prstGeom prst="wedgeRoundRectCallout">
            <a:avLst>
              <a:gd name="adj1" fmla="val -171059"/>
              <a:gd name="adj2" fmla="val 13763"/>
              <a:gd name="adj3" fmla="val 16667"/>
            </a:avLst>
          </a:prstGeom>
          <a:solidFill>
            <a:srgbClr val="E3007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closer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next band 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02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226" r="16494"/>
          <a:stretch/>
        </p:blipFill>
        <p:spPr>
          <a:xfrm>
            <a:off x="171450" y="0"/>
            <a:ext cx="8755380" cy="470068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1480" y="4560841"/>
            <a:ext cx="2880360" cy="15430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End of term, year or key stage assessments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8770" y="4560841"/>
            <a:ext cx="2880360" cy="15430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a road map for progress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217420" y="3451860"/>
            <a:ext cx="906780" cy="88011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5638800" y="3428272"/>
            <a:ext cx="906780" cy="88011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34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20322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dirty="0"/>
              <a:t>Thank </a:t>
            </a:r>
            <a:r>
              <a:rPr lang="en-GB" sz="6000" dirty="0" smtClean="0"/>
              <a:t>you for listening </a:t>
            </a:r>
            <a:endParaRPr lang="en-GB" sz="6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dirty="0">
                <a:hlinkClick r:id="rId3"/>
              </a:rPr>
              <a:t>https://www.bell-foundation.org.uk/</a:t>
            </a:r>
            <a:endParaRPr lang="en-GB" dirty="0"/>
          </a:p>
          <a:p>
            <a:pPr marL="0" indent="0" algn="ctr">
              <a:buNone/>
            </a:pPr>
            <a:r>
              <a:rPr lang="en-GB" dirty="0"/>
              <a:t>              @</a:t>
            </a:r>
            <a:r>
              <a:rPr lang="en-GB" dirty="0" err="1"/>
              <a:t>BellFoundation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2785" y="3657646"/>
            <a:ext cx="782829" cy="58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47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04775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i="1" dirty="0">
                <a:solidFill>
                  <a:srgbClr val="92D050"/>
                </a:solidFill>
              </a:rPr>
              <a:t>Assessment is an important part of educational provision. High quality assessment can help teachers and pupils to find out what has been achieved and what </a:t>
            </a:r>
            <a:r>
              <a:rPr lang="en-GB" sz="3600" b="1" i="1" dirty="0" smtClean="0">
                <a:solidFill>
                  <a:srgbClr val="92D050"/>
                </a:solidFill>
              </a:rPr>
              <a:t>more needs </a:t>
            </a:r>
            <a:r>
              <a:rPr lang="en-GB" sz="3600" b="1" i="1" dirty="0">
                <a:solidFill>
                  <a:srgbClr val="92D050"/>
                </a:solidFill>
              </a:rPr>
              <a:t>to be done</a:t>
            </a:r>
            <a:r>
              <a:rPr lang="en-GB" sz="3600" b="1" i="1" dirty="0" smtClean="0">
                <a:solidFill>
                  <a:srgbClr val="92D05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GB" sz="3600" b="1" i="1" dirty="0" smtClean="0">
                <a:solidFill>
                  <a:srgbClr val="92D050"/>
                </a:solidFill>
              </a:rPr>
              <a:t>Leung, 2015</a:t>
            </a:r>
            <a:endParaRPr lang="en-GB" sz="3600" b="1" i="1" dirty="0">
              <a:solidFill>
                <a:srgbClr val="92D05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8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" y="-22432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EAL Assessment? 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 rot="21166847">
            <a:off x="288309" y="1852631"/>
            <a:ext cx="3492010" cy="33767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EAL learners have </a:t>
            </a:r>
            <a:r>
              <a:rPr lang="en-GB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 </a:t>
            </a:r>
            <a:r>
              <a:rPr lang="en-GB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double</a:t>
            </a:r>
            <a:r>
              <a:rPr lang="en-GB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job to do:</a:t>
            </a:r>
          </a:p>
          <a:p>
            <a:pPr algn="ctr"/>
            <a:r>
              <a:rPr lang="en-GB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learn English</a:t>
            </a:r>
          </a:p>
          <a:p>
            <a:pPr algn="ctr"/>
            <a:r>
              <a:rPr lang="en-GB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and</a:t>
            </a:r>
          </a:p>
          <a:p>
            <a:pPr algn="ctr"/>
            <a:r>
              <a:rPr lang="en-GB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learn through English </a:t>
            </a: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Bradley Hand ITC" pitchFamily="66" charset="0"/>
              </a:rPr>
              <a:t>at the same time</a:t>
            </a:r>
          </a:p>
        </p:txBody>
      </p:sp>
      <p:pic>
        <p:nvPicPr>
          <p:cNvPr id="9" name="Picture 2" descr="C:\Documents and Settings\silvana.richardson\Local Settings\Temporary Internet Files\Content.IE5\OJYLIHO3\MC90043258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90436">
            <a:off x="-49997" y="1685605"/>
            <a:ext cx="737159" cy="68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10050" y="793684"/>
            <a:ext cx="4857750" cy="7279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itchFamily="34" charset="0"/>
                <a:cs typeface="Arial" pitchFamily="34" charset="0"/>
              </a:rPr>
              <a:t>Assessing EAL is not the same as assessing Literacy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10050" y="1624442"/>
            <a:ext cx="4857750" cy="7279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itchFamily="34" charset="0"/>
                <a:cs typeface="Arial" pitchFamily="34" charset="0"/>
              </a:rPr>
              <a:t>EAL assessment helps both teachers and pupils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1000" y="2499345"/>
            <a:ext cx="4857750" cy="9562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itchFamily="34" charset="0"/>
                <a:cs typeface="Arial" pitchFamily="34" charset="0"/>
              </a:rPr>
              <a:t>Pupils need to know particular uses of language to be able to succeed in school subjects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71950" y="3540988"/>
            <a:ext cx="4857750" cy="9034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itchFamily="34" charset="0"/>
                <a:cs typeface="Arial" pitchFamily="34" charset="0"/>
              </a:rPr>
              <a:t>EAL assessment spotlights the learner’s needs in a particular area of language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91000" y="4555045"/>
            <a:ext cx="4857750" cy="7279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itchFamily="34" charset="0"/>
                <a:cs typeface="Arial" pitchFamily="34" charset="0"/>
              </a:rPr>
              <a:t>EAL assessment helps teachers teach all EAL learners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71950" y="5435375"/>
            <a:ext cx="4857750" cy="7279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itchFamily="34" charset="0"/>
                <a:cs typeface="Arial" pitchFamily="34" charset="0"/>
              </a:rPr>
              <a:t>EAL assessment is fair and inclusive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90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76"/>
            <a:ext cx="8229600" cy="1143000"/>
          </a:xfrm>
        </p:spPr>
        <p:txBody>
          <a:bodyPr/>
          <a:lstStyle/>
          <a:p>
            <a:pPr algn="ct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Changing landscape of schools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6739" t="22386" r="3638" b="9976"/>
          <a:stretch/>
        </p:blipFill>
        <p:spPr>
          <a:xfrm>
            <a:off x="320040" y="988511"/>
            <a:ext cx="8503919" cy="525274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2940" y="4553000"/>
            <a:ext cx="8023860" cy="1333449"/>
          </a:xfrm>
          <a:prstGeom prst="rect">
            <a:avLst/>
          </a:prstGeom>
          <a:solidFill>
            <a:srgbClr val="E3007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EAL will be a key characteristic of student bodies </a:t>
            </a:r>
          </a:p>
          <a:p>
            <a:pPr algn="ctr"/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many schools for the foreseeable future</a:t>
            </a:r>
          </a:p>
        </p:txBody>
      </p:sp>
      <p:sp>
        <p:nvSpPr>
          <p:cNvPr id="7" name="Right Arrow 6"/>
          <p:cNvSpPr/>
          <p:nvPr/>
        </p:nvSpPr>
        <p:spPr>
          <a:xfrm rot="20831305">
            <a:off x="1569636" y="1610700"/>
            <a:ext cx="5381257" cy="934166"/>
          </a:xfrm>
          <a:prstGeom prst="rightArrow">
            <a:avLst>
              <a:gd name="adj1" fmla="val 50000"/>
              <a:gd name="adj2" fmla="val 46129"/>
            </a:avLst>
          </a:prstGeom>
          <a:solidFill>
            <a:srgbClr val="E3007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Forecast - continue to rise</a:t>
            </a:r>
          </a:p>
        </p:txBody>
      </p:sp>
    </p:spTree>
    <p:extLst>
      <p:ext uri="{BB962C8B-B14F-4D97-AF65-F5344CB8AC3E}">
        <p14:creationId xmlns:p14="http://schemas.microsoft.com/office/powerpoint/2010/main" val="315629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4180"/>
          <a:stretch/>
        </p:blipFill>
        <p:spPr>
          <a:xfrm>
            <a:off x="588645" y="3575832"/>
            <a:ext cx="7966709" cy="2390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8747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Assessment </a:t>
            </a:r>
            <a:r>
              <a:rPr lang="en-GB" dirty="0"/>
              <a:t>of EAL pupils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28600" y="1094253"/>
            <a:ext cx="8686800" cy="2357608"/>
          </a:xfrm>
          <a:prstGeom prst="rect">
            <a:avLst/>
          </a:prstGeom>
          <a:solidFill>
            <a:srgbClr val="A6CE39"/>
          </a:solidFill>
          <a:ln w="952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600"/>
              </a:lnSpc>
              <a:buFont typeface="Arial"/>
              <a:buNone/>
            </a:pPr>
            <a:endParaRPr lang="en-GB" sz="1200" dirty="0" smtClean="0">
              <a:solidFill>
                <a:schemeClr val="dk1"/>
              </a:solidFill>
            </a:endParaRPr>
          </a:p>
          <a:p>
            <a:pPr marL="0" indent="0" algn="ctr">
              <a:lnSpc>
                <a:spcPts val="2600"/>
              </a:lnSpc>
              <a:buFont typeface="Arial"/>
              <a:buNone/>
            </a:pPr>
            <a:r>
              <a:rPr lang="en-GB" sz="2400" dirty="0" smtClean="0">
                <a:solidFill>
                  <a:schemeClr val="dk1"/>
                </a:solidFill>
              </a:rPr>
              <a:t>‘</a:t>
            </a:r>
            <a:r>
              <a:rPr lang="en-GB" sz="11200" dirty="0" smtClean="0">
                <a:solidFill>
                  <a:schemeClr val="dk1"/>
                </a:solidFill>
              </a:rPr>
              <a:t>Proficiency in the English language is the major factor influencing the degree of support an individual student will require, and schools will need to be able to assess this need </a:t>
            </a:r>
            <a:r>
              <a:rPr lang="en-GB" sz="11200" b="1" dirty="0" smtClean="0">
                <a:solidFill>
                  <a:schemeClr val="dk1"/>
                </a:solidFill>
              </a:rPr>
              <a:t>accurately</a:t>
            </a:r>
            <a:r>
              <a:rPr lang="en-GB" sz="11200" dirty="0" smtClean="0">
                <a:solidFill>
                  <a:schemeClr val="dk1"/>
                </a:solidFill>
              </a:rPr>
              <a:t>.’</a:t>
            </a:r>
          </a:p>
          <a:p>
            <a:pPr marL="0" indent="0" algn="ctr">
              <a:lnSpc>
                <a:spcPts val="3600"/>
              </a:lnSpc>
              <a:buNone/>
            </a:pPr>
            <a:r>
              <a:rPr lang="en-GB" sz="11200" dirty="0" smtClean="0">
                <a:solidFill>
                  <a:schemeClr val="tx1"/>
                </a:solidFill>
              </a:rPr>
              <a:t>Strand, </a:t>
            </a:r>
            <a:r>
              <a:rPr lang="en-GB" sz="11200" dirty="0" err="1" smtClean="0">
                <a:solidFill>
                  <a:schemeClr val="tx1"/>
                </a:solidFill>
              </a:rPr>
              <a:t>Malmberg</a:t>
            </a:r>
            <a:r>
              <a:rPr lang="en-GB" sz="11200" dirty="0" smtClean="0">
                <a:solidFill>
                  <a:schemeClr val="tx1"/>
                </a:solidFill>
              </a:rPr>
              <a:t> and Hall (2015) </a:t>
            </a:r>
          </a:p>
          <a:p>
            <a:pPr algn="ctr">
              <a:lnSpc>
                <a:spcPts val="3600"/>
              </a:lnSpc>
            </a:pPr>
            <a:endParaRPr lang="en-GB" sz="2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9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49" y="20539"/>
            <a:ext cx="8534400" cy="928786"/>
          </a:xfrm>
        </p:spPr>
        <p:txBody>
          <a:bodyPr>
            <a:normAutofit/>
          </a:bodyPr>
          <a:lstStyle/>
          <a:p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 EAL Assessment should:  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38" y="763587"/>
            <a:ext cx="8972549" cy="2533650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GB" sz="2400" dirty="0" smtClean="0"/>
              <a:t>Ensure all </a:t>
            </a:r>
            <a:r>
              <a:rPr lang="en-GB" sz="2400" dirty="0"/>
              <a:t>learners achieve their full </a:t>
            </a:r>
            <a:r>
              <a:rPr lang="en-GB" sz="2400" dirty="0" smtClean="0"/>
              <a:t>potential with reference </a:t>
            </a:r>
            <a:r>
              <a:rPr lang="en-GB" sz="2400" dirty="0"/>
              <a:t>to English language </a:t>
            </a:r>
            <a:r>
              <a:rPr lang="en-GB" sz="2400" dirty="0" smtClean="0"/>
              <a:t>development.</a:t>
            </a:r>
          </a:p>
          <a:p>
            <a:pPr marL="514350" indent="-514350">
              <a:buAutoNum type="arabicParenR"/>
            </a:pPr>
            <a:endParaRPr lang="en-GB" sz="900" dirty="0" smtClean="0"/>
          </a:p>
          <a:p>
            <a:pPr marL="514350" indent="-514350">
              <a:buAutoNum type="arabicParenR"/>
            </a:pPr>
            <a:r>
              <a:rPr lang="en-GB" sz="2400" dirty="0" smtClean="0"/>
              <a:t>Consider that </a:t>
            </a:r>
            <a:r>
              <a:rPr lang="en-GB" sz="2400"/>
              <a:t>EAL </a:t>
            </a:r>
            <a:r>
              <a:rPr lang="en-GB" sz="2400" smtClean="0"/>
              <a:t>learners </a:t>
            </a:r>
            <a:r>
              <a:rPr lang="en-GB" sz="2400" dirty="0" smtClean="0"/>
              <a:t>have </a:t>
            </a:r>
            <a:r>
              <a:rPr lang="en-GB" sz="2400" dirty="0"/>
              <a:t>unique </a:t>
            </a:r>
            <a:r>
              <a:rPr lang="en-GB" sz="2400" dirty="0" smtClean="0"/>
              <a:t>profiles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115887" y="2500908"/>
            <a:ext cx="3854450" cy="142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Age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115887" y="4165398"/>
            <a:ext cx="3854450" cy="142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Academic 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track record </a:t>
            </a: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778124" y="5303440"/>
            <a:ext cx="3854450" cy="142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Individual and family circumstances</a:t>
            </a: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4705349" y="4011215"/>
            <a:ext cx="3854450" cy="142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First language literacy 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4705349" y="2519762"/>
            <a:ext cx="3854450" cy="142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First Language educational history  </a:t>
            </a:r>
          </a:p>
        </p:txBody>
      </p:sp>
    </p:spTree>
    <p:extLst>
      <p:ext uri="{BB962C8B-B14F-4D97-AF65-F5344CB8AC3E}">
        <p14:creationId xmlns:p14="http://schemas.microsoft.com/office/powerpoint/2010/main" val="137715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0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 EAL Assessment 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should: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4829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 startAt="3"/>
            </a:pPr>
            <a:r>
              <a:rPr lang="en-GB" dirty="0" smtClean="0"/>
              <a:t>include </a:t>
            </a:r>
            <a:r>
              <a:rPr lang="en-GB" dirty="0"/>
              <a:t>an initial profiling system and rating scales of </a:t>
            </a:r>
            <a:r>
              <a:rPr lang="en-GB" dirty="0" smtClean="0"/>
              <a:t>performance</a:t>
            </a:r>
          </a:p>
          <a:p>
            <a:pPr marL="514350" indent="-514350">
              <a:buFont typeface="+mj-lt"/>
              <a:buAutoNum type="arabicParenR" startAt="3"/>
            </a:pPr>
            <a:endParaRPr lang="en-GB" dirty="0"/>
          </a:p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36538" y="2131815"/>
            <a:ext cx="3854450" cy="142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profiling 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259013" y="4933950"/>
            <a:ext cx="3892550" cy="142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 smtClean="0">
              <a:solidFill>
                <a:schemeClr val="tx1"/>
              </a:solidFill>
            </a:endParaRP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management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12" name="Right Arrow 11"/>
          <p:cNvSpPr/>
          <p:nvPr/>
        </p:nvSpPr>
        <p:spPr>
          <a:xfrm>
            <a:off x="236538" y="3764364"/>
            <a:ext cx="3854450" cy="142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603750" y="2265663"/>
            <a:ext cx="3854450" cy="142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 smtClean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Informing expectations</a:t>
            </a:r>
          </a:p>
          <a:p>
            <a:pPr algn="ctr"/>
            <a:endParaRPr lang="en-GB" dirty="0"/>
          </a:p>
        </p:txBody>
      </p:sp>
      <p:sp>
        <p:nvSpPr>
          <p:cNvPr id="14" name="Right Arrow 13"/>
          <p:cNvSpPr/>
          <p:nvPr/>
        </p:nvSpPr>
        <p:spPr>
          <a:xfrm>
            <a:off x="4603750" y="3764364"/>
            <a:ext cx="3854450" cy="142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into learning</a:t>
            </a:r>
          </a:p>
        </p:txBody>
      </p:sp>
    </p:spTree>
    <p:extLst>
      <p:ext uri="{BB962C8B-B14F-4D97-AF65-F5344CB8AC3E}">
        <p14:creationId xmlns:p14="http://schemas.microsoft.com/office/powerpoint/2010/main" val="245613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318" y="299160"/>
            <a:ext cx="7370681" cy="1143000"/>
          </a:xfrm>
        </p:spPr>
        <p:txBody>
          <a:bodyPr/>
          <a:lstStyle/>
          <a:p>
            <a:r>
              <a:rPr lang="en-GB" dirty="0" smtClean="0"/>
              <a:t>EAL Assessment is clearly important bu</a:t>
            </a:r>
            <a:r>
              <a:rPr lang="en-GB" dirty="0"/>
              <a:t>t</a:t>
            </a:r>
            <a:r>
              <a:rPr lang="en-GB" dirty="0" smtClean="0"/>
              <a:t> …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63411"/>
            <a:ext cx="8229600" cy="15627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5572" y="1769606"/>
            <a:ext cx="8848407" cy="7963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“We know out about new arrivals 24-hours before. If we are lucky”</a:t>
            </a:r>
            <a:endParaRPr lang="en-GB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0336" y="17483"/>
            <a:ext cx="1496747" cy="1613982"/>
            <a:chOff x="7158341" y="850752"/>
            <a:chExt cx="1109901" cy="1452350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39503">
              <a:off x="7158341" y="1198190"/>
              <a:ext cx="1109901" cy="1104912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 descr="C:\Documents and Settings\silvana.richardson\Local Settings\Temporary Internet Files\Content.IE5\OJYLIHO3\MC900432586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48998">
              <a:off x="7218578" y="850207"/>
              <a:ext cx="503359" cy="504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135572" y="2701786"/>
            <a:ext cx="8833643" cy="75108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“We know the pupils’ name and nationality. That’s about it”</a:t>
            </a:r>
            <a:endParaRPr lang="en-GB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5574" y="3623899"/>
            <a:ext cx="8848405" cy="75408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“we give new arrivals a maths paper and reading test”</a:t>
            </a:r>
            <a:endParaRPr lang="en-GB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5572" y="5292090"/>
            <a:ext cx="8863167" cy="9160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“We are desperate for help with EAL assessment. Can you give us a test?”</a:t>
            </a:r>
            <a:endParaRPr lang="en-GB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8190" y="4463909"/>
            <a:ext cx="8848405" cy="75408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“We place them in classes where there is space”</a:t>
            </a:r>
            <a:endParaRPr lang="en-GB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26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35" y="274638"/>
            <a:ext cx="8955405" cy="1143000"/>
          </a:xfrm>
        </p:spPr>
        <p:txBody>
          <a:bodyPr>
            <a:normAutofit/>
          </a:bodyPr>
          <a:lstStyle/>
          <a:p>
            <a:pPr algn="ctr"/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DfE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Proficiency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English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scales</a:t>
            </a:r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4180"/>
          <a:stretch/>
        </p:blipFill>
        <p:spPr>
          <a:xfrm>
            <a:off x="280035" y="960438"/>
            <a:ext cx="8498205" cy="460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84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0A5778923A0D48A9DBDF28B25EA6BE" ma:contentTypeVersion="2" ma:contentTypeDescription="Create a new document." ma:contentTypeScope="" ma:versionID="17a14d3e6258abe55912f1eb92d55b9d">
  <xsd:schema xmlns:xsd="http://www.w3.org/2001/XMLSchema" xmlns:xs="http://www.w3.org/2001/XMLSchema" xmlns:p="http://schemas.microsoft.com/office/2006/metadata/properties" xmlns:ns2="4792f64d-3483-4bfd-a8dd-90820385f9c5" targetNamespace="http://schemas.microsoft.com/office/2006/metadata/properties" ma:root="true" ma:fieldsID="a090645933b3105cb1d838eb1740c8a3" ns2:_="">
    <xsd:import namespace="4792f64d-3483-4bfd-a8dd-90820385f9c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92f64d-3483-4bfd-a8dd-90820385f9c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C84084-B848-45E4-A6D0-7983D07B5845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792f64d-3483-4bfd-a8dd-90820385f9c5"/>
  </ds:schemaRefs>
</ds:datastoreItem>
</file>

<file path=customXml/itemProps2.xml><?xml version="1.0" encoding="utf-8"?>
<ds:datastoreItem xmlns:ds="http://schemas.openxmlformats.org/officeDocument/2006/customXml" ds:itemID="{43631F35-7445-49AF-8631-00BD0B82E0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4AF1F4-EB6C-4EC8-A249-E763F3FCD3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92f64d-3483-4bfd-a8dd-90820385f9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513</Words>
  <Application>Microsoft Office PowerPoint</Application>
  <PresentationFormat>On-screen Show (4:3)</PresentationFormat>
  <Paragraphs>122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Bradley Hand ITC</vt:lpstr>
      <vt:lpstr>Calibri</vt:lpstr>
      <vt:lpstr>Symbol</vt:lpstr>
      <vt:lpstr>Office Theme</vt:lpstr>
      <vt:lpstr>Best Practice in EAL Assessment Katherine Solomon  </vt:lpstr>
      <vt:lpstr>PowerPoint Presentation</vt:lpstr>
      <vt:lpstr>Why EAL Assessment? </vt:lpstr>
      <vt:lpstr>The Changing landscape of schools </vt:lpstr>
      <vt:lpstr>Assessment of EAL pupils </vt:lpstr>
      <vt:lpstr>Effective EAL Assessment should:  </vt:lpstr>
      <vt:lpstr>Effective EAL Assessment should:</vt:lpstr>
      <vt:lpstr>EAL Assessment is clearly important but … </vt:lpstr>
      <vt:lpstr>DfE Proficiency in English scales </vt:lpstr>
      <vt:lpstr>Available now! </vt:lpstr>
      <vt:lpstr>The EAL Assessment Framework  for Schools</vt:lpstr>
      <vt:lpstr>Fit with the DfE statutory reporting          of EAL pupils’ Proficiency in English </vt:lpstr>
      <vt:lpstr>Structure of the framework</vt:lpstr>
      <vt:lpstr>PowerPoint Presentation</vt:lpstr>
      <vt:lpstr>PowerPoint Presentation</vt:lpstr>
      <vt:lpstr>Thank you for listening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pupils with EAL Senior Leaders</dc:title>
  <dc:creator>Katherine</dc:creator>
  <cp:lastModifiedBy>Hau,Andrew</cp:lastModifiedBy>
  <cp:revision>87</cp:revision>
  <cp:lastPrinted>2017-02-22T10:54:01Z</cp:lastPrinted>
  <dcterms:modified xsi:type="dcterms:W3CDTF">2017-02-24T10:37:08Z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0x010100350A5778923A0D48A9DBDF28B25EA6BE</vt:lpwstr>
  </property>
</Properties>
</file>