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60"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snapToGrid="0">
      <p:cViewPr varScale="1">
        <p:scale>
          <a:sx n="104" d="100"/>
          <a:sy n="104" d="100"/>
        </p:scale>
        <p:origin x="114" y="198"/>
      </p:cViewPr>
      <p:guideLst/>
    </p:cSldViewPr>
  </p:slideViewPr>
  <p:notesTextViewPr>
    <p:cViewPr>
      <p:scale>
        <a:sx n="1" d="1"/>
        <a:sy n="1" d="1"/>
      </p:scale>
      <p:origin x="0" y="0"/>
    </p:cViewPr>
  </p:notesTextViewPr>
  <p:notesViewPr>
    <p:cSldViewPr snapToGrid="0">
      <p:cViewPr varScale="1">
        <p:scale>
          <a:sx n="87" d="100"/>
          <a:sy n="87" d="100"/>
        </p:scale>
        <p:origin x="298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A4A92F-BC42-4568-991E-EBF2632C89D3}" type="doc">
      <dgm:prSet loTypeId="urn:microsoft.com/office/officeart/2005/8/layout/venn1" loCatId="relationship" qsTypeId="urn:microsoft.com/office/officeart/2005/8/quickstyle/simple1" qsCatId="simple" csTypeId="urn:microsoft.com/office/officeart/2005/8/colors/accent1_2" csCatId="accent1" phldr="1"/>
      <dgm:spPr/>
    </dgm:pt>
    <dgm:pt modelId="{80D3060D-D2D0-42A6-B5DF-C20B73E3C9FF}">
      <dgm:prSet phldrT="[Text]" custT="1"/>
      <dgm:spPr/>
      <dgm:t>
        <a:bodyPr/>
        <a:lstStyle/>
        <a:p>
          <a:r>
            <a:rPr lang="en-GB" sz="2800" dirty="0">
              <a:latin typeface="Arial" panose="020B0604020202020204" pitchFamily="34" charset="0"/>
              <a:cs typeface="Arial" panose="020B0604020202020204" pitchFamily="34" charset="0"/>
            </a:rPr>
            <a:t>Literacy</a:t>
          </a:r>
        </a:p>
      </dgm:t>
    </dgm:pt>
    <dgm:pt modelId="{9701769E-630D-4D1F-8010-DF92A11E3507}" type="parTrans" cxnId="{4A362785-44BA-4E47-81F2-CB67A6E25BF7}">
      <dgm:prSet/>
      <dgm:spPr/>
      <dgm:t>
        <a:bodyPr/>
        <a:lstStyle/>
        <a:p>
          <a:endParaRPr lang="en-GB"/>
        </a:p>
      </dgm:t>
    </dgm:pt>
    <dgm:pt modelId="{D9A37906-505F-43EC-848C-5C687940285A}" type="sibTrans" cxnId="{4A362785-44BA-4E47-81F2-CB67A6E25BF7}">
      <dgm:prSet/>
      <dgm:spPr/>
      <dgm:t>
        <a:bodyPr/>
        <a:lstStyle/>
        <a:p>
          <a:endParaRPr lang="en-GB"/>
        </a:p>
      </dgm:t>
    </dgm:pt>
    <dgm:pt modelId="{2E0E1DC2-94AA-47BF-951B-95832E479916}">
      <dgm:prSet phldrT="[Text]" custT="1"/>
      <dgm:spPr/>
      <dgm:t>
        <a:bodyPr/>
        <a:lstStyle/>
        <a:p>
          <a:r>
            <a:rPr lang="en-GB" sz="2800" dirty="0">
              <a:latin typeface="Arial" panose="020B0604020202020204" pitchFamily="34" charset="0"/>
              <a:cs typeface="Arial" panose="020B0604020202020204" pitchFamily="34" charset="0"/>
            </a:rPr>
            <a:t>EAL</a:t>
          </a:r>
        </a:p>
      </dgm:t>
    </dgm:pt>
    <dgm:pt modelId="{EBCC2AA2-ECF1-4A97-B0C8-FE118A967103}" type="parTrans" cxnId="{AD3AA773-25BA-47ED-AB83-44F2188F6905}">
      <dgm:prSet/>
      <dgm:spPr/>
      <dgm:t>
        <a:bodyPr/>
        <a:lstStyle/>
        <a:p>
          <a:endParaRPr lang="en-GB"/>
        </a:p>
      </dgm:t>
    </dgm:pt>
    <dgm:pt modelId="{6D8B32EF-ECB0-4096-97B7-75B8A4B66F58}" type="sibTrans" cxnId="{AD3AA773-25BA-47ED-AB83-44F2188F6905}">
      <dgm:prSet/>
      <dgm:spPr/>
      <dgm:t>
        <a:bodyPr/>
        <a:lstStyle/>
        <a:p>
          <a:endParaRPr lang="en-GB"/>
        </a:p>
      </dgm:t>
    </dgm:pt>
    <dgm:pt modelId="{1B55589C-DA7F-4FD4-B5F6-8A9FD9409C5E}">
      <dgm:prSet phldrT="[Text]" custT="1"/>
      <dgm:spPr/>
      <dgm:t>
        <a:bodyPr/>
        <a:lstStyle/>
        <a:p>
          <a:r>
            <a:rPr lang="en-GB" sz="2800" dirty="0">
              <a:latin typeface="Arial" panose="020B0604020202020204" pitchFamily="34" charset="0"/>
              <a:cs typeface="Arial" panose="020B0604020202020204" pitchFamily="34" charset="0"/>
            </a:rPr>
            <a:t>SEND</a:t>
          </a:r>
        </a:p>
      </dgm:t>
    </dgm:pt>
    <dgm:pt modelId="{6CEEA63B-A2F2-49C4-B24D-95C7D44516DE}" type="parTrans" cxnId="{C51D1E45-510F-4E0E-AF66-202151F13339}">
      <dgm:prSet/>
      <dgm:spPr/>
      <dgm:t>
        <a:bodyPr/>
        <a:lstStyle/>
        <a:p>
          <a:endParaRPr lang="en-GB"/>
        </a:p>
      </dgm:t>
    </dgm:pt>
    <dgm:pt modelId="{2BA5AA9F-1D4E-4331-BD39-D6B8CD17A358}" type="sibTrans" cxnId="{C51D1E45-510F-4E0E-AF66-202151F13339}">
      <dgm:prSet/>
      <dgm:spPr/>
      <dgm:t>
        <a:bodyPr/>
        <a:lstStyle/>
        <a:p>
          <a:endParaRPr lang="en-GB"/>
        </a:p>
      </dgm:t>
    </dgm:pt>
    <dgm:pt modelId="{0C0192ED-0D98-4DF1-951C-04E86B2703C0}" type="pres">
      <dgm:prSet presAssocID="{2CA4A92F-BC42-4568-991E-EBF2632C89D3}" presName="compositeShape" presStyleCnt="0">
        <dgm:presLayoutVars>
          <dgm:chMax val="7"/>
          <dgm:dir/>
          <dgm:resizeHandles val="exact"/>
        </dgm:presLayoutVars>
      </dgm:prSet>
      <dgm:spPr/>
    </dgm:pt>
    <dgm:pt modelId="{12144632-2384-4CDC-8D58-210B74161E0B}" type="pres">
      <dgm:prSet presAssocID="{80D3060D-D2D0-42A6-B5DF-C20B73E3C9FF}" presName="circ1" presStyleLbl="vennNode1" presStyleIdx="0" presStyleCnt="3"/>
      <dgm:spPr/>
    </dgm:pt>
    <dgm:pt modelId="{1FF60DE5-02E4-4799-B279-04140ACEA6BC}" type="pres">
      <dgm:prSet presAssocID="{80D3060D-D2D0-42A6-B5DF-C20B73E3C9FF}" presName="circ1Tx" presStyleLbl="revTx" presStyleIdx="0" presStyleCnt="0">
        <dgm:presLayoutVars>
          <dgm:chMax val="0"/>
          <dgm:chPref val="0"/>
          <dgm:bulletEnabled val="1"/>
        </dgm:presLayoutVars>
      </dgm:prSet>
      <dgm:spPr/>
    </dgm:pt>
    <dgm:pt modelId="{684315FE-E962-4722-AD79-894B5FC8BE8A}" type="pres">
      <dgm:prSet presAssocID="{2E0E1DC2-94AA-47BF-951B-95832E479916}" presName="circ2" presStyleLbl="vennNode1" presStyleIdx="1" presStyleCnt="3"/>
      <dgm:spPr/>
    </dgm:pt>
    <dgm:pt modelId="{A504E4DB-4035-4740-BEC3-B6EBFE85124F}" type="pres">
      <dgm:prSet presAssocID="{2E0E1DC2-94AA-47BF-951B-95832E479916}" presName="circ2Tx" presStyleLbl="revTx" presStyleIdx="0" presStyleCnt="0">
        <dgm:presLayoutVars>
          <dgm:chMax val="0"/>
          <dgm:chPref val="0"/>
          <dgm:bulletEnabled val="1"/>
        </dgm:presLayoutVars>
      </dgm:prSet>
      <dgm:spPr/>
    </dgm:pt>
    <dgm:pt modelId="{A98BD254-F5BB-4C51-A21D-08DE7B5043BB}" type="pres">
      <dgm:prSet presAssocID="{1B55589C-DA7F-4FD4-B5F6-8A9FD9409C5E}" presName="circ3" presStyleLbl="vennNode1" presStyleIdx="2" presStyleCnt="3"/>
      <dgm:spPr/>
    </dgm:pt>
    <dgm:pt modelId="{58DA8F81-8917-4EBE-9171-41BBB227CA5F}" type="pres">
      <dgm:prSet presAssocID="{1B55589C-DA7F-4FD4-B5F6-8A9FD9409C5E}" presName="circ3Tx" presStyleLbl="revTx" presStyleIdx="0" presStyleCnt="0">
        <dgm:presLayoutVars>
          <dgm:chMax val="0"/>
          <dgm:chPref val="0"/>
          <dgm:bulletEnabled val="1"/>
        </dgm:presLayoutVars>
      </dgm:prSet>
      <dgm:spPr/>
    </dgm:pt>
  </dgm:ptLst>
  <dgm:cxnLst>
    <dgm:cxn modelId="{38464FF0-1E09-C44B-B680-2B646B9FC9CC}" type="presOf" srcId="{2E0E1DC2-94AA-47BF-951B-95832E479916}" destId="{684315FE-E962-4722-AD79-894B5FC8BE8A}" srcOrd="0" destOrd="0" presId="urn:microsoft.com/office/officeart/2005/8/layout/venn1"/>
    <dgm:cxn modelId="{F5A4176C-4207-8B43-A6D7-68F0BA2C46BF}" type="presOf" srcId="{2CA4A92F-BC42-4568-991E-EBF2632C89D3}" destId="{0C0192ED-0D98-4DF1-951C-04E86B2703C0}" srcOrd="0" destOrd="0" presId="urn:microsoft.com/office/officeart/2005/8/layout/venn1"/>
    <dgm:cxn modelId="{B103CB09-A422-3947-9468-F4CDD634AFF6}" type="presOf" srcId="{1B55589C-DA7F-4FD4-B5F6-8A9FD9409C5E}" destId="{A98BD254-F5BB-4C51-A21D-08DE7B5043BB}" srcOrd="0" destOrd="0" presId="urn:microsoft.com/office/officeart/2005/8/layout/venn1"/>
    <dgm:cxn modelId="{AD3AA773-25BA-47ED-AB83-44F2188F6905}" srcId="{2CA4A92F-BC42-4568-991E-EBF2632C89D3}" destId="{2E0E1DC2-94AA-47BF-951B-95832E479916}" srcOrd="1" destOrd="0" parTransId="{EBCC2AA2-ECF1-4A97-B0C8-FE118A967103}" sibTransId="{6D8B32EF-ECB0-4096-97B7-75B8A4B66F58}"/>
    <dgm:cxn modelId="{3E66F065-AEF4-6A49-9CAA-BD8E15EF9127}" type="presOf" srcId="{80D3060D-D2D0-42A6-B5DF-C20B73E3C9FF}" destId="{12144632-2384-4CDC-8D58-210B74161E0B}" srcOrd="0" destOrd="0" presId="urn:microsoft.com/office/officeart/2005/8/layout/venn1"/>
    <dgm:cxn modelId="{A69F5F73-04AA-4D4C-AAFA-89F68FC6404B}" type="presOf" srcId="{1B55589C-DA7F-4FD4-B5F6-8A9FD9409C5E}" destId="{58DA8F81-8917-4EBE-9171-41BBB227CA5F}" srcOrd="1" destOrd="0" presId="urn:microsoft.com/office/officeart/2005/8/layout/venn1"/>
    <dgm:cxn modelId="{C51D1E45-510F-4E0E-AF66-202151F13339}" srcId="{2CA4A92F-BC42-4568-991E-EBF2632C89D3}" destId="{1B55589C-DA7F-4FD4-B5F6-8A9FD9409C5E}" srcOrd="2" destOrd="0" parTransId="{6CEEA63B-A2F2-49C4-B24D-95C7D44516DE}" sibTransId="{2BA5AA9F-1D4E-4331-BD39-D6B8CD17A358}"/>
    <dgm:cxn modelId="{8F6AC893-A39B-194E-A186-39424C9B9EEF}" type="presOf" srcId="{80D3060D-D2D0-42A6-B5DF-C20B73E3C9FF}" destId="{1FF60DE5-02E4-4799-B279-04140ACEA6BC}" srcOrd="1" destOrd="0" presId="urn:microsoft.com/office/officeart/2005/8/layout/venn1"/>
    <dgm:cxn modelId="{4A362785-44BA-4E47-81F2-CB67A6E25BF7}" srcId="{2CA4A92F-BC42-4568-991E-EBF2632C89D3}" destId="{80D3060D-D2D0-42A6-B5DF-C20B73E3C9FF}" srcOrd="0" destOrd="0" parTransId="{9701769E-630D-4D1F-8010-DF92A11E3507}" sibTransId="{D9A37906-505F-43EC-848C-5C687940285A}"/>
    <dgm:cxn modelId="{741FCD5E-A860-F141-9423-17E7BF0455BA}" type="presOf" srcId="{2E0E1DC2-94AA-47BF-951B-95832E479916}" destId="{A504E4DB-4035-4740-BEC3-B6EBFE85124F}" srcOrd="1" destOrd="0" presId="urn:microsoft.com/office/officeart/2005/8/layout/venn1"/>
    <dgm:cxn modelId="{9EA39D75-E518-454E-8896-FCF85006CF42}" type="presParOf" srcId="{0C0192ED-0D98-4DF1-951C-04E86B2703C0}" destId="{12144632-2384-4CDC-8D58-210B74161E0B}" srcOrd="0" destOrd="0" presId="urn:microsoft.com/office/officeart/2005/8/layout/venn1"/>
    <dgm:cxn modelId="{83B453F2-8E0E-0A4E-AFC7-9B85A1363205}" type="presParOf" srcId="{0C0192ED-0D98-4DF1-951C-04E86B2703C0}" destId="{1FF60DE5-02E4-4799-B279-04140ACEA6BC}" srcOrd="1" destOrd="0" presId="urn:microsoft.com/office/officeart/2005/8/layout/venn1"/>
    <dgm:cxn modelId="{88134C63-5323-CD43-AD92-62B218D3A5A1}" type="presParOf" srcId="{0C0192ED-0D98-4DF1-951C-04E86B2703C0}" destId="{684315FE-E962-4722-AD79-894B5FC8BE8A}" srcOrd="2" destOrd="0" presId="urn:microsoft.com/office/officeart/2005/8/layout/venn1"/>
    <dgm:cxn modelId="{FCE17551-5804-D149-A876-709694F437F2}" type="presParOf" srcId="{0C0192ED-0D98-4DF1-951C-04E86B2703C0}" destId="{A504E4DB-4035-4740-BEC3-B6EBFE85124F}" srcOrd="3" destOrd="0" presId="urn:microsoft.com/office/officeart/2005/8/layout/venn1"/>
    <dgm:cxn modelId="{4A0F3DA5-4019-B649-BF96-18A379920D25}" type="presParOf" srcId="{0C0192ED-0D98-4DF1-951C-04E86B2703C0}" destId="{A98BD254-F5BB-4C51-A21D-08DE7B5043BB}" srcOrd="4" destOrd="0" presId="urn:microsoft.com/office/officeart/2005/8/layout/venn1"/>
    <dgm:cxn modelId="{81823E2F-8DCE-F44E-9774-AABAA1032514}" type="presParOf" srcId="{0C0192ED-0D98-4DF1-951C-04E86B2703C0}" destId="{58DA8F81-8917-4EBE-9171-41BBB227CA5F}"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A4A92F-BC42-4568-991E-EBF2632C89D3}" type="doc">
      <dgm:prSet loTypeId="urn:microsoft.com/office/officeart/2005/8/layout/venn1" loCatId="relationship" qsTypeId="urn:microsoft.com/office/officeart/2005/8/quickstyle/simple1" qsCatId="simple" csTypeId="urn:microsoft.com/office/officeart/2005/8/colors/accent1_2" csCatId="accent1" phldr="1"/>
      <dgm:spPr/>
    </dgm:pt>
    <dgm:pt modelId="{80D3060D-D2D0-42A6-B5DF-C20B73E3C9FF}">
      <dgm:prSet phldrT="[Text]" custT="1"/>
      <dgm:spPr/>
      <dgm:t>
        <a:bodyPr/>
        <a:lstStyle/>
        <a:p>
          <a:r>
            <a:rPr lang="en-GB" sz="2800" dirty="0">
              <a:latin typeface="Arial" panose="020B0604020202020204" pitchFamily="34" charset="0"/>
              <a:cs typeface="Arial" panose="020B0604020202020204" pitchFamily="34" charset="0"/>
            </a:rPr>
            <a:t>Child, family and community engagement</a:t>
          </a:r>
        </a:p>
      </dgm:t>
    </dgm:pt>
    <dgm:pt modelId="{9701769E-630D-4D1F-8010-DF92A11E3507}" type="parTrans" cxnId="{4A362785-44BA-4E47-81F2-CB67A6E25BF7}">
      <dgm:prSet/>
      <dgm:spPr/>
      <dgm:t>
        <a:bodyPr/>
        <a:lstStyle/>
        <a:p>
          <a:endParaRPr lang="en-GB"/>
        </a:p>
      </dgm:t>
    </dgm:pt>
    <dgm:pt modelId="{D9A37906-505F-43EC-848C-5C687940285A}" type="sibTrans" cxnId="{4A362785-44BA-4E47-81F2-CB67A6E25BF7}">
      <dgm:prSet/>
      <dgm:spPr/>
      <dgm:t>
        <a:bodyPr/>
        <a:lstStyle/>
        <a:p>
          <a:endParaRPr lang="en-GB"/>
        </a:p>
      </dgm:t>
    </dgm:pt>
    <dgm:pt modelId="{2E0E1DC2-94AA-47BF-951B-95832E479916}">
      <dgm:prSet phldrT="[Text]" custT="1"/>
      <dgm:spPr/>
      <dgm:t>
        <a:bodyPr/>
        <a:lstStyle/>
        <a:p>
          <a:r>
            <a:rPr lang="en-GB" sz="2800" dirty="0">
              <a:latin typeface="Arial" panose="020B0604020202020204" pitchFamily="34" charset="0"/>
              <a:cs typeface="Arial" panose="020B0604020202020204" pitchFamily="34" charset="0"/>
            </a:rPr>
            <a:t>Effective EAL pedagog</a:t>
          </a:r>
          <a:r>
            <a:rPr lang="en-GB" sz="3200" dirty="0"/>
            <a:t>ies </a:t>
          </a:r>
        </a:p>
      </dgm:t>
    </dgm:pt>
    <dgm:pt modelId="{EBCC2AA2-ECF1-4A97-B0C8-FE118A967103}" type="parTrans" cxnId="{AD3AA773-25BA-47ED-AB83-44F2188F6905}">
      <dgm:prSet/>
      <dgm:spPr/>
      <dgm:t>
        <a:bodyPr/>
        <a:lstStyle/>
        <a:p>
          <a:endParaRPr lang="en-GB"/>
        </a:p>
      </dgm:t>
    </dgm:pt>
    <dgm:pt modelId="{6D8B32EF-ECB0-4096-97B7-75B8A4B66F58}" type="sibTrans" cxnId="{AD3AA773-25BA-47ED-AB83-44F2188F6905}">
      <dgm:prSet/>
      <dgm:spPr/>
      <dgm:t>
        <a:bodyPr/>
        <a:lstStyle/>
        <a:p>
          <a:endParaRPr lang="en-GB"/>
        </a:p>
      </dgm:t>
    </dgm:pt>
    <dgm:pt modelId="{1B55589C-DA7F-4FD4-B5F6-8A9FD9409C5E}">
      <dgm:prSet phldrT="[Text]" custT="1"/>
      <dgm:spPr/>
      <dgm:t>
        <a:bodyPr/>
        <a:lstStyle/>
        <a:p>
          <a:r>
            <a:rPr lang="en-GB" sz="2800" dirty="0">
              <a:latin typeface="Arial" panose="020B0604020202020204" pitchFamily="34" charset="0"/>
              <a:cs typeface="Arial" panose="020B0604020202020204" pitchFamily="34" charset="0"/>
            </a:rPr>
            <a:t>Information gathering and sharing</a:t>
          </a:r>
        </a:p>
      </dgm:t>
    </dgm:pt>
    <dgm:pt modelId="{6CEEA63B-A2F2-49C4-B24D-95C7D44516DE}" type="parTrans" cxnId="{C51D1E45-510F-4E0E-AF66-202151F13339}">
      <dgm:prSet/>
      <dgm:spPr/>
      <dgm:t>
        <a:bodyPr/>
        <a:lstStyle/>
        <a:p>
          <a:endParaRPr lang="en-GB"/>
        </a:p>
      </dgm:t>
    </dgm:pt>
    <dgm:pt modelId="{2BA5AA9F-1D4E-4331-BD39-D6B8CD17A358}" type="sibTrans" cxnId="{C51D1E45-510F-4E0E-AF66-202151F13339}">
      <dgm:prSet/>
      <dgm:spPr/>
      <dgm:t>
        <a:bodyPr/>
        <a:lstStyle/>
        <a:p>
          <a:endParaRPr lang="en-GB"/>
        </a:p>
      </dgm:t>
    </dgm:pt>
    <dgm:pt modelId="{0C0192ED-0D98-4DF1-951C-04E86B2703C0}" type="pres">
      <dgm:prSet presAssocID="{2CA4A92F-BC42-4568-991E-EBF2632C89D3}" presName="compositeShape" presStyleCnt="0">
        <dgm:presLayoutVars>
          <dgm:chMax val="7"/>
          <dgm:dir/>
          <dgm:resizeHandles val="exact"/>
        </dgm:presLayoutVars>
      </dgm:prSet>
      <dgm:spPr/>
    </dgm:pt>
    <dgm:pt modelId="{12144632-2384-4CDC-8D58-210B74161E0B}" type="pres">
      <dgm:prSet presAssocID="{80D3060D-D2D0-42A6-B5DF-C20B73E3C9FF}" presName="circ1" presStyleLbl="vennNode1" presStyleIdx="0" presStyleCnt="3"/>
      <dgm:spPr/>
    </dgm:pt>
    <dgm:pt modelId="{1FF60DE5-02E4-4799-B279-04140ACEA6BC}" type="pres">
      <dgm:prSet presAssocID="{80D3060D-D2D0-42A6-B5DF-C20B73E3C9FF}" presName="circ1Tx" presStyleLbl="revTx" presStyleIdx="0" presStyleCnt="0">
        <dgm:presLayoutVars>
          <dgm:chMax val="0"/>
          <dgm:chPref val="0"/>
          <dgm:bulletEnabled val="1"/>
        </dgm:presLayoutVars>
      </dgm:prSet>
      <dgm:spPr/>
    </dgm:pt>
    <dgm:pt modelId="{684315FE-E962-4722-AD79-894B5FC8BE8A}" type="pres">
      <dgm:prSet presAssocID="{2E0E1DC2-94AA-47BF-951B-95832E479916}" presName="circ2" presStyleLbl="vennNode1" presStyleIdx="1" presStyleCnt="3"/>
      <dgm:spPr/>
    </dgm:pt>
    <dgm:pt modelId="{A504E4DB-4035-4740-BEC3-B6EBFE85124F}" type="pres">
      <dgm:prSet presAssocID="{2E0E1DC2-94AA-47BF-951B-95832E479916}" presName="circ2Tx" presStyleLbl="revTx" presStyleIdx="0" presStyleCnt="0">
        <dgm:presLayoutVars>
          <dgm:chMax val="0"/>
          <dgm:chPref val="0"/>
          <dgm:bulletEnabled val="1"/>
        </dgm:presLayoutVars>
      </dgm:prSet>
      <dgm:spPr/>
    </dgm:pt>
    <dgm:pt modelId="{A98BD254-F5BB-4C51-A21D-08DE7B5043BB}" type="pres">
      <dgm:prSet presAssocID="{1B55589C-DA7F-4FD4-B5F6-8A9FD9409C5E}" presName="circ3" presStyleLbl="vennNode1" presStyleIdx="2" presStyleCnt="3"/>
      <dgm:spPr/>
    </dgm:pt>
    <dgm:pt modelId="{58DA8F81-8917-4EBE-9171-41BBB227CA5F}" type="pres">
      <dgm:prSet presAssocID="{1B55589C-DA7F-4FD4-B5F6-8A9FD9409C5E}" presName="circ3Tx" presStyleLbl="revTx" presStyleIdx="0" presStyleCnt="0">
        <dgm:presLayoutVars>
          <dgm:chMax val="0"/>
          <dgm:chPref val="0"/>
          <dgm:bulletEnabled val="1"/>
        </dgm:presLayoutVars>
      </dgm:prSet>
      <dgm:spPr/>
    </dgm:pt>
  </dgm:ptLst>
  <dgm:cxnLst>
    <dgm:cxn modelId="{38464FF0-1E09-C44B-B680-2B646B9FC9CC}" type="presOf" srcId="{2E0E1DC2-94AA-47BF-951B-95832E479916}" destId="{684315FE-E962-4722-AD79-894B5FC8BE8A}" srcOrd="0" destOrd="0" presId="urn:microsoft.com/office/officeart/2005/8/layout/venn1"/>
    <dgm:cxn modelId="{F5A4176C-4207-8B43-A6D7-68F0BA2C46BF}" type="presOf" srcId="{2CA4A92F-BC42-4568-991E-EBF2632C89D3}" destId="{0C0192ED-0D98-4DF1-951C-04E86B2703C0}" srcOrd="0" destOrd="0" presId="urn:microsoft.com/office/officeart/2005/8/layout/venn1"/>
    <dgm:cxn modelId="{B103CB09-A422-3947-9468-F4CDD634AFF6}" type="presOf" srcId="{1B55589C-DA7F-4FD4-B5F6-8A9FD9409C5E}" destId="{A98BD254-F5BB-4C51-A21D-08DE7B5043BB}" srcOrd="0" destOrd="0" presId="urn:microsoft.com/office/officeart/2005/8/layout/venn1"/>
    <dgm:cxn modelId="{AD3AA773-25BA-47ED-AB83-44F2188F6905}" srcId="{2CA4A92F-BC42-4568-991E-EBF2632C89D3}" destId="{2E0E1DC2-94AA-47BF-951B-95832E479916}" srcOrd="1" destOrd="0" parTransId="{EBCC2AA2-ECF1-4A97-B0C8-FE118A967103}" sibTransId="{6D8B32EF-ECB0-4096-97B7-75B8A4B66F58}"/>
    <dgm:cxn modelId="{3E66F065-AEF4-6A49-9CAA-BD8E15EF9127}" type="presOf" srcId="{80D3060D-D2D0-42A6-B5DF-C20B73E3C9FF}" destId="{12144632-2384-4CDC-8D58-210B74161E0B}" srcOrd="0" destOrd="0" presId="urn:microsoft.com/office/officeart/2005/8/layout/venn1"/>
    <dgm:cxn modelId="{A69F5F73-04AA-4D4C-AAFA-89F68FC6404B}" type="presOf" srcId="{1B55589C-DA7F-4FD4-B5F6-8A9FD9409C5E}" destId="{58DA8F81-8917-4EBE-9171-41BBB227CA5F}" srcOrd="1" destOrd="0" presId="urn:microsoft.com/office/officeart/2005/8/layout/venn1"/>
    <dgm:cxn modelId="{C51D1E45-510F-4E0E-AF66-202151F13339}" srcId="{2CA4A92F-BC42-4568-991E-EBF2632C89D3}" destId="{1B55589C-DA7F-4FD4-B5F6-8A9FD9409C5E}" srcOrd="2" destOrd="0" parTransId="{6CEEA63B-A2F2-49C4-B24D-95C7D44516DE}" sibTransId="{2BA5AA9F-1D4E-4331-BD39-D6B8CD17A358}"/>
    <dgm:cxn modelId="{8F6AC893-A39B-194E-A186-39424C9B9EEF}" type="presOf" srcId="{80D3060D-D2D0-42A6-B5DF-C20B73E3C9FF}" destId="{1FF60DE5-02E4-4799-B279-04140ACEA6BC}" srcOrd="1" destOrd="0" presId="urn:microsoft.com/office/officeart/2005/8/layout/venn1"/>
    <dgm:cxn modelId="{4A362785-44BA-4E47-81F2-CB67A6E25BF7}" srcId="{2CA4A92F-BC42-4568-991E-EBF2632C89D3}" destId="{80D3060D-D2D0-42A6-B5DF-C20B73E3C9FF}" srcOrd="0" destOrd="0" parTransId="{9701769E-630D-4D1F-8010-DF92A11E3507}" sibTransId="{D9A37906-505F-43EC-848C-5C687940285A}"/>
    <dgm:cxn modelId="{741FCD5E-A860-F141-9423-17E7BF0455BA}" type="presOf" srcId="{2E0E1DC2-94AA-47BF-951B-95832E479916}" destId="{A504E4DB-4035-4740-BEC3-B6EBFE85124F}" srcOrd="1" destOrd="0" presId="urn:microsoft.com/office/officeart/2005/8/layout/venn1"/>
    <dgm:cxn modelId="{9EA39D75-E518-454E-8896-FCF85006CF42}" type="presParOf" srcId="{0C0192ED-0D98-4DF1-951C-04E86B2703C0}" destId="{12144632-2384-4CDC-8D58-210B74161E0B}" srcOrd="0" destOrd="0" presId="urn:microsoft.com/office/officeart/2005/8/layout/venn1"/>
    <dgm:cxn modelId="{83B453F2-8E0E-0A4E-AFC7-9B85A1363205}" type="presParOf" srcId="{0C0192ED-0D98-4DF1-951C-04E86B2703C0}" destId="{1FF60DE5-02E4-4799-B279-04140ACEA6BC}" srcOrd="1" destOrd="0" presId="urn:microsoft.com/office/officeart/2005/8/layout/venn1"/>
    <dgm:cxn modelId="{88134C63-5323-CD43-AD92-62B218D3A5A1}" type="presParOf" srcId="{0C0192ED-0D98-4DF1-951C-04E86B2703C0}" destId="{684315FE-E962-4722-AD79-894B5FC8BE8A}" srcOrd="2" destOrd="0" presId="urn:microsoft.com/office/officeart/2005/8/layout/venn1"/>
    <dgm:cxn modelId="{FCE17551-5804-D149-A876-709694F437F2}" type="presParOf" srcId="{0C0192ED-0D98-4DF1-951C-04E86B2703C0}" destId="{A504E4DB-4035-4740-BEC3-B6EBFE85124F}" srcOrd="3" destOrd="0" presId="urn:microsoft.com/office/officeart/2005/8/layout/venn1"/>
    <dgm:cxn modelId="{4A0F3DA5-4019-B649-BF96-18A379920D25}" type="presParOf" srcId="{0C0192ED-0D98-4DF1-951C-04E86B2703C0}" destId="{A98BD254-F5BB-4C51-A21D-08DE7B5043BB}" srcOrd="4" destOrd="0" presId="urn:microsoft.com/office/officeart/2005/8/layout/venn1"/>
    <dgm:cxn modelId="{81823E2F-8DCE-F44E-9774-AABAA1032514}" type="presParOf" srcId="{0C0192ED-0D98-4DF1-951C-04E86B2703C0}" destId="{58DA8F81-8917-4EBE-9171-41BBB227CA5F}"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A4A92F-BC42-4568-991E-EBF2632C89D3}" type="doc">
      <dgm:prSet loTypeId="urn:microsoft.com/office/officeart/2005/8/layout/venn1" loCatId="relationship" qsTypeId="urn:microsoft.com/office/officeart/2005/8/quickstyle/simple1" qsCatId="simple" csTypeId="urn:microsoft.com/office/officeart/2005/8/colors/accent1_2" csCatId="accent1" phldr="1"/>
      <dgm:spPr/>
    </dgm:pt>
    <dgm:pt modelId="{80D3060D-D2D0-42A6-B5DF-C20B73E3C9FF}">
      <dgm:prSet phldrT="[Text]" custT="1"/>
      <dgm:spPr/>
      <dgm:t>
        <a:bodyPr/>
        <a:lstStyle/>
        <a:p>
          <a:r>
            <a:rPr lang="en-GB" sz="2800" dirty="0">
              <a:latin typeface="Arial" panose="020B0604020202020204" pitchFamily="34" charset="0"/>
              <a:cs typeface="Arial" panose="020B0604020202020204" pitchFamily="34" charset="0"/>
            </a:rPr>
            <a:t>Child, family and community engagement</a:t>
          </a:r>
        </a:p>
      </dgm:t>
    </dgm:pt>
    <dgm:pt modelId="{9701769E-630D-4D1F-8010-DF92A11E3507}" type="parTrans" cxnId="{4A362785-44BA-4E47-81F2-CB67A6E25BF7}">
      <dgm:prSet/>
      <dgm:spPr/>
      <dgm:t>
        <a:bodyPr/>
        <a:lstStyle/>
        <a:p>
          <a:endParaRPr lang="en-GB"/>
        </a:p>
      </dgm:t>
    </dgm:pt>
    <dgm:pt modelId="{D9A37906-505F-43EC-848C-5C687940285A}" type="sibTrans" cxnId="{4A362785-44BA-4E47-81F2-CB67A6E25BF7}">
      <dgm:prSet/>
      <dgm:spPr/>
      <dgm:t>
        <a:bodyPr/>
        <a:lstStyle/>
        <a:p>
          <a:endParaRPr lang="en-GB"/>
        </a:p>
      </dgm:t>
    </dgm:pt>
    <dgm:pt modelId="{2E0E1DC2-94AA-47BF-951B-95832E479916}">
      <dgm:prSet phldrT="[Text]" custT="1"/>
      <dgm:spPr/>
      <dgm:t>
        <a:bodyPr/>
        <a:lstStyle/>
        <a:p>
          <a:r>
            <a:rPr lang="en-GB" sz="2800" dirty="0">
              <a:latin typeface="Arial" panose="020B0604020202020204" pitchFamily="34" charset="0"/>
              <a:cs typeface="Arial" panose="020B0604020202020204" pitchFamily="34" charset="0"/>
            </a:rPr>
            <a:t>Effective EAL pedagogies </a:t>
          </a:r>
        </a:p>
      </dgm:t>
    </dgm:pt>
    <dgm:pt modelId="{EBCC2AA2-ECF1-4A97-B0C8-FE118A967103}" type="parTrans" cxnId="{AD3AA773-25BA-47ED-AB83-44F2188F6905}">
      <dgm:prSet/>
      <dgm:spPr/>
      <dgm:t>
        <a:bodyPr/>
        <a:lstStyle/>
        <a:p>
          <a:endParaRPr lang="en-GB"/>
        </a:p>
      </dgm:t>
    </dgm:pt>
    <dgm:pt modelId="{6D8B32EF-ECB0-4096-97B7-75B8A4B66F58}" type="sibTrans" cxnId="{AD3AA773-25BA-47ED-AB83-44F2188F6905}">
      <dgm:prSet/>
      <dgm:spPr/>
      <dgm:t>
        <a:bodyPr/>
        <a:lstStyle/>
        <a:p>
          <a:endParaRPr lang="en-GB"/>
        </a:p>
      </dgm:t>
    </dgm:pt>
    <dgm:pt modelId="{1B55589C-DA7F-4FD4-B5F6-8A9FD9409C5E}">
      <dgm:prSet phldrT="[Text]" custT="1"/>
      <dgm:spPr/>
      <dgm:t>
        <a:bodyPr/>
        <a:lstStyle/>
        <a:p>
          <a:r>
            <a:rPr lang="en-GB" sz="2800" dirty="0">
              <a:latin typeface="Arial" panose="020B0604020202020204" pitchFamily="34" charset="0"/>
              <a:cs typeface="Arial" panose="020B0604020202020204" pitchFamily="34" charset="0"/>
            </a:rPr>
            <a:t>Information gathering and sharing</a:t>
          </a:r>
        </a:p>
      </dgm:t>
    </dgm:pt>
    <dgm:pt modelId="{6CEEA63B-A2F2-49C4-B24D-95C7D44516DE}" type="parTrans" cxnId="{C51D1E45-510F-4E0E-AF66-202151F13339}">
      <dgm:prSet/>
      <dgm:spPr/>
      <dgm:t>
        <a:bodyPr/>
        <a:lstStyle/>
        <a:p>
          <a:endParaRPr lang="en-GB"/>
        </a:p>
      </dgm:t>
    </dgm:pt>
    <dgm:pt modelId="{2BA5AA9F-1D4E-4331-BD39-D6B8CD17A358}" type="sibTrans" cxnId="{C51D1E45-510F-4E0E-AF66-202151F13339}">
      <dgm:prSet/>
      <dgm:spPr/>
      <dgm:t>
        <a:bodyPr/>
        <a:lstStyle/>
        <a:p>
          <a:endParaRPr lang="en-GB"/>
        </a:p>
      </dgm:t>
    </dgm:pt>
    <dgm:pt modelId="{0C0192ED-0D98-4DF1-951C-04E86B2703C0}" type="pres">
      <dgm:prSet presAssocID="{2CA4A92F-BC42-4568-991E-EBF2632C89D3}" presName="compositeShape" presStyleCnt="0">
        <dgm:presLayoutVars>
          <dgm:chMax val="7"/>
          <dgm:dir/>
          <dgm:resizeHandles val="exact"/>
        </dgm:presLayoutVars>
      </dgm:prSet>
      <dgm:spPr/>
    </dgm:pt>
    <dgm:pt modelId="{12144632-2384-4CDC-8D58-210B74161E0B}" type="pres">
      <dgm:prSet presAssocID="{80D3060D-D2D0-42A6-B5DF-C20B73E3C9FF}" presName="circ1" presStyleLbl="vennNode1" presStyleIdx="0" presStyleCnt="3"/>
      <dgm:spPr/>
    </dgm:pt>
    <dgm:pt modelId="{1FF60DE5-02E4-4799-B279-04140ACEA6BC}" type="pres">
      <dgm:prSet presAssocID="{80D3060D-D2D0-42A6-B5DF-C20B73E3C9FF}" presName="circ1Tx" presStyleLbl="revTx" presStyleIdx="0" presStyleCnt="0">
        <dgm:presLayoutVars>
          <dgm:chMax val="0"/>
          <dgm:chPref val="0"/>
          <dgm:bulletEnabled val="1"/>
        </dgm:presLayoutVars>
      </dgm:prSet>
      <dgm:spPr/>
    </dgm:pt>
    <dgm:pt modelId="{684315FE-E962-4722-AD79-894B5FC8BE8A}" type="pres">
      <dgm:prSet presAssocID="{2E0E1DC2-94AA-47BF-951B-95832E479916}" presName="circ2" presStyleLbl="vennNode1" presStyleIdx="1" presStyleCnt="3"/>
      <dgm:spPr/>
    </dgm:pt>
    <dgm:pt modelId="{A504E4DB-4035-4740-BEC3-B6EBFE85124F}" type="pres">
      <dgm:prSet presAssocID="{2E0E1DC2-94AA-47BF-951B-95832E479916}" presName="circ2Tx" presStyleLbl="revTx" presStyleIdx="0" presStyleCnt="0">
        <dgm:presLayoutVars>
          <dgm:chMax val="0"/>
          <dgm:chPref val="0"/>
          <dgm:bulletEnabled val="1"/>
        </dgm:presLayoutVars>
      </dgm:prSet>
      <dgm:spPr/>
    </dgm:pt>
    <dgm:pt modelId="{A98BD254-F5BB-4C51-A21D-08DE7B5043BB}" type="pres">
      <dgm:prSet presAssocID="{1B55589C-DA7F-4FD4-B5F6-8A9FD9409C5E}" presName="circ3" presStyleLbl="vennNode1" presStyleIdx="2" presStyleCnt="3"/>
      <dgm:spPr/>
    </dgm:pt>
    <dgm:pt modelId="{58DA8F81-8917-4EBE-9171-41BBB227CA5F}" type="pres">
      <dgm:prSet presAssocID="{1B55589C-DA7F-4FD4-B5F6-8A9FD9409C5E}" presName="circ3Tx" presStyleLbl="revTx" presStyleIdx="0" presStyleCnt="0">
        <dgm:presLayoutVars>
          <dgm:chMax val="0"/>
          <dgm:chPref val="0"/>
          <dgm:bulletEnabled val="1"/>
        </dgm:presLayoutVars>
      </dgm:prSet>
      <dgm:spPr/>
    </dgm:pt>
  </dgm:ptLst>
  <dgm:cxnLst>
    <dgm:cxn modelId="{38464FF0-1E09-C44B-B680-2B646B9FC9CC}" type="presOf" srcId="{2E0E1DC2-94AA-47BF-951B-95832E479916}" destId="{684315FE-E962-4722-AD79-894B5FC8BE8A}" srcOrd="0" destOrd="0" presId="urn:microsoft.com/office/officeart/2005/8/layout/venn1"/>
    <dgm:cxn modelId="{F5A4176C-4207-8B43-A6D7-68F0BA2C46BF}" type="presOf" srcId="{2CA4A92F-BC42-4568-991E-EBF2632C89D3}" destId="{0C0192ED-0D98-4DF1-951C-04E86B2703C0}" srcOrd="0" destOrd="0" presId="urn:microsoft.com/office/officeart/2005/8/layout/venn1"/>
    <dgm:cxn modelId="{B103CB09-A422-3947-9468-F4CDD634AFF6}" type="presOf" srcId="{1B55589C-DA7F-4FD4-B5F6-8A9FD9409C5E}" destId="{A98BD254-F5BB-4C51-A21D-08DE7B5043BB}" srcOrd="0" destOrd="0" presId="urn:microsoft.com/office/officeart/2005/8/layout/venn1"/>
    <dgm:cxn modelId="{AD3AA773-25BA-47ED-AB83-44F2188F6905}" srcId="{2CA4A92F-BC42-4568-991E-EBF2632C89D3}" destId="{2E0E1DC2-94AA-47BF-951B-95832E479916}" srcOrd="1" destOrd="0" parTransId="{EBCC2AA2-ECF1-4A97-B0C8-FE118A967103}" sibTransId="{6D8B32EF-ECB0-4096-97B7-75B8A4B66F58}"/>
    <dgm:cxn modelId="{3E66F065-AEF4-6A49-9CAA-BD8E15EF9127}" type="presOf" srcId="{80D3060D-D2D0-42A6-B5DF-C20B73E3C9FF}" destId="{12144632-2384-4CDC-8D58-210B74161E0B}" srcOrd="0" destOrd="0" presId="urn:microsoft.com/office/officeart/2005/8/layout/venn1"/>
    <dgm:cxn modelId="{A69F5F73-04AA-4D4C-AAFA-89F68FC6404B}" type="presOf" srcId="{1B55589C-DA7F-4FD4-B5F6-8A9FD9409C5E}" destId="{58DA8F81-8917-4EBE-9171-41BBB227CA5F}" srcOrd="1" destOrd="0" presId="urn:microsoft.com/office/officeart/2005/8/layout/venn1"/>
    <dgm:cxn modelId="{C51D1E45-510F-4E0E-AF66-202151F13339}" srcId="{2CA4A92F-BC42-4568-991E-EBF2632C89D3}" destId="{1B55589C-DA7F-4FD4-B5F6-8A9FD9409C5E}" srcOrd="2" destOrd="0" parTransId="{6CEEA63B-A2F2-49C4-B24D-95C7D44516DE}" sibTransId="{2BA5AA9F-1D4E-4331-BD39-D6B8CD17A358}"/>
    <dgm:cxn modelId="{8F6AC893-A39B-194E-A186-39424C9B9EEF}" type="presOf" srcId="{80D3060D-D2D0-42A6-B5DF-C20B73E3C9FF}" destId="{1FF60DE5-02E4-4799-B279-04140ACEA6BC}" srcOrd="1" destOrd="0" presId="urn:microsoft.com/office/officeart/2005/8/layout/venn1"/>
    <dgm:cxn modelId="{4A362785-44BA-4E47-81F2-CB67A6E25BF7}" srcId="{2CA4A92F-BC42-4568-991E-EBF2632C89D3}" destId="{80D3060D-D2D0-42A6-B5DF-C20B73E3C9FF}" srcOrd="0" destOrd="0" parTransId="{9701769E-630D-4D1F-8010-DF92A11E3507}" sibTransId="{D9A37906-505F-43EC-848C-5C687940285A}"/>
    <dgm:cxn modelId="{741FCD5E-A860-F141-9423-17E7BF0455BA}" type="presOf" srcId="{2E0E1DC2-94AA-47BF-951B-95832E479916}" destId="{A504E4DB-4035-4740-BEC3-B6EBFE85124F}" srcOrd="1" destOrd="0" presId="urn:microsoft.com/office/officeart/2005/8/layout/venn1"/>
    <dgm:cxn modelId="{9EA39D75-E518-454E-8896-FCF85006CF42}" type="presParOf" srcId="{0C0192ED-0D98-4DF1-951C-04E86B2703C0}" destId="{12144632-2384-4CDC-8D58-210B74161E0B}" srcOrd="0" destOrd="0" presId="urn:microsoft.com/office/officeart/2005/8/layout/venn1"/>
    <dgm:cxn modelId="{83B453F2-8E0E-0A4E-AFC7-9B85A1363205}" type="presParOf" srcId="{0C0192ED-0D98-4DF1-951C-04E86B2703C0}" destId="{1FF60DE5-02E4-4799-B279-04140ACEA6BC}" srcOrd="1" destOrd="0" presId="urn:microsoft.com/office/officeart/2005/8/layout/venn1"/>
    <dgm:cxn modelId="{88134C63-5323-CD43-AD92-62B218D3A5A1}" type="presParOf" srcId="{0C0192ED-0D98-4DF1-951C-04E86B2703C0}" destId="{684315FE-E962-4722-AD79-894B5FC8BE8A}" srcOrd="2" destOrd="0" presId="urn:microsoft.com/office/officeart/2005/8/layout/venn1"/>
    <dgm:cxn modelId="{FCE17551-5804-D149-A876-709694F437F2}" type="presParOf" srcId="{0C0192ED-0D98-4DF1-951C-04E86B2703C0}" destId="{A504E4DB-4035-4740-BEC3-B6EBFE85124F}" srcOrd="3" destOrd="0" presId="urn:microsoft.com/office/officeart/2005/8/layout/venn1"/>
    <dgm:cxn modelId="{4A0F3DA5-4019-B649-BF96-18A379920D25}" type="presParOf" srcId="{0C0192ED-0D98-4DF1-951C-04E86B2703C0}" destId="{A98BD254-F5BB-4C51-A21D-08DE7B5043BB}" srcOrd="4" destOrd="0" presId="urn:microsoft.com/office/officeart/2005/8/layout/venn1"/>
    <dgm:cxn modelId="{81823E2F-8DCE-F44E-9774-AABAA1032514}" type="presParOf" srcId="{0C0192ED-0D98-4DF1-951C-04E86B2703C0}" destId="{58DA8F81-8917-4EBE-9171-41BBB227CA5F}"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44632-2384-4CDC-8D58-210B74161E0B}">
      <dsp:nvSpPr>
        <dsp:cNvPr id="0" name=""/>
        <dsp:cNvSpPr/>
      </dsp:nvSpPr>
      <dsp:spPr>
        <a:xfrm>
          <a:off x="2019299" y="71437"/>
          <a:ext cx="3429000" cy="34290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Literacy</a:t>
          </a:r>
        </a:p>
      </dsp:txBody>
      <dsp:txXfrm>
        <a:off x="2476500" y="671512"/>
        <a:ext cx="2514600" cy="1543050"/>
      </dsp:txXfrm>
    </dsp:sp>
    <dsp:sp modelId="{684315FE-E962-4722-AD79-894B5FC8BE8A}">
      <dsp:nvSpPr>
        <dsp:cNvPr id="0" name=""/>
        <dsp:cNvSpPr/>
      </dsp:nvSpPr>
      <dsp:spPr>
        <a:xfrm>
          <a:off x="3256597" y="2214562"/>
          <a:ext cx="3429000" cy="34290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EAL</a:t>
          </a:r>
        </a:p>
      </dsp:txBody>
      <dsp:txXfrm>
        <a:off x="4305300" y="3100387"/>
        <a:ext cx="2057400" cy="1885950"/>
      </dsp:txXfrm>
    </dsp:sp>
    <dsp:sp modelId="{A98BD254-F5BB-4C51-A21D-08DE7B5043BB}">
      <dsp:nvSpPr>
        <dsp:cNvPr id="0" name=""/>
        <dsp:cNvSpPr/>
      </dsp:nvSpPr>
      <dsp:spPr>
        <a:xfrm>
          <a:off x="782002" y="2214562"/>
          <a:ext cx="3429000" cy="34290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SEND</a:t>
          </a:r>
        </a:p>
      </dsp:txBody>
      <dsp:txXfrm>
        <a:off x="1104900" y="3100387"/>
        <a:ext cx="2057400" cy="18859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44632-2384-4CDC-8D58-210B74161E0B}">
      <dsp:nvSpPr>
        <dsp:cNvPr id="0" name=""/>
        <dsp:cNvSpPr/>
      </dsp:nvSpPr>
      <dsp:spPr>
        <a:xfrm>
          <a:off x="2019299" y="71437"/>
          <a:ext cx="3429000" cy="34290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Child, family and community engagement</a:t>
          </a:r>
        </a:p>
      </dsp:txBody>
      <dsp:txXfrm>
        <a:off x="2476500" y="671512"/>
        <a:ext cx="2514600" cy="1543050"/>
      </dsp:txXfrm>
    </dsp:sp>
    <dsp:sp modelId="{684315FE-E962-4722-AD79-894B5FC8BE8A}">
      <dsp:nvSpPr>
        <dsp:cNvPr id="0" name=""/>
        <dsp:cNvSpPr/>
      </dsp:nvSpPr>
      <dsp:spPr>
        <a:xfrm>
          <a:off x="3256597" y="2214562"/>
          <a:ext cx="3429000" cy="34290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Effective EAL pedagog</a:t>
          </a:r>
          <a:r>
            <a:rPr lang="en-GB" sz="3200" kern="1200" dirty="0"/>
            <a:t>ies </a:t>
          </a:r>
        </a:p>
      </dsp:txBody>
      <dsp:txXfrm>
        <a:off x="4305300" y="3100387"/>
        <a:ext cx="2057400" cy="1885950"/>
      </dsp:txXfrm>
    </dsp:sp>
    <dsp:sp modelId="{A98BD254-F5BB-4C51-A21D-08DE7B5043BB}">
      <dsp:nvSpPr>
        <dsp:cNvPr id="0" name=""/>
        <dsp:cNvSpPr/>
      </dsp:nvSpPr>
      <dsp:spPr>
        <a:xfrm>
          <a:off x="782002" y="2214562"/>
          <a:ext cx="3429000" cy="34290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Information gathering and sharing</a:t>
          </a:r>
        </a:p>
      </dsp:txBody>
      <dsp:txXfrm>
        <a:off x="1104900" y="3100387"/>
        <a:ext cx="2057400" cy="18859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44632-2384-4CDC-8D58-210B74161E0B}">
      <dsp:nvSpPr>
        <dsp:cNvPr id="0" name=""/>
        <dsp:cNvSpPr/>
      </dsp:nvSpPr>
      <dsp:spPr>
        <a:xfrm>
          <a:off x="2019299" y="71437"/>
          <a:ext cx="3429000" cy="34290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Child, family and community engagement</a:t>
          </a:r>
        </a:p>
      </dsp:txBody>
      <dsp:txXfrm>
        <a:off x="2476500" y="671512"/>
        <a:ext cx="2514600" cy="1543050"/>
      </dsp:txXfrm>
    </dsp:sp>
    <dsp:sp modelId="{684315FE-E962-4722-AD79-894B5FC8BE8A}">
      <dsp:nvSpPr>
        <dsp:cNvPr id="0" name=""/>
        <dsp:cNvSpPr/>
      </dsp:nvSpPr>
      <dsp:spPr>
        <a:xfrm>
          <a:off x="3256597" y="2214562"/>
          <a:ext cx="3429000" cy="34290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Effective EAL pedagogies </a:t>
          </a:r>
        </a:p>
      </dsp:txBody>
      <dsp:txXfrm>
        <a:off x="4305300" y="3100387"/>
        <a:ext cx="2057400" cy="1885950"/>
      </dsp:txXfrm>
    </dsp:sp>
    <dsp:sp modelId="{A98BD254-F5BB-4C51-A21D-08DE7B5043BB}">
      <dsp:nvSpPr>
        <dsp:cNvPr id="0" name=""/>
        <dsp:cNvSpPr/>
      </dsp:nvSpPr>
      <dsp:spPr>
        <a:xfrm>
          <a:off x="782002" y="2214562"/>
          <a:ext cx="3429000" cy="34290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Information gathering and sharing</a:t>
          </a:r>
        </a:p>
      </dsp:txBody>
      <dsp:txXfrm>
        <a:off x="1104900" y="3100387"/>
        <a:ext cx="2057400" cy="188595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69B4B7-F8D6-4E49-9E5A-CAC1A91B66AD}" type="datetimeFigureOut">
              <a:rPr lang="en-GB" smtClean="0"/>
              <a:t>24/02/2017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9CE46D-4FCA-4496-9BBF-9BFB2203A695}" type="slidenum">
              <a:rPr lang="en-GB" smtClean="0"/>
              <a:t>‹#›</a:t>
            </a:fld>
            <a:endParaRPr lang="en-GB"/>
          </a:p>
        </p:txBody>
      </p:sp>
    </p:spTree>
    <p:extLst>
      <p:ext uri="{BB962C8B-B14F-4D97-AF65-F5344CB8AC3E}">
        <p14:creationId xmlns:p14="http://schemas.microsoft.com/office/powerpoint/2010/main" val="1785176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bell-foundation.org.uk/Work/EAL/"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www.meshguides.org/guides/node/112" TargetMode="External"/><Relationship Id="rId4" Type="http://schemas.openxmlformats.org/officeDocument/2006/relationships/hyperlink" Target="https://eal.britishcouncil.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al.britishcouncil.org/information/eal-nexus-research-parental-engagement"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eal.britishcouncil.org/sites/default/files/document-files/Roma%20research%20revised%20July%202016%20%285%29.pdf" TargetMode="External"/><Relationship Id="rId4" Type="http://schemas.openxmlformats.org/officeDocument/2006/relationships/hyperlink" Target="http://www.supplementaryeducation.org.uk/"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EAL Policy should be underpinned by robust theory and research. It’s not a free for all – although as there is, rightly, an increased focus on EAL, the research base grows. In some cases this revisits and tests earlier assumptions and in some cases treads new ground, particularly in relation to the value and practical use of first language in various contexts.  It’s important to keep informed</a:t>
            </a:r>
          </a:p>
          <a:p>
            <a:r>
              <a:rPr lang="en-GB" b="1" dirty="0"/>
              <a:t>NALDIC</a:t>
            </a:r>
            <a:r>
              <a:rPr lang="en-GB" dirty="0"/>
              <a:t> is the subject association for EAL and offers a secure knowledge base  via its blog, journal and website - as well as networking and support via regional groups and online forums. Also check The BELL Foundation </a:t>
            </a:r>
            <a:r>
              <a:rPr lang="en-GB" dirty="0">
                <a:hlinkClick r:id="rId3"/>
              </a:rPr>
              <a:t>https://www.bell-foundation.org.uk/Work/EAL/</a:t>
            </a:r>
            <a:r>
              <a:rPr lang="en-GB" dirty="0"/>
              <a:t> </a:t>
            </a:r>
            <a:r>
              <a:rPr lang="en-GB" dirty="0"/>
              <a:t>and EAL Nexus </a:t>
            </a:r>
            <a:r>
              <a:rPr lang="en-GB" dirty="0">
                <a:hlinkClick r:id="rId4"/>
              </a:rPr>
              <a:t>https://eal.britishcouncil.org/</a:t>
            </a:r>
            <a:r>
              <a:rPr lang="en-GB" dirty="0"/>
              <a:t> </a:t>
            </a:r>
            <a:r>
              <a:rPr lang="en-GB" dirty="0"/>
              <a:t>websites </a:t>
            </a:r>
          </a:p>
          <a:p>
            <a:r>
              <a:rPr lang="en-GB" dirty="0"/>
              <a:t>EAL MESH Guide </a:t>
            </a:r>
            <a:r>
              <a:rPr lang="en-GB" dirty="0">
                <a:hlinkClick r:id="rId5"/>
              </a:rPr>
              <a:t>http://www.meshguides.org/guides/node/112</a:t>
            </a:r>
            <a:r>
              <a:rPr lang="en-GB" dirty="0"/>
              <a:t>  </a:t>
            </a:r>
          </a:p>
          <a:p>
            <a:endParaRPr lang="en-GB" dirty="0"/>
          </a:p>
          <a:p>
            <a:r>
              <a:rPr lang="en-GB" dirty="0"/>
              <a:t>EAL Policy, supported by secure theory/research is inextricably interwoven with EAL  provision and practice. Meaningless to separate</a:t>
            </a:r>
          </a:p>
          <a:p>
            <a:endParaRPr lang="en-GB" dirty="0"/>
          </a:p>
          <a:p>
            <a:r>
              <a:rPr lang="en-GB" dirty="0"/>
              <a:t>The London Effect is often misrepresented. 1. Some pupil groups still underachieving. 2.  When there are successes these have been underpinned by the prioritisation of investment in funding, time and expertise. </a:t>
            </a:r>
          </a:p>
          <a:p>
            <a:r>
              <a:rPr lang="en-GB" dirty="0"/>
              <a:t>EAL Policy now ‘in our hands’ so we need to fill that gap as best we can.</a:t>
            </a:r>
          </a:p>
          <a:p>
            <a:r>
              <a:rPr lang="en-GB" dirty="0"/>
              <a:t> It’s a challenge</a:t>
            </a:r>
            <a:endParaRPr lang="en-GB" dirty="0"/>
          </a:p>
        </p:txBody>
      </p:sp>
      <p:sp>
        <p:nvSpPr>
          <p:cNvPr id="4" name="Slide Number Placeholder 3"/>
          <p:cNvSpPr>
            <a:spLocks noGrp="1"/>
          </p:cNvSpPr>
          <p:nvPr>
            <p:ph type="sldNum" sz="quarter" idx="10"/>
          </p:nvPr>
        </p:nvSpPr>
        <p:spPr/>
        <p:txBody>
          <a:bodyPr/>
          <a:lstStyle/>
          <a:p>
            <a:fld id="{DAD9FFFD-CEE9-45CB-974E-60119D740175}" type="slidenum">
              <a:rPr lang="en-GB" smtClean="0"/>
              <a:pPr/>
              <a:t>1</a:t>
            </a:fld>
            <a:endParaRPr lang="en-GB"/>
          </a:p>
        </p:txBody>
      </p:sp>
    </p:spTree>
    <p:extLst>
      <p:ext uri="{BB962C8B-B14F-4D97-AF65-F5344CB8AC3E}">
        <p14:creationId xmlns:p14="http://schemas.microsoft.com/office/powerpoint/2010/main" val="1050896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questions for EAL Policy</a:t>
            </a:r>
          </a:p>
          <a:p>
            <a:endParaRPr lang="en-GB" dirty="0"/>
          </a:p>
          <a:p>
            <a:r>
              <a:rPr lang="en-GB" dirty="0"/>
              <a:t>Who occupies the EAL space in your school?</a:t>
            </a:r>
          </a:p>
          <a:p>
            <a:endParaRPr lang="en-GB" dirty="0"/>
          </a:p>
          <a:p>
            <a:r>
              <a:rPr lang="en-GB" dirty="0"/>
              <a:t>Who writes/owns the EAL policy and has sign off on it?</a:t>
            </a:r>
          </a:p>
          <a:p>
            <a:endParaRPr lang="en-GB" dirty="0"/>
          </a:p>
          <a:p>
            <a:r>
              <a:rPr lang="en-GB" dirty="0"/>
              <a:t>What  professional capital (knowledge and experience) do these individuals  have ?</a:t>
            </a:r>
          </a:p>
          <a:p>
            <a:endParaRPr lang="en-GB" dirty="0"/>
          </a:p>
          <a:p>
            <a:r>
              <a:rPr lang="en-GB" dirty="0"/>
              <a:t>What partnerships/leverage do these individuals  have within existing school structures?</a:t>
            </a:r>
          </a:p>
          <a:p>
            <a:endParaRPr lang="en-GB" dirty="0"/>
          </a:p>
          <a:p>
            <a:r>
              <a:rPr lang="en-GB" dirty="0"/>
              <a:t>These are crucial questions </a:t>
            </a:r>
            <a:r>
              <a:rPr lang="en-GB" b="1" dirty="0"/>
              <a:t>because the most significant impact of EAL policy for the maximum number of EAL pupils over time is going to be through  mainstream provision. </a:t>
            </a:r>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4C9CE46D-4FCA-4496-9BBF-9BFB2203A695}" type="slidenum">
              <a:rPr lang="en-GB" smtClean="0"/>
              <a:t>2</a:t>
            </a:fld>
            <a:endParaRPr lang="en-GB"/>
          </a:p>
        </p:txBody>
      </p:sp>
    </p:spTree>
    <p:extLst>
      <p:ext uri="{BB962C8B-B14F-4D97-AF65-F5344CB8AC3E}">
        <p14:creationId xmlns:p14="http://schemas.microsoft.com/office/powerpoint/2010/main" val="1726288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743451"/>
          </a:xfrm>
        </p:spPr>
        <p:txBody>
          <a:bodyPr/>
          <a:lstStyle/>
          <a:p>
            <a:r>
              <a:rPr lang="en-GB" dirty="0"/>
              <a:t>Clarity of vision in key areas of EAL Policy, supported by informed, strategic operational decisions will minimise barriers to progress for EAL students and maximise their potential. Coherence and consistency are key components.</a:t>
            </a:r>
          </a:p>
          <a:p>
            <a:endParaRPr lang="en-GB" dirty="0"/>
          </a:p>
          <a:p>
            <a:r>
              <a:rPr lang="en-GB" i="1" dirty="0"/>
              <a:t>Whole School Ethos </a:t>
            </a:r>
            <a:r>
              <a:rPr lang="en-GB" dirty="0"/>
              <a:t>: to include (or mould) the attitudes and knowledge about EAL/</a:t>
            </a:r>
            <a:r>
              <a:rPr lang="en-GB" b="1" dirty="0"/>
              <a:t>bilingualism</a:t>
            </a:r>
            <a:r>
              <a:rPr lang="en-GB" dirty="0"/>
              <a:t> shared by the school community (playground staff, office and support staff, teachers, SLT, governors ..) in order to engage (educate?) wider community</a:t>
            </a:r>
          </a:p>
          <a:p>
            <a:r>
              <a:rPr lang="en-GB" i="1" dirty="0"/>
              <a:t>Info Gathering and Sharing </a:t>
            </a:r>
            <a:r>
              <a:rPr lang="en-GB" dirty="0"/>
              <a:t>: to include robust, discrete EAL Assessment practice </a:t>
            </a:r>
            <a:r>
              <a:rPr lang="en-GB" b="1" dirty="0"/>
              <a:t>including first language, leading to support for its development wherever possible.</a:t>
            </a:r>
            <a:endParaRPr lang="en-GB" dirty="0"/>
          </a:p>
          <a:p>
            <a:r>
              <a:rPr lang="en-GB" i="1" dirty="0"/>
              <a:t>EAL Pedagogies </a:t>
            </a:r>
            <a:r>
              <a:rPr lang="en-GB" b="1" dirty="0"/>
              <a:t>: </a:t>
            </a:r>
            <a:r>
              <a:rPr lang="en-GB" dirty="0"/>
              <a:t>to include adaptive mainstream provision and specialist support in a variety of contexts, including planned interventions, which 1. takes account of the needs of all EAL Learners Codes A – E 2. Takes account of teacher needs/development. </a:t>
            </a:r>
            <a:r>
              <a:rPr lang="en-GB" b="1" dirty="0"/>
              <a:t>Research informed clarity about when/how use of First Language in lessons is appropriate</a:t>
            </a:r>
            <a:r>
              <a:rPr lang="en-GB" dirty="0"/>
              <a:t>. </a:t>
            </a:r>
          </a:p>
          <a:p>
            <a:r>
              <a:rPr lang="en-GB" i="1" dirty="0"/>
              <a:t>Child/ Family/Community </a:t>
            </a:r>
            <a:r>
              <a:rPr lang="en-GB" dirty="0"/>
              <a:t>: to include vision and practical strategies to make the most of the school’s learning community and opportunities to develop these. </a:t>
            </a:r>
            <a:r>
              <a:rPr lang="en-GB" dirty="0">
                <a:hlinkClick r:id="rId3"/>
              </a:rPr>
              <a:t>https://eal.britishcouncil.org/information/eal-nexus-research-parental-engagement</a:t>
            </a:r>
            <a:r>
              <a:rPr lang="en-GB" dirty="0"/>
              <a:t> </a:t>
            </a:r>
            <a:endParaRPr lang="en-GB" dirty="0"/>
          </a:p>
          <a:p>
            <a:r>
              <a:rPr lang="en-GB" dirty="0">
                <a:hlinkClick r:id="rId4"/>
              </a:rPr>
              <a:t>http://www.supplementaryeducation.org.uk</a:t>
            </a:r>
            <a:r>
              <a:rPr lang="en-GB" dirty="0"/>
              <a:t> </a:t>
            </a:r>
            <a:endParaRPr lang="en-GB" dirty="0"/>
          </a:p>
          <a:p>
            <a:r>
              <a:rPr lang="en-GB" b="1" dirty="0"/>
              <a:t>EAL Policy should be dynamic model</a:t>
            </a:r>
            <a:r>
              <a:rPr lang="en-GB" dirty="0"/>
              <a:t>, with each aspect informing the next and responsive to action research and development. A successful whole school </a:t>
            </a:r>
            <a:r>
              <a:rPr lang="en-GB" dirty="0" err="1"/>
              <a:t>modelin</a:t>
            </a:r>
            <a:r>
              <a:rPr lang="en-GB" dirty="0"/>
              <a:t> action here </a:t>
            </a:r>
            <a:r>
              <a:rPr lang="en-GB" dirty="0">
                <a:hlinkClick r:id="rId5"/>
              </a:rPr>
              <a:t>https://eal.britishcouncil.org/sites/default/files/document-files/Roma%20research%20revised%20July%202016%20%285%29.pdf</a:t>
            </a:r>
            <a:r>
              <a:rPr lang="en-GB" dirty="0"/>
              <a:t>  </a:t>
            </a:r>
          </a:p>
          <a:p>
            <a:endParaRPr lang="en-GB" dirty="0"/>
          </a:p>
          <a:p>
            <a:r>
              <a:rPr lang="en-GB" b="1" dirty="0"/>
              <a:t>Contact me for templates and further support </a:t>
            </a:r>
            <a:endParaRPr lang="en-GB" b="1" dirty="0"/>
          </a:p>
        </p:txBody>
      </p:sp>
      <p:sp>
        <p:nvSpPr>
          <p:cNvPr id="4" name="Slide Number Placeholder 3"/>
          <p:cNvSpPr>
            <a:spLocks noGrp="1"/>
          </p:cNvSpPr>
          <p:nvPr>
            <p:ph type="sldNum" sz="quarter" idx="10"/>
          </p:nvPr>
        </p:nvSpPr>
        <p:spPr/>
        <p:txBody>
          <a:bodyPr/>
          <a:lstStyle/>
          <a:p>
            <a:fld id="{4C9CE46D-4FCA-4496-9BBF-9BFB2203A695}" type="slidenum">
              <a:rPr lang="en-GB" smtClean="0"/>
              <a:t>3</a:t>
            </a:fld>
            <a:endParaRPr lang="en-GB" dirty="0"/>
          </a:p>
        </p:txBody>
      </p:sp>
    </p:spTree>
    <p:extLst>
      <p:ext uri="{BB962C8B-B14F-4D97-AF65-F5344CB8AC3E}">
        <p14:creationId xmlns:p14="http://schemas.microsoft.com/office/powerpoint/2010/main" val="447271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743451"/>
          </a:xfrm>
        </p:spPr>
        <p:txBody>
          <a:bodyPr/>
          <a:lstStyle/>
          <a:p>
            <a:r>
              <a:rPr lang="en-GB" dirty="0" err="1"/>
              <a:t>CoB</a:t>
            </a:r>
            <a:r>
              <a:rPr lang="en-GB" dirty="0"/>
              <a:t> and Nationality questions are new and contentious. No proven value in collecting this information at national level. Investigative research has also revealed information sharing between DfE and Home Office.  Understandable parental anxiety and national boycott campaign jeopardises the language and ethnicity data we need to combat achievement gaps AND trust/transparency in relationships/communications with schools</a:t>
            </a:r>
          </a:p>
          <a:p>
            <a:endParaRPr lang="en-GB" dirty="0"/>
          </a:p>
          <a:p>
            <a:r>
              <a:rPr lang="en-GB" dirty="0"/>
              <a:t>Check MOST RECENT Census Guidance and ensure accurate info to parents Language/ethnicity/</a:t>
            </a:r>
            <a:r>
              <a:rPr lang="en-GB" dirty="0" err="1"/>
              <a:t>CoB</a:t>
            </a:r>
            <a:r>
              <a:rPr lang="en-GB" dirty="0"/>
              <a:t> and Nationality all voluntary. Parents may refuse or retract info previously given</a:t>
            </a:r>
          </a:p>
          <a:p>
            <a:endParaRPr lang="en-GB" dirty="0"/>
          </a:p>
          <a:p>
            <a:r>
              <a:rPr lang="en-GB" dirty="0"/>
              <a:t>Ensure parents are aware of DfE definition of first language and why it is important/valuable to know in best interests of child. Share DfE coding w family</a:t>
            </a:r>
          </a:p>
          <a:p>
            <a:r>
              <a:rPr lang="en-GB" dirty="0"/>
              <a:t>Explain proven value of collecting accurate national language/ethnicity data. Actively promote multilingualism</a:t>
            </a:r>
          </a:p>
          <a:p>
            <a:endParaRPr lang="en-GB" dirty="0"/>
          </a:p>
          <a:p>
            <a:r>
              <a:rPr lang="en-GB" dirty="0"/>
              <a:t>Do not speculate/reassure regarding national use of </a:t>
            </a:r>
            <a:r>
              <a:rPr lang="en-GB" dirty="0" err="1"/>
              <a:t>CoB</a:t>
            </a:r>
            <a:r>
              <a:rPr lang="en-GB" dirty="0"/>
              <a:t>/nationality data now or in future. Signpost to additional info to support parents’ decision re supply</a:t>
            </a:r>
          </a:p>
          <a:p>
            <a:r>
              <a:rPr lang="en-GB" dirty="0"/>
              <a:t>Explain value of collecting </a:t>
            </a:r>
            <a:r>
              <a:rPr lang="en-GB" dirty="0" err="1"/>
              <a:t>CoB</a:t>
            </a:r>
            <a:r>
              <a:rPr lang="en-GB" dirty="0"/>
              <a:t>/Nationality c</a:t>
            </a:r>
            <a:r>
              <a:rPr lang="en-GB" b="1" dirty="0"/>
              <a:t>onfidentially</a:t>
            </a:r>
            <a:r>
              <a:rPr lang="en-GB" dirty="0"/>
              <a:t> for school/local use</a:t>
            </a:r>
          </a:p>
          <a:p>
            <a:endParaRPr lang="en-GB" dirty="0"/>
          </a:p>
          <a:p>
            <a:r>
              <a:rPr lang="en-GB" dirty="0"/>
              <a:t>Evaluate school info gathering protocols and how these are mediated for families regarding transparency about </a:t>
            </a:r>
            <a:r>
              <a:rPr lang="en-GB" dirty="0" err="1"/>
              <a:t>qus</a:t>
            </a:r>
            <a:r>
              <a:rPr lang="en-GB" dirty="0"/>
              <a:t> asked and their purposes/uses</a:t>
            </a:r>
          </a:p>
          <a:p>
            <a:endParaRPr lang="en-GB" dirty="0"/>
          </a:p>
          <a:p>
            <a:r>
              <a:rPr lang="en-GB" dirty="0"/>
              <a:t>Make clear distinction btw MIS records which feed DfE records and school records which are confidential. Reassure parents</a:t>
            </a:r>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4C9CE46D-4FCA-4496-9BBF-9BFB2203A695}" type="slidenum">
              <a:rPr lang="en-GB" smtClean="0"/>
              <a:t>4</a:t>
            </a:fld>
            <a:endParaRPr lang="en-GB"/>
          </a:p>
        </p:txBody>
      </p:sp>
    </p:spTree>
    <p:extLst>
      <p:ext uri="{BB962C8B-B14F-4D97-AF65-F5344CB8AC3E}">
        <p14:creationId xmlns:p14="http://schemas.microsoft.com/office/powerpoint/2010/main" val="2386191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965C154-4B1E-47BF-A308-A6616824CC29}" type="datetimeFigureOut">
              <a:rPr lang="en-GB" smtClean="0"/>
              <a:t>24/02/2017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9AEDA2-C205-4362-B8C5-866C078A2E46}" type="slidenum">
              <a:rPr lang="en-GB" smtClean="0"/>
              <a:t>‹#›</a:t>
            </a:fld>
            <a:endParaRPr lang="en-GB"/>
          </a:p>
        </p:txBody>
      </p:sp>
    </p:spTree>
    <p:extLst>
      <p:ext uri="{BB962C8B-B14F-4D97-AF65-F5344CB8AC3E}">
        <p14:creationId xmlns:p14="http://schemas.microsoft.com/office/powerpoint/2010/main" val="374078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65C154-4B1E-47BF-A308-A6616824CC29}" type="datetimeFigureOut">
              <a:rPr lang="en-GB" smtClean="0"/>
              <a:t>24/02/2017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9AEDA2-C205-4362-B8C5-866C078A2E46}" type="slidenum">
              <a:rPr lang="en-GB" smtClean="0"/>
              <a:t>‹#›</a:t>
            </a:fld>
            <a:endParaRPr lang="en-GB"/>
          </a:p>
        </p:txBody>
      </p:sp>
    </p:spTree>
    <p:extLst>
      <p:ext uri="{BB962C8B-B14F-4D97-AF65-F5344CB8AC3E}">
        <p14:creationId xmlns:p14="http://schemas.microsoft.com/office/powerpoint/2010/main" val="107865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65C154-4B1E-47BF-A308-A6616824CC29}" type="datetimeFigureOut">
              <a:rPr lang="en-GB" smtClean="0"/>
              <a:t>24/02/2017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9AEDA2-C205-4362-B8C5-866C078A2E46}" type="slidenum">
              <a:rPr lang="en-GB" smtClean="0"/>
              <a:t>‹#›</a:t>
            </a:fld>
            <a:endParaRPr lang="en-GB"/>
          </a:p>
        </p:txBody>
      </p:sp>
    </p:spTree>
    <p:extLst>
      <p:ext uri="{BB962C8B-B14F-4D97-AF65-F5344CB8AC3E}">
        <p14:creationId xmlns:p14="http://schemas.microsoft.com/office/powerpoint/2010/main" val="4018079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65C154-4B1E-47BF-A308-A6616824CC29}" type="datetimeFigureOut">
              <a:rPr lang="en-GB" smtClean="0"/>
              <a:t>24/02/2017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9AEDA2-C205-4362-B8C5-866C078A2E46}" type="slidenum">
              <a:rPr lang="en-GB" smtClean="0"/>
              <a:t>‹#›</a:t>
            </a:fld>
            <a:endParaRPr lang="en-GB"/>
          </a:p>
        </p:txBody>
      </p:sp>
    </p:spTree>
    <p:extLst>
      <p:ext uri="{BB962C8B-B14F-4D97-AF65-F5344CB8AC3E}">
        <p14:creationId xmlns:p14="http://schemas.microsoft.com/office/powerpoint/2010/main" val="104621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65C154-4B1E-47BF-A308-A6616824CC29}" type="datetimeFigureOut">
              <a:rPr lang="en-GB" smtClean="0"/>
              <a:t>24/02/2017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9AEDA2-C205-4362-B8C5-866C078A2E46}" type="slidenum">
              <a:rPr lang="en-GB" smtClean="0"/>
              <a:t>‹#›</a:t>
            </a:fld>
            <a:endParaRPr lang="en-GB"/>
          </a:p>
        </p:txBody>
      </p:sp>
    </p:spTree>
    <p:extLst>
      <p:ext uri="{BB962C8B-B14F-4D97-AF65-F5344CB8AC3E}">
        <p14:creationId xmlns:p14="http://schemas.microsoft.com/office/powerpoint/2010/main" val="137576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965C154-4B1E-47BF-A308-A6616824CC29}" type="datetimeFigureOut">
              <a:rPr lang="en-GB" smtClean="0"/>
              <a:t>24/02/2017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9AEDA2-C205-4362-B8C5-866C078A2E46}" type="slidenum">
              <a:rPr lang="en-GB" smtClean="0"/>
              <a:t>‹#›</a:t>
            </a:fld>
            <a:endParaRPr lang="en-GB"/>
          </a:p>
        </p:txBody>
      </p:sp>
    </p:spTree>
    <p:extLst>
      <p:ext uri="{BB962C8B-B14F-4D97-AF65-F5344CB8AC3E}">
        <p14:creationId xmlns:p14="http://schemas.microsoft.com/office/powerpoint/2010/main" val="3738031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965C154-4B1E-47BF-A308-A6616824CC29}" type="datetimeFigureOut">
              <a:rPr lang="en-GB" smtClean="0"/>
              <a:t>24/02/2017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9AEDA2-C205-4362-B8C5-866C078A2E46}" type="slidenum">
              <a:rPr lang="en-GB" smtClean="0"/>
              <a:t>‹#›</a:t>
            </a:fld>
            <a:endParaRPr lang="en-GB"/>
          </a:p>
        </p:txBody>
      </p:sp>
    </p:spTree>
    <p:extLst>
      <p:ext uri="{BB962C8B-B14F-4D97-AF65-F5344CB8AC3E}">
        <p14:creationId xmlns:p14="http://schemas.microsoft.com/office/powerpoint/2010/main" val="126238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965C154-4B1E-47BF-A308-A6616824CC29}" type="datetimeFigureOut">
              <a:rPr lang="en-GB" smtClean="0"/>
              <a:t>24/02/2017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9AEDA2-C205-4362-B8C5-866C078A2E46}" type="slidenum">
              <a:rPr lang="en-GB" smtClean="0"/>
              <a:t>‹#›</a:t>
            </a:fld>
            <a:endParaRPr lang="en-GB"/>
          </a:p>
        </p:txBody>
      </p:sp>
    </p:spTree>
    <p:extLst>
      <p:ext uri="{BB962C8B-B14F-4D97-AF65-F5344CB8AC3E}">
        <p14:creationId xmlns:p14="http://schemas.microsoft.com/office/powerpoint/2010/main" val="2225787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65C154-4B1E-47BF-A308-A6616824CC29}" type="datetimeFigureOut">
              <a:rPr lang="en-GB" smtClean="0"/>
              <a:t>24/02/2017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9AEDA2-C205-4362-B8C5-866C078A2E46}" type="slidenum">
              <a:rPr lang="en-GB" smtClean="0"/>
              <a:t>‹#›</a:t>
            </a:fld>
            <a:endParaRPr lang="en-GB"/>
          </a:p>
        </p:txBody>
      </p:sp>
    </p:spTree>
    <p:extLst>
      <p:ext uri="{BB962C8B-B14F-4D97-AF65-F5344CB8AC3E}">
        <p14:creationId xmlns:p14="http://schemas.microsoft.com/office/powerpoint/2010/main" val="421881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65C154-4B1E-47BF-A308-A6616824CC29}" type="datetimeFigureOut">
              <a:rPr lang="en-GB" smtClean="0"/>
              <a:t>24/02/2017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9AEDA2-C205-4362-B8C5-866C078A2E46}" type="slidenum">
              <a:rPr lang="en-GB" smtClean="0"/>
              <a:t>‹#›</a:t>
            </a:fld>
            <a:endParaRPr lang="en-GB"/>
          </a:p>
        </p:txBody>
      </p:sp>
    </p:spTree>
    <p:extLst>
      <p:ext uri="{BB962C8B-B14F-4D97-AF65-F5344CB8AC3E}">
        <p14:creationId xmlns:p14="http://schemas.microsoft.com/office/powerpoint/2010/main" val="2663591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65C154-4B1E-47BF-A308-A6616824CC29}" type="datetimeFigureOut">
              <a:rPr lang="en-GB" smtClean="0"/>
              <a:t>24/02/2017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9AEDA2-C205-4362-B8C5-866C078A2E46}" type="slidenum">
              <a:rPr lang="en-GB" smtClean="0"/>
              <a:t>‹#›</a:t>
            </a:fld>
            <a:endParaRPr lang="en-GB"/>
          </a:p>
        </p:txBody>
      </p:sp>
    </p:spTree>
    <p:extLst>
      <p:ext uri="{BB962C8B-B14F-4D97-AF65-F5344CB8AC3E}">
        <p14:creationId xmlns:p14="http://schemas.microsoft.com/office/powerpoint/2010/main" val="2924797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65C154-4B1E-47BF-A308-A6616824CC29}" type="datetimeFigureOut">
              <a:rPr lang="en-GB" smtClean="0"/>
              <a:t>24/02/2017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9AEDA2-C205-4362-B8C5-866C078A2E46}" type="slidenum">
              <a:rPr lang="en-GB" smtClean="0"/>
              <a:t>‹#›</a:t>
            </a:fld>
            <a:endParaRPr lang="en-GB"/>
          </a:p>
        </p:txBody>
      </p:sp>
    </p:spTree>
    <p:extLst>
      <p:ext uri="{BB962C8B-B14F-4D97-AF65-F5344CB8AC3E}">
        <p14:creationId xmlns:p14="http://schemas.microsoft.com/office/powerpoint/2010/main" val="2006780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leedham1@icloud.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jpeg"/><Relationship Id="rId5" Type="http://schemas.openxmlformats.org/officeDocument/2006/relationships/hyperlink" Target="https://naldic.org.uk/" TargetMode="External"/><Relationship Id="rId4" Type="http://schemas.openxmlformats.org/officeDocument/2006/relationships/hyperlink" Target="https://flexilingual.wordpress.com/author/flexilingual"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hyperlink" Target="http://www.teachertoolkit.me/2016/10/01/eal-census" TargetMode="External"/><Relationship Id="rId4" Type="http://schemas.openxmlformats.org/officeDocument/2006/relationships/diagramLayout" Target="../diagrams/layout3.xml"/><Relationship Id="rId9" Type="http://schemas.openxmlformats.org/officeDocument/2006/relationships/hyperlink" Target="http://defenddigitalme.com/2017/02/schools_spring_cens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07097" y="506896"/>
            <a:ext cx="8187463" cy="2862322"/>
          </a:xfrm>
          <a:prstGeom prst="rect">
            <a:avLst/>
          </a:prstGeom>
          <a:solidFill>
            <a:schemeClr val="bg1"/>
          </a:solidFill>
        </p:spPr>
        <p:txBody>
          <a:bodyPr wrap="square" rtlCol="0">
            <a:spAutoFit/>
          </a:bodyPr>
          <a:lstStyle/>
          <a:p>
            <a:pPr algn="ctr"/>
            <a:r>
              <a:rPr lang="en-GB" sz="2800" b="1" dirty="0">
                <a:latin typeface="Arial" pitchFamily="34" charset="0"/>
                <a:cs typeface="Arial" pitchFamily="34" charset="0"/>
              </a:rPr>
              <a:t>EAL policy and provision at the heart of sustainable </a:t>
            </a:r>
          </a:p>
          <a:p>
            <a:pPr algn="ctr"/>
            <a:r>
              <a:rPr lang="en-GB" sz="2800" b="1" dirty="0">
                <a:latin typeface="Arial" pitchFamily="34" charset="0"/>
                <a:cs typeface="Arial" pitchFamily="34" charset="0"/>
              </a:rPr>
              <a:t>school development</a:t>
            </a:r>
          </a:p>
          <a:p>
            <a:pPr algn="ctr"/>
            <a:endParaRPr lang="en-GB" sz="2400" dirty="0">
              <a:latin typeface="Arial" pitchFamily="34" charset="0"/>
              <a:cs typeface="Arial" pitchFamily="34" charset="0"/>
            </a:endParaRPr>
          </a:p>
          <a:p>
            <a:pPr algn="ctr"/>
            <a:endParaRPr lang="en-GB" sz="2400" dirty="0">
              <a:latin typeface="Arial" pitchFamily="34" charset="0"/>
              <a:cs typeface="Arial" pitchFamily="34" charset="0"/>
            </a:endParaRPr>
          </a:p>
          <a:p>
            <a:pPr algn="ctr"/>
            <a:r>
              <a:rPr lang="en-GB" sz="2400" dirty="0">
                <a:latin typeface="Arial" pitchFamily="34" charset="0"/>
                <a:cs typeface="Arial" pitchFamily="34" charset="0"/>
              </a:rPr>
              <a:t>The real capital underpinning the ‘London Effect’</a:t>
            </a:r>
          </a:p>
          <a:p>
            <a:pPr algn="ctr"/>
            <a:endParaRPr lang="en-GB" sz="2400" dirty="0">
              <a:latin typeface="Arial" pitchFamily="34" charset="0"/>
              <a:cs typeface="Arial" pitchFamily="34" charset="0"/>
            </a:endParaRPr>
          </a:p>
        </p:txBody>
      </p:sp>
      <p:sp>
        <p:nvSpPr>
          <p:cNvPr id="3" name="TextBox 2"/>
          <p:cNvSpPr txBox="1"/>
          <p:nvPr/>
        </p:nvSpPr>
        <p:spPr>
          <a:xfrm>
            <a:off x="4303646" y="3754111"/>
            <a:ext cx="6840334" cy="2708434"/>
          </a:xfrm>
          <a:prstGeom prst="rect">
            <a:avLst/>
          </a:prstGeom>
          <a:solidFill>
            <a:schemeClr val="bg1">
              <a:alpha val="0"/>
            </a:schemeClr>
          </a:solidFill>
        </p:spPr>
        <p:txBody>
          <a:bodyPr wrap="none" rtlCol="0">
            <a:spAutoFit/>
          </a:bodyPr>
          <a:lstStyle/>
          <a:p>
            <a:r>
              <a:rPr lang="en-GB" sz="2000" b="1" dirty="0">
                <a:latin typeface="Arial" panose="020B0604020202020204" pitchFamily="34" charset="0"/>
                <a:cs typeface="Arial" panose="020B0604020202020204" pitchFamily="34" charset="0"/>
              </a:rPr>
              <a:t>Di Leedham</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Teacher and Consultant</a:t>
            </a:r>
          </a:p>
          <a:p>
            <a:endParaRPr lang="en-GB" sz="2000"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@dileed   </a:t>
            </a:r>
            <a:r>
              <a:rPr lang="en-GB" b="1" dirty="0">
                <a:latin typeface="Arial" panose="020B0604020202020204" pitchFamily="34" charset="0"/>
                <a:cs typeface="Arial" panose="020B0604020202020204" pitchFamily="34" charset="0"/>
                <a:hlinkClick r:id="rId3"/>
              </a:rPr>
              <a:t>dleedham1@icloud.com</a:t>
            </a:r>
            <a:endParaRPr lang="en-GB" b="1" dirty="0">
              <a:latin typeface="Arial" panose="020B0604020202020204" pitchFamily="34" charset="0"/>
              <a:cs typeface="Arial" panose="020B0604020202020204" pitchFamily="34" charset="0"/>
            </a:endParaRPr>
          </a:p>
          <a:p>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hlinkClick r:id="rId4"/>
              </a:rPr>
              <a:t>https://flexilingual.wordpress.com/author/flexilingual</a:t>
            </a:r>
            <a:endParaRPr lang="en-GB" b="1" dirty="0">
              <a:latin typeface="Arial" panose="020B0604020202020204" pitchFamily="34" charset="0"/>
              <a:cs typeface="Arial" panose="020B0604020202020204" pitchFamily="34" charset="0"/>
            </a:endParaRPr>
          </a:p>
          <a:p>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Co opted member of NALDIC Executive </a:t>
            </a:r>
            <a:r>
              <a:rPr lang="en-GB" b="1" dirty="0">
                <a:latin typeface="Arial" panose="020B0604020202020204" pitchFamily="34" charset="0"/>
                <a:cs typeface="Arial" panose="020B0604020202020204" pitchFamily="34" charset="0"/>
                <a:hlinkClick r:id="rId5"/>
              </a:rPr>
              <a:t>https://naldic.org.uk</a:t>
            </a:r>
            <a:r>
              <a:rPr lang="en-GB" b="1" dirty="0">
                <a:latin typeface="Arial" panose="020B0604020202020204" pitchFamily="34" charset="0"/>
                <a:cs typeface="Arial" panose="020B0604020202020204" pitchFamily="34" charset="0"/>
              </a:rPr>
              <a:t> </a:t>
            </a:r>
          </a:p>
        </p:txBody>
      </p:sp>
      <p:pic>
        <p:nvPicPr>
          <p:cNvPr id="7169" name="Picture 1" descr="C:\Users\LEEDHAM\Documents\Desktop_Jan15\Egg AVI\Egg AVI.JPG"/>
          <p:cNvPicPr>
            <a:picLocks noChangeAspect="1" noChangeArrowheads="1"/>
          </p:cNvPicPr>
          <p:nvPr/>
        </p:nvPicPr>
        <p:blipFill>
          <a:blip r:embed="rId6" cstate="print"/>
          <a:srcRect/>
          <a:stretch>
            <a:fillRect/>
          </a:stretch>
        </p:blipFill>
        <p:spPr bwMode="auto">
          <a:xfrm>
            <a:off x="927650" y="3824887"/>
            <a:ext cx="1762148" cy="2566882"/>
          </a:xfrm>
          <a:prstGeom prst="rect">
            <a:avLst/>
          </a:prstGeom>
          <a:noFill/>
        </p:spPr>
      </p:pic>
    </p:spTree>
    <p:extLst>
      <p:ext uri="{BB962C8B-B14F-4D97-AF65-F5344CB8AC3E}">
        <p14:creationId xmlns:p14="http://schemas.microsoft.com/office/powerpoint/2010/main" val="8909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758081121"/>
              </p:ext>
            </p:extLst>
          </p:nvPr>
        </p:nvGraphicFramePr>
        <p:xfrm>
          <a:off x="2442512" y="171635"/>
          <a:ext cx="74676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4744356" y="2512307"/>
            <a:ext cx="2892138" cy="830997"/>
          </a:xfrm>
          <a:prstGeom prst="rect">
            <a:avLst/>
          </a:prstGeom>
          <a:noFill/>
        </p:spPr>
        <p:txBody>
          <a:bodyPr wrap="none" rtlCol="0">
            <a:spAutoFit/>
          </a:bodyPr>
          <a:lstStyle/>
          <a:p>
            <a:r>
              <a:rPr lang="en-GB" sz="4800" b="1" dirty="0">
                <a:solidFill>
                  <a:srgbClr val="FF0000"/>
                </a:solidFill>
                <a:latin typeface="Arial" pitchFamily="34" charset="0"/>
                <a:cs typeface="Arial" pitchFamily="34" charset="0"/>
              </a:rPr>
              <a:t>Inclusion</a:t>
            </a:r>
          </a:p>
        </p:txBody>
      </p:sp>
      <p:sp>
        <p:nvSpPr>
          <p:cNvPr id="3" name="TextBox 2"/>
          <p:cNvSpPr txBox="1"/>
          <p:nvPr/>
        </p:nvSpPr>
        <p:spPr>
          <a:xfrm>
            <a:off x="569229" y="420209"/>
            <a:ext cx="3239291" cy="1384995"/>
          </a:xfrm>
          <a:prstGeom prst="rect">
            <a:avLst/>
          </a:prstGeom>
          <a:solidFill>
            <a:schemeClr val="bg1"/>
          </a:solidFill>
        </p:spPr>
        <p:txBody>
          <a:bodyPr wrap="square" rtlCol="0">
            <a:spAutoFit/>
          </a:bodyPr>
          <a:lstStyle/>
          <a:p>
            <a:r>
              <a:rPr lang="en-GB" sz="2800" b="1" dirty="0">
                <a:latin typeface="Arial" panose="020B0604020202020204" pitchFamily="34" charset="0"/>
                <a:cs typeface="Arial" panose="020B0604020202020204" pitchFamily="34" charset="0"/>
              </a:rPr>
              <a:t>Where</a:t>
            </a:r>
            <a:r>
              <a:rPr lang="en-GB" sz="2800" dirty="0">
                <a:latin typeface="Arial" panose="020B0604020202020204" pitchFamily="34" charset="0"/>
                <a:cs typeface="Arial" panose="020B0604020202020204" pitchFamily="34" charset="0"/>
              </a:rPr>
              <a:t> is EAL positioned in your school?</a:t>
            </a:r>
          </a:p>
        </p:txBody>
      </p:sp>
      <p:sp>
        <p:nvSpPr>
          <p:cNvPr id="4" name="TextBox 3"/>
          <p:cNvSpPr txBox="1"/>
          <p:nvPr/>
        </p:nvSpPr>
        <p:spPr>
          <a:xfrm>
            <a:off x="600103" y="2696972"/>
            <a:ext cx="1691489" cy="461665"/>
          </a:xfrm>
          <a:prstGeom prst="rect">
            <a:avLst/>
          </a:prstGeom>
          <a:noFill/>
        </p:spPr>
        <p:txBody>
          <a:bodyPr wrap="none" rtlCol="0">
            <a:spAutoFit/>
          </a:bodyPr>
          <a:lstStyle/>
          <a:p>
            <a:r>
              <a:rPr lang="en-GB" sz="2400" dirty="0">
                <a:latin typeface="Arial" panose="020B0604020202020204" pitchFamily="34" charset="0"/>
                <a:cs typeface="Arial" panose="020B0604020202020204" pitchFamily="34" charset="0"/>
              </a:rPr>
              <a:t>One model</a:t>
            </a:r>
          </a:p>
        </p:txBody>
      </p:sp>
      <p:cxnSp>
        <p:nvCxnSpPr>
          <p:cNvPr id="7" name="Straight Arrow Connector 6"/>
          <p:cNvCxnSpPr>
            <a:cxnSpLocks/>
          </p:cNvCxnSpPr>
          <p:nvPr/>
        </p:nvCxnSpPr>
        <p:spPr>
          <a:xfrm flipH="1">
            <a:off x="8339289" y="2410219"/>
            <a:ext cx="2104007" cy="933085"/>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544103" y="810701"/>
            <a:ext cx="3414119" cy="1569660"/>
          </a:xfrm>
          <a:prstGeom prst="rect">
            <a:avLst/>
          </a:prstGeom>
          <a:solidFill>
            <a:schemeClr val="bg1"/>
          </a:solidFill>
        </p:spPr>
        <p:txBody>
          <a:bodyPr wrap="square" rtlCol="0">
            <a:spAutoFit/>
          </a:bodyPr>
          <a:lstStyle/>
          <a:p>
            <a:r>
              <a:rPr lang="en-GB" sz="2400" b="1" dirty="0">
                <a:latin typeface="Arial" panose="020B0604020202020204" pitchFamily="34" charset="0"/>
                <a:cs typeface="Arial" panose="020B0604020202020204" pitchFamily="34" charset="0"/>
              </a:rPr>
              <a:t>Who</a:t>
            </a:r>
            <a:r>
              <a:rPr lang="en-GB" sz="2400" dirty="0">
                <a:latin typeface="Arial" panose="020B0604020202020204" pitchFamily="34" charset="0"/>
                <a:cs typeface="Arial" panose="020B0604020202020204" pitchFamily="34" charset="0"/>
              </a:rPr>
              <a:t> is in the EAL space in your school ?</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Who do </a:t>
            </a:r>
            <a:r>
              <a:rPr lang="en-GB" sz="2400" b="1" dirty="0">
                <a:latin typeface="Arial" panose="020B0604020202020204" pitchFamily="34" charset="0"/>
                <a:cs typeface="Arial" panose="020B0604020202020204" pitchFamily="34" charset="0"/>
              </a:rPr>
              <a:t>they</a:t>
            </a:r>
            <a:r>
              <a:rPr lang="en-GB" sz="2400" dirty="0">
                <a:latin typeface="Arial" panose="020B0604020202020204" pitchFamily="34" charset="0"/>
                <a:cs typeface="Arial" panose="020B0604020202020204" pitchFamily="34" charset="0"/>
              </a:rPr>
              <a:t> report to?</a:t>
            </a:r>
          </a:p>
        </p:txBody>
      </p:sp>
      <p:cxnSp>
        <p:nvCxnSpPr>
          <p:cNvPr id="12" name="Straight Arrow Connector 11"/>
          <p:cNvCxnSpPr>
            <a:cxnSpLocks/>
          </p:cNvCxnSpPr>
          <p:nvPr/>
        </p:nvCxnSpPr>
        <p:spPr>
          <a:xfrm>
            <a:off x="1445847" y="3158637"/>
            <a:ext cx="1646428" cy="225518"/>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97119" y="5133171"/>
            <a:ext cx="3711401" cy="1631216"/>
          </a:xfrm>
          <a:prstGeom prst="rect">
            <a:avLst/>
          </a:prstGeom>
          <a:noFill/>
        </p:spPr>
        <p:txBody>
          <a:bodyPr wrap="none" rtlCol="0">
            <a:spAutoFit/>
          </a:bodyPr>
          <a:lstStyle/>
          <a:p>
            <a:r>
              <a:rPr lang="en-GB" sz="2000" dirty="0">
                <a:latin typeface="Arial" panose="020B0604020202020204" pitchFamily="34" charset="0"/>
                <a:cs typeface="Arial" panose="020B0604020202020204" pitchFamily="34" charset="0"/>
              </a:rPr>
              <a:t>EAL also commonly linked with</a:t>
            </a:r>
          </a:p>
          <a:p>
            <a:r>
              <a:rPr lang="en-GB" sz="2000" dirty="0">
                <a:latin typeface="Arial" panose="020B0604020202020204" pitchFamily="34" charset="0"/>
                <a:cs typeface="Arial" panose="020B0604020202020204" pitchFamily="34" charset="0"/>
              </a:rPr>
              <a:t>Additional Needs</a:t>
            </a:r>
          </a:p>
          <a:p>
            <a:r>
              <a:rPr lang="en-GB" sz="2000" dirty="0">
                <a:latin typeface="Arial" panose="020B0604020202020204" pitchFamily="34" charset="0"/>
                <a:cs typeface="Arial" panose="020B0604020202020204" pitchFamily="34" charset="0"/>
              </a:rPr>
              <a:t>SEND</a:t>
            </a:r>
          </a:p>
          <a:p>
            <a:r>
              <a:rPr lang="en-GB" sz="2000" dirty="0">
                <a:latin typeface="Arial" panose="020B0604020202020204" pitchFamily="34" charset="0"/>
                <a:cs typeface="Arial" panose="020B0604020202020204" pitchFamily="34" charset="0"/>
              </a:rPr>
              <a:t>English</a:t>
            </a:r>
          </a:p>
          <a:p>
            <a:r>
              <a:rPr lang="en-GB" sz="2000" dirty="0">
                <a:latin typeface="Arial" panose="020B0604020202020204" pitchFamily="34" charset="0"/>
                <a:cs typeface="Arial" panose="020B0604020202020204" pitchFamily="34" charset="0"/>
              </a:rPr>
              <a:t>MFL</a:t>
            </a:r>
          </a:p>
        </p:txBody>
      </p:sp>
    </p:spTree>
    <p:extLst>
      <p:ext uri="{BB962C8B-B14F-4D97-AF65-F5344CB8AC3E}">
        <p14:creationId xmlns:p14="http://schemas.microsoft.com/office/powerpoint/2010/main" val="3397984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756000706"/>
              </p:ext>
            </p:extLst>
          </p:nvPr>
        </p:nvGraphicFramePr>
        <p:xfrm>
          <a:off x="2286000" y="304800"/>
          <a:ext cx="74676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4836518" y="2548875"/>
            <a:ext cx="2390398" cy="1846659"/>
          </a:xfrm>
          <a:prstGeom prst="rect">
            <a:avLst/>
          </a:prstGeom>
          <a:noFill/>
        </p:spPr>
        <p:txBody>
          <a:bodyPr wrap="none" rtlCol="0">
            <a:spAutoFit/>
          </a:bodyPr>
          <a:lstStyle/>
          <a:p>
            <a:pPr algn="ctr"/>
            <a:r>
              <a:rPr lang="en-GB" sz="4800" b="1" dirty="0">
                <a:solidFill>
                  <a:srgbClr val="FF0000"/>
                </a:solidFill>
                <a:latin typeface="Arial" pitchFamily="34" charset="0"/>
                <a:cs typeface="Arial" pitchFamily="34" charset="0"/>
              </a:rPr>
              <a:t>EAL</a:t>
            </a:r>
          </a:p>
          <a:p>
            <a:pPr lvl="0" algn="ctr"/>
            <a:r>
              <a:rPr lang="en-GB" b="1" dirty="0">
                <a:solidFill>
                  <a:srgbClr val="FF0000"/>
                </a:solidFill>
              </a:rPr>
              <a:t>Wh</a:t>
            </a:r>
            <a:r>
              <a:rPr lang="en-GB" b="1" dirty="0">
                <a:solidFill>
                  <a:srgbClr val="FF0000"/>
                </a:solidFill>
                <a:latin typeface="Arial" panose="020B0604020202020204" pitchFamily="34" charset="0"/>
                <a:cs typeface="Arial" panose="020B0604020202020204" pitchFamily="34" charset="0"/>
              </a:rPr>
              <a:t>ole School Ethos</a:t>
            </a:r>
          </a:p>
          <a:p>
            <a:endParaRPr lang="en-GB" sz="4800" b="1" dirty="0">
              <a:solidFill>
                <a:srgbClr val="FF0000"/>
              </a:solidFill>
              <a:latin typeface="Arial" pitchFamily="34" charset="0"/>
              <a:cs typeface="Arial" pitchFamily="34" charset="0"/>
            </a:endParaRPr>
          </a:p>
        </p:txBody>
      </p:sp>
      <p:sp>
        <p:nvSpPr>
          <p:cNvPr id="22" name="Rectangle 21"/>
          <p:cNvSpPr/>
          <p:nvPr/>
        </p:nvSpPr>
        <p:spPr>
          <a:xfrm>
            <a:off x="113748" y="3700934"/>
            <a:ext cx="2923595" cy="2769989"/>
          </a:xfrm>
          <a:prstGeom prst="rect">
            <a:avLst/>
          </a:prstGeom>
          <a:solidFill>
            <a:schemeClr val="bg1"/>
          </a:solidFill>
        </p:spPr>
        <p:txBody>
          <a:bodyPr wrap="square">
            <a:spAutoFit/>
          </a:bodyPr>
          <a:lstStyle/>
          <a:p>
            <a:r>
              <a:rPr lang="en-GB" sz="1400" b="1" dirty="0">
                <a:solidFill>
                  <a:srgbClr val="FF0000"/>
                </a:solidFill>
                <a:latin typeface="Arial" pitchFamily="34" charset="0"/>
                <a:cs typeface="Arial" pitchFamily="34" charset="0"/>
              </a:rPr>
              <a:t>EAL</a:t>
            </a:r>
            <a:r>
              <a:rPr lang="en-GB" sz="1400" dirty="0">
                <a:solidFill>
                  <a:srgbClr val="FF0000"/>
                </a:solidFill>
                <a:latin typeface="Arial" pitchFamily="34" charset="0"/>
                <a:cs typeface="Arial" pitchFamily="34" charset="0"/>
              </a:rPr>
              <a:t> </a:t>
            </a:r>
            <a:r>
              <a:rPr lang="en-GB" sz="1400" dirty="0">
                <a:latin typeface="Arial" pitchFamily="34" charset="0"/>
                <a:cs typeface="Arial" pitchFamily="34" charset="0"/>
              </a:rPr>
              <a:t> and </a:t>
            </a:r>
            <a:r>
              <a:rPr lang="en-GB" sz="1400" b="1" dirty="0">
                <a:latin typeface="Arial" pitchFamily="34" charset="0"/>
                <a:cs typeface="Arial" pitchFamily="34" charset="0"/>
              </a:rPr>
              <a:t>information gathering + sharing</a:t>
            </a:r>
          </a:p>
          <a:p>
            <a:endParaRPr lang="en-GB" sz="1400" b="1" dirty="0">
              <a:latin typeface="Arial" pitchFamily="34" charset="0"/>
              <a:cs typeface="Arial" pitchFamily="34" charset="0"/>
            </a:endParaRPr>
          </a:p>
          <a:p>
            <a:r>
              <a:rPr lang="en-GB" sz="1200" dirty="0">
                <a:latin typeface="Arial" pitchFamily="34" charset="0"/>
                <a:cs typeface="Arial" pitchFamily="34" charset="0"/>
              </a:rPr>
              <a:t>Profiling and assessment to </a:t>
            </a:r>
          </a:p>
          <a:p>
            <a:endParaRPr lang="en-GB" sz="1200" dirty="0">
              <a:latin typeface="Arial" pitchFamily="34" charset="0"/>
              <a:cs typeface="Arial" pitchFamily="34" charset="0"/>
            </a:endParaRPr>
          </a:p>
          <a:p>
            <a:pPr marL="171450" indent="-171450">
              <a:buFont typeface="Arial" panose="020B0604020202020204" pitchFamily="34" charset="0"/>
              <a:buChar char="•"/>
            </a:pPr>
            <a:r>
              <a:rPr lang="en-GB" sz="1200" dirty="0">
                <a:latin typeface="Arial" pitchFamily="34" charset="0"/>
                <a:cs typeface="Arial" pitchFamily="34" charset="0"/>
              </a:rPr>
              <a:t>Capture complexity of individual EAL</a:t>
            </a:r>
          </a:p>
          <a:p>
            <a:r>
              <a:rPr lang="en-GB" sz="1200" dirty="0">
                <a:latin typeface="Arial" pitchFamily="34" charset="0"/>
                <a:cs typeface="Arial" pitchFamily="34" charset="0"/>
              </a:rPr>
              <a:t>    learners’  language development </a:t>
            </a:r>
          </a:p>
          <a:p>
            <a:endParaRPr lang="en-GB" sz="1200" dirty="0">
              <a:latin typeface="Arial" pitchFamily="34" charset="0"/>
              <a:cs typeface="Arial" pitchFamily="34" charset="0"/>
            </a:endParaRPr>
          </a:p>
          <a:p>
            <a:pPr marL="171450" indent="-171450">
              <a:buFont typeface="Arial" panose="020B0604020202020204" pitchFamily="34" charset="0"/>
              <a:buChar char="•"/>
            </a:pPr>
            <a:r>
              <a:rPr lang="en-GB" sz="1200" dirty="0">
                <a:latin typeface="Arial" pitchFamily="34" charset="0"/>
                <a:cs typeface="Arial" pitchFamily="34" charset="0"/>
              </a:rPr>
              <a:t>Inform tracking and provision</a:t>
            </a:r>
          </a:p>
          <a:p>
            <a:endParaRPr lang="en-GB" sz="1200" dirty="0">
              <a:latin typeface="Arial" pitchFamily="34" charset="0"/>
              <a:cs typeface="Arial" pitchFamily="34" charset="0"/>
            </a:endParaRPr>
          </a:p>
          <a:p>
            <a:pPr marL="171450" indent="-171450">
              <a:buFont typeface="Arial" panose="020B0604020202020204" pitchFamily="34" charset="0"/>
              <a:buChar char="•"/>
            </a:pPr>
            <a:r>
              <a:rPr lang="en-GB" sz="1200" dirty="0">
                <a:latin typeface="Arial" pitchFamily="34" charset="0"/>
                <a:cs typeface="Arial" pitchFamily="34" charset="0"/>
              </a:rPr>
              <a:t>Contribute to local/national data</a:t>
            </a:r>
          </a:p>
          <a:p>
            <a:endParaRPr lang="en-GB" sz="1200" dirty="0">
              <a:latin typeface="Arial" pitchFamily="34" charset="0"/>
              <a:cs typeface="Arial" pitchFamily="34" charset="0"/>
            </a:endParaRPr>
          </a:p>
          <a:p>
            <a:r>
              <a:rPr lang="en-GB" sz="1200" i="1" dirty="0">
                <a:latin typeface="Arial" pitchFamily="34" charset="0"/>
                <a:cs typeface="Arial" pitchFamily="34" charset="0"/>
              </a:rPr>
              <a:t>Not just the Census return and EAL  Code letter on a teacher’s class list....</a:t>
            </a:r>
          </a:p>
        </p:txBody>
      </p:sp>
      <p:sp>
        <p:nvSpPr>
          <p:cNvPr id="23" name="TextBox 22"/>
          <p:cNvSpPr txBox="1"/>
          <p:nvPr/>
        </p:nvSpPr>
        <p:spPr>
          <a:xfrm>
            <a:off x="8720089" y="605323"/>
            <a:ext cx="3102977" cy="2185214"/>
          </a:xfrm>
          <a:prstGeom prst="rect">
            <a:avLst/>
          </a:prstGeom>
          <a:solidFill>
            <a:schemeClr val="bg1"/>
          </a:solidFill>
        </p:spPr>
        <p:txBody>
          <a:bodyPr wrap="square" rtlCol="0">
            <a:spAutoFit/>
          </a:bodyPr>
          <a:lstStyle/>
          <a:p>
            <a:r>
              <a:rPr lang="en-GB" sz="1400" b="1" dirty="0">
                <a:solidFill>
                  <a:srgbClr val="FF0000"/>
                </a:solidFill>
                <a:latin typeface="Arial" pitchFamily="34" charset="0"/>
                <a:cs typeface="Arial" pitchFamily="34" charset="0"/>
              </a:rPr>
              <a:t>EAL</a:t>
            </a:r>
            <a:r>
              <a:rPr lang="en-GB" sz="1400" dirty="0">
                <a:latin typeface="Arial" pitchFamily="34" charset="0"/>
                <a:cs typeface="Arial" pitchFamily="34" charset="0"/>
              </a:rPr>
              <a:t> and</a:t>
            </a:r>
            <a:r>
              <a:rPr lang="en-GB" sz="1400" b="1" dirty="0">
                <a:latin typeface="Arial" pitchFamily="34" charset="0"/>
                <a:cs typeface="Arial" pitchFamily="34" charset="0"/>
              </a:rPr>
              <a:t> Pedagogy</a:t>
            </a:r>
          </a:p>
          <a:p>
            <a:endParaRPr lang="en-GB" sz="1400" b="1" dirty="0">
              <a:latin typeface="Arial" pitchFamily="34" charset="0"/>
              <a:cs typeface="Arial" pitchFamily="34" charset="0"/>
            </a:endParaRPr>
          </a:p>
          <a:p>
            <a:pPr>
              <a:buFont typeface="Arial" pitchFamily="34" charset="0"/>
              <a:buChar char="•"/>
            </a:pPr>
            <a:r>
              <a:rPr lang="en-GB" sz="1200" dirty="0">
                <a:latin typeface="Arial" pitchFamily="34" charset="0"/>
                <a:cs typeface="Arial" pitchFamily="34" charset="0"/>
              </a:rPr>
              <a:t>Curriculum access and appropriate cognitive challenge</a:t>
            </a:r>
          </a:p>
          <a:p>
            <a:endParaRPr lang="en-GB" sz="1200" dirty="0">
              <a:latin typeface="Arial" pitchFamily="34" charset="0"/>
              <a:cs typeface="Arial" pitchFamily="34" charset="0"/>
            </a:endParaRPr>
          </a:p>
          <a:p>
            <a:pPr>
              <a:buFont typeface="Arial" pitchFamily="34" charset="0"/>
              <a:buChar char="•"/>
            </a:pPr>
            <a:r>
              <a:rPr lang="en-GB" sz="1200" dirty="0">
                <a:latin typeface="Arial" pitchFamily="34" charset="0"/>
                <a:cs typeface="Arial" pitchFamily="34" charset="0"/>
              </a:rPr>
              <a:t>Language aware subject specific teaching</a:t>
            </a:r>
          </a:p>
          <a:p>
            <a:endParaRPr lang="en-GB" sz="1200" dirty="0">
              <a:latin typeface="Arial" pitchFamily="34" charset="0"/>
              <a:cs typeface="Arial" pitchFamily="34" charset="0"/>
            </a:endParaRPr>
          </a:p>
          <a:p>
            <a:pPr>
              <a:buFont typeface="Arial" pitchFamily="34" charset="0"/>
              <a:buChar char="•"/>
            </a:pPr>
            <a:r>
              <a:rPr lang="en-GB" sz="1200" dirty="0">
                <a:latin typeface="Arial" pitchFamily="34" charset="0"/>
                <a:cs typeface="Arial" pitchFamily="34" charset="0"/>
              </a:rPr>
              <a:t>Systematic approaches to First Language</a:t>
            </a:r>
          </a:p>
          <a:p>
            <a:endParaRPr lang="en-GB" sz="1200" dirty="0">
              <a:latin typeface="Arial" pitchFamily="34" charset="0"/>
              <a:cs typeface="Arial" pitchFamily="34" charset="0"/>
            </a:endParaRPr>
          </a:p>
          <a:p>
            <a:r>
              <a:rPr lang="en-GB" sz="1200" i="1" dirty="0">
                <a:latin typeface="Arial" pitchFamily="34" charset="0"/>
                <a:cs typeface="Arial" pitchFamily="34" charset="0"/>
              </a:rPr>
              <a:t>Professional knowledge which impacts on practice and  wider outcomes</a:t>
            </a:r>
          </a:p>
        </p:txBody>
      </p:sp>
      <p:sp>
        <p:nvSpPr>
          <p:cNvPr id="24" name="TextBox 23"/>
          <p:cNvSpPr txBox="1"/>
          <p:nvPr/>
        </p:nvSpPr>
        <p:spPr>
          <a:xfrm>
            <a:off x="354009" y="330198"/>
            <a:ext cx="3017587" cy="2215991"/>
          </a:xfrm>
          <a:prstGeom prst="rect">
            <a:avLst/>
          </a:prstGeom>
          <a:solidFill>
            <a:schemeClr val="bg1"/>
          </a:solidFill>
        </p:spPr>
        <p:txBody>
          <a:bodyPr wrap="square" rtlCol="0">
            <a:spAutoFit/>
          </a:bodyPr>
          <a:lstStyle/>
          <a:p>
            <a:r>
              <a:rPr lang="en-GB" sz="1400" b="1" dirty="0">
                <a:solidFill>
                  <a:srgbClr val="FF0000"/>
                </a:solidFill>
                <a:latin typeface="Arial" pitchFamily="34" charset="0"/>
                <a:cs typeface="Arial" pitchFamily="34" charset="0"/>
              </a:rPr>
              <a:t>EAL</a:t>
            </a:r>
            <a:r>
              <a:rPr lang="en-GB" sz="1400" dirty="0">
                <a:latin typeface="Arial" pitchFamily="34" charset="0"/>
                <a:cs typeface="Arial" pitchFamily="34" charset="0"/>
              </a:rPr>
              <a:t> and </a:t>
            </a:r>
            <a:r>
              <a:rPr lang="en-GB" sz="1400" b="1" dirty="0">
                <a:latin typeface="Arial" pitchFamily="34" charset="0"/>
                <a:cs typeface="Arial" pitchFamily="34" charset="0"/>
              </a:rPr>
              <a:t>Family/Community Engagement</a:t>
            </a:r>
          </a:p>
          <a:p>
            <a:endParaRPr lang="en-GB" sz="1400" b="1" dirty="0">
              <a:latin typeface="Arial" pitchFamily="34" charset="0"/>
              <a:cs typeface="Arial" pitchFamily="34" charset="0"/>
            </a:endParaRPr>
          </a:p>
          <a:p>
            <a:r>
              <a:rPr lang="en-GB" sz="1200" dirty="0">
                <a:latin typeface="Arial" pitchFamily="34" charset="0"/>
                <a:cs typeface="Arial" pitchFamily="34" charset="0"/>
              </a:rPr>
              <a:t>Two way relationships which share linguistic/cultural resources </a:t>
            </a:r>
          </a:p>
          <a:p>
            <a:endParaRPr lang="en-GB" sz="1200" dirty="0">
              <a:latin typeface="Arial" pitchFamily="34" charset="0"/>
              <a:cs typeface="Arial" pitchFamily="34" charset="0"/>
            </a:endParaRPr>
          </a:p>
          <a:p>
            <a:r>
              <a:rPr lang="en-GB" sz="1200" dirty="0">
                <a:latin typeface="Arial" pitchFamily="34" charset="0"/>
                <a:cs typeface="Arial" pitchFamily="34" charset="0"/>
              </a:rPr>
              <a:t>Sensitive, culturally competent support for participation </a:t>
            </a:r>
          </a:p>
          <a:p>
            <a:endParaRPr lang="en-GB" sz="1200" dirty="0">
              <a:latin typeface="Arial" pitchFamily="34" charset="0"/>
              <a:cs typeface="Arial" pitchFamily="34" charset="0"/>
            </a:endParaRPr>
          </a:p>
          <a:p>
            <a:r>
              <a:rPr lang="en-GB" sz="1200" i="1" dirty="0">
                <a:latin typeface="Arial" pitchFamily="34" charset="0"/>
                <a:cs typeface="Arial" pitchFamily="34" charset="0"/>
              </a:rPr>
              <a:t>Not just welcome signs, samosas and Djembe drums ...  </a:t>
            </a:r>
          </a:p>
        </p:txBody>
      </p:sp>
      <p:cxnSp>
        <p:nvCxnSpPr>
          <p:cNvPr id="6" name="Straight Arrow Connector 5"/>
          <p:cNvCxnSpPr>
            <a:cxnSpLocks/>
          </p:cNvCxnSpPr>
          <p:nvPr/>
        </p:nvCxnSpPr>
        <p:spPr>
          <a:xfrm flipV="1">
            <a:off x="8848438" y="2762433"/>
            <a:ext cx="1777031" cy="1419542"/>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cxnSpLocks/>
          </p:cNvCxnSpPr>
          <p:nvPr/>
        </p:nvCxnSpPr>
        <p:spPr>
          <a:xfrm flipH="1">
            <a:off x="1768700" y="3203504"/>
            <a:ext cx="1888701" cy="376918"/>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cxnSpLocks/>
          </p:cNvCxnSpPr>
          <p:nvPr/>
        </p:nvCxnSpPr>
        <p:spPr>
          <a:xfrm flipH="1" flipV="1">
            <a:off x="2792969" y="980870"/>
            <a:ext cx="1877296" cy="364454"/>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911608" y="6220550"/>
            <a:ext cx="8146717" cy="523220"/>
          </a:xfrm>
          <a:prstGeom prst="rect">
            <a:avLst/>
          </a:prstGeom>
          <a:noFill/>
        </p:spPr>
        <p:txBody>
          <a:bodyPr wrap="none" rtlCol="0">
            <a:spAutoFit/>
          </a:bodyPr>
          <a:lstStyle/>
          <a:p>
            <a:r>
              <a:rPr lang="en-GB" sz="2800" b="1" dirty="0">
                <a:latin typeface="Arial" panose="020B0604020202020204" pitchFamily="34" charset="0"/>
                <a:cs typeface="Arial" panose="020B0604020202020204" pitchFamily="34" charset="0"/>
              </a:rPr>
              <a:t>EAL Policy at the heart of school improvement</a:t>
            </a:r>
          </a:p>
        </p:txBody>
      </p:sp>
    </p:spTree>
    <p:extLst>
      <p:ext uri="{BB962C8B-B14F-4D97-AF65-F5344CB8AC3E}">
        <p14:creationId xmlns:p14="http://schemas.microsoft.com/office/powerpoint/2010/main" val="1961865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to="" calcmode="lin" valueType="num">
                                      <p:cBhvr>
                                        <p:cTn id="7" dur="1" fill="hold"/>
                                        <p:tgtEl>
                                          <p:spTgt spid="2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 to="" calcmode="lin" valueType="num">
                                      <p:cBhvr>
                                        <p:cTn id="12" dur="1" fill="hold"/>
                                        <p:tgtEl>
                                          <p:spTgt spid="23"/>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 to="" calcmode="lin" valueType="num">
                                      <p:cBhvr>
                                        <p:cTn id="17" dur="1" fill="hold"/>
                                        <p:tgtEl>
                                          <p:spTgt spid="2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693664128"/>
              </p:ext>
            </p:extLst>
          </p:nvPr>
        </p:nvGraphicFramePr>
        <p:xfrm>
          <a:off x="2286000" y="304800"/>
          <a:ext cx="74676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7"/>
          <p:cNvPicPr>
            <a:picLocks noChangeAspect="1"/>
          </p:cNvPicPr>
          <p:nvPr/>
        </p:nvPicPr>
        <p:blipFill>
          <a:blip r:embed="rId8"/>
          <a:stretch>
            <a:fillRect/>
          </a:stretch>
        </p:blipFill>
        <p:spPr>
          <a:xfrm rot="20679081">
            <a:off x="1210856" y="535298"/>
            <a:ext cx="2150287" cy="3032717"/>
          </a:xfrm>
          <a:prstGeom prst="rect">
            <a:avLst/>
          </a:prstGeom>
          <a:ln w="34925">
            <a:solidFill>
              <a:schemeClr val="tx1"/>
            </a:solidFill>
          </a:ln>
        </p:spPr>
      </p:pic>
      <p:sp>
        <p:nvSpPr>
          <p:cNvPr id="9" name="TextBox 8"/>
          <p:cNvSpPr txBox="1"/>
          <p:nvPr/>
        </p:nvSpPr>
        <p:spPr>
          <a:xfrm>
            <a:off x="1012146" y="4963510"/>
            <a:ext cx="3581400" cy="1846659"/>
          </a:xfrm>
          <a:prstGeom prst="rect">
            <a:avLst/>
          </a:prstGeom>
          <a:solidFill>
            <a:schemeClr val="bg1"/>
          </a:solidFill>
          <a:ln w="31750">
            <a:solidFill>
              <a:schemeClr val="tx1"/>
            </a:solidFill>
          </a:ln>
        </p:spPr>
        <p:txBody>
          <a:bodyPr wrap="square" rtlCol="0">
            <a:spAutoFit/>
          </a:bodyPr>
          <a:lstStyle/>
          <a:p>
            <a:pPr algn="ctr"/>
            <a:r>
              <a:rPr lang="en-GB" sz="2400" dirty="0">
                <a:latin typeface="Arial" panose="020B0604020202020204" pitchFamily="34" charset="0"/>
                <a:cs typeface="Arial" panose="020B0604020202020204" pitchFamily="34" charset="0"/>
              </a:rPr>
              <a:t>New Census items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Proficiency Codes A – E for EAL</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Country of Birth and Nationality for all pupils</a:t>
            </a:r>
          </a:p>
        </p:txBody>
      </p:sp>
      <p:sp>
        <p:nvSpPr>
          <p:cNvPr id="6" name="TextBox 5"/>
          <p:cNvSpPr txBox="1"/>
          <p:nvPr/>
        </p:nvSpPr>
        <p:spPr>
          <a:xfrm>
            <a:off x="4824601" y="2590917"/>
            <a:ext cx="2390398" cy="1846659"/>
          </a:xfrm>
          <a:prstGeom prst="rect">
            <a:avLst/>
          </a:prstGeom>
          <a:noFill/>
        </p:spPr>
        <p:txBody>
          <a:bodyPr wrap="none" rtlCol="0">
            <a:spAutoFit/>
          </a:bodyPr>
          <a:lstStyle/>
          <a:p>
            <a:pPr algn="ctr"/>
            <a:r>
              <a:rPr lang="en-GB" sz="4800" b="1" dirty="0">
                <a:solidFill>
                  <a:srgbClr val="FF0000"/>
                </a:solidFill>
                <a:latin typeface="Arial" pitchFamily="34" charset="0"/>
                <a:cs typeface="Arial" pitchFamily="34" charset="0"/>
              </a:rPr>
              <a:t>EAL</a:t>
            </a:r>
          </a:p>
          <a:p>
            <a:pPr lvl="0" algn="ctr"/>
            <a:r>
              <a:rPr lang="en-GB" b="1" dirty="0">
                <a:solidFill>
                  <a:srgbClr val="FF0000"/>
                </a:solidFill>
              </a:rPr>
              <a:t>Wh</a:t>
            </a:r>
            <a:r>
              <a:rPr lang="en-GB" b="1" dirty="0">
                <a:solidFill>
                  <a:srgbClr val="FF0000"/>
                </a:solidFill>
                <a:latin typeface="Arial" panose="020B0604020202020204" pitchFamily="34" charset="0"/>
                <a:cs typeface="Arial" panose="020B0604020202020204" pitchFamily="34" charset="0"/>
              </a:rPr>
              <a:t>ole School Ethos</a:t>
            </a:r>
          </a:p>
          <a:p>
            <a:endParaRPr lang="en-GB" sz="4800" b="1" dirty="0">
              <a:solidFill>
                <a:srgbClr val="FF0000"/>
              </a:solidFill>
              <a:latin typeface="Arial" pitchFamily="34" charset="0"/>
              <a:cs typeface="Arial" pitchFamily="34" charset="0"/>
            </a:endParaRPr>
          </a:p>
        </p:txBody>
      </p:sp>
      <p:sp>
        <p:nvSpPr>
          <p:cNvPr id="4" name="Rectangle 3"/>
          <p:cNvSpPr/>
          <p:nvPr/>
        </p:nvSpPr>
        <p:spPr>
          <a:xfrm>
            <a:off x="8157297" y="691860"/>
            <a:ext cx="3497404" cy="1569660"/>
          </a:xfrm>
          <a:prstGeom prst="rect">
            <a:avLst/>
          </a:prstGeom>
          <a:solidFill>
            <a:schemeClr val="bg1"/>
          </a:solidFill>
          <a:ln w="31750">
            <a:solidFill>
              <a:schemeClr val="tx1"/>
            </a:solidFill>
          </a:ln>
        </p:spPr>
        <p:txBody>
          <a:bodyPr wrap="square">
            <a:spAutoFit/>
          </a:bodyPr>
          <a:lstStyle/>
          <a:p>
            <a:endParaRPr lang="en-GB" dirty="0"/>
          </a:p>
          <a:p>
            <a:pPr algn="ctr"/>
            <a:r>
              <a:rPr lang="en-GB" sz="2400" dirty="0">
                <a:latin typeface="Arial" panose="020B0604020202020204" pitchFamily="34" charset="0"/>
                <a:cs typeface="Arial" panose="020B0604020202020204" pitchFamily="34" charset="0"/>
              </a:rPr>
              <a:t>Defend Digital Me</a:t>
            </a:r>
          </a:p>
          <a:p>
            <a:r>
              <a:rPr lang="en-GB" dirty="0">
                <a:latin typeface="Arial" panose="020B0604020202020204" pitchFamily="34" charset="0"/>
                <a:cs typeface="Arial" panose="020B0604020202020204" pitchFamily="34" charset="0"/>
                <a:hlinkClick r:id="rId9"/>
              </a:rPr>
              <a:t>http://defenddigitalme.com/2017/02/schools_spring_census</a:t>
            </a:r>
            <a:r>
              <a:rPr lang="en-GB" dirty="0">
                <a:latin typeface="Arial" panose="020B0604020202020204" pitchFamily="34" charset="0"/>
                <a:cs typeface="Arial" panose="020B0604020202020204" pitchFamily="34" charset="0"/>
              </a:rPr>
              <a:t> </a:t>
            </a:r>
          </a:p>
          <a:p>
            <a:endParaRPr lang="en-GB" dirty="0"/>
          </a:p>
        </p:txBody>
      </p:sp>
      <p:sp>
        <p:nvSpPr>
          <p:cNvPr id="3" name="Rectangle 2"/>
          <p:cNvSpPr/>
          <p:nvPr/>
        </p:nvSpPr>
        <p:spPr>
          <a:xfrm>
            <a:off x="8506690" y="5558135"/>
            <a:ext cx="3148011" cy="646331"/>
          </a:xfrm>
          <a:prstGeom prst="rect">
            <a:avLst/>
          </a:prstGeom>
          <a:solidFill>
            <a:schemeClr val="bg1"/>
          </a:solidFill>
        </p:spPr>
        <p:txBody>
          <a:bodyPr wrap="square">
            <a:spAutoFit/>
          </a:bodyPr>
          <a:lstStyle/>
          <a:p>
            <a:r>
              <a:rPr lang="en-GB" dirty="0">
                <a:hlinkClick r:id="rId10"/>
              </a:rPr>
              <a:t>http://www.teachertoolkit.me/2016/10/01/eal-census</a:t>
            </a:r>
            <a:r>
              <a:rPr lang="en-GB" dirty="0"/>
              <a:t> </a:t>
            </a:r>
          </a:p>
        </p:txBody>
      </p:sp>
    </p:spTree>
    <p:extLst>
      <p:ext uri="{BB962C8B-B14F-4D97-AF65-F5344CB8AC3E}">
        <p14:creationId xmlns:p14="http://schemas.microsoft.com/office/powerpoint/2010/main" val="377494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1113</Words>
  <Application>Microsoft Office PowerPoint</Application>
  <PresentationFormat>Widescreen</PresentationFormat>
  <Paragraphs>127</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Diane Leedham</dc:creator>
  <cp:lastModifiedBy>Diane Leedham</cp:lastModifiedBy>
  <cp:revision>17</cp:revision>
  <dcterms:created xsi:type="dcterms:W3CDTF">2017-02-21T09:47:03Z</dcterms:created>
  <dcterms:modified xsi:type="dcterms:W3CDTF">2017-02-24T15:32:00Z</dcterms:modified>
</cp:coreProperties>
</file>