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555" r:id="rId2"/>
    <p:sldId id="798" r:id="rId3"/>
    <p:sldId id="737" r:id="rId4"/>
    <p:sldId id="789" r:id="rId5"/>
    <p:sldId id="796" r:id="rId6"/>
    <p:sldId id="808" r:id="rId7"/>
    <p:sldId id="809" r:id="rId8"/>
    <p:sldId id="804" r:id="rId9"/>
    <p:sldId id="750" r:id="rId10"/>
    <p:sldId id="793" r:id="rId11"/>
    <p:sldId id="761" r:id="rId12"/>
    <p:sldId id="794" r:id="rId13"/>
    <p:sldId id="807" r:id="rId14"/>
    <p:sldId id="795" r:id="rId15"/>
    <p:sldId id="805" r:id="rId16"/>
    <p:sldId id="806" r:id="rId17"/>
    <p:sldId id="745" r:id="rId18"/>
    <p:sldId id="783" r:id="rId19"/>
    <p:sldId id="801" r:id="rId20"/>
    <p:sldId id="802" r:id="rId21"/>
    <p:sldId id="773" r:id="rId22"/>
    <p:sldId id="790" r:id="rId23"/>
    <p:sldId id="747" r:id="rId24"/>
    <p:sldId id="686" r:id="rId25"/>
  </p:sldIdLst>
  <p:sldSz cx="9906000" cy="6858000" type="A4"/>
  <p:notesSz cx="6797675" cy="9928225"/>
  <p:defaultTextStyle>
    <a:defPPr>
      <a:defRPr lang="en-US"/>
    </a:defPPr>
    <a:lvl1pPr algn="l" rtl="0" fontAlgn="base">
      <a:spcBef>
        <a:spcPct val="0"/>
      </a:spcBef>
      <a:spcAft>
        <a:spcPct val="0"/>
      </a:spcAft>
      <a:defRPr sz="3600" kern="1200">
        <a:solidFill>
          <a:schemeClr val="tx1"/>
        </a:solidFill>
        <a:latin typeface="Times" pitchFamily="18" charset="0"/>
        <a:ea typeface="+mn-ea"/>
        <a:cs typeface="+mn-cs"/>
      </a:defRPr>
    </a:lvl1pPr>
    <a:lvl2pPr marL="457200" algn="l" rtl="0" fontAlgn="base">
      <a:spcBef>
        <a:spcPct val="0"/>
      </a:spcBef>
      <a:spcAft>
        <a:spcPct val="0"/>
      </a:spcAft>
      <a:defRPr sz="3600" kern="1200">
        <a:solidFill>
          <a:schemeClr val="tx1"/>
        </a:solidFill>
        <a:latin typeface="Times" pitchFamily="18" charset="0"/>
        <a:ea typeface="+mn-ea"/>
        <a:cs typeface="+mn-cs"/>
      </a:defRPr>
    </a:lvl2pPr>
    <a:lvl3pPr marL="914400" algn="l" rtl="0" fontAlgn="base">
      <a:spcBef>
        <a:spcPct val="0"/>
      </a:spcBef>
      <a:spcAft>
        <a:spcPct val="0"/>
      </a:spcAft>
      <a:defRPr sz="3600" kern="1200">
        <a:solidFill>
          <a:schemeClr val="tx1"/>
        </a:solidFill>
        <a:latin typeface="Times" pitchFamily="18" charset="0"/>
        <a:ea typeface="+mn-ea"/>
        <a:cs typeface="+mn-cs"/>
      </a:defRPr>
    </a:lvl3pPr>
    <a:lvl4pPr marL="1371600" algn="l" rtl="0" fontAlgn="base">
      <a:spcBef>
        <a:spcPct val="0"/>
      </a:spcBef>
      <a:spcAft>
        <a:spcPct val="0"/>
      </a:spcAft>
      <a:defRPr sz="3600" kern="1200">
        <a:solidFill>
          <a:schemeClr val="tx1"/>
        </a:solidFill>
        <a:latin typeface="Times" pitchFamily="18" charset="0"/>
        <a:ea typeface="+mn-ea"/>
        <a:cs typeface="+mn-cs"/>
      </a:defRPr>
    </a:lvl4pPr>
    <a:lvl5pPr marL="1828800" algn="l" rtl="0" fontAlgn="base">
      <a:spcBef>
        <a:spcPct val="0"/>
      </a:spcBef>
      <a:spcAft>
        <a:spcPct val="0"/>
      </a:spcAft>
      <a:defRPr sz="3600" kern="1200">
        <a:solidFill>
          <a:schemeClr val="tx1"/>
        </a:solidFill>
        <a:latin typeface="Times" pitchFamily="18" charset="0"/>
        <a:ea typeface="+mn-ea"/>
        <a:cs typeface="+mn-cs"/>
      </a:defRPr>
    </a:lvl5pPr>
    <a:lvl6pPr marL="2286000" algn="l" defTabSz="914400" rtl="0" eaLnBrk="1" latinLnBrk="0" hangingPunct="1">
      <a:defRPr sz="3600" kern="1200">
        <a:solidFill>
          <a:schemeClr val="tx1"/>
        </a:solidFill>
        <a:latin typeface="Times" pitchFamily="18" charset="0"/>
        <a:ea typeface="+mn-ea"/>
        <a:cs typeface="+mn-cs"/>
      </a:defRPr>
    </a:lvl6pPr>
    <a:lvl7pPr marL="2743200" algn="l" defTabSz="914400" rtl="0" eaLnBrk="1" latinLnBrk="0" hangingPunct="1">
      <a:defRPr sz="3600" kern="1200">
        <a:solidFill>
          <a:schemeClr val="tx1"/>
        </a:solidFill>
        <a:latin typeface="Times" pitchFamily="18" charset="0"/>
        <a:ea typeface="+mn-ea"/>
        <a:cs typeface="+mn-cs"/>
      </a:defRPr>
    </a:lvl7pPr>
    <a:lvl8pPr marL="3200400" algn="l" defTabSz="914400" rtl="0" eaLnBrk="1" latinLnBrk="0" hangingPunct="1">
      <a:defRPr sz="3600" kern="1200">
        <a:solidFill>
          <a:schemeClr val="tx1"/>
        </a:solidFill>
        <a:latin typeface="Times" pitchFamily="18" charset="0"/>
        <a:ea typeface="+mn-ea"/>
        <a:cs typeface="+mn-cs"/>
      </a:defRPr>
    </a:lvl8pPr>
    <a:lvl9pPr marL="3657600" algn="l" defTabSz="914400" rtl="0" eaLnBrk="1" latinLnBrk="0" hangingPunct="1">
      <a:defRPr sz="36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1091">
          <p15:clr>
            <a:srgbClr val="A4A3A4"/>
          </p15:clr>
        </p15:guide>
        <p15:guide id="2" pos="87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2681D"/>
    <a:srgbClr val="660066"/>
    <a:srgbClr val="FF00FF"/>
    <a:srgbClr val="CC3300"/>
    <a:srgbClr val="FF0000"/>
    <a:srgbClr val="FFCC00"/>
    <a:srgbClr val="CB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0" autoAdjust="0"/>
    <p:restoredTop sz="82226" autoAdjust="0"/>
  </p:normalViewPr>
  <p:slideViewPr>
    <p:cSldViewPr snapToGrid="0">
      <p:cViewPr varScale="1">
        <p:scale>
          <a:sx n="91" d="100"/>
          <a:sy n="91" d="100"/>
        </p:scale>
        <p:origin x="84" y="480"/>
      </p:cViewPr>
      <p:guideLst>
        <p:guide orient="horz" pos="1091"/>
        <p:guide pos="870"/>
      </p:guideLst>
    </p:cSldViewPr>
  </p:slideViewPr>
  <p:outlineViewPr>
    <p:cViewPr>
      <p:scale>
        <a:sx n="33" d="100"/>
        <a:sy n="33" d="100"/>
      </p:scale>
      <p:origin x="0" y="-2844"/>
    </p:cViewPr>
  </p:outlineViewPr>
  <p:notesTextViewPr>
    <p:cViewPr>
      <p:scale>
        <a:sx n="100" d="100"/>
        <a:sy n="100" d="100"/>
      </p:scale>
      <p:origin x="0" y="0"/>
    </p:cViewPr>
  </p:notesTextViewPr>
  <p:sorterViewPr>
    <p:cViewPr>
      <p:scale>
        <a:sx n="100" d="100"/>
        <a:sy n="100" d="100"/>
      </p:scale>
      <p:origin x="0" y="-4478"/>
    </p:cViewPr>
  </p:sorterViewPr>
  <p:notesViewPr>
    <p:cSldViewPr snapToGrid="0">
      <p:cViewPr>
        <p:scale>
          <a:sx n="208" d="100"/>
          <a:sy n="208" d="100"/>
        </p:scale>
        <p:origin x="120" y="-44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demie\AppData\Local\Microsoft\Windows\Temporary%20Internet%20Files\Content.Outlook\JUARF4SL\KS2%20and%20GCSE%20(000000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8125251511074"/>
          <c:y val="1.5271809828823694E-2"/>
          <c:w val="0.7830455343367464"/>
          <c:h val="0.93166194470928054"/>
        </c:manualLayout>
      </c:layout>
      <c:barChart>
        <c:barDir val="bar"/>
        <c:grouping val="clustered"/>
        <c:varyColors val="0"/>
        <c:ser>
          <c:idx val="0"/>
          <c:order val="0"/>
          <c:spPr>
            <a:solidFill>
              <a:schemeClr val="accent1"/>
            </a:solidFill>
            <a:ln w="3175">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Sheet1!$A$58:$A$83</c:f>
              <c:strCache>
                <c:ptCount val="26"/>
                <c:pt idx="0">
                  <c:v>Czech</c:v>
                </c:pt>
                <c:pt idx="1">
                  <c:v>Slovak</c:v>
                </c:pt>
                <c:pt idx="2">
                  <c:v>Latvian</c:v>
                </c:pt>
                <c:pt idx="3">
                  <c:v>Lithuanian</c:v>
                </c:pt>
                <c:pt idx="4">
                  <c:v>Hungarian</c:v>
                </c:pt>
                <c:pt idx="5">
                  <c:v>Portuguese</c:v>
                </c:pt>
                <c:pt idx="6">
                  <c:v>Romanian</c:v>
                </c:pt>
                <c:pt idx="7">
                  <c:v>Polish</c:v>
                </c:pt>
                <c:pt idx="8">
                  <c:v>Kurdish</c:v>
                </c:pt>
                <c:pt idx="9">
                  <c:v>Turkish</c:v>
                </c:pt>
                <c:pt idx="10">
                  <c:v>Russian</c:v>
                </c:pt>
                <c:pt idx="11">
                  <c:v>Bulgarian</c:v>
                </c:pt>
                <c:pt idx="12">
                  <c:v>Arabic</c:v>
                </c:pt>
                <c:pt idx="13">
                  <c:v>Albanian</c:v>
                </c:pt>
                <c:pt idx="14">
                  <c:v>Spanish</c:v>
                </c:pt>
                <c:pt idx="15">
                  <c:v>Farsi</c:v>
                </c:pt>
                <c:pt idx="16">
                  <c:v>Italian</c:v>
                </c:pt>
                <c:pt idx="17">
                  <c:v>Greek</c:v>
                </c:pt>
                <c:pt idx="18">
                  <c:v>German</c:v>
                </c:pt>
                <c:pt idx="19">
                  <c:v>Afrikaans</c:v>
                </c:pt>
                <c:pt idx="20">
                  <c:v>Ukrainian</c:v>
                </c:pt>
                <c:pt idx="21">
                  <c:v>Serbian-Croatian</c:v>
                </c:pt>
                <c:pt idx="22">
                  <c:v>Swedish</c:v>
                </c:pt>
                <c:pt idx="23">
                  <c:v>Dutch/Flemish</c:v>
                </c:pt>
                <c:pt idx="24">
                  <c:v>French</c:v>
                </c:pt>
                <c:pt idx="25">
                  <c:v>Danish</c:v>
                </c:pt>
              </c:strCache>
            </c:strRef>
          </c:cat>
          <c:val>
            <c:numRef>
              <c:f>Sheet1!$B$58:$B$83</c:f>
              <c:numCache>
                <c:formatCode>0%</c:formatCode>
                <c:ptCount val="26"/>
                <c:pt idx="0">
                  <c:v>0.13200000000000001</c:v>
                </c:pt>
                <c:pt idx="1">
                  <c:v>0.246</c:v>
                </c:pt>
                <c:pt idx="2">
                  <c:v>0.314</c:v>
                </c:pt>
                <c:pt idx="3">
                  <c:v>0.35799999999999998</c:v>
                </c:pt>
                <c:pt idx="4">
                  <c:v>0.36199999999999999</c:v>
                </c:pt>
                <c:pt idx="5">
                  <c:v>0.42</c:v>
                </c:pt>
                <c:pt idx="6">
                  <c:v>0.42699999999999999</c:v>
                </c:pt>
                <c:pt idx="7">
                  <c:v>0.43</c:v>
                </c:pt>
                <c:pt idx="8">
                  <c:v>0.48799999999999999</c:v>
                </c:pt>
                <c:pt idx="9">
                  <c:v>0.49199999999999999</c:v>
                </c:pt>
                <c:pt idx="10">
                  <c:v>0.54700000000000004</c:v>
                </c:pt>
                <c:pt idx="11">
                  <c:v>0.54900000000000004</c:v>
                </c:pt>
                <c:pt idx="12">
                  <c:v>0.56799999999999995</c:v>
                </c:pt>
                <c:pt idx="13">
                  <c:v>0.57299999999999995</c:v>
                </c:pt>
                <c:pt idx="14">
                  <c:v>0.57599999999999996</c:v>
                </c:pt>
                <c:pt idx="15">
                  <c:v>0.57699999999999996</c:v>
                </c:pt>
                <c:pt idx="16">
                  <c:v>0.60299999999999998</c:v>
                </c:pt>
                <c:pt idx="17">
                  <c:v>0.61299999999999999</c:v>
                </c:pt>
                <c:pt idx="18">
                  <c:v>0.63400000000000001</c:v>
                </c:pt>
                <c:pt idx="19">
                  <c:v>0.64300000000000002</c:v>
                </c:pt>
                <c:pt idx="20">
                  <c:v>0.71699999999999997</c:v>
                </c:pt>
                <c:pt idx="21">
                  <c:v>0.73399999999999999</c:v>
                </c:pt>
                <c:pt idx="22">
                  <c:v>0.73499999999999999</c:v>
                </c:pt>
                <c:pt idx="23">
                  <c:v>0.76900000000000002</c:v>
                </c:pt>
                <c:pt idx="24">
                  <c:v>0.77400000000000002</c:v>
                </c:pt>
                <c:pt idx="25">
                  <c:v>0.84</c:v>
                </c:pt>
              </c:numCache>
            </c:numRef>
          </c:val>
        </c:ser>
        <c:dLbls>
          <c:showLegendKey val="0"/>
          <c:showVal val="0"/>
          <c:showCatName val="0"/>
          <c:showSerName val="0"/>
          <c:showPercent val="0"/>
          <c:showBubbleSize val="0"/>
        </c:dLbls>
        <c:gapWidth val="100"/>
        <c:axId val="193805920"/>
        <c:axId val="193806312"/>
      </c:barChart>
      <c:catAx>
        <c:axId val="193805920"/>
        <c:scaling>
          <c:orientation val="minMax"/>
        </c:scaling>
        <c:delete val="0"/>
        <c:axPos val="l"/>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3806312"/>
        <c:crosses val="autoZero"/>
        <c:auto val="1"/>
        <c:lblAlgn val="ctr"/>
        <c:lblOffset val="100"/>
        <c:noMultiLvlLbl val="0"/>
      </c:catAx>
      <c:valAx>
        <c:axId val="1938063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3805920"/>
        <c:crosses val="autoZero"/>
        <c:crossBetween val="between"/>
      </c:valAx>
      <c:spPr>
        <a:noFill/>
        <a:ln>
          <a:noFill/>
        </a:ln>
        <a:effectLst/>
      </c:spPr>
    </c:plotArea>
    <c:plotVisOnly val="1"/>
    <c:dispBlanksAs val="gap"/>
    <c:showDLblsOverMax val="0"/>
  </c:chart>
  <c:spPr>
    <a:solidFill>
      <a:schemeClr val="bg1"/>
    </a:solidFill>
    <a:ln w="3175">
      <a:solidFill>
        <a:schemeClr val="tx1"/>
      </a:solidFill>
    </a:ln>
    <a:effectLst/>
  </c:spPr>
  <c:txPr>
    <a:bodyPr/>
    <a:lstStyle/>
    <a:p>
      <a:pPr>
        <a:defRPr sz="1400" b="1"/>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92466628684488E-2"/>
          <c:y val="1.5612435120531537E-2"/>
          <c:w val="0.90524018760006097"/>
          <c:h val="0.84167814591304724"/>
        </c:manualLayout>
      </c:layout>
      <c:lineChart>
        <c:grouping val="standard"/>
        <c:varyColors val="0"/>
        <c:ser>
          <c:idx val="0"/>
          <c:order val="0"/>
          <c:tx>
            <c:v>EAL Non-Fluent LA</c:v>
          </c:tx>
          <c:spPr>
            <a:ln w="28575" cap="rnd">
              <a:solidFill>
                <a:srgbClr val="0033CC"/>
              </a:solidFill>
              <a:round/>
            </a:ln>
            <a:effectLst/>
          </c:spPr>
          <c:marker>
            <c:symbol val="triangle"/>
            <c:size val="8"/>
            <c:spPr>
              <a:solidFill>
                <a:srgbClr val="0033CC"/>
              </a:solidFill>
              <a:ln w="9525">
                <a:solidFill>
                  <a:srgbClr val="002060"/>
                </a:solidFill>
              </a:ln>
              <a:effectLst/>
            </c:spPr>
          </c:marker>
          <c:cat>
            <c:numRef>
              <c:f>'[KS2 and GCSE (00000002).xlsx]Sheet1'!$A$18:$A$26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'[KS2 and GCSE (00000002).xlsx]Sheet1'!$B$18:$B$26</c:f>
              <c:numCache>
                <c:formatCode>0%</c:formatCode>
                <c:ptCount val="9"/>
                <c:pt idx="0">
                  <c:v>0.25</c:v>
                </c:pt>
                <c:pt idx="1">
                  <c:v>0.21</c:v>
                </c:pt>
                <c:pt idx="2">
                  <c:v>0.25</c:v>
                </c:pt>
                <c:pt idx="3">
                  <c:v>0.37</c:v>
                </c:pt>
                <c:pt idx="4">
                  <c:v>0.33</c:v>
                </c:pt>
                <c:pt idx="5">
                  <c:v>0.39</c:v>
                </c:pt>
                <c:pt idx="6">
                  <c:v>0.39</c:v>
                </c:pt>
                <c:pt idx="7">
                  <c:v>0.34</c:v>
                </c:pt>
                <c:pt idx="8">
                  <c:v>0.31</c:v>
                </c:pt>
              </c:numCache>
            </c:numRef>
          </c:val>
          <c:smooth val="0"/>
        </c:ser>
        <c:ser>
          <c:idx val="1"/>
          <c:order val="1"/>
          <c:tx>
            <c:v>EAL Fully Fluent LA</c:v>
          </c:tx>
          <c:spPr>
            <a:ln w="28575" cap="rnd">
              <a:solidFill>
                <a:srgbClr val="FF0000"/>
              </a:solidFill>
              <a:round/>
            </a:ln>
            <a:effectLst/>
          </c:spPr>
          <c:marker>
            <c:symbol val="triangle"/>
            <c:size val="8"/>
            <c:spPr>
              <a:solidFill>
                <a:srgbClr val="FF0000"/>
              </a:solidFill>
              <a:ln w="9525">
                <a:solidFill>
                  <a:srgbClr val="FF0000"/>
                </a:solidFill>
              </a:ln>
              <a:effectLst/>
            </c:spPr>
          </c:marker>
          <c:cat>
            <c:numRef>
              <c:f>'[KS2 and GCSE (00000002).xlsx]Sheet1'!$A$18:$A$26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'[KS2 and GCSE (00000002).xlsx]Sheet1'!$C$18:$C$26</c:f>
              <c:numCache>
                <c:formatCode>0%</c:formatCode>
                <c:ptCount val="9"/>
                <c:pt idx="0">
                  <c:v>0.54</c:v>
                </c:pt>
                <c:pt idx="1">
                  <c:v>0.56999999999999995</c:v>
                </c:pt>
                <c:pt idx="2">
                  <c:v>0.6</c:v>
                </c:pt>
                <c:pt idx="3">
                  <c:v>0.68</c:v>
                </c:pt>
                <c:pt idx="4">
                  <c:v>0.68</c:v>
                </c:pt>
                <c:pt idx="5">
                  <c:v>0.71</c:v>
                </c:pt>
                <c:pt idx="6">
                  <c:v>0.74</c:v>
                </c:pt>
                <c:pt idx="7">
                  <c:v>0.76</c:v>
                </c:pt>
                <c:pt idx="8">
                  <c:v>0.66</c:v>
                </c:pt>
              </c:numCache>
            </c:numRef>
          </c:val>
          <c:smooth val="0"/>
        </c:ser>
        <c:ser>
          <c:idx val="2"/>
          <c:order val="2"/>
          <c:tx>
            <c:v>White British England</c:v>
          </c:tx>
          <c:spPr>
            <a:ln w="28575" cap="rnd">
              <a:solidFill>
                <a:schemeClr val="accent1">
                  <a:lumMod val="75000"/>
                </a:schemeClr>
              </a:solidFill>
              <a:round/>
            </a:ln>
            <a:effectLst/>
          </c:spPr>
          <c:marker>
            <c:symbol val="triangle"/>
            <c:size val="8"/>
            <c:spPr>
              <a:solidFill>
                <a:schemeClr val="accent1">
                  <a:lumMod val="75000"/>
                </a:schemeClr>
              </a:solidFill>
              <a:ln w="9525">
                <a:solidFill>
                  <a:schemeClr val="accent6">
                    <a:lumMod val="50000"/>
                  </a:schemeClr>
                </a:solidFill>
              </a:ln>
              <a:effectLst/>
            </c:spPr>
          </c:marker>
          <c:cat>
            <c:numRef>
              <c:f>'[KS2 and GCSE (00000002).xlsx]Sheet1'!$A$18:$A$26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'[KS2 and GCSE (00000002).xlsx]Sheet1'!$D$18:$D$26</c:f>
              <c:numCache>
                <c:formatCode>0%</c:formatCode>
                <c:ptCount val="9"/>
                <c:pt idx="0">
                  <c:v>0.44</c:v>
                </c:pt>
                <c:pt idx="1">
                  <c:v>0.46</c:v>
                </c:pt>
                <c:pt idx="2">
                  <c:v>0.49</c:v>
                </c:pt>
                <c:pt idx="3">
                  <c:v>0.51</c:v>
                </c:pt>
                <c:pt idx="4">
                  <c:v>0.55000000000000004</c:v>
                </c:pt>
                <c:pt idx="5">
                  <c:v>0.59</c:v>
                </c:pt>
                <c:pt idx="6">
                  <c:v>0.59</c:v>
                </c:pt>
                <c:pt idx="7">
                  <c:v>0.61</c:v>
                </c:pt>
                <c:pt idx="8">
                  <c:v>0.56000000000000005</c:v>
                </c:pt>
              </c:numCache>
            </c:numRef>
          </c:val>
          <c:smooth val="0"/>
        </c:ser>
        <c:ser>
          <c:idx val="3"/>
          <c:order val="3"/>
          <c:tx>
            <c:v>EAL England Non &amp; Fully Fluent</c:v>
          </c:tx>
          <c:spPr>
            <a:ln w="28575" cap="rnd">
              <a:solidFill>
                <a:sysClr val="windowText" lastClr="000000"/>
              </a:solidFill>
              <a:round/>
            </a:ln>
            <a:effectLst/>
          </c:spPr>
          <c:marker>
            <c:symbol val="triangle"/>
            <c:size val="8"/>
            <c:spPr>
              <a:solidFill>
                <a:schemeClr val="tx1"/>
              </a:solidFill>
              <a:ln w="9525">
                <a:solidFill>
                  <a:sysClr val="windowText" lastClr="000000"/>
                </a:solidFill>
              </a:ln>
              <a:effectLst/>
            </c:spPr>
          </c:marker>
          <c:cat>
            <c:numRef>
              <c:f>'[KS2 and GCSE (00000002).xlsx]Sheet1'!$A$18:$A$26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'[KS2 and GCSE (00000002).xlsx]Sheet1'!$E$18:$E$26</c:f>
              <c:numCache>
                <c:formatCode>0%</c:formatCode>
                <c:ptCount val="9"/>
                <c:pt idx="0">
                  <c:v>0.42</c:v>
                </c:pt>
                <c:pt idx="1">
                  <c:v>0.44</c:v>
                </c:pt>
                <c:pt idx="2">
                  <c:v>0.45</c:v>
                </c:pt>
                <c:pt idx="3">
                  <c:v>0.48</c:v>
                </c:pt>
                <c:pt idx="4">
                  <c:v>0.52</c:v>
                </c:pt>
                <c:pt idx="5">
                  <c:v>0.56000000000000005</c:v>
                </c:pt>
                <c:pt idx="6">
                  <c:v>0.56000000000000005</c:v>
                </c:pt>
                <c:pt idx="7">
                  <c:v>0.57999999999999996</c:v>
                </c:pt>
                <c:pt idx="8">
                  <c:v>0.55000000000000004</c:v>
                </c:pt>
              </c:numCache>
            </c:numRef>
          </c:val>
          <c:smooth val="0"/>
        </c:ser>
        <c:dLbls>
          <c:showLegendKey val="0"/>
          <c:showVal val="0"/>
          <c:showCatName val="0"/>
          <c:showSerName val="0"/>
          <c:showPercent val="0"/>
          <c:showBubbleSize val="0"/>
        </c:dLbls>
        <c:marker val="1"/>
        <c:smooth val="0"/>
        <c:axId val="193807096"/>
        <c:axId val="193807488"/>
      </c:lineChart>
      <c:catAx>
        <c:axId val="193807096"/>
        <c:scaling>
          <c:orientation val="minMax"/>
        </c:scaling>
        <c:delete val="0"/>
        <c:axPos val="b"/>
        <c:numFmt formatCode="General" sourceLinked="1"/>
        <c:majorTickMark val="none"/>
        <c:minorTickMark val="none"/>
        <c:tickLblPos val="nextTo"/>
        <c:spPr>
          <a:noFill/>
          <a:ln w="9525" cap="flat" cmpd="sng" algn="ctr">
            <a:solidFill>
              <a:schemeClr val="accent4">
                <a:lumMod val="50000"/>
                <a:lumOff val="50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807488"/>
        <c:crosses val="autoZero"/>
        <c:auto val="1"/>
        <c:lblAlgn val="ctr"/>
        <c:lblOffset val="100"/>
        <c:noMultiLvlLbl val="0"/>
      </c:catAx>
      <c:valAx>
        <c:axId val="193807488"/>
        <c:scaling>
          <c:orientation val="minMax"/>
          <c:max val="0.8"/>
          <c:min val="0.2"/>
        </c:scaling>
        <c:delete val="0"/>
        <c:axPos val="l"/>
        <c:majorGridlines>
          <c:spPr>
            <a:ln w="9525" cap="flat" cmpd="sng" algn="ctr">
              <a:solidFill>
                <a:schemeClr val="accent4">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3807096"/>
        <c:crosses val="autoZero"/>
        <c:crossBetween val="between"/>
      </c:valAx>
      <c:spPr>
        <a:noFill/>
        <a:ln>
          <a:solidFill>
            <a:schemeClr val="accent4">
              <a:lumMod val="50000"/>
              <a:lumOff val="50000"/>
            </a:schemeClr>
          </a:solidFill>
        </a:ln>
        <a:effectLst/>
      </c:spPr>
    </c:plotArea>
    <c:legend>
      <c:legendPos val="b"/>
      <c:layout>
        <c:manualLayout>
          <c:xMode val="edge"/>
          <c:yMode val="edge"/>
          <c:x val="6.2276623603200174E-2"/>
          <c:y val="0.9386690322604776"/>
          <c:w val="0.87544663687058877"/>
          <c:h val="4.456587767336632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0.67755</cdr:x>
      <cdr:y>0</cdr:y>
    </cdr:from>
    <cdr:to>
      <cdr:x>0.67917</cdr:x>
      <cdr:y>0.91537</cdr:y>
    </cdr:to>
    <cdr:cxnSp macro="">
      <cdr:nvCxnSpPr>
        <cdr:cNvPr id="3" name="Straight Arrow Connector 2"/>
        <cdr:cNvCxnSpPr/>
      </cdr:nvCxnSpPr>
      <cdr:spPr>
        <a:xfrm xmlns:a="http://schemas.openxmlformats.org/drawingml/2006/main" flipH="1" flipV="1">
          <a:off x="3204062" y="-1068947"/>
          <a:ext cx="7661" cy="5069242"/>
        </a:xfrm>
        <a:prstGeom xmlns:a="http://schemas.openxmlformats.org/drawingml/2006/main" prst="straightConnector1">
          <a:avLst/>
        </a:prstGeom>
        <a:ln xmlns:a="http://schemas.openxmlformats.org/drawingml/2006/main" w="2857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0.76185</cdr:x>
      <cdr:y>0.49884</cdr:y>
    </cdr:from>
    <cdr:to>
      <cdr:x>1</cdr:x>
      <cdr:y>0.65814</cdr:y>
    </cdr:to>
    <cdr:sp macro="" textlink="">
      <cdr:nvSpPr>
        <cdr:cNvPr id="7" name="Rectangle 6"/>
        <cdr:cNvSpPr/>
      </cdr:nvSpPr>
      <cdr:spPr>
        <a:xfrm xmlns:a="http://schemas.openxmlformats.org/drawingml/2006/main">
          <a:off x="3602725" y="2762534"/>
          <a:ext cx="1126192" cy="88219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b="1" dirty="0" smtClean="0">
              <a:solidFill>
                <a:schemeClr val="tx1"/>
              </a:solidFill>
            </a:rPr>
            <a:t>White British =57%</a:t>
          </a:r>
          <a:endParaRPr lang="en-US" sz="1400" b="1" dirty="0">
            <a:solidFill>
              <a:schemeClr val="tx1"/>
            </a:solidFill>
          </a:endParaRPr>
        </a:p>
      </cdr:txBody>
    </cdr:sp>
  </cdr:relSizeAnchor>
  <cdr:relSizeAnchor xmlns:cdr="http://schemas.openxmlformats.org/drawingml/2006/chartDrawing">
    <cdr:from>
      <cdr:x>0.66175</cdr:x>
      <cdr:y>0.65549</cdr:y>
    </cdr:from>
    <cdr:to>
      <cdr:x>0.77502</cdr:x>
      <cdr:y>0.67957</cdr:y>
    </cdr:to>
    <cdr:cxnSp macro="">
      <cdr:nvCxnSpPr>
        <cdr:cNvPr id="9" name="Straight Arrow Connector 8"/>
        <cdr:cNvCxnSpPr/>
      </cdr:nvCxnSpPr>
      <cdr:spPr>
        <a:xfrm xmlns:a="http://schemas.openxmlformats.org/drawingml/2006/main" flipV="1">
          <a:off x="3129342" y="3630060"/>
          <a:ext cx="535644" cy="133353"/>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0.71634</cdr:x>
      <cdr:y>0.02467</cdr:y>
    </cdr:from>
    <cdr:to>
      <cdr:x>0.95104</cdr:x>
      <cdr:y>0.093</cdr:y>
    </cdr:to>
    <cdr:sp macro="" textlink="">
      <cdr:nvSpPr>
        <cdr:cNvPr id="2" name="TextBox 1"/>
        <cdr:cNvSpPr txBox="1"/>
      </cdr:nvSpPr>
      <cdr:spPr>
        <a:xfrm xmlns:a="http://schemas.openxmlformats.org/drawingml/2006/main">
          <a:off x="7307564" y="112143"/>
          <a:ext cx="2394304" cy="310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t>EAL Fully Fluent- Lambeth</a:t>
          </a:r>
        </a:p>
      </cdr:txBody>
    </cdr:sp>
  </cdr:relSizeAnchor>
  <cdr:relSizeAnchor xmlns:cdr="http://schemas.openxmlformats.org/drawingml/2006/chartDrawing">
    <cdr:from>
      <cdr:x>0.77096</cdr:x>
      <cdr:y>0.23534</cdr:y>
    </cdr:from>
    <cdr:to>
      <cdr:x>0.979</cdr:x>
      <cdr:y>0.38356</cdr:y>
    </cdr:to>
    <cdr:sp macro="" textlink="">
      <cdr:nvSpPr>
        <cdr:cNvPr id="3" name="TextBox 1"/>
        <cdr:cNvSpPr txBox="1"/>
      </cdr:nvSpPr>
      <cdr:spPr>
        <a:xfrm xmlns:a="http://schemas.openxmlformats.org/drawingml/2006/main">
          <a:off x="6650651" y="1069676"/>
          <a:ext cx="1794610" cy="6736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White British- England</a:t>
          </a:r>
        </a:p>
      </cdr:txBody>
    </cdr:sp>
  </cdr:relSizeAnchor>
  <cdr:relSizeAnchor xmlns:cdr="http://schemas.openxmlformats.org/drawingml/2006/chartDrawing">
    <cdr:from>
      <cdr:x>0.47363</cdr:x>
      <cdr:y>0.41776</cdr:y>
    </cdr:from>
    <cdr:to>
      <cdr:x>0.77</cdr:x>
      <cdr:y>0.46879</cdr:y>
    </cdr:to>
    <cdr:sp macro="" textlink="">
      <cdr:nvSpPr>
        <cdr:cNvPr id="4" name="TextBox 1"/>
        <cdr:cNvSpPr txBox="1"/>
      </cdr:nvSpPr>
      <cdr:spPr>
        <a:xfrm xmlns:a="http://schemas.openxmlformats.org/drawingml/2006/main">
          <a:off x="4085715" y="1898795"/>
          <a:ext cx="2556625" cy="2319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EAL  (Non &amp; Fully Fluent)- England</a:t>
          </a:r>
        </a:p>
      </cdr:txBody>
    </cdr:sp>
  </cdr:relSizeAnchor>
  <cdr:relSizeAnchor xmlns:cdr="http://schemas.openxmlformats.org/drawingml/2006/chartDrawing">
    <cdr:from>
      <cdr:x>0.69523</cdr:x>
      <cdr:y>0.71272</cdr:y>
    </cdr:from>
    <cdr:to>
      <cdr:x>0.927</cdr:x>
      <cdr:y>0.76297</cdr:y>
    </cdr:to>
    <cdr:sp macro="" textlink="">
      <cdr:nvSpPr>
        <cdr:cNvPr id="5" name="TextBox 1"/>
        <cdr:cNvSpPr txBox="1"/>
      </cdr:nvSpPr>
      <cdr:spPr>
        <a:xfrm xmlns:a="http://schemas.openxmlformats.org/drawingml/2006/main">
          <a:off x="5997303" y="3239417"/>
          <a:ext cx="1999385" cy="2284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EAL Non-Fluent- Lambeth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2946400" cy="498475"/>
          </a:xfrm>
          <a:prstGeom prst="rect">
            <a:avLst/>
          </a:prstGeom>
          <a:noFill/>
          <a:ln>
            <a:noFill/>
          </a:ln>
          <a:effectLst/>
          <a:extLst/>
        </p:spPr>
        <p:txBody>
          <a:bodyPr vert="horz" wrap="square" lIns="92132" tIns="46067" rIns="92132" bIns="46067" numCol="1" anchor="t" anchorCtr="0" compatLnSpc="1">
            <a:prstTxWarp prst="textNoShape">
              <a:avLst/>
            </a:prstTxWarp>
          </a:bodyPr>
          <a:lstStyle>
            <a:lvl1pPr defTabSz="920637" eaLnBrk="0" hangingPunct="0">
              <a:defRPr sz="1200" b="0">
                <a:latin typeface="Times New Roman" pitchFamily="18" charset="0"/>
              </a:defRPr>
            </a:lvl1pPr>
          </a:lstStyle>
          <a:p>
            <a:pPr>
              <a:defRPr/>
            </a:pPr>
            <a:endParaRPr lang="en-GB"/>
          </a:p>
        </p:txBody>
      </p:sp>
      <p:sp>
        <p:nvSpPr>
          <p:cNvPr id="69635" name="Rectangle 3"/>
          <p:cNvSpPr>
            <a:spLocks noGrp="1" noChangeArrowheads="1"/>
          </p:cNvSpPr>
          <p:nvPr>
            <p:ph type="dt" sz="quarter" idx="1"/>
          </p:nvPr>
        </p:nvSpPr>
        <p:spPr bwMode="auto">
          <a:xfrm>
            <a:off x="3851275" y="1"/>
            <a:ext cx="2946400" cy="498475"/>
          </a:xfrm>
          <a:prstGeom prst="rect">
            <a:avLst/>
          </a:prstGeom>
          <a:noFill/>
          <a:ln>
            <a:noFill/>
          </a:ln>
          <a:effectLst/>
          <a:extLst/>
        </p:spPr>
        <p:txBody>
          <a:bodyPr vert="horz" wrap="square" lIns="92132" tIns="46067" rIns="92132" bIns="46067" numCol="1" anchor="t" anchorCtr="0" compatLnSpc="1">
            <a:prstTxWarp prst="textNoShape">
              <a:avLst/>
            </a:prstTxWarp>
          </a:bodyPr>
          <a:lstStyle>
            <a:lvl1pPr algn="r" defTabSz="920637" eaLnBrk="0" hangingPunct="0">
              <a:defRPr sz="1200" b="0">
                <a:latin typeface="Times New Roman" pitchFamily="18" charset="0"/>
              </a:defRPr>
            </a:lvl1pPr>
          </a:lstStyle>
          <a:p>
            <a:pPr>
              <a:defRPr/>
            </a:pPr>
            <a:endParaRPr lang="en-GB"/>
          </a:p>
        </p:txBody>
      </p:sp>
      <p:sp>
        <p:nvSpPr>
          <p:cNvPr id="69636" name="Rectangle 4"/>
          <p:cNvSpPr>
            <a:spLocks noGrp="1" noChangeArrowheads="1"/>
          </p:cNvSpPr>
          <p:nvPr>
            <p:ph type="ftr" sz="quarter" idx="2"/>
          </p:nvPr>
        </p:nvSpPr>
        <p:spPr bwMode="auto">
          <a:xfrm>
            <a:off x="1" y="9429751"/>
            <a:ext cx="2946400" cy="498475"/>
          </a:xfrm>
          <a:prstGeom prst="rect">
            <a:avLst/>
          </a:prstGeom>
          <a:noFill/>
          <a:ln>
            <a:noFill/>
          </a:ln>
          <a:effectLst/>
          <a:extLst/>
        </p:spPr>
        <p:txBody>
          <a:bodyPr vert="horz" wrap="square" lIns="92132" tIns="46067" rIns="92132" bIns="46067" numCol="1" anchor="b" anchorCtr="0" compatLnSpc="1">
            <a:prstTxWarp prst="textNoShape">
              <a:avLst/>
            </a:prstTxWarp>
          </a:bodyPr>
          <a:lstStyle>
            <a:lvl1pPr defTabSz="920637" eaLnBrk="0" hangingPunct="0">
              <a:defRPr sz="1200" b="0">
                <a:latin typeface="Times New Roman" pitchFamily="18" charset="0"/>
              </a:defRPr>
            </a:lvl1pPr>
          </a:lstStyle>
          <a:p>
            <a:pPr>
              <a:defRPr/>
            </a:pPr>
            <a:endParaRPr lang="en-GB"/>
          </a:p>
        </p:txBody>
      </p:sp>
      <p:sp>
        <p:nvSpPr>
          <p:cNvPr id="69637" name="Rectangle 5"/>
          <p:cNvSpPr>
            <a:spLocks noGrp="1" noChangeArrowheads="1"/>
          </p:cNvSpPr>
          <p:nvPr>
            <p:ph type="sldNum" sz="quarter" idx="3"/>
          </p:nvPr>
        </p:nvSpPr>
        <p:spPr bwMode="auto">
          <a:xfrm>
            <a:off x="3851275" y="9429751"/>
            <a:ext cx="2946400" cy="498475"/>
          </a:xfrm>
          <a:prstGeom prst="rect">
            <a:avLst/>
          </a:prstGeom>
          <a:noFill/>
          <a:ln>
            <a:noFill/>
          </a:ln>
          <a:effectLst/>
          <a:extLst/>
        </p:spPr>
        <p:txBody>
          <a:bodyPr vert="horz" wrap="square" lIns="92132" tIns="46067" rIns="92132" bIns="46067" numCol="1" anchor="b" anchorCtr="0" compatLnSpc="1">
            <a:prstTxWarp prst="textNoShape">
              <a:avLst/>
            </a:prstTxWarp>
          </a:bodyPr>
          <a:lstStyle>
            <a:lvl1pPr algn="r" defTabSz="920637" eaLnBrk="0" hangingPunct="0">
              <a:defRPr sz="1200" b="0">
                <a:latin typeface="Times New Roman" pitchFamily="18" charset="0"/>
              </a:defRPr>
            </a:lvl1pPr>
          </a:lstStyle>
          <a:p>
            <a:pPr>
              <a:defRPr/>
            </a:pPr>
            <a:fld id="{11B164C7-7535-407E-AFAC-A25986394598}" type="slidenum">
              <a:rPr lang="en-GB"/>
              <a:pPr>
                <a:defRPr/>
              </a:pPr>
              <a:t>‹#›</a:t>
            </a:fld>
            <a:endParaRPr lang="en-GB"/>
          </a:p>
        </p:txBody>
      </p:sp>
    </p:spTree>
    <p:extLst>
      <p:ext uri="{BB962C8B-B14F-4D97-AF65-F5344CB8AC3E}">
        <p14:creationId xmlns:p14="http://schemas.microsoft.com/office/powerpoint/2010/main" val="143637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2946400" cy="498475"/>
          </a:xfrm>
          <a:prstGeom prst="rect">
            <a:avLst/>
          </a:prstGeom>
          <a:noFill/>
          <a:ln>
            <a:noFill/>
          </a:ln>
          <a:effectLst/>
          <a:extLst/>
        </p:spPr>
        <p:txBody>
          <a:bodyPr vert="horz" wrap="square" lIns="92132" tIns="46067" rIns="92132" bIns="46067" numCol="1" anchor="t" anchorCtr="0" compatLnSpc="1">
            <a:prstTxWarp prst="textNoShape">
              <a:avLst/>
            </a:prstTxWarp>
          </a:bodyPr>
          <a:lstStyle>
            <a:lvl1pPr defTabSz="920637" eaLnBrk="0" hangingPunct="0">
              <a:defRPr sz="1200" b="1">
                <a:latin typeface="Times New Roman" pitchFamily="18" charset="0"/>
              </a:defRPr>
            </a:lvl1pPr>
          </a:lstStyle>
          <a:p>
            <a:pPr>
              <a:defRPr/>
            </a:pPr>
            <a:endParaRPr lang="en-US"/>
          </a:p>
        </p:txBody>
      </p:sp>
      <p:sp>
        <p:nvSpPr>
          <p:cNvPr id="81923" name="Rectangle 3"/>
          <p:cNvSpPr>
            <a:spLocks noGrp="1" noChangeArrowheads="1"/>
          </p:cNvSpPr>
          <p:nvPr>
            <p:ph type="dt" idx="1"/>
          </p:nvPr>
        </p:nvSpPr>
        <p:spPr bwMode="auto">
          <a:xfrm>
            <a:off x="3851275" y="1"/>
            <a:ext cx="2946400" cy="498475"/>
          </a:xfrm>
          <a:prstGeom prst="rect">
            <a:avLst/>
          </a:prstGeom>
          <a:noFill/>
          <a:ln>
            <a:noFill/>
          </a:ln>
          <a:effectLst/>
          <a:extLst/>
        </p:spPr>
        <p:txBody>
          <a:bodyPr vert="horz" wrap="square" lIns="92132" tIns="46067" rIns="92132" bIns="46067" numCol="1" anchor="t" anchorCtr="0" compatLnSpc="1">
            <a:prstTxWarp prst="textNoShape">
              <a:avLst/>
            </a:prstTxWarp>
          </a:bodyPr>
          <a:lstStyle>
            <a:lvl1pPr algn="r" defTabSz="920637" eaLnBrk="0" hangingPunct="0">
              <a:defRPr sz="1200" b="1">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712788" y="746125"/>
            <a:ext cx="5373687" cy="3719513"/>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908050" y="4714876"/>
            <a:ext cx="4981575" cy="4467225"/>
          </a:xfrm>
          <a:prstGeom prst="rect">
            <a:avLst/>
          </a:prstGeom>
          <a:noFill/>
          <a:ln>
            <a:noFill/>
          </a:ln>
          <a:effectLst/>
          <a:extLst/>
        </p:spPr>
        <p:txBody>
          <a:bodyPr vert="horz" wrap="square" lIns="92132" tIns="46067" rIns="92132" bIns="460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1" y="9429751"/>
            <a:ext cx="2946400" cy="498475"/>
          </a:xfrm>
          <a:prstGeom prst="rect">
            <a:avLst/>
          </a:prstGeom>
          <a:noFill/>
          <a:ln>
            <a:noFill/>
          </a:ln>
          <a:effectLst/>
          <a:extLst/>
        </p:spPr>
        <p:txBody>
          <a:bodyPr vert="horz" wrap="square" lIns="92132" tIns="46067" rIns="92132" bIns="46067" numCol="1" anchor="b" anchorCtr="0" compatLnSpc="1">
            <a:prstTxWarp prst="textNoShape">
              <a:avLst/>
            </a:prstTxWarp>
          </a:bodyPr>
          <a:lstStyle>
            <a:lvl1pPr defTabSz="920637" eaLnBrk="0" hangingPunct="0">
              <a:defRPr sz="1200" b="1">
                <a:latin typeface="Times New Roman" pitchFamily="18" charset="0"/>
              </a:defRPr>
            </a:lvl1pPr>
          </a:lstStyle>
          <a:p>
            <a:pPr>
              <a:defRPr/>
            </a:pPr>
            <a:endParaRPr lang="en-US"/>
          </a:p>
        </p:txBody>
      </p:sp>
      <p:sp>
        <p:nvSpPr>
          <p:cNvPr id="81927" name="Rectangle 7"/>
          <p:cNvSpPr>
            <a:spLocks noGrp="1" noChangeArrowheads="1"/>
          </p:cNvSpPr>
          <p:nvPr>
            <p:ph type="sldNum" sz="quarter" idx="5"/>
          </p:nvPr>
        </p:nvSpPr>
        <p:spPr bwMode="auto">
          <a:xfrm>
            <a:off x="3851275" y="9429751"/>
            <a:ext cx="2946400" cy="498475"/>
          </a:xfrm>
          <a:prstGeom prst="rect">
            <a:avLst/>
          </a:prstGeom>
          <a:noFill/>
          <a:ln>
            <a:noFill/>
          </a:ln>
          <a:effectLst/>
          <a:extLst/>
        </p:spPr>
        <p:txBody>
          <a:bodyPr vert="horz" wrap="square" lIns="92132" tIns="46067" rIns="92132" bIns="46067" numCol="1" anchor="b" anchorCtr="0" compatLnSpc="1">
            <a:prstTxWarp prst="textNoShape">
              <a:avLst/>
            </a:prstTxWarp>
          </a:bodyPr>
          <a:lstStyle>
            <a:lvl1pPr algn="r" defTabSz="920637" eaLnBrk="0" hangingPunct="0">
              <a:defRPr sz="1200" b="1">
                <a:latin typeface="Times New Roman" pitchFamily="18" charset="0"/>
              </a:defRPr>
            </a:lvl1pPr>
          </a:lstStyle>
          <a:p>
            <a:pPr>
              <a:defRPr/>
            </a:pPr>
            <a:fld id="{EF63D40D-FDAF-489B-952E-131C5E4C55F7}" type="slidenum">
              <a:rPr lang="en-US"/>
              <a:pPr>
                <a:defRPr/>
              </a:pPr>
              <a:t>‹#›</a:t>
            </a:fld>
            <a:endParaRPr lang="en-US"/>
          </a:p>
        </p:txBody>
      </p:sp>
    </p:spTree>
    <p:extLst>
      <p:ext uri="{BB962C8B-B14F-4D97-AF65-F5344CB8AC3E}">
        <p14:creationId xmlns:p14="http://schemas.microsoft.com/office/powerpoint/2010/main" val="2044154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F63D40D-FDAF-489B-952E-131C5E4C55F7}" type="slidenum">
              <a:rPr lang="en-US" smtClean="0"/>
              <a:pPr>
                <a:defRPr/>
              </a:pPr>
              <a:t>1</a:t>
            </a:fld>
            <a:endParaRPr lang="en-US"/>
          </a:p>
        </p:txBody>
      </p:sp>
    </p:spTree>
    <p:extLst>
      <p:ext uri="{BB962C8B-B14F-4D97-AF65-F5344CB8AC3E}">
        <p14:creationId xmlns:p14="http://schemas.microsoft.com/office/powerpoint/2010/main" val="390701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3600" b="1">
                <a:solidFill>
                  <a:schemeClr val="tx1"/>
                </a:solidFill>
                <a:latin typeface="Times" panose="02020603050405020304" pitchFamily="18" charset="0"/>
              </a:defRPr>
            </a:lvl1pPr>
            <a:lvl2pPr marL="742950" indent="-285750" defTabSz="920750">
              <a:defRPr sz="3600" b="1">
                <a:solidFill>
                  <a:schemeClr val="tx1"/>
                </a:solidFill>
                <a:latin typeface="Times" panose="02020603050405020304" pitchFamily="18" charset="0"/>
              </a:defRPr>
            </a:lvl2pPr>
            <a:lvl3pPr marL="1143000" indent="-228600" defTabSz="920750">
              <a:defRPr sz="3600" b="1">
                <a:solidFill>
                  <a:schemeClr val="tx1"/>
                </a:solidFill>
                <a:latin typeface="Times" panose="02020603050405020304" pitchFamily="18" charset="0"/>
              </a:defRPr>
            </a:lvl3pPr>
            <a:lvl4pPr marL="1600200" indent="-228600" defTabSz="920750">
              <a:defRPr sz="3600" b="1">
                <a:solidFill>
                  <a:schemeClr val="tx1"/>
                </a:solidFill>
                <a:latin typeface="Times" panose="02020603050405020304" pitchFamily="18" charset="0"/>
              </a:defRPr>
            </a:lvl4pPr>
            <a:lvl5pPr marL="2057400" indent="-228600" defTabSz="920750">
              <a:defRPr sz="3600" b="1">
                <a:solidFill>
                  <a:schemeClr val="tx1"/>
                </a:solidFill>
                <a:latin typeface="Times" panose="02020603050405020304" pitchFamily="18" charset="0"/>
              </a:defRPr>
            </a:lvl5pPr>
            <a:lvl6pPr marL="2514600" indent="-228600" defTabSz="920750" eaLnBrk="0" fontAlgn="base" hangingPunct="0">
              <a:spcBef>
                <a:spcPct val="0"/>
              </a:spcBef>
              <a:spcAft>
                <a:spcPct val="0"/>
              </a:spcAft>
              <a:defRPr sz="3600" b="1">
                <a:solidFill>
                  <a:schemeClr val="tx1"/>
                </a:solidFill>
                <a:latin typeface="Times" panose="02020603050405020304" pitchFamily="18" charset="0"/>
              </a:defRPr>
            </a:lvl6pPr>
            <a:lvl7pPr marL="2971800" indent="-228600" defTabSz="920750" eaLnBrk="0" fontAlgn="base" hangingPunct="0">
              <a:spcBef>
                <a:spcPct val="0"/>
              </a:spcBef>
              <a:spcAft>
                <a:spcPct val="0"/>
              </a:spcAft>
              <a:defRPr sz="3600" b="1">
                <a:solidFill>
                  <a:schemeClr val="tx1"/>
                </a:solidFill>
                <a:latin typeface="Times" panose="02020603050405020304" pitchFamily="18" charset="0"/>
              </a:defRPr>
            </a:lvl7pPr>
            <a:lvl8pPr marL="3429000" indent="-228600" defTabSz="920750" eaLnBrk="0" fontAlgn="base" hangingPunct="0">
              <a:spcBef>
                <a:spcPct val="0"/>
              </a:spcBef>
              <a:spcAft>
                <a:spcPct val="0"/>
              </a:spcAft>
              <a:defRPr sz="3600" b="1">
                <a:solidFill>
                  <a:schemeClr val="tx1"/>
                </a:solidFill>
                <a:latin typeface="Times" panose="02020603050405020304" pitchFamily="18" charset="0"/>
              </a:defRPr>
            </a:lvl8pPr>
            <a:lvl9pPr marL="3886200" indent="-228600" defTabSz="920750" eaLnBrk="0" fontAlgn="base" hangingPunct="0">
              <a:spcBef>
                <a:spcPct val="0"/>
              </a:spcBef>
              <a:spcAft>
                <a:spcPct val="0"/>
              </a:spcAft>
              <a:defRPr sz="3600" b="1">
                <a:solidFill>
                  <a:schemeClr val="tx1"/>
                </a:solidFill>
                <a:latin typeface="Times" panose="02020603050405020304" pitchFamily="18" charset="0"/>
              </a:defRPr>
            </a:lvl9pPr>
          </a:lstStyle>
          <a:p>
            <a:pPr eaLnBrk="1" hangingPunct="1"/>
            <a:fld id="{69C57623-FEA1-4480-BB79-EF09D2C998E8}" type="slidenum">
              <a:rPr lang="en-GB" altLang="en-US" sz="1200">
                <a:latin typeface="Arial" panose="020B0604020202020204" pitchFamily="34" charset="0"/>
                <a:cs typeface="Arial" panose="020B0604020202020204" pitchFamily="34" charset="0"/>
              </a:rPr>
              <a:pPr eaLnBrk="1" hangingPunct="1"/>
              <a:t>9</a:t>
            </a:fld>
            <a:endParaRPr lang="en-GB"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99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altLang="en-US" smtClean="0"/>
          </a:p>
        </p:txBody>
      </p:sp>
      <p:sp>
        <p:nvSpPr>
          <p:cNvPr id="22532" name="Slide Number Placeholder 3"/>
          <p:cNvSpPr>
            <a:spLocks noGrp="1"/>
          </p:cNvSpPr>
          <p:nvPr>
            <p:ph type="sldNum" sz="quarter" idx="5"/>
          </p:nvPr>
        </p:nvSpPr>
        <p:spPr>
          <a:noFill/>
        </p:spPr>
        <p:txBody>
          <a:bodyPr/>
          <a:lstStyle>
            <a:lvl1pPr defTabSz="927100">
              <a:defRPr sz="3600" b="1">
                <a:solidFill>
                  <a:schemeClr val="tx1"/>
                </a:solidFill>
                <a:latin typeface="Times" panose="02020603050405020304" pitchFamily="18" charset="0"/>
              </a:defRPr>
            </a:lvl1pPr>
            <a:lvl2pPr marL="742950" indent="-285750" defTabSz="927100">
              <a:defRPr sz="3600" b="1">
                <a:solidFill>
                  <a:schemeClr val="tx1"/>
                </a:solidFill>
                <a:latin typeface="Times" panose="02020603050405020304" pitchFamily="18" charset="0"/>
              </a:defRPr>
            </a:lvl2pPr>
            <a:lvl3pPr marL="1143000" indent="-228600" defTabSz="927100">
              <a:defRPr sz="3600" b="1">
                <a:solidFill>
                  <a:schemeClr val="tx1"/>
                </a:solidFill>
                <a:latin typeface="Times" panose="02020603050405020304" pitchFamily="18" charset="0"/>
              </a:defRPr>
            </a:lvl3pPr>
            <a:lvl4pPr marL="1600200" indent="-228600" defTabSz="927100">
              <a:defRPr sz="3600" b="1">
                <a:solidFill>
                  <a:schemeClr val="tx1"/>
                </a:solidFill>
                <a:latin typeface="Times" panose="02020603050405020304" pitchFamily="18" charset="0"/>
              </a:defRPr>
            </a:lvl4pPr>
            <a:lvl5pPr marL="2057400" indent="-228600" defTabSz="927100">
              <a:defRPr sz="3600" b="1">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3600" b="1">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3600" b="1">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3600" b="1">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3600" b="1">
                <a:solidFill>
                  <a:schemeClr val="tx1"/>
                </a:solidFill>
                <a:latin typeface="Times" panose="02020603050405020304" pitchFamily="18" charset="0"/>
              </a:defRPr>
            </a:lvl9pPr>
          </a:lstStyle>
          <a:p>
            <a:fld id="{AB23CBB5-B443-4170-8A0C-0C3944EA4401}" type="slidenum">
              <a:rPr lang="en-US" altLang="en-US" sz="1200" smtClean="0">
                <a:latin typeface="Times New Roman" panose="02020603050405020304" pitchFamily="18" charset="0"/>
              </a:rPr>
              <a:pPr/>
              <a:t>17</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124530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F63D40D-FDAF-489B-952E-131C5E4C55F7}" type="slidenum">
              <a:rPr lang="en-US" smtClean="0"/>
              <a:pPr>
                <a:defRPr/>
              </a:pPr>
              <a:t>18</a:t>
            </a:fld>
            <a:endParaRPr lang="en-US"/>
          </a:p>
        </p:txBody>
      </p:sp>
    </p:spTree>
    <p:extLst>
      <p:ext uri="{BB962C8B-B14F-4D97-AF65-F5344CB8AC3E}">
        <p14:creationId xmlns:p14="http://schemas.microsoft.com/office/powerpoint/2010/main" val="159187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F63D40D-FDAF-489B-952E-131C5E4C55F7}" type="slidenum">
              <a:rPr lang="en-US" smtClean="0"/>
              <a:pPr>
                <a:defRPr/>
              </a:pPr>
              <a:t>21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12742582"/>
              </p:ext>
            </p:extLst>
          </p:nvPr>
        </p:nvGraphicFramePr>
        <p:xfrm>
          <a:off x="923925" y="4788665"/>
          <a:ext cx="4951413" cy="1888359"/>
        </p:xfrm>
        <a:graphic>
          <a:graphicData uri="http://schemas.openxmlformats.org/presentationml/2006/ole">
            <mc:AlternateContent xmlns:mc="http://schemas.openxmlformats.org/markup-compatibility/2006">
              <mc:Choice xmlns:v="urn:schemas-microsoft-com:vml" Requires="v">
                <p:oleObj spid="_x0000_s7296" name="Slide" r:id="rId5" imgW="4951557" imgH="3427400" progId="PowerPoint.Slide.12">
                  <p:embed/>
                </p:oleObj>
              </mc:Choice>
              <mc:Fallback>
                <p:oleObj name="Slide" r:id="rId5" imgW="4951557" imgH="3427400" progId="PowerPoint.Slide.12">
                  <p:embed/>
                  <p:pic>
                    <p:nvPicPr>
                      <p:cNvPr id="0" name=""/>
                      <p:cNvPicPr/>
                      <p:nvPr/>
                    </p:nvPicPr>
                    <p:blipFill>
                      <a:blip r:embed="rId6"/>
                      <a:stretch>
                        <a:fillRect/>
                      </a:stretch>
                    </p:blipFill>
                    <p:spPr>
                      <a:xfrm>
                        <a:off x="923925" y="4788665"/>
                        <a:ext cx="4951413" cy="1888359"/>
                      </a:xfrm>
                      <a:prstGeom prst="rect">
                        <a:avLst/>
                      </a:prstGeom>
                    </p:spPr>
                  </p:pic>
                </p:oleObj>
              </mc:Fallback>
            </mc:AlternateContent>
          </a:graphicData>
        </a:graphic>
      </p:graphicFrame>
    </p:spTree>
    <p:extLst>
      <p:ext uri="{BB962C8B-B14F-4D97-AF65-F5344CB8AC3E}">
        <p14:creationId xmlns:p14="http://schemas.microsoft.com/office/powerpoint/2010/main" val="135142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989CA-FD19-4EE1-880A-6A31A206CE7A}" type="slidenum">
              <a:rPr lang="en-US" altLang="en-US"/>
              <a:pPr/>
              <a:t>22</a:t>
            </a:fld>
            <a:endParaRPr lang="en-US"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754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7100">
              <a:defRPr sz="3600" b="1">
                <a:solidFill>
                  <a:schemeClr val="tx1"/>
                </a:solidFill>
                <a:latin typeface="Times" panose="02020603050405020304" pitchFamily="18" charset="0"/>
              </a:defRPr>
            </a:lvl1pPr>
            <a:lvl2pPr marL="742950" indent="-285750" defTabSz="927100">
              <a:defRPr sz="3600" b="1">
                <a:solidFill>
                  <a:schemeClr val="tx1"/>
                </a:solidFill>
                <a:latin typeface="Times" panose="02020603050405020304" pitchFamily="18" charset="0"/>
              </a:defRPr>
            </a:lvl2pPr>
            <a:lvl3pPr marL="1143000" indent="-228600" defTabSz="927100">
              <a:defRPr sz="3600" b="1">
                <a:solidFill>
                  <a:schemeClr val="tx1"/>
                </a:solidFill>
                <a:latin typeface="Times" panose="02020603050405020304" pitchFamily="18" charset="0"/>
              </a:defRPr>
            </a:lvl3pPr>
            <a:lvl4pPr marL="1600200" indent="-228600" defTabSz="927100">
              <a:defRPr sz="3600" b="1">
                <a:solidFill>
                  <a:schemeClr val="tx1"/>
                </a:solidFill>
                <a:latin typeface="Times" panose="02020603050405020304" pitchFamily="18" charset="0"/>
              </a:defRPr>
            </a:lvl4pPr>
            <a:lvl5pPr marL="2057400" indent="-228600" defTabSz="927100">
              <a:defRPr sz="3600" b="1">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3600" b="1">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3600" b="1">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3600" b="1">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3600" b="1">
                <a:solidFill>
                  <a:schemeClr val="tx1"/>
                </a:solidFill>
                <a:latin typeface="Times" panose="02020603050405020304" pitchFamily="18" charset="0"/>
              </a:defRPr>
            </a:lvl9pPr>
          </a:lstStyle>
          <a:p>
            <a:fld id="{951DBF06-85C3-4B74-AA96-60D677C26B86}" type="slidenum">
              <a:rPr lang="en-US" altLang="en-US" sz="1200" smtClean="0">
                <a:latin typeface="Times New Roman" panose="02020603050405020304" pitchFamily="18" charset="0"/>
              </a:rPr>
              <a:pPr/>
              <a:t>23</a:t>
            </a:fld>
            <a:endParaRPr lang="en-US" altLang="en-US" sz="1200" smtClean="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70735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defTabSz="920750" eaLnBrk="0" hangingPunct="0">
              <a:defRPr sz="3600" b="1">
                <a:solidFill>
                  <a:schemeClr val="tx1"/>
                </a:solidFill>
                <a:latin typeface="Times" panose="02020603050405020304" pitchFamily="18" charset="0"/>
                <a:cs typeface="Arial" panose="020B0604020202020204" pitchFamily="34" charset="0"/>
              </a:defRPr>
            </a:lvl1pPr>
            <a:lvl2pPr marL="742950" indent="-285750" defTabSz="920750" eaLnBrk="0" hangingPunct="0">
              <a:defRPr sz="3600" b="1">
                <a:solidFill>
                  <a:schemeClr val="tx1"/>
                </a:solidFill>
                <a:latin typeface="Times" panose="02020603050405020304" pitchFamily="18" charset="0"/>
                <a:cs typeface="Arial" panose="020B0604020202020204" pitchFamily="34" charset="0"/>
              </a:defRPr>
            </a:lvl2pPr>
            <a:lvl3pPr marL="1143000" indent="-228600" defTabSz="920750" eaLnBrk="0" hangingPunct="0">
              <a:defRPr sz="3600" b="1">
                <a:solidFill>
                  <a:schemeClr val="tx1"/>
                </a:solidFill>
                <a:latin typeface="Times" panose="02020603050405020304" pitchFamily="18" charset="0"/>
                <a:cs typeface="Arial" panose="020B0604020202020204" pitchFamily="34" charset="0"/>
              </a:defRPr>
            </a:lvl3pPr>
            <a:lvl4pPr marL="1600200" indent="-228600" defTabSz="920750" eaLnBrk="0" hangingPunct="0">
              <a:defRPr sz="3600" b="1">
                <a:solidFill>
                  <a:schemeClr val="tx1"/>
                </a:solidFill>
                <a:latin typeface="Times" panose="02020603050405020304" pitchFamily="18" charset="0"/>
                <a:cs typeface="Arial" panose="020B0604020202020204" pitchFamily="34" charset="0"/>
              </a:defRPr>
            </a:lvl4pPr>
            <a:lvl5pPr marL="2057400" indent="-228600" defTabSz="920750" eaLnBrk="0" hangingPunct="0">
              <a:defRPr sz="3600" b="1">
                <a:solidFill>
                  <a:schemeClr val="tx1"/>
                </a:solidFill>
                <a:latin typeface="Times" panose="02020603050405020304" pitchFamily="18" charset="0"/>
                <a:cs typeface="Arial" panose="020B0604020202020204" pitchFamily="34" charset="0"/>
              </a:defRPr>
            </a:lvl5pPr>
            <a:lvl6pPr marL="2514600" indent="-228600" defTabSz="920750" eaLnBrk="0" fontAlgn="base" hangingPunct="0">
              <a:spcBef>
                <a:spcPct val="0"/>
              </a:spcBef>
              <a:spcAft>
                <a:spcPct val="0"/>
              </a:spcAft>
              <a:defRPr sz="3600" b="1">
                <a:solidFill>
                  <a:schemeClr val="tx1"/>
                </a:solidFill>
                <a:latin typeface="Times" panose="02020603050405020304" pitchFamily="18" charset="0"/>
                <a:cs typeface="Arial" panose="020B0604020202020204" pitchFamily="34" charset="0"/>
              </a:defRPr>
            </a:lvl6pPr>
            <a:lvl7pPr marL="2971800" indent="-228600" defTabSz="920750" eaLnBrk="0" fontAlgn="base" hangingPunct="0">
              <a:spcBef>
                <a:spcPct val="0"/>
              </a:spcBef>
              <a:spcAft>
                <a:spcPct val="0"/>
              </a:spcAft>
              <a:defRPr sz="3600" b="1">
                <a:solidFill>
                  <a:schemeClr val="tx1"/>
                </a:solidFill>
                <a:latin typeface="Times" panose="02020603050405020304" pitchFamily="18" charset="0"/>
                <a:cs typeface="Arial" panose="020B0604020202020204" pitchFamily="34" charset="0"/>
              </a:defRPr>
            </a:lvl7pPr>
            <a:lvl8pPr marL="3429000" indent="-228600" defTabSz="920750" eaLnBrk="0" fontAlgn="base" hangingPunct="0">
              <a:spcBef>
                <a:spcPct val="0"/>
              </a:spcBef>
              <a:spcAft>
                <a:spcPct val="0"/>
              </a:spcAft>
              <a:defRPr sz="3600" b="1">
                <a:solidFill>
                  <a:schemeClr val="tx1"/>
                </a:solidFill>
                <a:latin typeface="Times" panose="02020603050405020304" pitchFamily="18" charset="0"/>
                <a:cs typeface="Arial" panose="020B0604020202020204" pitchFamily="34" charset="0"/>
              </a:defRPr>
            </a:lvl8pPr>
            <a:lvl9pPr marL="3886200" indent="-228600" defTabSz="920750" eaLnBrk="0" fontAlgn="base" hangingPunct="0">
              <a:spcBef>
                <a:spcPct val="0"/>
              </a:spcBef>
              <a:spcAft>
                <a:spcPct val="0"/>
              </a:spcAft>
              <a:defRPr sz="3600" b="1">
                <a:solidFill>
                  <a:schemeClr val="tx1"/>
                </a:solidFill>
                <a:latin typeface="Times" panose="02020603050405020304" pitchFamily="18" charset="0"/>
                <a:cs typeface="Arial" panose="020B0604020202020204" pitchFamily="34" charset="0"/>
              </a:defRPr>
            </a:lvl9pPr>
          </a:lstStyle>
          <a:p>
            <a:fld id="{C9088939-93F8-4A81-8F80-74CEE340CE43}" type="slidenum">
              <a:rPr lang="en-US" altLang="en-US" sz="1200">
                <a:latin typeface="Times New Roman" panose="02020603050405020304" pitchFamily="18" charset="0"/>
                <a:ea typeface="MS PGothic" panose="020B0600070205080204" pitchFamily="34" charset="-128"/>
              </a:rPr>
              <a:pPr/>
              <a:t>24</a:t>
            </a:fld>
            <a:endParaRPr lang="en-US" altLang="en-US" sz="1200">
              <a:latin typeface="Times New Roman" panose="02020603050405020304" pitchFamily="18" charset="0"/>
              <a:ea typeface="MS PGothic" panose="020B0600070205080204"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43691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728788"/>
            <a:ext cx="825500" cy="0"/>
          </a:xfrm>
          <a:prstGeom prst="line">
            <a:avLst/>
          </a:prstGeom>
          <a:noFill/>
          <a:ln w="19050">
            <a:solidFill>
              <a:srgbClr val="F79900"/>
            </a:solidFill>
            <a:round/>
            <a:headEnd/>
            <a:tailEnd/>
          </a:ln>
          <a:effectLst/>
          <a:extLst/>
        </p:spPr>
        <p:txBody>
          <a:bodyPr wrap="none" anchor="ctr"/>
          <a:lstStyle/>
          <a:p>
            <a:pPr eaLnBrk="0" hangingPunct="0">
              <a:defRPr/>
            </a:pPr>
            <a:endParaRPr lang="en-GB" b="1"/>
          </a:p>
        </p:txBody>
      </p:sp>
      <p:sp>
        <p:nvSpPr>
          <p:cNvPr id="5122" name="Rectangle 2"/>
          <p:cNvSpPr>
            <a:spLocks noGrp="1" noChangeArrowheads="1"/>
          </p:cNvSpPr>
          <p:nvPr>
            <p:ph type="ctrTitle"/>
          </p:nvPr>
        </p:nvSpPr>
        <p:spPr>
          <a:xfrm>
            <a:off x="957263" y="1341438"/>
            <a:ext cx="8420100" cy="11430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957263" y="2587625"/>
            <a:ext cx="8437562" cy="1752600"/>
          </a:xfrm>
        </p:spPr>
        <p:txBody>
          <a:bodyPr/>
          <a:lstStyle>
            <a:lvl1pPr marL="0" indent="0">
              <a:buFontTx/>
              <a:buNone/>
              <a:defRPr/>
            </a:lvl1pPr>
          </a:lstStyle>
          <a:p>
            <a:pPr lvl="0"/>
            <a:r>
              <a:rPr lang="en-GB" altLang="en-GB" noProof="0" smtClean="0"/>
              <a:t>Click to edit Master subtitle style</a:t>
            </a: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47663"/>
            <a:ext cx="2105025" cy="5527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55675" y="347663"/>
            <a:ext cx="6162675"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55675" y="1989138"/>
            <a:ext cx="8420100" cy="3886200"/>
          </a:xfrm>
        </p:spPr>
        <p:txBody>
          <a:bodyPr/>
          <a:lstStyle/>
          <a:p>
            <a:pPr lvl="0"/>
            <a:endParaRPr lang="en-GB" noProof="0" smtClean="0"/>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55675" y="1989138"/>
            <a:ext cx="84201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55675" y="4008438"/>
            <a:ext cx="84201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55675" y="1989138"/>
            <a:ext cx="413385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41925" y="1989138"/>
            <a:ext cx="413385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41925" y="4008438"/>
            <a:ext cx="413385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55675" y="1989138"/>
            <a:ext cx="4133850" cy="3886200"/>
          </a:xfrm>
        </p:spPr>
        <p:txBody>
          <a:bodyPr/>
          <a:lstStyle/>
          <a:p>
            <a:pPr lvl="0"/>
            <a:endParaRPr lang="en-GB" noProof="0" smtClean="0"/>
          </a:p>
        </p:txBody>
      </p:sp>
      <p:sp>
        <p:nvSpPr>
          <p:cNvPr id="4" name="Text Placeholder 3"/>
          <p:cNvSpPr>
            <a:spLocks noGrp="1"/>
          </p:cNvSpPr>
          <p:nvPr>
            <p:ph type="body" sz="half" idx="2"/>
          </p:nvPr>
        </p:nvSpPr>
        <p:spPr>
          <a:xfrm>
            <a:off x="5241925" y="1989138"/>
            <a:ext cx="413385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55675" y="1989138"/>
            <a:ext cx="8420100" cy="3886200"/>
          </a:xfrm>
        </p:spPr>
        <p:txBody>
          <a:bodyPr/>
          <a:lstStyle/>
          <a:p>
            <a:pPr lvl="0"/>
            <a:endParaRPr lang="en-GB" noProof="0"/>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55675" y="1989138"/>
            <a:ext cx="413385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41925" y="1989138"/>
            <a:ext cx="413385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55675" y="1989138"/>
            <a:ext cx="41338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41925" y="1989138"/>
            <a:ext cx="41338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27794817"/>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5675" y="347663"/>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55675" y="1989138"/>
            <a:ext cx="84201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7"/>
          <p:cNvSpPr>
            <a:spLocks noChangeShapeType="1"/>
          </p:cNvSpPr>
          <p:nvPr/>
        </p:nvSpPr>
        <p:spPr bwMode="auto">
          <a:xfrm>
            <a:off x="0" y="762000"/>
            <a:ext cx="825500" cy="0"/>
          </a:xfrm>
          <a:prstGeom prst="line">
            <a:avLst/>
          </a:prstGeom>
          <a:noFill/>
          <a:ln w="19050">
            <a:solidFill>
              <a:srgbClr val="F79900"/>
            </a:solidFill>
            <a:round/>
            <a:headEnd/>
            <a:tailEnd/>
          </a:ln>
          <a:effectLst/>
          <a:extLst/>
        </p:spPr>
        <p:txBody>
          <a:bodyPr wrap="none" anchor="ctr"/>
          <a:lstStyle/>
          <a:p>
            <a:pPr eaLnBrk="0" hangingPunct="0">
              <a:defRPr/>
            </a:pPr>
            <a:endParaRPr lang="en-GB" b="1"/>
          </a:p>
        </p:txBody>
      </p:sp>
      <p:sp>
        <p:nvSpPr>
          <p:cNvPr id="1029" name="Line 8"/>
          <p:cNvSpPr>
            <a:spLocks noChangeShapeType="1"/>
          </p:cNvSpPr>
          <p:nvPr/>
        </p:nvSpPr>
        <p:spPr bwMode="auto">
          <a:xfrm>
            <a:off x="0" y="2085975"/>
            <a:ext cx="825500" cy="0"/>
          </a:xfrm>
          <a:prstGeom prst="line">
            <a:avLst/>
          </a:prstGeom>
          <a:noFill/>
          <a:ln w="19050">
            <a:solidFill>
              <a:srgbClr val="F79900"/>
            </a:solidFill>
            <a:round/>
            <a:headEnd/>
            <a:tailEnd/>
          </a:ln>
          <a:effectLst/>
          <a:extLst/>
        </p:spPr>
        <p:txBody>
          <a:bodyPr wrap="none" anchor="ctr"/>
          <a:lstStyle/>
          <a:p>
            <a:pPr eaLnBrk="0" hangingPunct="0">
              <a:defRPr/>
            </a:pPr>
            <a:endParaRPr lang="en-GB" b="1"/>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67" r:id="rId8"/>
    <p:sldLayoutId id="2147483659" r:id="rId9"/>
    <p:sldLayoutId id="2147483658" r:id="rId10"/>
    <p:sldLayoutId id="2147483657" r:id="rId11"/>
    <p:sldLayoutId id="2147483656" r:id="rId12"/>
    <p:sldLayoutId id="2147483655" r:id="rId13"/>
    <p:sldLayoutId id="2147483654" r:id="rId14"/>
    <p:sldLayoutId id="2147483653" r:id="rId15"/>
    <p:sldLayoutId id="2147483652" r:id="rId16"/>
    <p:sldLayoutId id="2147483651" r:id="rId17"/>
    <p:sldLayoutId id="2147483650" r:id="rId18"/>
  </p:sldLayoutIdLst>
  <p:transition>
    <p:wipe dir="d"/>
  </p:transition>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741363" y="1616075"/>
            <a:ext cx="8491537" cy="5016758"/>
          </a:xfrm>
          <a:prstGeom prst="rect">
            <a:avLst/>
          </a:prstGeom>
          <a:noFill/>
          <a:ln w="9525">
            <a:noFill/>
            <a:miter lim="800000"/>
            <a:headEnd/>
            <a:tailEnd/>
          </a:ln>
        </p:spPr>
        <p:txBody>
          <a:bodyPr>
            <a:spAutoFit/>
          </a:bodyPr>
          <a:lstStyle/>
          <a:p>
            <a:pPr algn="ctr" eaLnBrk="0" hangingPunct="0"/>
            <a:endParaRPr lang="en-GB" b="1" dirty="0">
              <a:solidFill>
                <a:srgbClr val="FFCC00"/>
              </a:solidFill>
              <a:latin typeface="Arial" charset="0"/>
            </a:endParaRPr>
          </a:p>
          <a:p>
            <a:pPr algn="ctr" eaLnBrk="0" hangingPunct="0"/>
            <a:r>
              <a:rPr lang="en-GB" b="1" dirty="0" smtClean="0">
                <a:solidFill>
                  <a:srgbClr val="0033CC"/>
                </a:solidFill>
                <a:latin typeface="Arial" charset="0"/>
              </a:rPr>
              <a:t>Language Diversity and Attainment  in Schools in England</a:t>
            </a:r>
            <a:endParaRPr lang="en-GB" b="1" dirty="0">
              <a:solidFill>
                <a:srgbClr val="0033CC"/>
              </a:solidFill>
            </a:endParaRPr>
          </a:p>
          <a:p>
            <a:pPr algn="ctr" eaLnBrk="0" hangingPunct="0"/>
            <a:endParaRPr lang="en-GB" sz="2000" b="1" dirty="0">
              <a:latin typeface="Arial" charset="0"/>
            </a:endParaRPr>
          </a:p>
          <a:p>
            <a:pPr algn="ctr"/>
            <a:endParaRPr lang="en-GB" sz="2400" b="1" dirty="0">
              <a:latin typeface="Arial Black" pitchFamily="34" charset="0"/>
            </a:endParaRPr>
          </a:p>
          <a:p>
            <a:pPr algn="ctr"/>
            <a:r>
              <a:rPr lang="en-GB" sz="2400" b="1" dirty="0" smtClean="0">
                <a:latin typeface="Arial" panose="020B0604020202020204" pitchFamily="34" charset="0"/>
                <a:cs typeface="Arial" panose="020B0604020202020204" pitchFamily="34" charset="0"/>
              </a:rPr>
              <a:t>Feyisa </a:t>
            </a:r>
            <a:r>
              <a:rPr lang="en-GB" sz="2400" b="1" dirty="0">
                <a:latin typeface="Arial" panose="020B0604020202020204" pitchFamily="34" charset="0"/>
                <a:cs typeface="Arial" panose="020B0604020202020204" pitchFamily="34" charset="0"/>
              </a:rPr>
              <a:t>Demie</a:t>
            </a:r>
          </a:p>
          <a:p>
            <a:pPr algn="ctr"/>
            <a:r>
              <a:rPr lang="en-GB" sz="2400" b="1" dirty="0" smtClean="0">
                <a:latin typeface="Arial" panose="020B0604020202020204" pitchFamily="34" charset="0"/>
                <a:cs typeface="Arial" panose="020B0604020202020204" pitchFamily="34" charset="0"/>
              </a:rPr>
              <a:t>Head </a:t>
            </a:r>
            <a:r>
              <a:rPr lang="en-GB" sz="2400" b="1" dirty="0">
                <a:latin typeface="Arial" panose="020B0604020202020204" pitchFamily="34" charset="0"/>
                <a:cs typeface="Arial" panose="020B0604020202020204" pitchFamily="34" charset="0"/>
              </a:rPr>
              <a:t>of Research </a:t>
            </a:r>
            <a:r>
              <a:rPr lang="en-GB" sz="2400" b="1" dirty="0" smtClean="0">
                <a:latin typeface="Arial" panose="020B0604020202020204" pitchFamily="34" charset="0"/>
                <a:cs typeface="Arial" panose="020B0604020202020204" pitchFamily="34" charset="0"/>
              </a:rPr>
              <a:t>and </a:t>
            </a:r>
          </a:p>
          <a:p>
            <a:pPr algn="ctr"/>
            <a:r>
              <a:rPr lang="en-GB" sz="2400" b="1" dirty="0" smtClean="0">
                <a:latin typeface="Arial" panose="020B0604020202020204" pitchFamily="34" charset="0"/>
                <a:cs typeface="Arial" panose="020B0604020202020204" pitchFamily="34" charset="0"/>
              </a:rPr>
              <a:t>Adviser for </a:t>
            </a:r>
            <a:r>
              <a:rPr lang="en-GB" sz="2400" b="1" dirty="0">
                <a:latin typeface="Arial" panose="020B0604020202020204" pitchFamily="34" charset="0"/>
                <a:cs typeface="Arial" panose="020B0604020202020204" pitchFamily="34" charset="0"/>
              </a:rPr>
              <a:t>School Self-Evaluation </a:t>
            </a:r>
          </a:p>
          <a:p>
            <a:pPr algn="ctr"/>
            <a:r>
              <a:rPr lang="en-GB" sz="2400" b="1" dirty="0">
                <a:latin typeface="Arial" panose="020B0604020202020204" pitchFamily="34" charset="0"/>
                <a:cs typeface="Arial" panose="020B0604020202020204" pitchFamily="34" charset="0"/>
              </a:rPr>
              <a:t>	</a:t>
            </a:r>
            <a:endParaRPr lang="en-GB" sz="2400" b="1" dirty="0" smtClean="0">
              <a:latin typeface="Arial" panose="020B0604020202020204" pitchFamily="34" charset="0"/>
              <a:cs typeface="Arial" panose="020B0604020202020204" pitchFamily="34" charset="0"/>
            </a:endParaRPr>
          </a:p>
          <a:p>
            <a:pPr algn="ctr"/>
            <a:r>
              <a:rPr lang="en-GB" sz="2400" b="1" dirty="0" smtClean="0">
                <a:solidFill>
                  <a:srgbClr val="0033CC"/>
                </a:solidFill>
                <a:latin typeface="Arial" panose="020B0604020202020204" pitchFamily="34" charset="0"/>
                <a:cs typeface="Arial" panose="020B0604020202020204" pitchFamily="34" charset="0"/>
              </a:rPr>
              <a:t>EAL Conference, UCL IOE</a:t>
            </a:r>
          </a:p>
          <a:p>
            <a:pPr algn="ctr"/>
            <a:endParaRPr lang="en-GB" sz="2400" b="1" dirty="0">
              <a:latin typeface="Arial" panose="020B0604020202020204" pitchFamily="34" charset="0"/>
              <a:cs typeface="Arial" panose="020B0604020202020204" pitchFamily="34" charset="0"/>
            </a:endParaRPr>
          </a:p>
          <a:p>
            <a:pPr algn="ctr"/>
            <a:r>
              <a:rPr lang="en-GB" sz="2400" b="1" dirty="0" smtClean="0">
                <a:latin typeface="Arial" panose="020B0604020202020204" pitchFamily="34" charset="0"/>
                <a:cs typeface="Arial" panose="020B0604020202020204" pitchFamily="34" charset="0"/>
              </a:rPr>
              <a:t>23 February 2017</a:t>
            </a:r>
            <a:endParaRPr lang="en-GB"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202656" y="378603"/>
            <a:ext cx="2115495" cy="1309520"/>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129396"/>
            <a:ext cx="8420100" cy="845389"/>
          </a:xfrm>
        </p:spPr>
        <p:txBody>
          <a:bodyPr/>
          <a:lstStyle/>
          <a:p>
            <a:r>
              <a:rPr lang="en-GB" altLang="en-US" sz="2800" dirty="0" smtClean="0">
                <a:solidFill>
                  <a:srgbClr val="0033CC"/>
                </a:solidFill>
              </a:rPr>
              <a:t>Concerns about </a:t>
            </a:r>
            <a:r>
              <a:rPr lang="en-GB" altLang="en-US" sz="2800" dirty="0">
                <a:solidFill>
                  <a:srgbClr val="0033CC"/>
                </a:solidFill>
              </a:rPr>
              <a:t>using Ethnic Group </a:t>
            </a:r>
            <a:r>
              <a:rPr lang="en-GB" altLang="en-US" sz="2800" dirty="0" smtClean="0">
                <a:solidFill>
                  <a:srgbClr val="0033CC"/>
                </a:solidFill>
              </a:rPr>
              <a:t>categories </a:t>
            </a:r>
            <a:r>
              <a:rPr lang="en-GB" altLang="en-US" sz="2800" dirty="0">
                <a:solidFill>
                  <a:srgbClr val="0033CC"/>
                </a:solidFill>
              </a:rPr>
              <a:t>for monitoring EAL pupils attainment</a:t>
            </a:r>
            <a:endParaRPr lang="en-GB" sz="2800" dirty="0">
              <a:solidFill>
                <a:srgbClr val="0033CC"/>
              </a:solidFill>
            </a:endParaRPr>
          </a:p>
        </p:txBody>
      </p:sp>
      <p:sp>
        <p:nvSpPr>
          <p:cNvPr id="3" name="Content Placeholder 2"/>
          <p:cNvSpPr>
            <a:spLocks noGrp="1"/>
          </p:cNvSpPr>
          <p:nvPr>
            <p:ph sz="half" idx="1"/>
          </p:nvPr>
        </p:nvSpPr>
        <p:spPr>
          <a:xfrm>
            <a:off x="621102" y="1224951"/>
            <a:ext cx="4468423" cy="4650388"/>
          </a:xfrm>
        </p:spPr>
        <p:txBody>
          <a:bodyPr/>
          <a:lstStyle/>
          <a:p>
            <a:pPr>
              <a:buFont typeface="Arial" panose="020B0604020202020204" pitchFamily="34" charset="0"/>
              <a:buAutoNum type="arabicPeriod"/>
            </a:pPr>
            <a:r>
              <a:rPr lang="en-GB" altLang="en-US" sz="1600" b="1" dirty="0">
                <a:solidFill>
                  <a:schemeClr val="tx1"/>
                </a:solidFill>
                <a:latin typeface="+mj-lt"/>
                <a:cs typeface="Arial" panose="020B0604020202020204" pitchFamily="34" charset="0"/>
              </a:rPr>
              <a:t>There is a wealth of research into ethnic background and achievement in British schools. The data shows  that White Other </a:t>
            </a:r>
            <a:r>
              <a:rPr lang="en-GB" altLang="en-US" sz="1600" b="1" dirty="0" smtClean="0">
                <a:solidFill>
                  <a:schemeClr val="tx1"/>
                </a:solidFill>
                <a:latin typeface="+mj-lt"/>
                <a:cs typeface="Arial" panose="020B0604020202020204" pitchFamily="34" charset="0"/>
              </a:rPr>
              <a:t>and </a:t>
            </a:r>
            <a:r>
              <a:rPr lang="en-GB" altLang="en-US" sz="1600" b="1" dirty="0">
                <a:solidFill>
                  <a:schemeClr val="tx1"/>
                </a:solidFill>
                <a:latin typeface="+mj-lt"/>
                <a:cs typeface="Arial" panose="020B0604020202020204" pitchFamily="34" charset="0"/>
              </a:rPr>
              <a:t>Black Caribbean pupils are underachieving</a:t>
            </a:r>
          </a:p>
          <a:p>
            <a:pPr>
              <a:buFont typeface="Arial" panose="020B0604020202020204" pitchFamily="34" charset="0"/>
              <a:buAutoNum type="arabicPeriod"/>
            </a:pPr>
            <a:endParaRPr lang="en-GB" altLang="en-US" sz="800" b="1" dirty="0">
              <a:solidFill>
                <a:schemeClr val="tx1"/>
              </a:solidFill>
              <a:latin typeface="+mj-lt"/>
              <a:cs typeface="Arial" panose="020B0604020202020204" pitchFamily="34" charset="0"/>
            </a:endParaRPr>
          </a:p>
          <a:p>
            <a:pPr>
              <a:buFont typeface="Arial" panose="020B0604020202020204" pitchFamily="34" charset="0"/>
              <a:buAutoNum type="arabicPeriod"/>
            </a:pPr>
            <a:r>
              <a:rPr lang="en-GB" altLang="en-US" sz="1600" b="1" dirty="0">
                <a:solidFill>
                  <a:srgbClr val="FF0000"/>
                </a:solidFill>
                <a:latin typeface="+mj-lt"/>
                <a:cs typeface="Arial" panose="020B0604020202020204" pitchFamily="34" charset="0"/>
              </a:rPr>
              <a:t>Key questions are: who are </a:t>
            </a:r>
            <a:endParaRPr lang="en-GB" altLang="en-US" sz="1600" b="1" dirty="0" smtClean="0">
              <a:solidFill>
                <a:srgbClr val="FF0000"/>
              </a:solidFill>
              <a:latin typeface="+mj-lt"/>
              <a:cs typeface="Arial" panose="020B0604020202020204" pitchFamily="34" charset="0"/>
            </a:endParaRPr>
          </a:p>
          <a:p>
            <a:r>
              <a:rPr lang="en-GB" altLang="en-US" sz="1600" b="1" dirty="0" smtClean="0">
                <a:solidFill>
                  <a:srgbClr val="FF0000"/>
                </a:solidFill>
                <a:latin typeface="+mj-lt"/>
                <a:cs typeface="Arial" panose="020B0604020202020204" pitchFamily="34" charset="0"/>
              </a:rPr>
              <a:t>White </a:t>
            </a:r>
            <a:r>
              <a:rPr lang="en-GB" altLang="en-US" sz="1600" b="1" dirty="0">
                <a:solidFill>
                  <a:srgbClr val="FF0000"/>
                </a:solidFill>
                <a:latin typeface="+mj-lt"/>
                <a:cs typeface="Arial" panose="020B0604020202020204" pitchFamily="34" charset="0"/>
              </a:rPr>
              <a:t>Other? </a:t>
            </a:r>
            <a:endParaRPr lang="en-GB" altLang="en-US" sz="1600" b="1" dirty="0" smtClean="0">
              <a:solidFill>
                <a:srgbClr val="FF0000"/>
              </a:solidFill>
              <a:latin typeface="+mj-lt"/>
              <a:cs typeface="Arial" panose="020B0604020202020204" pitchFamily="34" charset="0"/>
            </a:endParaRPr>
          </a:p>
          <a:p>
            <a:r>
              <a:rPr lang="en-GB" altLang="en-US" sz="1600" b="1" dirty="0" smtClean="0">
                <a:solidFill>
                  <a:srgbClr val="FF0000"/>
                </a:solidFill>
                <a:latin typeface="+mj-lt"/>
                <a:cs typeface="Arial" panose="020B0604020202020204" pitchFamily="34" charset="0"/>
              </a:rPr>
              <a:t>Black </a:t>
            </a:r>
            <a:r>
              <a:rPr lang="en-GB" altLang="en-US" sz="1600" b="1" dirty="0">
                <a:solidFill>
                  <a:srgbClr val="FF0000"/>
                </a:solidFill>
                <a:latin typeface="+mj-lt"/>
                <a:cs typeface="Arial" panose="020B0604020202020204" pitchFamily="34" charset="0"/>
              </a:rPr>
              <a:t>African? </a:t>
            </a:r>
            <a:endParaRPr lang="en-GB" altLang="en-US" sz="1600" b="1" dirty="0" smtClean="0">
              <a:solidFill>
                <a:srgbClr val="FF0000"/>
              </a:solidFill>
              <a:latin typeface="+mj-lt"/>
              <a:cs typeface="Arial" panose="020B0604020202020204" pitchFamily="34" charset="0"/>
            </a:endParaRPr>
          </a:p>
          <a:p>
            <a:r>
              <a:rPr lang="en-GB" altLang="en-US" sz="1600" b="1" dirty="0" smtClean="0">
                <a:solidFill>
                  <a:srgbClr val="FF0000"/>
                </a:solidFill>
                <a:latin typeface="+mj-lt"/>
                <a:cs typeface="Arial" panose="020B0604020202020204" pitchFamily="34" charset="0"/>
              </a:rPr>
              <a:t>Indian</a:t>
            </a:r>
            <a:r>
              <a:rPr lang="en-GB" altLang="en-US" sz="1600" b="1" dirty="0">
                <a:solidFill>
                  <a:srgbClr val="FF0000"/>
                </a:solidFill>
                <a:latin typeface="+mj-lt"/>
                <a:cs typeface="Arial" panose="020B0604020202020204" pitchFamily="34" charset="0"/>
              </a:rPr>
              <a:t>? </a:t>
            </a:r>
            <a:endParaRPr lang="en-GB" altLang="en-US" sz="1600" b="1" dirty="0" smtClean="0">
              <a:solidFill>
                <a:srgbClr val="FF0000"/>
              </a:solidFill>
              <a:latin typeface="+mj-lt"/>
              <a:cs typeface="Arial" panose="020B0604020202020204" pitchFamily="34" charset="0"/>
            </a:endParaRPr>
          </a:p>
          <a:p>
            <a:r>
              <a:rPr lang="en-GB" altLang="en-US" sz="1600" b="1" dirty="0" smtClean="0">
                <a:solidFill>
                  <a:srgbClr val="FF0000"/>
                </a:solidFill>
                <a:latin typeface="+mj-lt"/>
                <a:cs typeface="Arial" panose="020B0604020202020204" pitchFamily="34" charset="0"/>
              </a:rPr>
              <a:t>Pakistani?</a:t>
            </a:r>
          </a:p>
          <a:p>
            <a:r>
              <a:rPr lang="en-GB" altLang="en-US" sz="1600" b="1" dirty="0" smtClean="0">
                <a:solidFill>
                  <a:srgbClr val="FF0000"/>
                </a:solidFill>
                <a:latin typeface="+mj-lt"/>
                <a:cs typeface="Arial" panose="020B0604020202020204" pitchFamily="34" charset="0"/>
              </a:rPr>
              <a:t>Any </a:t>
            </a:r>
            <a:r>
              <a:rPr lang="en-GB" altLang="en-US" sz="1600" b="1" dirty="0">
                <a:solidFill>
                  <a:srgbClr val="FF0000"/>
                </a:solidFill>
                <a:latin typeface="+mj-lt"/>
                <a:cs typeface="Arial" panose="020B0604020202020204" pitchFamily="34" charset="0"/>
              </a:rPr>
              <a:t>Other </a:t>
            </a:r>
            <a:r>
              <a:rPr lang="en-GB" altLang="en-US" sz="1600" b="1" dirty="0" smtClean="0">
                <a:solidFill>
                  <a:srgbClr val="FF0000"/>
                </a:solidFill>
                <a:latin typeface="+mj-lt"/>
                <a:cs typeface="Arial" panose="020B0604020202020204" pitchFamily="34" charset="0"/>
              </a:rPr>
              <a:t>groups? </a:t>
            </a:r>
          </a:p>
          <a:p>
            <a:pPr marL="0" indent="0">
              <a:buNone/>
            </a:pPr>
            <a:r>
              <a:rPr lang="en-GB" altLang="en-US" sz="1600" b="1" dirty="0" smtClean="0">
                <a:solidFill>
                  <a:schemeClr val="tx1"/>
                </a:solidFill>
                <a:latin typeface="+mj-lt"/>
                <a:cs typeface="Arial" panose="020B0604020202020204" pitchFamily="34" charset="0"/>
              </a:rPr>
              <a:t>None </a:t>
            </a:r>
            <a:r>
              <a:rPr lang="en-GB" altLang="en-US" sz="1600" b="1" dirty="0">
                <a:solidFill>
                  <a:schemeClr val="tx1"/>
                </a:solidFill>
                <a:latin typeface="+mj-lt"/>
                <a:cs typeface="Arial" panose="020B0604020202020204" pitchFamily="34" charset="0"/>
              </a:rPr>
              <a:t>of these </a:t>
            </a:r>
            <a:r>
              <a:rPr lang="en-GB" altLang="en-US" sz="1600" b="1" dirty="0" smtClean="0">
                <a:solidFill>
                  <a:schemeClr val="tx1"/>
                </a:solidFill>
                <a:latin typeface="+mj-lt"/>
                <a:cs typeface="Arial" panose="020B0604020202020204" pitchFamily="34" charset="0"/>
              </a:rPr>
              <a:t>ethnic </a:t>
            </a:r>
            <a:r>
              <a:rPr lang="en-GB" altLang="en-US" sz="1600" b="1" dirty="0">
                <a:solidFill>
                  <a:schemeClr val="tx1"/>
                </a:solidFill>
                <a:latin typeface="+mj-lt"/>
                <a:cs typeface="Arial" panose="020B0604020202020204" pitchFamily="34" charset="0"/>
              </a:rPr>
              <a:t>categories are homogenous</a:t>
            </a:r>
          </a:p>
          <a:p>
            <a:pPr>
              <a:buFont typeface="Arial" panose="020B0604020202020204" pitchFamily="34" charset="0"/>
              <a:buAutoNum type="arabicPeriod"/>
            </a:pPr>
            <a:endParaRPr lang="en-GB" altLang="en-US" sz="900" b="1" dirty="0">
              <a:solidFill>
                <a:schemeClr val="tx1"/>
              </a:solidFill>
              <a:latin typeface="+mj-lt"/>
              <a:cs typeface="Arial" panose="020B0604020202020204" pitchFamily="34" charset="0"/>
            </a:endParaRPr>
          </a:p>
          <a:p>
            <a:pPr marL="0" indent="0">
              <a:buNone/>
            </a:pPr>
            <a:r>
              <a:rPr lang="en-GB" altLang="en-US" sz="1600" b="1" dirty="0" smtClean="0">
                <a:solidFill>
                  <a:schemeClr val="tx1"/>
                </a:solidFill>
                <a:latin typeface="+mj-lt"/>
                <a:cs typeface="Arial" panose="020B0604020202020204" pitchFamily="34" charset="0"/>
              </a:rPr>
              <a:t>3. Key </a:t>
            </a:r>
            <a:r>
              <a:rPr lang="en-GB" altLang="en-US" sz="1600" b="1" dirty="0">
                <a:solidFill>
                  <a:schemeClr val="tx1"/>
                </a:solidFill>
                <a:latin typeface="+mj-lt"/>
                <a:cs typeface="Arial" panose="020B0604020202020204" pitchFamily="34" charset="0"/>
              </a:rPr>
              <a:t>questions for school and policy makers: Can language and English </a:t>
            </a:r>
            <a:r>
              <a:rPr lang="en-GB" altLang="en-US" sz="1600" b="1" dirty="0" smtClean="0">
                <a:solidFill>
                  <a:schemeClr val="tx1"/>
                </a:solidFill>
                <a:latin typeface="+mj-lt"/>
                <a:cs typeface="Arial" panose="020B0604020202020204" pitchFamily="34" charset="0"/>
              </a:rPr>
              <a:t>proficiency </a:t>
            </a:r>
            <a:r>
              <a:rPr lang="en-GB" altLang="en-US" sz="1600" b="1" dirty="0">
                <a:solidFill>
                  <a:schemeClr val="tx1"/>
                </a:solidFill>
                <a:latin typeface="+mj-lt"/>
                <a:cs typeface="Arial" panose="020B0604020202020204" pitchFamily="34" charset="0"/>
              </a:rPr>
              <a:t>data help in unmasking differences </a:t>
            </a:r>
            <a:r>
              <a:rPr lang="en-GB" altLang="en-US" sz="1600" b="1" dirty="0" smtClean="0">
                <a:solidFill>
                  <a:schemeClr val="tx1"/>
                </a:solidFill>
                <a:latin typeface="+mj-lt"/>
                <a:cs typeface="Arial" panose="020B0604020202020204" pitchFamily="34" charset="0"/>
              </a:rPr>
              <a:t>in </a:t>
            </a:r>
            <a:r>
              <a:rPr lang="en-GB" altLang="en-US" sz="1600" b="1" dirty="0">
                <a:solidFill>
                  <a:schemeClr val="tx1"/>
                </a:solidFill>
                <a:latin typeface="+mj-lt"/>
                <a:cs typeface="Arial" panose="020B0604020202020204" pitchFamily="34" charset="0"/>
              </a:rPr>
              <a:t>performance by ethnic background?</a:t>
            </a:r>
          </a:p>
          <a:p>
            <a:endParaRPr lang="en-GB" sz="1600" b="1" dirty="0">
              <a:solidFill>
                <a:schemeClr val="tx1"/>
              </a:solidFill>
              <a:latin typeface="+mj-lt"/>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013573887"/>
              </p:ext>
            </p:extLst>
          </p:nvPr>
        </p:nvGraphicFramePr>
        <p:xfrm>
          <a:off x="5089525" y="1095554"/>
          <a:ext cx="4286250" cy="5529535"/>
        </p:xfrm>
        <a:graphic>
          <a:graphicData uri="http://schemas.openxmlformats.org/drawingml/2006/table">
            <a:tbl>
              <a:tblPr>
                <a:tableStyleId>{BC89EF96-8CEA-46FF-86C4-4CE0E7609802}</a:tableStyleId>
              </a:tblPr>
              <a:tblGrid>
                <a:gridCol w="2151983"/>
                <a:gridCol w="927004"/>
                <a:gridCol w="1207263"/>
              </a:tblGrid>
              <a:tr h="502338">
                <a:tc>
                  <a:txBody>
                    <a:bodyPr/>
                    <a:lstStyle/>
                    <a:p>
                      <a:pPr algn="l" rtl="0" fontAlgn="ctr"/>
                      <a:r>
                        <a:rPr lang="en-GB" sz="1600" b="1" u="none" strike="noStrike" dirty="0">
                          <a:solidFill>
                            <a:schemeClr val="tx1"/>
                          </a:solidFill>
                          <a:effectLst/>
                        </a:rPr>
                        <a:t>Ethnic Background</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a:solidFill>
                            <a:schemeClr val="tx1"/>
                          </a:solidFill>
                          <a:effectLst/>
                        </a:rPr>
                        <a:t>5+A*-C</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a:solidFill>
                            <a:schemeClr val="tx1"/>
                          </a:solidFill>
                          <a:effectLst/>
                        </a:rPr>
                        <a:t>KS2 RWM </a:t>
                      </a:r>
                      <a:endParaRPr lang="en-GB" sz="1600" b="1" i="0" u="none" strike="noStrike">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chemeClr val="tx1"/>
                          </a:solidFill>
                          <a:effectLst/>
                        </a:rPr>
                        <a:t>Chinese</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74%</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89%</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chemeClr val="tx1"/>
                          </a:solidFill>
                          <a:effectLst/>
                        </a:rPr>
                        <a:t>Indian</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73%</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87%</a:t>
                      </a:r>
                      <a:endParaRPr lang="en-GB" sz="1600" b="1" i="0" u="none" strike="noStrike" dirty="0">
                        <a:solidFill>
                          <a:schemeClr val="tx1"/>
                        </a:solidFill>
                        <a:effectLst/>
                        <a:latin typeface="Arial" panose="020B0604020202020204" pitchFamily="34" charset="0"/>
                      </a:endParaRPr>
                    </a:p>
                  </a:txBody>
                  <a:tcPr marL="5416" marR="5416" marT="5416" marB="0" anchor="b"/>
                </a:tc>
              </a:tr>
              <a:tr h="257047">
                <a:tc>
                  <a:txBody>
                    <a:bodyPr/>
                    <a:lstStyle/>
                    <a:p>
                      <a:pPr algn="l" rtl="0" fontAlgn="ctr"/>
                      <a:r>
                        <a:rPr lang="en-GB" sz="1600" b="1" u="none" strike="noStrike" dirty="0">
                          <a:solidFill>
                            <a:schemeClr val="tx1"/>
                          </a:solidFill>
                          <a:effectLst/>
                        </a:rPr>
                        <a:t>Mixed White/Asian</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67%</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83%</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chemeClr val="tx1"/>
                          </a:solidFill>
                          <a:effectLst/>
                        </a:rPr>
                        <a:t>White Irish</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66%</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83%</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a:solidFill>
                            <a:schemeClr val="tx1"/>
                          </a:solidFill>
                          <a:effectLst/>
                        </a:rPr>
                        <a:t>Asian Other</a:t>
                      </a:r>
                      <a:endParaRPr lang="en-GB" sz="1600" b="1" i="0" u="none" strike="noStrike">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62%</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85%</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a:solidFill>
                            <a:schemeClr val="tx1"/>
                          </a:solidFill>
                          <a:effectLst/>
                        </a:rPr>
                        <a:t>Mixed Other</a:t>
                      </a:r>
                      <a:endParaRPr lang="en-GB" sz="1600" b="1" i="0" u="none" strike="noStrike">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61%</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82%</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a:solidFill>
                            <a:schemeClr val="tx1"/>
                          </a:solidFill>
                          <a:effectLst/>
                        </a:rPr>
                        <a:t>Bangladeshi</a:t>
                      </a:r>
                      <a:endParaRPr lang="en-GB" sz="1600" b="1" i="0" u="none" strike="noStrike">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61%</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81%</a:t>
                      </a:r>
                      <a:endParaRPr lang="en-GB" sz="1600" b="1" i="0" u="none" strike="noStrike" dirty="0">
                        <a:solidFill>
                          <a:schemeClr val="tx1"/>
                        </a:solidFill>
                        <a:effectLst/>
                        <a:latin typeface="Arial" panose="020B0604020202020204" pitchFamily="34" charset="0"/>
                      </a:endParaRPr>
                    </a:p>
                  </a:txBody>
                  <a:tcPr marL="5416" marR="5416" marT="5416" marB="0" anchor="b"/>
                </a:tc>
              </a:tr>
              <a:tr h="357692">
                <a:tc>
                  <a:txBody>
                    <a:bodyPr/>
                    <a:lstStyle/>
                    <a:p>
                      <a:pPr algn="l" rtl="0" fontAlgn="ctr"/>
                      <a:r>
                        <a:rPr lang="en-GB" sz="1600" b="1" u="none" strike="noStrike">
                          <a:solidFill>
                            <a:schemeClr val="tx1"/>
                          </a:solidFill>
                          <a:effectLst/>
                        </a:rPr>
                        <a:t>Mixed White/African</a:t>
                      </a:r>
                      <a:endParaRPr lang="en-GB" sz="1600" b="1" i="0" u="none" strike="noStrike">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57%</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81%</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chemeClr val="tx1"/>
                          </a:solidFill>
                          <a:effectLst/>
                        </a:rPr>
                        <a:t>White British</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57%</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79%</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a:solidFill>
                            <a:schemeClr val="tx1"/>
                          </a:solidFill>
                          <a:effectLst/>
                        </a:rPr>
                        <a:t>Black African</a:t>
                      </a:r>
                      <a:endParaRPr lang="en-GB" sz="1600" b="1" i="0" u="none" strike="noStrike">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57%</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79%</a:t>
                      </a:r>
                      <a:endParaRPr lang="en-GB" sz="1600" b="1" i="0" u="none" strike="noStrike" dirty="0">
                        <a:solidFill>
                          <a:schemeClr val="tx1"/>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rgbClr val="FF0000"/>
                          </a:solidFill>
                          <a:effectLst/>
                        </a:rPr>
                        <a:t>Any Other Group</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rgbClr val="FF0000"/>
                          </a:solidFill>
                          <a:effectLst/>
                        </a:rPr>
                        <a:t>53%</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rgbClr val="FF0000"/>
                          </a:solidFill>
                          <a:effectLst/>
                        </a:rPr>
                        <a:t>76%</a:t>
                      </a:r>
                      <a:endParaRPr lang="en-GB" sz="1600" b="1" i="0" u="none" strike="noStrike" dirty="0">
                        <a:solidFill>
                          <a:srgbClr val="FF0000"/>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rgbClr val="FF0000"/>
                          </a:solidFill>
                          <a:effectLst/>
                        </a:rPr>
                        <a:t>White Other</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a:solidFill>
                            <a:srgbClr val="FF0000"/>
                          </a:solidFill>
                          <a:effectLst/>
                        </a:rPr>
                        <a:t>53%</a:t>
                      </a:r>
                      <a:endParaRPr lang="en-GB" sz="1600" b="1" i="0" u="none" strike="noStrike">
                        <a:solidFill>
                          <a:srgbClr val="FF0000"/>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rgbClr val="FF0000"/>
                          </a:solidFill>
                          <a:effectLst/>
                        </a:rPr>
                        <a:t>75%</a:t>
                      </a:r>
                      <a:endParaRPr lang="en-GB" sz="1600" b="1" i="0" u="none" strike="noStrike" dirty="0">
                        <a:solidFill>
                          <a:srgbClr val="FF0000"/>
                        </a:solidFill>
                        <a:effectLst/>
                        <a:latin typeface="Arial" panose="020B0604020202020204" pitchFamily="34" charset="0"/>
                      </a:endParaRPr>
                    </a:p>
                  </a:txBody>
                  <a:tcPr marL="5416" marR="5416" marT="5416" marB="0" anchor="b"/>
                </a:tc>
              </a:tr>
              <a:tr h="297881">
                <a:tc>
                  <a:txBody>
                    <a:bodyPr/>
                    <a:lstStyle/>
                    <a:p>
                      <a:pPr algn="l" rtl="0" fontAlgn="ctr"/>
                      <a:r>
                        <a:rPr lang="en-GB" sz="1600" b="1" i="0" u="none" strike="noStrike" dirty="0" smtClean="0">
                          <a:solidFill>
                            <a:srgbClr val="FF0000"/>
                          </a:solidFill>
                          <a:effectLst/>
                          <a:latin typeface="Arial" panose="020B0604020202020204" pitchFamily="34" charset="0"/>
                        </a:rPr>
                        <a:t>Pakistani</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ctr"/>
                      <a:r>
                        <a:rPr lang="en-GB" sz="1600" b="1" i="0" u="none" strike="noStrike" dirty="0" smtClean="0">
                          <a:solidFill>
                            <a:srgbClr val="FF0000"/>
                          </a:solidFill>
                          <a:effectLst/>
                          <a:latin typeface="Arial" panose="020B0604020202020204" pitchFamily="34" charset="0"/>
                        </a:rPr>
                        <a:t>51%</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b"/>
                      <a:r>
                        <a:rPr lang="en-GB" sz="1600" b="1" i="0" u="none" strike="noStrike" dirty="0" smtClean="0">
                          <a:solidFill>
                            <a:srgbClr val="FF0000"/>
                          </a:solidFill>
                          <a:effectLst/>
                          <a:latin typeface="Arial" panose="020B0604020202020204" pitchFamily="34" charset="0"/>
                        </a:rPr>
                        <a:t>75%</a:t>
                      </a:r>
                      <a:endParaRPr lang="en-GB" sz="1600" b="1" i="0" u="none" strike="noStrike" dirty="0">
                        <a:solidFill>
                          <a:srgbClr val="FF0000"/>
                        </a:solidFill>
                        <a:effectLst/>
                        <a:latin typeface="Arial" panose="020B0604020202020204" pitchFamily="34" charset="0"/>
                      </a:endParaRPr>
                    </a:p>
                  </a:txBody>
                  <a:tcPr marL="5416" marR="5416" marT="5416" marB="0" anchor="b"/>
                </a:tc>
              </a:tr>
              <a:tr h="297881">
                <a:tc>
                  <a:txBody>
                    <a:bodyPr/>
                    <a:lstStyle/>
                    <a:p>
                      <a:pPr algn="l" rtl="0" fontAlgn="ctr"/>
                      <a:r>
                        <a:rPr lang="en-GB" sz="1400" b="1" u="none" strike="noStrike" dirty="0">
                          <a:solidFill>
                            <a:srgbClr val="FF0000"/>
                          </a:solidFill>
                          <a:effectLst/>
                        </a:rPr>
                        <a:t>Mixed White/Caribbean</a:t>
                      </a:r>
                      <a:endParaRPr lang="en-GB" sz="14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rgbClr val="FF0000"/>
                          </a:solidFill>
                          <a:effectLst/>
                        </a:rPr>
                        <a:t>49%</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rgbClr val="FF0000"/>
                          </a:solidFill>
                          <a:effectLst/>
                        </a:rPr>
                        <a:t>75%</a:t>
                      </a:r>
                      <a:endParaRPr lang="en-GB" sz="1600" b="1" i="0" u="none" strike="noStrike" dirty="0">
                        <a:solidFill>
                          <a:srgbClr val="FF0000"/>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a:solidFill>
                            <a:srgbClr val="FF0000"/>
                          </a:solidFill>
                          <a:effectLst/>
                        </a:rPr>
                        <a:t>Black Other</a:t>
                      </a:r>
                      <a:endParaRPr lang="en-GB" sz="1600" b="1" i="0" u="none" strike="noStrike">
                        <a:solidFill>
                          <a:srgbClr val="FF0000"/>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rgbClr val="FF0000"/>
                          </a:solidFill>
                          <a:effectLst/>
                        </a:rPr>
                        <a:t>47%</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rgbClr val="FF0000"/>
                          </a:solidFill>
                          <a:effectLst/>
                        </a:rPr>
                        <a:t>75%</a:t>
                      </a:r>
                      <a:endParaRPr lang="en-GB" sz="1600" b="1" i="0" u="none" strike="noStrike" dirty="0">
                        <a:solidFill>
                          <a:srgbClr val="FF0000"/>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rgbClr val="FF0000"/>
                          </a:solidFill>
                          <a:effectLst/>
                        </a:rPr>
                        <a:t>Black Caribbean </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rgbClr val="FF0000"/>
                          </a:solidFill>
                          <a:effectLst/>
                        </a:rPr>
                        <a:t>47%</a:t>
                      </a:r>
                      <a:endParaRPr lang="en-GB" sz="1600" b="1" i="0" u="none" strike="noStrike" dirty="0">
                        <a:solidFill>
                          <a:srgbClr val="FF0000"/>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rgbClr val="FF0000"/>
                          </a:solidFill>
                          <a:effectLst/>
                        </a:rPr>
                        <a:t>73%</a:t>
                      </a:r>
                      <a:endParaRPr lang="en-GB" sz="1600" b="1" i="0" u="none" strike="noStrike" dirty="0">
                        <a:solidFill>
                          <a:srgbClr val="FF0000"/>
                        </a:solidFill>
                        <a:effectLst/>
                        <a:latin typeface="Arial" panose="020B0604020202020204" pitchFamily="34" charset="0"/>
                      </a:endParaRPr>
                    </a:p>
                  </a:txBody>
                  <a:tcPr marL="5416" marR="5416" marT="5416" marB="0" anchor="b"/>
                </a:tc>
              </a:tr>
              <a:tr h="293592">
                <a:tc>
                  <a:txBody>
                    <a:bodyPr/>
                    <a:lstStyle/>
                    <a:p>
                      <a:pPr algn="l" rtl="0" fontAlgn="ctr"/>
                      <a:r>
                        <a:rPr lang="en-GB" sz="1600" b="1" u="none" strike="noStrike" dirty="0">
                          <a:solidFill>
                            <a:schemeClr val="tx1"/>
                          </a:solidFill>
                          <a:effectLst/>
                        </a:rPr>
                        <a:t>All Pupils</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ctr"/>
                      <a:r>
                        <a:rPr lang="en-GB" sz="1600" b="1" u="none" strike="noStrike" dirty="0" smtClean="0">
                          <a:solidFill>
                            <a:schemeClr val="tx1"/>
                          </a:solidFill>
                          <a:effectLst/>
                        </a:rPr>
                        <a:t>57%</a:t>
                      </a:r>
                      <a:endParaRPr lang="en-GB" sz="1600" b="1" i="0" u="none" strike="noStrike" dirty="0">
                        <a:solidFill>
                          <a:schemeClr val="tx1"/>
                        </a:solidFill>
                        <a:effectLst/>
                        <a:latin typeface="Arial" panose="020B0604020202020204" pitchFamily="34" charset="0"/>
                      </a:endParaRPr>
                    </a:p>
                  </a:txBody>
                  <a:tcPr marL="5416" marR="5416" marT="5416" marB="0" anchor="ctr"/>
                </a:tc>
                <a:tc>
                  <a:txBody>
                    <a:bodyPr/>
                    <a:lstStyle/>
                    <a:p>
                      <a:pPr algn="ctr" rtl="0" fontAlgn="b"/>
                      <a:r>
                        <a:rPr lang="en-GB" sz="1600" b="1" u="none" strike="noStrike" dirty="0">
                          <a:solidFill>
                            <a:schemeClr val="tx1"/>
                          </a:solidFill>
                          <a:effectLst/>
                        </a:rPr>
                        <a:t>79%</a:t>
                      </a:r>
                      <a:endParaRPr lang="en-GB" sz="1600" b="1" i="0" u="none" strike="noStrike" dirty="0">
                        <a:solidFill>
                          <a:schemeClr val="tx1"/>
                        </a:solidFill>
                        <a:effectLst/>
                        <a:latin typeface="Arial" panose="020B0604020202020204" pitchFamily="34" charset="0"/>
                      </a:endParaRPr>
                    </a:p>
                  </a:txBody>
                  <a:tcPr marL="5416" marR="5416" marT="5416" marB="0" anchor="b"/>
                </a:tc>
              </a:tr>
            </a:tbl>
          </a:graphicData>
        </a:graphic>
      </p:graphicFrame>
      <p:sp>
        <p:nvSpPr>
          <p:cNvPr id="4" name="Rectangle 3"/>
          <p:cNvSpPr/>
          <p:nvPr/>
        </p:nvSpPr>
        <p:spPr bwMode="auto">
          <a:xfrm>
            <a:off x="3795623" y="6116128"/>
            <a:ext cx="1155939" cy="50896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Source: NPD  2014</a:t>
            </a:r>
          </a:p>
        </p:txBody>
      </p:sp>
    </p:spTree>
    <p:extLst>
      <p:ext uri="{BB962C8B-B14F-4D97-AF65-F5344CB8AC3E}">
        <p14:creationId xmlns:p14="http://schemas.microsoft.com/office/powerpoint/2010/main" val="138632803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9938" y="218941"/>
            <a:ext cx="8729662" cy="824855"/>
          </a:xfrm>
        </p:spPr>
        <p:txBody>
          <a:bodyPr/>
          <a:lstStyle/>
          <a:p>
            <a:r>
              <a:rPr lang="en-GB" sz="2400" dirty="0" smtClean="0">
                <a:solidFill>
                  <a:srgbClr val="0033CC"/>
                </a:solidFill>
              </a:rPr>
              <a:t/>
            </a:r>
            <a:br>
              <a:rPr lang="en-GB" sz="2400" dirty="0" smtClean="0">
                <a:solidFill>
                  <a:srgbClr val="0033CC"/>
                </a:solidFill>
              </a:rPr>
            </a:br>
            <a:r>
              <a:rPr lang="en-GB" sz="2400" dirty="0" smtClean="0">
                <a:solidFill>
                  <a:srgbClr val="0033CC"/>
                </a:solidFill>
              </a:rPr>
              <a:t>Black </a:t>
            </a:r>
            <a:r>
              <a:rPr lang="en-GB" sz="2400" dirty="0">
                <a:solidFill>
                  <a:srgbClr val="0033CC"/>
                </a:solidFill>
              </a:rPr>
              <a:t>African </a:t>
            </a:r>
            <a:r>
              <a:rPr lang="en-GB" sz="2400" dirty="0" smtClean="0">
                <a:solidFill>
                  <a:srgbClr val="0033CC"/>
                </a:solidFill>
              </a:rPr>
              <a:t>Pupils </a:t>
            </a:r>
            <a:r>
              <a:rPr lang="en-GB" sz="2400" dirty="0">
                <a:solidFill>
                  <a:srgbClr val="0033CC"/>
                </a:solidFill>
              </a:rPr>
              <a:t>GCSE </a:t>
            </a:r>
            <a:r>
              <a:rPr lang="en-GB" sz="2400" dirty="0" smtClean="0">
                <a:solidFill>
                  <a:srgbClr val="0033CC"/>
                </a:solidFill>
              </a:rPr>
              <a:t>Performance </a:t>
            </a:r>
            <a:r>
              <a:rPr lang="en-GB" sz="2400" dirty="0">
                <a:solidFill>
                  <a:srgbClr val="0033CC"/>
                </a:solidFill>
              </a:rPr>
              <a:t>by </a:t>
            </a:r>
            <a:r>
              <a:rPr lang="en-GB" sz="2400" dirty="0" smtClean="0">
                <a:solidFill>
                  <a:srgbClr val="0033CC"/>
                </a:solidFill>
              </a:rPr>
              <a:t>Language </a:t>
            </a:r>
            <a:r>
              <a:rPr lang="en-GB" sz="2400" dirty="0">
                <a:solidFill>
                  <a:srgbClr val="0033CC"/>
                </a:solidFill>
              </a:rPr>
              <a:t>S</a:t>
            </a:r>
            <a:r>
              <a:rPr lang="en-GB" sz="2400" dirty="0" smtClean="0">
                <a:solidFill>
                  <a:srgbClr val="0033CC"/>
                </a:solidFill>
              </a:rPr>
              <a:t>poken </a:t>
            </a:r>
            <a:r>
              <a:rPr lang="en-GB" sz="2400" dirty="0">
                <a:solidFill>
                  <a:srgbClr val="0033CC"/>
                </a:solidFill>
              </a:rPr>
              <a:t>at </a:t>
            </a:r>
            <a:r>
              <a:rPr lang="en-GB" sz="2400" dirty="0" smtClean="0">
                <a:solidFill>
                  <a:srgbClr val="0033CC"/>
                </a:solidFill>
              </a:rPr>
              <a:t>Home </a:t>
            </a:r>
            <a:r>
              <a:rPr lang="en-GB" sz="2400" dirty="0">
                <a:solidFill>
                  <a:srgbClr val="0033CC"/>
                </a:solidFill>
              </a:rPr>
              <a:t>(20+ speakers)</a:t>
            </a:r>
            <a:br>
              <a:rPr lang="en-GB" sz="2400" dirty="0">
                <a:solidFill>
                  <a:srgbClr val="0033CC"/>
                </a:solidFill>
              </a:rPr>
            </a:br>
            <a:r>
              <a:rPr lang="en-GB" altLang="en-US" sz="2400" dirty="0" smtClean="0">
                <a:solidFill>
                  <a:srgbClr val="0033CC"/>
                </a:solidFill>
              </a:rPr>
              <a:t> </a:t>
            </a:r>
            <a:endParaRPr lang="en-GB" altLang="en-US" sz="2400" dirty="0" smtClean="0">
              <a:solidFill>
                <a:srgbClr val="FF0000"/>
              </a:solidFill>
            </a:endParaRPr>
          </a:p>
        </p:txBody>
      </p:sp>
      <p:sp>
        <p:nvSpPr>
          <p:cNvPr id="18435" name="Content Placeholder 2"/>
          <p:cNvSpPr>
            <a:spLocks noGrp="1"/>
          </p:cNvSpPr>
          <p:nvPr>
            <p:ph sz="half" idx="1"/>
          </p:nvPr>
        </p:nvSpPr>
        <p:spPr>
          <a:xfrm>
            <a:off x="276045" y="1181819"/>
            <a:ext cx="4475343" cy="5676181"/>
          </a:xfrm>
        </p:spPr>
        <p:txBody>
          <a:bodyPr/>
          <a:lstStyle/>
          <a:p>
            <a:pPr marL="0" indent="0">
              <a:buNone/>
            </a:pPr>
            <a:endParaRPr lang="en-GB" altLang="en-US" sz="1600" b="1" dirty="0" smtClean="0">
              <a:solidFill>
                <a:schemeClr val="tx1"/>
              </a:solidFill>
              <a:cs typeface="Arial" panose="020B0604020202020204" pitchFamily="34" charset="0"/>
            </a:endParaRPr>
          </a:p>
          <a:p>
            <a:pPr marL="0" indent="0">
              <a:buNone/>
            </a:pPr>
            <a:endParaRPr lang="en-GB" sz="1600" dirty="0"/>
          </a:p>
          <a:p>
            <a:pPr marL="0" indent="0">
              <a:buNone/>
            </a:pPr>
            <a:endParaRPr lang="en-GB" altLang="en-US" sz="1600" b="1" dirty="0">
              <a:solidFill>
                <a:schemeClr val="tx1"/>
              </a:solidFill>
              <a:cs typeface="Arial" panose="020B0604020202020204" pitchFamily="34" charset="0"/>
            </a:endParaRPr>
          </a:p>
        </p:txBody>
      </p:sp>
      <p:pic>
        <p:nvPicPr>
          <p:cNvPr id="18436" name="Picture 10"/>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207"/>
          <a:stretch/>
        </p:blipFill>
        <p:spPr>
          <a:xfrm>
            <a:off x="5076489" y="1468074"/>
            <a:ext cx="4735321" cy="4857226"/>
          </a:xfrm>
          <a:noFill/>
          <a:ln w="3175">
            <a:solidFill>
              <a:schemeClr val="tx1"/>
            </a:solidFill>
          </a:ln>
        </p:spPr>
      </p:pic>
      <p:sp>
        <p:nvSpPr>
          <p:cNvPr id="2" name="Rectangle 1"/>
          <p:cNvSpPr/>
          <p:nvPr/>
        </p:nvSpPr>
        <p:spPr bwMode="auto">
          <a:xfrm>
            <a:off x="5076489" y="1043796"/>
            <a:ext cx="3969743" cy="42427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Who are Black Africans?</a:t>
            </a:r>
          </a:p>
        </p:txBody>
      </p:sp>
      <p:pic>
        <p:nvPicPr>
          <p:cNvPr id="4" name="Picture 3"/>
          <p:cNvPicPr>
            <a:picLocks noChangeAspect="1"/>
          </p:cNvPicPr>
          <p:nvPr/>
        </p:nvPicPr>
        <p:blipFill rotWithShape="1">
          <a:blip r:embed="rId3"/>
          <a:srcRect l="3069" t="3140" r="3215" b="7918"/>
          <a:stretch/>
        </p:blipFill>
        <p:spPr>
          <a:xfrm>
            <a:off x="186902" y="1174459"/>
            <a:ext cx="4820579" cy="5150842"/>
          </a:xfrm>
          <a:prstGeom prst="rect">
            <a:avLst/>
          </a:prstGeom>
          <a:ln w="3175">
            <a:solidFill>
              <a:schemeClr val="tx1"/>
            </a:solidFill>
          </a:ln>
        </p:spPr>
      </p:pic>
    </p:spTree>
    <p:extLst>
      <p:ext uri="{BB962C8B-B14F-4D97-AF65-F5344CB8AC3E}">
        <p14:creationId xmlns:p14="http://schemas.microsoft.com/office/powerpoint/2010/main" val="380666146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33CC"/>
                </a:solidFill>
              </a:rPr>
              <a:t>Highest and Lowest Performing </a:t>
            </a:r>
            <a:r>
              <a:rPr lang="en-US" sz="2800" dirty="0" smtClean="0">
                <a:solidFill>
                  <a:srgbClr val="0033CC"/>
                </a:solidFill>
              </a:rPr>
              <a:t>Black African Language </a:t>
            </a:r>
            <a:r>
              <a:rPr lang="en-US" sz="2800" dirty="0">
                <a:solidFill>
                  <a:srgbClr val="0033CC"/>
                </a:solidFill>
              </a:rPr>
              <a:t>Groups at KS2 (RWM Level 4+)</a:t>
            </a:r>
            <a:endParaRPr lang="en-GB" sz="2800" dirty="0">
              <a:solidFill>
                <a:srgbClr val="0033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72563046"/>
              </p:ext>
            </p:extLst>
          </p:nvPr>
        </p:nvGraphicFramePr>
        <p:xfrm>
          <a:off x="1031176" y="1490663"/>
          <a:ext cx="7131312" cy="4608778"/>
        </p:xfrm>
        <a:graphic>
          <a:graphicData uri="http://schemas.openxmlformats.org/drawingml/2006/table">
            <a:tbl>
              <a:tblPr>
                <a:tableStyleId>{BC89EF96-8CEA-46FF-86C4-4CE0E7609802}</a:tableStyleId>
              </a:tblPr>
              <a:tblGrid>
                <a:gridCol w="2626424"/>
                <a:gridCol w="884754"/>
                <a:gridCol w="258606"/>
                <a:gridCol w="2566467"/>
                <a:gridCol w="795061"/>
              </a:tblGrid>
              <a:tr h="723234">
                <a:tc gridSpan="2">
                  <a:txBody>
                    <a:bodyPr/>
                    <a:lstStyle/>
                    <a:p>
                      <a:pPr algn="ctr" fontAlgn="ctr"/>
                      <a:r>
                        <a:rPr lang="en-GB" sz="1800" b="1" u="none" strike="noStrike" dirty="0">
                          <a:solidFill>
                            <a:srgbClr val="0033CC"/>
                          </a:solidFill>
                          <a:effectLst/>
                        </a:rPr>
                        <a:t>Highest Performing Black African groups</a:t>
                      </a:r>
                      <a:endParaRPr lang="en-GB" sz="1800" b="1" i="0" u="none" strike="noStrike" dirty="0">
                        <a:solidFill>
                          <a:srgbClr val="0033CC"/>
                        </a:solidFill>
                        <a:effectLst/>
                        <a:latin typeface="Calibri" panose="020F0502020204030204" pitchFamily="34" charset="0"/>
                      </a:endParaRPr>
                    </a:p>
                  </a:txBody>
                  <a:tcPr marL="7620" marR="7620" marT="7620" marB="0" anchor="ctr"/>
                </a:tc>
                <a:tc hMerge="1">
                  <a:txBody>
                    <a:bodyPr/>
                    <a:lstStyle/>
                    <a:p>
                      <a:endParaRPr lang="en-GB"/>
                    </a:p>
                  </a:txBody>
                  <a:tcPr/>
                </a:tc>
                <a:tc rowSpan="14">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ctr" fontAlgn="ctr"/>
                      <a:r>
                        <a:rPr lang="en-GB" sz="1800" b="1" u="none" strike="noStrike" dirty="0">
                          <a:solidFill>
                            <a:srgbClr val="FF0000"/>
                          </a:solidFill>
                          <a:effectLst/>
                        </a:rPr>
                        <a:t>Underperforming Black African Groups</a:t>
                      </a:r>
                      <a:endParaRPr lang="en-GB"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endParaRPr lang="en-GB"/>
                    </a:p>
                  </a:txBody>
                  <a:tcPr/>
                </a:tc>
              </a:tr>
              <a:tr h="298888">
                <a:tc>
                  <a:txBody>
                    <a:bodyPr/>
                    <a:lstStyle/>
                    <a:p>
                      <a:pPr algn="l" fontAlgn="ctr"/>
                      <a:r>
                        <a:rPr lang="en-GB" sz="1800" b="1" u="none" strike="noStrike" dirty="0">
                          <a:solidFill>
                            <a:srgbClr val="0033CC"/>
                          </a:solidFill>
                          <a:effectLst/>
                        </a:rPr>
                        <a:t>Igbo</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87%</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Somali</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77%</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Zulu</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87%</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Ndebele</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74%</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Yoruba</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85%</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French</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73%</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Amharic</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85%</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Shona</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73%</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Ewe</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83%</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err="1">
                          <a:solidFill>
                            <a:srgbClr val="FF0000"/>
                          </a:solidFill>
                          <a:effectLst/>
                        </a:rPr>
                        <a:t>Krio</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73%</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Ga</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83%</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Dutch/Flemish</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72%</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English</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82%</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Fula</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70%</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Spanish</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82%</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Italian</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68%</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Luganda</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81%</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Portuguese</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66%</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Tigrinya</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81%</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Wolof</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65%</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0033CC"/>
                          </a:solidFill>
                          <a:effectLst/>
                        </a:rPr>
                        <a:t>Twi-</a:t>
                      </a:r>
                      <a:r>
                        <a:rPr lang="en-GB" sz="1800" b="1" u="none" strike="noStrike" dirty="0" err="1">
                          <a:solidFill>
                            <a:srgbClr val="0033CC"/>
                          </a:solidFill>
                          <a:effectLst/>
                        </a:rPr>
                        <a:t>Fante</a:t>
                      </a:r>
                      <a:endParaRPr lang="en-GB" sz="1800" b="1" i="0" u="none" strike="noStrike" dirty="0">
                        <a:solidFill>
                          <a:srgbClr val="0033CC"/>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0033CC"/>
                          </a:solidFill>
                          <a:effectLst/>
                        </a:rPr>
                        <a:t>80%</a:t>
                      </a:r>
                      <a:endParaRPr lang="en-GB" sz="1800" b="1" i="0" u="none" strike="noStrike" dirty="0">
                        <a:solidFill>
                          <a:srgbClr val="0033CC"/>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Lingala</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61%</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ctr"/>
                      <a:r>
                        <a:rPr lang="en-GB" sz="1800" b="1" u="none" strike="noStrike" dirty="0">
                          <a:solidFill>
                            <a:srgbClr val="FF0000"/>
                          </a:solidFill>
                          <a:effectLst/>
                        </a:rPr>
                        <a:t>National</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79%</a:t>
                      </a:r>
                      <a:endParaRPr lang="en-GB" sz="1800" b="1" i="0" u="none" strike="noStrike" dirty="0">
                        <a:solidFill>
                          <a:srgbClr val="FF0000"/>
                        </a:solidFill>
                        <a:effectLst/>
                        <a:latin typeface="Calibri" panose="020F0502020204030204" pitchFamily="34" charset="0"/>
                      </a:endParaRPr>
                    </a:p>
                  </a:txBody>
                  <a:tcPr marL="7620" marR="7620" marT="7620" marB="0" anchor="ctr"/>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err="1">
                          <a:solidFill>
                            <a:srgbClr val="FF0000"/>
                          </a:solidFill>
                          <a:effectLst/>
                        </a:rPr>
                        <a:t>Manding</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54%</a:t>
                      </a:r>
                      <a:endParaRPr lang="en-GB" sz="1800" b="1" i="0" u="none" strike="noStrike" dirty="0">
                        <a:solidFill>
                          <a:srgbClr val="FF0000"/>
                        </a:solidFill>
                        <a:effectLst/>
                        <a:latin typeface="Calibri" panose="020F0502020204030204" pitchFamily="34" charset="0"/>
                      </a:endParaRPr>
                    </a:p>
                  </a:txBody>
                  <a:tcPr marL="7620" marR="7620" marT="7620" marB="0" anchor="ctr"/>
                </a:tc>
              </a:tr>
              <a:tr h="298888">
                <a:tc>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vMerge="1">
                  <a:txBody>
                    <a:bodyPr/>
                    <a:lstStyle/>
                    <a:p>
                      <a:pPr algn="l" fontAlgn="b"/>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ctr"/>
                      <a:r>
                        <a:rPr lang="en-GB" sz="1800" b="1" u="none" strike="noStrike" dirty="0">
                          <a:solidFill>
                            <a:srgbClr val="FF0000"/>
                          </a:solidFill>
                          <a:effectLst/>
                        </a:rPr>
                        <a:t>National</a:t>
                      </a:r>
                      <a:endParaRPr lang="en-GB" sz="1800" b="1"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n-GB" sz="1800" b="1" u="none" strike="noStrike" dirty="0">
                          <a:solidFill>
                            <a:srgbClr val="FF0000"/>
                          </a:solidFill>
                          <a:effectLst/>
                        </a:rPr>
                        <a:t>79%</a:t>
                      </a:r>
                      <a:endParaRPr lang="en-GB" sz="1800" b="1" i="0" u="none" strike="noStrike" dirty="0">
                        <a:solidFill>
                          <a:srgbClr val="FF0000"/>
                        </a:solidFill>
                        <a:effectLst/>
                        <a:latin typeface="Calibri" panose="020F0502020204030204" pitchFamily="34" charset="0"/>
                      </a:endParaRPr>
                    </a:p>
                  </a:txBody>
                  <a:tcPr marL="7620" marR="7620" marT="7620" marB="0" anchor="ctr"/>
                </a:tc>
              </a:tr>
            </a:tbl>
          </a:graphicData>
        </a:graphic>
      </p:graphicFrame>
      <p:sp>
        <p:nvSpPr>
          <p:cNvPr id="4" name="Rectangle 3"/>
          <p:cNvSpPr/>
          <p:nvPr/>
        </p:nvSpPr>
        <p:spPr bwMode="auto">
          <a:xfrm>
            <a:off x="3416060" y="6374921"/>
            <a:ext cx="2191110" cy="37106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Times" pitchFamily="18" charset="0"/>
              </a:rPr>
              <a:t>Source: NPD 2014</a:t>
            </a:r>
          </a:p>
        </p:txBody>
      </p:sp>
    </p:spTree>
    <p:extLst>
      <p:ext uri="{BB962C8B-B14F-4D97-AF65-F5344CB8AC3E}">
        <p14:creationId xmlns:p14="http://schemas.microsoft.com/office/powerpoint/2010/main" val="2531097443"/>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244699"/>
            <a:ext cx="8420100" cy="759853"/>
          </a:xfrm>
        </p:spPr>
        <p:txBody>
          <a:bodyPr/>
          <a:lstStyle/>
          <a:p>
            <a:r>
              <a:rPr lang="en-GB" altLang="en-US" sz="2000" dirty="0" smtClean="0">
                <a:solidFill>
                  <a:schemeClr val="tx1"/>
                </a:solidFill>
              </a:rPr>
              <a:t/>
            </a:r>
            <a:br>
              <a:rPr lang="en-GB" altLang="en-US" sz="2000" dirty="0" smtClean="0">
                <a:solidFill>
                  <a:schemeClr val="tx1"/>
                </a:solidFill>
              </a:rPr>
            </a:br>
            <a:r>
              <a:rPr lang="en-GB" altLang="en-US" sz="2000" dirty="0" smtClean="0">
                <a:solidFill>
                  <a:schemeClr val="tx1"/>
                </a:solidFill>
              </a:rPr>
              <a:t>White </a:t>
            </a:r>
            <a:r>
              <a:rPr lang="en-GB" altLang="en-US" sz="2000" dirty="0">
                <a:solidFill>
                  <a:schemeClr val="tx1"/>
                </a:solidFill>
              </a:rPr>
              <a:t>Other Ethnic Group, Language Diversity and Attainment: </a:t>
            </a:r>
            <a:r>
              <a:rPr lang="en-GB" sz="2000" dirty="0" smtClean="0">
                <a:solidFill>
                  <a:srgbClr val="FF0000"/>
                </a:solidFill>
                <a:latin typeface="+mn-lt"/>
                <a:cs typeface="Arial" panose="020B0604020202020204" pitchFamily="34" charset="0"/>
              </a:rPr>
              <a:t>White </a:t>
            </a:r>
            <a:r>
              <a:rPr lang="en-GB" sz="2000" dirty="0">
                <a:solidFill>
                  <a:srgbClr val="FF0000"/>
                </a:solidFill>
                <a:latin typeface="+mn-lt"/>
                <a:cs typeface="Arial" panose="020B0604020202020204" pitchFamily="34" charset="0"/>
              </a:rPr>
              <a:t>Other pupils GCSE performance by language spoken</a:t>
            </a:r>
            <a:r>
              <a:rPr lang="en-GB" sz="2000" dirty="0">
                <a:solidFill>
                  <a:srgbClr val="FF0000"/>
                </a:solidFill>
                <a:latin typeface="+mn-lt"/>
              </a:rPr>
              <a:t/>
            </a:r>
            <a:br>
              <a:rPr lang="en-GB" sz="2000" dirty="0">
                <a:solidFill>
                  <a:srgbClr val="FF0000"/>
                </a:solidFill>
                <a:latin typeface="+mn-lt"/>
              </a:rPr>
            </a:br>
            <a:endParaRPr lang="en-GB" sz="2000" dirty="0">
              <a:latin typeface="+mn-lt"/>
            </a:endParaRPr>
          </a:p>
        </p:txBody>
      </p:sp>
      <p:pic>
        <p:nvPicPr>
          <p:cNvPr id="5" name="Chart Placeholder 4" descr="https://upload.wikimedia.org/wikipedia/commons/f/f3/Rectified_Languages_of_Europe_map.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98503" y="1406749"/>
            <a:ext cx="5040385" cy="4633324"/>
          </a:xfrm>
          <a:ln w="3175">
            <a:solidFill>
              <a:schemeClr val="tx1"/>
            </a:solidFill>
          </a:ln>
        </p:spPr>
      </p:pic>
      <p:graphicFrame>
        <p:nvGraphicFramePr>
          <p:cNvPr id="6" name="Content Placeholder 5"/>
          <p:cNvGraphicFramePr>
            <a:graphicFrameLocks noGrp="1"/>
          </p:cNvGraphicFramePr>
          <p:nvPr>
            <p:ph sz="half" idx="1"/>
            <p:extLst>
              <p:ext uri="{D42A27DB-BD31-4B8C-83A1-F6EECF244321}">
                <p14:modId xmlns:p14="http://schemas.microsoft.com/office/powerpoint/2010/main" val="2116270774"/>
              </p:ext>
            </p:extLst>
          </p:nvPr>
        </p:nvGraphicFramePr>
        <p:xfrm>
          <a:off x="89853" y="1002425"/>
          <a:ext cx="4608207" cy="5537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81691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65" y="347729"/>
            <a:ext cx="8420100" cy="1233086"/>
          </a:xfrm>
        </p:spPr>
        <p:txBody>
          <a:bodyPr/>
          <a:lstStyle/>
          <a:p>
            <a:r>
              <a:rPr lang="en-US" sz="2800" dirty="0" smtClean="0">
                <a:solidFill>
                  <a:schemeClr val="tx1"/>
                </a:solidFill>
              </a:rPr>
              <a:t>Highest </a:t>
            </a:r>
            <a:r>
              <a:rPr lang="en-US" sz="2800" dirty="0">
                <a:solidFill>
                  <a:schemeClr val="tx1"/>
                </a:solidFill>
              </a:rPr>
              <a:t>and Lowest Performing White Other Language Groups at </a:t>
            </a:r>
            <a:r>
              <a:rPr lang="en-US" sz="2800" dirty="0" smtClean="0">
                <a:solidFill>
                  <a:schemeClr val="tx1"/>
                </a:solidFill>
              </a:rPr>
              <a:t>KS2 </a:t>
            </a:r>
            <a:r>
              <a:rPr lang="en-US" sz="2800" dirty="0">
                <a:solidFill>
                  <a:schemeClr val="tx1"/>
                </a:solidFill>
              </a:rPr>
              <a:t>(RWM Level 4+)</a:t>
            </a:r>
            <a:endParaRPr lang="en-GB" sz="28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25870719"/>
              </p:ext>
            </p:extLst>
          </p:nvPr>
        </p:nvGraphicFramePr>
        <p:xfrm>
          <a:off x="923655" y="1682562"/>
          <a:ext cx="7196888" cy="4701462"/>
        </p:xfrm>
        <a:graphic>
          <a:graphicData uri="http://schemas.openxmlformats.org/drawingml/2006/table">
            <a:tbl>
              <a:tblPr>
                <a:tableStyleId>{5DA37D80-6434-44D0-A028-1B22A696006F}</a:tableStyleId>
              </a:tblPr>
              <a:tblGrid>
                <a:gridCol w="1934080"/>
                <a:gridCol w="1584182"/>
                <a:gridCol w="239641"/>
                <a:gridCol w="2165201"/>
                <a:gridCol w="1273784"/>
              </a:tblGrid>
              <a:tr h="579036">
                <a:tc gridSpan="2">
                  <a:txBody>
                    <a:bodyPr/>
                    <a:lstStyle/>
                    <a:p>
                      <a:pPr algn="ctr" fontAlgn="ctr"/>
                      <a:r>
                        <a:rPr lang="en-US" sz="1800" b="1" u="none" strike="noStrike" dirty="0">
                          <a:solidFill>
                            <a:srgbClr val="0033CC"/>
                          </a:solidFill>
                          <a:effectLst/>
                          <a:latin typeface="Arial" panose="020B0604020202020204" pitchFamily="34" charset="0"/>
                          <a:cs typeface="Arial" panose="020B0604020202020204" pitchFamily="34" charset="0"/>
                        </a:rPr>
                        <a:t>Highest Performing White Other Groups </a:t>
                      </a:r>
                      <a:endParaRPr lang="en-US"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GB"/>
                    </a:p>
                  </a:txBody>
                  <a:tcPr/>
                </a:tc>
                <a:tc rowSpan="15">
                  <a:txBody>
                    <a:bodyPr/>
                    <a:lstStyle/>
                    <a:p>
                      <a:pPr algn="l" fontAlgn="b"/>
                      <a:endParaRPr lang="en-GB" sz="1100" b="1" i="0" u="none" strike="noStrike" dirty="0">
                        <a:solidFill>
                          <a:srgbClr val="FF0000"/>
                        </a:solidFill>
                        <a:effectLst/>
                        <a:latin typeface="Calibri" panose="020F0502020204030204" pitchFamily="34" charset="0"/>
                      </a:endParaRPr>
                    </a:p>
                  </a:txBody>
                  <a:tcPr marL="9525" marR="9525" marT="9525" marB="0" anchor="b"/>
                </a:tc>
                <a:tc gridSpan="2">
                  <a:txBody>
                    <a:bodyPr/>
                    <a:lstStyle/>
                    <a:p>
                      <a:pPr algn="ctr" fontAlgn="ctr"/>
                      <a:r>
                        <a:rPr lang="en-US" sz="1800" b="1" u="none" strike="noStrike">
                          <a:solidFill>
                            <a:srgbClr val="FF0000"/>
                          </a:solidFill>
                          <a:effectLst/>
                          <a:latin typeface="Arial" panose="020B0604020202020204" pitchFamily="34" charset="0"/>
                          <a:cs typeface="Arial" panose="020B0604020202020204" pitchFamily="34" charset="0"/>
                        </a:rPr>
                        <a:t>Lowest Performing White Other Groups </a:t>
                      </a:r>
                      <a:endParaRPr lang="en-US" sz="1800" b="1"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GB"/>
                    </a:p>
                  </a:txBody>
                  <a:tcP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Danish</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96%</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Bulgarian</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a:solidFill>
                            <a:srgbClr val="FF0000"/>
                          </a:solidFill>
                          <a:effectLst/>
                          <a:latin typeface="Arial" panose="020B0604020202020204" pitchFamily="34" charset="0"/>
                          <a:cs typeface="Arial" panose="020B0604020202020204" pitchFamily="34" charset="0"/>
                        </a:rPr>
                        <a:t>75%</a:t>
                      </a:r>
                      <a:endParaRPr lang="en-GB" sz="1800" b="1"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German</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94%</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Russian</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74%</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Swedish</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93%</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Polish</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73%</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Hebrew</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a:solidFill>
                            <a:srgbClr val="0033CC"/>
                          </a:solidFill>
                          <a:effectLst/>
                          <a:latin typeface="Arial" panose="020B0604020202020204" pitchFamily="34" charset="0"/>
                          <a:cs typeface="Arial" panose="020B0604020202020204" pitchFamily="34" charset="0"/>
                        </a:rPr>
                        <a:t>93%</a:t>
                      </a:r>
                      <a:endParaRPr lang="en-GB" sz="1800" b="1"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Turkish</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71%</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Dutch/Flemish</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90%</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Romanian</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70%</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Afrikaans</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90%</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Persian/Farsi</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70%</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French</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88%</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Portuguese</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68%</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Ukrainian</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87%</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Lithuanian</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66%</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English</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84%</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Hungarian</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64%</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Albanian/</a:t>
                      </a:r>
                      <a:r>
                        <a:rPr lang="en-GB" sz="1800" b="1" u="none" strike="noStrike" dirty="0" err="1">
                          <a:solidFill>
                            <a:srgbClr val="0033CC"/>
                          </a:solidFill>
                          <a:effectLst/>
                          <a:latin typeface="Arial" panose="020B0604020202020204" pitchFamily="34" charset="0"/>
                          <a:cs typeface="Arial" panose="020B0604020202020204" pitchFamily="34" charset="0"/>
                        </a:rPr>
                        <a:t>Shqip</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a:solidFill>
                            <a:srgbClr val="0033CC"/>
                          </a:solidFill>
                          <a:effectLst/>
                          <a:latin typeface="Arial" panose="020B0604020202020204" pitchFamily="34" charset="0"/>
                          <a:cs typeface="Arial" panose="020B0604020202020204" pitchFamily="34" charset="0"/>
                        </a:rPr>
                        <a:t>84%</a:t>
                      </a:r>
                      <a:endParaRPr lang="en-GB" sz="1800" b="1"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Latvian</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62%</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0033CC"/>
                          </a:solidFill>
                          <a:effectLst/>
                          <a:latin typeface="Arial" panose="020B0604020202020204" pitchFamily="34" charset="0"/>
                          <a:cs typeface="Arial" panose="020B0604020202020204" pitchFamily="34" charset="0"/>
                        </a:rPr>
                        <a:t>Greek</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84%</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Kurdish</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62%</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a:solidFill>
                            <a:srgbClr val="0033CC"/>
                          </a:solidFill>
                          <a:effectLst/>
                          <a:latin typeface="Arial" panose="020B0604020202020204" pitchFamily="34" charset="0"/>
                          <a:cs typeface="Arial" panose="020B0604020202020204" pitchFamily="34" charset="0"/>
                        </a:rPr>
                        <a:t>Italian</a:t>
                      </a:r>
                      <a:endParaRPr lang="en-GB" sz="1800" b="1"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0033CC"/>
                          </a:solidFill>
                          <a:effectLst/>
                          <a:latin typeface="Arial" panose="020B0604020202020204" pitchFamily="34" charset="0"/>
                          <a:cs typeface="Arial" panose="020B0604020202020204" pitchFamily="34" charset="0"/>
                        </a:rPr>
                        <a:t>82%</a:t>
                      </a:r>
                      <a:endParaRPr lang="en-GB"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Slovak</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38%</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National</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79%</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a:solidFill>
                            <a:srgbClr val="FF0000"/>
                          </a:solidFill>
                          <a:effectLst/>
                          <a:latin typeface="Arial" panose="020B0604020202020204" pitchFamily="34" charset="0"/>
                          <a:cs typeface="Arial" panose="020B0604020202020204" pitchFamily="34" charset="0"/>
                        </a:rPr>
                        <a:t>Czech</a:t>
                      </a:r>
                      <a:endParaRPr lang="en-GB" sz="1800" b="1"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37%</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r h="294459">
                <a:tc>
                  <a:txBody>
                    <a:bodyPr/>
                    <a:lstStyle/>
                    <a:p>
                      <a:pPr algn="l"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vMerge="1">
                  <a:txBody>
                    <a:bodyPr/>
                    <a:lstStyle/>
                    <a:p>
                      <a:pPr algn="l" fontAlgn="b"/>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ctr"/>
                      <a:r>
                        <a:rPr lang="en-GB" sz="1800" b="1" u="none" strike="noStrike" dirty="0">
                          <a:solidFill>
                            <a:srgbClr val="FF0000"/>
                          </a:solidFill>
                          <a:effectLst/>
                          <a:latin typeface="Arial" panose="020B0604020202020204" pitchFamily="34" charset="0"/>
                          <a:cs typeface="Arial" panose="020B0604020202020204" pitchFamily="34" charset="0"/>
                        </a:rPr>
                        <a:t>National</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dirty="0">
                          <a:solidFill>
                            <a:srgbClr val="FF0000"/>
                          </a:solidFill>
                          <a:effectLst/>
                          <a:latin typeface="Arial" panose="020B0604020202020204" pitchFamily="34" charset="0"/>
                          <a:cs typeface="Arial" panose="020B0604020202020204" pitchFamily="34" charset="0"/>
                        </a:rPr>
                        <a:t>79%</a:t>
                      </a:r>
                      <a:endParaRPr lang="en-GB"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575299032"/>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347663"/>
            <a:ext cx="8420100" cy="937673"/>
          </a:xfrm>
        </p:spPr>
        <p:txBody>
          <a:bodyPr/>
          <a:lstStyle/>
          <a:p>
            <a:r>
              <a:rPr lang="en-GB" sz="2800" i="1" dirty="0" smtClean="0">
                <a:solidFill>
                  <a:schemeClr val="tx1"/>
                </a:solidFill>
              </a:rPr>
              <a:t/>
            </a:r>
            <a:br>
              <a:rPr lang="en-GB" sz="2800" i="1" dirty="0" smtClean="0">
                <a:solidFill>
                  <a:schemeClr val="tx1"/>
                </a:solidFill>
              </a:rPr>
            </a:br>
            <a:r>
              <a:rPr lang="en-GB" sz="2800" dirty="0" smtClean="0">
                <a:solidFill>
                  <a:srgbClr val="0033CC"/>
                </a:solidFill>
              </a:rPr>
              <a:t>GCSE </a:t>
            </a:r>
            <a:r>
              <a:rPr lang="en-GB" sz="2800" dirty="0">
                <a:solidFill>
                  <a:srgbClr val="0033CC"/>
                </a:solidFill>
              </a:rPr>
              <a:t>P</a:t>
            </a:r>
            <a:r>
              <a:rPr lang="en-GB" sz="2800" dirty="0" smtClean="0">
                <a:solidFill>
                  <a:srgbClr val="0033CC"/>
                </a:solidFill>
              </a:rPr>
              <a:t>erformance </a:t>
            </a:r>
            <a:r>
              <a:rPr lang="en-GB" sz="2800" dirty="0">
                <a:solidFill>
                  <a:srgbClr val="0033CC"/>
                </a:solidFill>
              </a:rPr>
              <a:t>of </a:t>
            </a:r>
            <a:r>
              <a:rPr lang="en-GB" sz="2800" dirty="0" smtClean="0">
                <a:solidFill>
                  <a:srgbClr val="0033CC"/>
                </a:solidFill>
              </a:rPr>
              <a:t>Pakistani </a:t>
            </a:r>
            <a:r>
              <a:rPr lang="en-GB" sz="2800" dirty="0">
                <a:solidFill>
                  <a:srgbClr val="0033CC"/>
                </a:solidFill>
              </a:rPr>
              <a:t>P</a:t>
            </a:r>
            <a:r>
              <a:rPr lang="en-GB" sz="2800" dirty="0" smtClean="0">
                <a:solidFill>
                  <a:srgbClr val="0033CC"/>
                </a:solidFill>
              </a:rPr>
              <a:t>upils </a:t>
            </a:r>
            <a:r>
              <a:rPr lang="en-GB" sz="2800" dirty="0">
                <a:solidFill>
                  <a:srgbClr val="0033CC"/>
                </a:solidFill>
              </a:rPr>
              <a:t>by </a:t>
            </a:r>
            <a:r>
              <a:rPr lang="en-GB" sz="2800" dirty="0" smtClean="0">
                <a:solidFill>
                  <a:srgbClr val="0033CC"/>
                </a:solidFill>
              </a:rPr>
              <a:t>Language </a:t>
            </a:r>
            <a:r>
              <a:rPr lang="en-GB" sz="2800" dirty="0">
                <a:solidFill>
                  <a:srgbClr val="0033CC"/>
                </a:solidFill>
              </a:rPr>
              <a:t>S</a:t>
            </a:r>
            <a:r>
              <a:rPr lang="en-GB" sz="2800" dirty="0" smtClean="0">
                <a:solidFill>
                  <a:srgbClr val="0033CC"/>
                </a:solidFill>
              </a:rPr>
              <a:t>poken (</a:t>
            </a:r>
            <a:r>
              <a:rPr lang="en-GB" sz="2800" dirty="0">
                <a:solidFill>
                  <a:srgbClr val="0033CC"/>
                </a:solidFill>
              </a:rPr>
              <a:t>cohort over 20)</a:t>
            </a:r>
            <a:br>
              <a:rPr lang="en-GB" sz="2800" dirty="0">
                <a:solidFill>
                  <a:srgbClr val="0033CC"/>
                </a:solidFill>
              </a:rPr>
            </a:br>
            <a:endParaRPr lang="en-GB" sz="2800" dirty="0">
              <a:solidFill>
                <a:srgbClr val="0033CC"/>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2252640"/>
              </p:ext>
            </p:extLst>
          </p:nvPr>
        </p:nvGraphicFramePr>
        <p:xfrm>
          <a:off x="319177" y="1492889"/>
          <a:ext cx="4494363" cy="4781313"/>
        </p:xfrm>
        <a:graphic>
          <a:graphicData uri="http://schemas.openxmlformats.org/drawingml/2006/table">
            <a:tbl>
              <a:tblPr firstRow="1" firstCol="1" bandRow="1">
                <a:tableStyleId>{69CF1AB2-1976-4502-BF36-3FF5EA218861}</a:tableStyleId>
              </a:tblPr>
              <a:tblGrid>
                <a:gridCol w="2018581"/>
                <a:gridCol w="1526876"/>
                <a:gridCol w="948906"/>
              </a:tblGrid>
              <a:tr h="1176693">
                <a:tc>
                  <a:txBody>
                    <a:bodyPr/>
                    <a:lstStyle/>
                    <a:p>
                      <a:pPr>
                        <a:spcAft>
                          <a:spcPts val="0"/>
                        </a:spcAft>
                      </a:pPr>
                      <a:r>
                        <a:rPr lang="en-GB" sz="1600" dirty="0">
                          <a:effectLst/>
                          <a:latin typeface="+mn-lt"/>
                        </a:rPr>
                        <a:t>Language</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dirty="0">
                          <a:effectLst/>
                          <a:latin typeface="+mn-lt"/>
                        </a:rPr>
                        <a:t>5+ GCSE including English and Maths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dirty="0">
                          <a:effectLst/>
                          <a:latin typeface="+mn-lt"/>
                        </a:rPr>
                        <a:t>Cohort</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Urdu</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a:effectLst/>
                          <a:latin typeface="+mn-lt"/>
                        </a:rPr>
                        <a:t>53%</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6297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English</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58%</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4162</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Panjabi</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rPr>
                        <a:t>43%</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rPr>
                        <a:t>4855</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Other than English</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52%</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2361</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Pashto/</a:t>
                      </a:r>
                      <a:r>
                        <a:rPr lang="en-GB" sz="1600" b="1" dirty="0" err="1">
                          <a:effectLst/>
                          <a:latin typeface="+mn-lt"/>
                        </a:rPr>
                        <a:t>Pakhto</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48%</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425</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err="1">
                          <a:effectLst/>
                          <a:latin typeface="+mn-lt"/>
                        </a:rPr>
                        <a:t>Pahari</a:t>
                      </a:r>
                      <a:r>
                        <a:rPr lang="en-GB" sz="1600" b="1" dirty="0">
                          <a:effectLst/>
                          <a:latin typeface="+mn-lt"/>
                        </a:rPr>
                        <a:t> (Pakistan)</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41%</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117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err="1">
                          <a:effectLst/>
                          <a:latin typeface="+mn-lt"/>
                        </a:rPr>
                        <a:t>Hindko</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59%</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Kashmiri</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45%</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33</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Bengali</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rPr>
                        <a:t>56%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ea typeface="+mn-ea"/>
                          <a:cs typeface="+mn-cs"/>
                        </a:rPr>
                        <a:t>36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Gujarati</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58%</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26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All Pakistani</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a:effectLst/>
                          <a:latin typeface="+mn-lt"/>
                        </a:rPr>
                        <a:t>51%</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18517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National</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558432</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9218" name="Picture 2" descr="http://pakembjordan.pk/wp-content/uploads/2015/12/Pakistani-languag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4602" y="1492885"/>
            <a:ext cx="4894872" cy="479047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p:nvPr/>
        </p:nvSpPr>
        <p:spPr bwMode="auto">
          <a:xfrm>
            <a:off x="2777706" y="6274197"/>
            <a:ext cx="2035834" cy="4256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32681D"/>
                </a:solidFill>
                <a:effectLst/>
                <a:latin typeface="Arial" panose="020B0604020202020204" pitchFamily="34" charset="0"/>
                <a:cs typeface="Arial" panose="020B0604020202020204" pitchFamily="34" charset="0"/>
              </a:rPr>
              <a:t>Source: NPD 2014</a:t>
            </a:r>
          </a:p>
        </p:txBody>
      </p:sp>
    </p:spTree>
    <p:extLst>
      <p:ext uri="{BB962C8B-B14F-4D97-AF65-F5344CB8AC3E}">
        <p14:creationId xmlns:p14="http://schemas.microsoft.com/office/powerpoint/2010/main" val="256724851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75" y="481808"/>
            <a:ext cx="8420100" cy="1041190"/>
          </a:xfrm>
        </p:spPr>
        <p:txBody>
          <a:bodyPr/>
          <a:lstStyle/>
          <a:p>
            <a:r>
              <a:rPr lang="en-GB" sz="2400" dirty="0">
                <a:solidFill>
                  <a:srgbClr val="0033CC"/>
                </a:solidFill>
              </a:rPr>
              <a:t>Key Stage 2 </a:t>
            </a:r>
            <a:r>
              <a:rPr lang="en-GB" sz="2400" dirty="0" smtClean="0">
                <a:solidFill>
                  <a:srgbClr val="0033CC"/>
                </a:solidFill>
              </a:rPr>
              <a:t>Performance </a:t>
            </a:r>
            <a:r>
              <a:rPr lang="en-GB" sz="2400" dirty="0">
                <a:solidFill>
                  <a:srgbClr val="0033CC"/>
                </a:solidFill>
              </a:rPr>
              <a:t>of Indian </a:t>
            </a:r>
            <a:r>
              <a:rPr lang="en-GB" sz="2400" dirty="0" smtClean="0">
                <a:solidFill>
                  <a:srgbClr val="0033CC"/>
                </a:solidFill>
              </a:rPr>
              <a:t>Pupils </a:t>
            </a:r>
            <a:r>
              <a:rPr lang="en-GB" sz="2400" dirty="0">
                <a:solidFill>
                  <a:srgbClr val="0033CC"/>
                </a:solidFill>
              </a:rPr>
              <a:t>by </a:t>
            </a:r>
            <a:r>
              <a:rPr lang="en-GB" sz="2400" dirty="0" smtClean="0">
                <a:solidFill>
                  <a:srgbClr val="0033CC"/>
                </a:solidFill>
              </a:rPr>
              <a:t>Language </a:t>
            </a:r>
            <a:r>
              <a:rPr lang="en-GB" sz="2400" dirty="0">
                <a:solidFill>
                  <a:srgbClr val="0033CC"/>
                </a:solidFill>
              </a:rPr>
              <a:t>S</a:t>
            </a:r>
            <a:r>
              <a:rPr lang="en-GB" sz="2400" dirty="0" smtClean="0">
                <a:solidFill>
                  <a:srgbClr val="0033CC"/>
                </a:solidFill>
              </a:rPr>
              <a:t>poken (Reading, Writing and Maths- Level 4+)</a:t>
            </a:r>
            <a:r>
              <a:rPr lang="en-GB" sz="2400" dirty="0">
                <a:solidFill>
                  <a:srgbClr val="0033CC"/>
                </a:solidFill>
              </a:rPr>
              <a:t/>
            </a:r>
            <a:br>
              <a:rPr lang="en-GB" sz="2400" dirty="0">
                <a:solidFill>
                  <a:srgbClr val="0033CC"/>
                </a:solidFill>
              </a:rPr>
            </a:br>
            <a:endParaRPr lang="en-GB" sz="2400" dirty="0">
              <a:solidFill>
                <a:srgbClr val="0033CC"/>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40657696"/>
              </p:ext>
            </p:extLst>
          </p:nvPr>
        </p:nvGraphicFramePr>
        <p:xfrm>
          <a:off x="418780" y="1452094"/>
          <a:ext cx="4362945" cy="4670192"/>
        </p:xfrm>
        <a:graphic>
          <a:graphicData uri="http://schemas.openxmlformats.org/drawingml/2006/table">
            <a:tbl>
              <a:tblPr>
                <a:tableStyleId>{69CF1AB2-1976-4502-BF36-3FF5EA218861}</a:tableStyleId>
              </a:tblPr>
              <a:tblGrid>
                <a:gridCol w="2119348"/>
                <a:gridCol w="973695"/>
                <a:gridCol w="1269902"/>
              </a:tblGrid>
              <a:tr h="291887">
                <a:tc>
                  <a:txBody>
                    <a:bodyPr/>
                    <a:lstStyle/>
                    <a:p>
                      <a:pPr algn="l" fontAlgn="ctr"/>
                      <a:r>
                        <a:rPr lang="en-GB" sz="1600" b="1" u="none" strike="noStrike" dirty="0" smtClean="0">
                          <a:effectLst/>
                        </a:rPr>
                        <a:t>Indian Languages</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b="1" u="none" strike="noStrike" dirty="0">
                          <a:effectLst/>
                        </a:rPr>
                        <a:t>RWM 4+</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Pupil No.</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Gujarati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86%</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3532</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Panjabi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82%</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3528</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English</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3116</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Malayalam</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878</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Hindi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773</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Urdu</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88%</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392</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Tamil</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360</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Konkani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151</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Telugu</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97%</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151</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Bengali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123</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Marathi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94%</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88</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err="1">
                          <a:effectLst/>
                        </a:rPr>
                        <a:t>Katchi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61</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Kannada</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98%</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43</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a:effectLst/>
                        </a:rPr>
                        <a:t>All Indian</a:t>
                      </a:r>
                      <a:endParaRPr lang="en-GB"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87%</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14230</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a:effectLst/>
                        </a:rPr>
                        <a:t>National</a:t>
                      </a:r>
                      <a:endParaRPr lang="en-GB"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79%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550969</a:t>
                      </a:r>
                      <a:endParaRPr lang="en-GB" sz="1600" b="1" i="0" u="none" strike="noStrike" dirty="0">
                        <a:solidFill>
                          <a:srgbClr val="000000"/>
                        </a:solidFill>
                        <a:effectLst/>
                        <a:latin typeface="Calibri" panose="020F0502020204030204" pitchFamily="34" charset="0"/>
                      </a:endParaRPr>
                    </a:p>
                  </a:txBody>
                  <a:tcPr marL="7620" marR="7620" marT="7620" marB="0" anchor="ctr"/>
                </a:tc>
              </a:tr>
            </a:tbl>
          </a:graphicData>
        </a:graphic>
      </p:graphicFrame>
      <p:pic>
        <p:nvPicPr>
          <p:cNvPr id="10242" name="Picture 2" descr="https://upload.wikimedia.org/wikipedia/commons/thumb/3/3c/Language_region_maps_of_India.svg/400px-Language_region_maps_of_India.svg.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5339" y="1452093"/>
            <a:ext cx="4504889" cy="491788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547799" y="6122286"/>
            <a:ext cx="2527540" cy="33643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32681D"/>
                </a:solidFill>
                <a:effectLst/>
                <a:latin typeface="+mn-lt"/>
              </a:rPr>
              <a:t>Source: NPD 2014</a:t>
            </a:r>
          </a:p>
        </p:txBody>
      </p:sp>
    </p:spTree>
    <p:extLst>
      <p:ext uri="{BB962C8B-B14F-4D97-AF65-F5344CB8AC3E}">
        <p14:creationId xmlns:p14="http://schemas.microsoft.com/office/powerpoint/2010/main" val="1486107295"/>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94" y="395143"/>
            <a:ext cx="8543925" cy="1205714"/>
          </a:xfrm>
        </p:spPr>
        <p:txBody>
          <a:bodyPr rtlCol="0">
            <a:noAutofit/>
          </a:bodyPr>
          <a:lstStyle/>
          <a:p>
            <a:pPr eaLnBrk="1" fontAlgn="auto" hangingPunct="1">
              <a:spcAft>
                <a:spcPts val="0"/>
              </a:spcAft>
              <a:defRPr/>
            </a:pPr>
            <a:r>
              <a:rPr lang="en-GB" sz="2925" dirty="0"/>
              <a:t/>
            </a:r>
            <a:br>
              <a:rPr lang="en-GB" sz="2925" dirty="0"/>
            </a:br>
            <a:r>
              <a:rPr lang="en-GB" sz="2925" dirty="0"/>
              <a:t/>
            </a:r>
            <a:br>
              <a:rPr lang="en-GB" sz="2925" dirty="0"/>
            </a:br>
            <a:r>
              <a:rPr lang="en-GB" sz="2800" dirty="0">
                <a:solidFill>
                  <a:srgbClr val="0033CC"/>
                </a:solidFill>
              </a:rPr>
              <a:t>Stages of English Acquisition </a:t>
            </a:r>
            <a:r>
              <a:rPr lang="en-GB" sz="2800" dirty="0" smtClean="0">
                <a:solidFill>
                  <a:srgbClr val="0033CC"/>
                </a:solidFill>
              </a:rPr>
              <a:t>and EAL KS2 and GCSE Attainment in Lambeth</a:t>
            </a:r>
            <a:r>
              <a:rPr lang="en-GB" sz="2925" b="1" dirty="0">
                <a:solidFill>
                  <a:srgbClr val="0033CC"/>
                </a:solidFill>
                <a:latin typeface="+mn-lt"/>
              </a:rPr>
              <a:t/>
            </a:r>
            <a:br>
              <a:rPr lang="en-GB" sz="2925" b="1" dirty="0">
                <a:solidFill>
                  <a:srgbClr val="0033CC"/>
                </a:solidFill>
                <a:latin typeface="+mn-lt"/>
              </a:rPr>
            </a:br>
            <a:r>
              <a:rPr lang="en-GB" sz="2925" b="1" dirty="0"/>
              <a:t> </a:t>
            </a:r>
            <a:r>
              <a:rPr lang="en-GB" sz="2925" b="1" dirty="0">
                <a:ea typeface="Times New Roman" panose="02020603050405020304" pitchFamily="18" charset="0"/>
                <a:cs typeface="Times New Roman" panose="02020603050405020304" pitchFamily="18" charset="0"/>
              </a:rPr>
              <a:t/>
            </a:r>
            <a:br>
              <a:rPr lang="en-GB" sz="2925" b="1" dirty="0">
                <a:ea typeface="Times New Roman" panose="02020603050405020304" pitchFamily="18" charset="0"/>
                <a:cs typeface="Times New Roman" panose="02020603050405020304" pitchFamily="18" charset="0"/>
              </a:rPr>
            </a:br>
            <a:endParaRPr lang="en-GB" sz="2925"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6973266"/>
              </p:ext>
            </p:extLst>
          </p:nvPr>
        </p:nvGraphicFramePr>
        <p:xfrm>
          <a:off x="467410" y="1928027"/>
          <a:ext cx="9054095" cy="3726152"/>
        </p:xfrm>
        <a:graphic>
          <a:graphicData uri="http://schemas.openxmlformats.org/drawingml/2006/table">
            <a:tbl>
              <a:tblPr>
                <a:tableStyleId>{BC89EF96-8CEA-46FF-86C4-4CE0E7609802}</a:tableStyleId>
              </a:tblPr>
              <a:tblGrid>
                <a:gridCol w="5985777"/>
                <a:gridCol w="1523490"/>
                <a:gridCol w="1544828"/>
              </a:tblGrid>
              <a:tr h="466027">
                <a:tc rowSpan="2">
                  <a:txBody>
                    <a:bodyPr/>
                    <a:lstStyle/>
                    <a:p>
                      <a:pPr algn="l" fontAlgn="ctr"/>
                      <a:r>
                        <a:rPr lang="en-GB" sz="1800" b="1" u="none" strike="noStrike" dirty="0">
                          <a:solidFill>
                            <a:schemeClr val="tx1"/>
                          </a:solidFill>
                          <a:effectLst/>
                        </a:rPr>
                        <a:t>  EAL Stages of English Fluency</a:t>
                      </a:r>
                      <a:endParaRPr lang="en-GB" sz="1800" b="1" i="1"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US" sz="1800" b="1" u="none" strike="noStrike">
                          <a:solidFill>
                            <a:schemeClr val="tx1"/>
                          </a:solidFill>
                          <a:effectLst/>
                        </a:rPr>
                        <a:t>KS2 Level 4+ </a:t>
                      </a:r>
                      <a:endParaRPr lang="en-GB" sz="1800" b="1" i="0" u="none" strike="noStrike">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smtClean="0">
                          <a:solidFill>
                            <a:schemeClr val="tx1"/>
                          </a:solidFill>
                          <a:effectLst/>
                        </a:rPr>
                        <a:t>GCSE 5+A</a:t>
                      </a:r>
                      <a:r>
                        <a:rPr lang="en-GB" sz="1800" b="1" u="none" strike="noStrike" dirty="0">
                          <a:solidFill>
                            <a:schemeClr val="tx1"/>
                          </a:solidFill>
                          <a:effectLst/>
                        </a:rPr>
                        <a:t>*-C</a:t>
                      </a:r>
                      <a:endParaRPr lang="en-GB" sz="1800" b="1" i="0" u="none" strike="noStrike" dirty="0">
                        <a:solidFill>
                          <a:schemeClr val="tx1"/>
                        </a:solidFill>
                        <a:effectLst/>
                        <a:latin typeface="Calibri" panose="020F0502020204030204" pitchFamily="34" charset="0"/>
                      </a:endParaRPr>
                    </a:p>
                  </a:txBody>
                  <a:tcPr marL="6191" marR="6191" marT="6190" marB="0" anchor="ctr"/>
                </a:tc>
              </a:tr>
              <a:tr h="631222">
                <a:tc vMerge="1">
                  <a:txBody>
                    <a:bodyPr/>
                    <a:lstStyle/>
                    <a:p>
                      <a:endParaRPr lang="en-GB"/>
                    </a:p>
                  </a:txBody>
                  <a:tcPr/>
                </a:tc>
                <a:tc>
                  <a:txBody>
                    <a:bodyPr/>
                    <a:lstStyle/>
                    <a:p>
                      <a:pPr algn="ctr" fontAlgn="ctr"/>
                      <a:r>
                        <a:rPr lang="en-US" sz="1800" b="1" u="none" strike="noStrike" dirty="0">
                          <a:solidFill>
                            <a:schemeClr val="tx1"/>
                          </a:solidFill>
                          <a:effectLst/>
                        </a:rPr>
                        <a:t>Primary </a:t>
                      </a:r>
                      <a:endParaRPr lang="en-US" sz="1800" b="1" u="none" strike="noStrike" dirty="0" smtClean="0">
                        <a:solidFill>
                          <a:schemeClr val="tx1"/>
                        </a:solidFill>
                        <a:effectLst/>
                      </a:endParaRPr>
                    </a:p>
                    <a:p>
                      <a:pPr algn="ctr" fontAlgn="ctr"/>
                      <a:r>
                        <a:rPr lang="en-US" sz="1800" b="1" u="none" strike="noStrike" dirty="0" smtClean="0">
                          <a:solidFill>
                            <a:schemeClr val="tx1"/>
                          </a:solidFill>
                          <a:effectLst/>
                        </a:rPr>
                        <a:t>2015</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Secondary </a:t>
                      </a:r>
                      <a:r>
                        <a:rPr lang="en-GB" sz="1800" b="1" u="none" strike="noStrike" dirty="0" smtClean="0">
                          <a:solidFill>
                            <a:schemeClr val="tx1"/>
                          </a:solidFill>
                          <a:effectLst/>
                        </a:rPr>
                        <a:t>2015</a:t>
                      </a:r>
                      <a:endParaRPr lang="en-GB" sz="1800" b="1" i="0" u="none" strike="noStrike" dirty="0">
                        <a:solidFill>
                          <a:schemeClr val="tx1"/>
                        </a:solidFill>
                        <a:effectLst/>
                        <a:latin typeface="Calibri" panose="020F0502020204030204" pitchFamily="34" charset="0"/>
                      </a:endParaRPr>
                    </a:p>
                  </a:txBody>
                  <a:tcPr marL="6191" marR="6191" marT="6190" marB="0" anchor="ctr"/>
                </a:tc>
              </a:tr>
              <a:tr h="446197">
                <a:tc>
                  <a:txBody>
                    <a:bodyPr/>
                    <a:lstStyle/>
                    <a:p>
                      <a:pPr algn="l" fontAlgn="ctr"/>
                      <a:r>
                        <a:rPr lang="en-GB" sz="1800" b="1" u="none" strike="noStrike" dirty="0">
                          <a:solidFill>
                            <a:schemeClr val="tx1"/>
                          </a:solidFill>
                          <a:effectLst/>
                        </a:rPr>
                        <a:t>EAL Stage 1 (Beginners-New to English)</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smtClean="0">
                          <a:solidFill>
                            <a:schemeClr val="tx1"/>
                          </a:solidFill>
                          <a:effectLst/>
                        </a:rPr>
                        <a:t>0%</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0%</a:t>
                      </a:r>
                      <a:endParaRPr lang="en-GB" sz="1800" b="1" i="0" u="none" strike="noStrike" dirty="0">
                        <a:solidFill>
                          <a:schemeClr val="tx1"/>
                        </a:solidFill>
                        <a:effectLst/>
                        <a:latin typeface="Calibri" panose="020F0502020204030204" pitchFamily="34" charset="0"/>
                      </a:endParaRPr>
                    </a:p>
                  </a:txBody>
                  <a:tcPr marL="6191" marR="6191" marT="6190" marB="0" anchor="ctr"/>
                </a:tc>
              </a:tr>
              <a:tr h="319132">
                <a:tc>
                  <a:txBody>
                    <a:bodyPr/>
                    <a:lstStyle/>
                    <a:p>
                      <a:pPr algn="l" fontAlgn="ctr"/>
                      <a:r>
                        <a:rPr lang="en-GB" sz="1800" b="1" u="none" strike="noStrike" dirty="0">
                          <a:solidFill>
                            <a:schemeClr val="tx1"/>
                          </a:solidFill>
                          <a:effectLst/>
                        </a:rPr>
                        <a:t>EAL Stage 2 (Becoming familiar with English)</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43%</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13%</a:t>
                      </a:r>
                      <a:endParaRPr lang="en-GB" sz="1800" b="1" i="0" u="none" strike="noStrike" dirty="0">
                        <a:solidFill>
                          <a:schemeClr val="tx1"/>
                        </a:solidFill>
                        <a:effectLst/>
                        <a:latin typeface="Calibri" panose="020F0502020204030204" pitchFamily="34" charset="0"/>
                      </a:endParaRPr>
                    </a:p>
                  </a:txBody>
                  <a:tcPr marL="6191" marR="6191" marT="6190" marB="0" anchor="ctr"/>
                </a:tc>
              </a:tr>
              <a:tr h="441474">
                <a:tc>
                  <a:txBody>
                    <a:bodyPr/>
                    <a:lstStyle/>
                    <a:p>
                      <a:pPr algn="l" fontAlgn="ctr"/>
                      <a:r>
                        <a:rPr lang="en-GB" sz="1800" b="1" u="none" strike="noStrike" dirty="0">
                          <a:solidFill>
                            <a:schemeClr val="tx1"/>
                          </a:solidFill>
                          <a:effectLst/>
                        </a:rPr>
                        <a:t>EAL Stage 3 (Becoming confident as user of English)</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81%</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42%</a:t>
                      </a:r>
                      <a:endParaRPr lang="en-GB" sz="1800" b="1" i="0" u="none" strike="noStrike" dirty="0">
                        <a:solidFill>
                          <a:schemeClr val="tx1"/>
                        </a:solidFill>
                        <a:effectLst/>
                        <a:latin typeface="Calibri" panose="020F0502020204030204" pitchFamily="34" charset="0"/>
                      </a:endParaRPr>
                    </a:p>
                  </a:txBody>
                  <a:tcPr marL="6191" marR="6191" marT="6190" marB="0" anchor="ctr"/>
                </a:tc>
              </a:tr>
              <a:tr h="376788">
                <a:tc>
                  <a:txBody>
                    <a:bodyPr/>
                    <a:lstStyle/>
                    <a:p>
                      <a:pPr algn="l" fontAlgn="ctr"/>
                      <a:r>
                        <a:rPr lang="en-GB" sz="1800" b="1" u="none" strike="noStrike" dirty="0">
                          <a:solidFill>
                            <a:schemeClr val="tx1"/>
                          </a:solidFill>
                          <a:effectLst/>
                        </a:rPr>
                        <a:t>EAL Stage 4 (Fully Fluent in English)</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96%</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66%</a:t>
                      </a:r>
                      <a:endParaRPr lang="en-GB" sz="1800" b="1" i="0" u="none" strike="noStrike" dirty="0">
                        <a:solidFill>
                          <a:schemeClr val="tx1"/>
                        </a:solidFill>
                        <a:effectLst/>
                        <a:latin typeface="Calibri" panose="020F0502020204030204" pitchFamily="34" charset="0"/>
                      </a:endParaRPr>
                    </a:p>
                  </a:txBody>
                  <a:tcPr marL="6191" marR="6191" marT="6190" marB="0" anchor="ctr"/>
                </a:tc>
              </a:tr>
              <a:tr h="327211">
                <a:tc>
                  <a:txBody>
                    <a:bodyPr/>
                    <a:lstStyle/>
                    <a:p>
                      <a:pPr algn="l" fontAlgn="ctr"/>
                      <a:r>
                        <a:rPr lang="en-GB" sz="1800" b="1" u="none" strike="noStrike" dirty="0">
                          <a:solidFill>
                            <a:schemeClr val="tx1"/>
                          </a:solidFill>
                          <a:effectLst/>
                        </a:rPr>
                        <a:t>English Only</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85%</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54%</a:t>
                      </a:r>
                      <a:endParaRPr lang="en-GB" sz="1800" b="1" i="0" u="none" strike="noStrike" dirty="0">
                        <a:solidFill>
                          <a:schemeClr val="tx1"/>
                        </a:solidFill>
                        <a:effectLst/>
                        <a:latin typeface="Calibri" panose="020F0502020204030204" pitchFamily="34" charset="0"/>
                      </a:endParaRPr>
                    </a:p>
                  </a:txBody>
                  <a:tcPr marL="6191" marR="6191" marT="6190" marB="0" anchor="ctr"/>
                </a:tc>
              </a:tr>
              <a:tr h="398969">
                <a:tc>
                  <a:txBody>
                    <a:bodyPr/>
                    <a:lstStyle/>
                    <a:p>
                      <a:pPr algn="l" fontAlgn="ctr"/>
                      <a:r>
                        <a:rPr lang="en-GB" sz="1800" b="1" u="none" strike="noStrike" dirty="0">
                          <a:solidFill>
                            <a:schemeClr val="tx1"/>
                          </a:solidFill>
                          <a:effectLst/>
                        </a:rPr>
                        <a:t>EAL Stage 1-3 (non-fluent in English)</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68%</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39%</a:t>
                      </a:r>
                      <a:endParaRPr lang="en-GB" sz="1800" b="1" i="0" u="none" strike="noStrike" dirty="0">
                        <a:solidFill>
                          <a:schemeClr val="tx1"/>
                        </a:solidFill>
                        <a:effectLst/>
                        <a:latin typeface="Calibri" panose="020F0502020204030204" pitchFamily="34" charset="0"/>
                      </a:endParaRPr>
                    </a:p>
                  </a:txBody>
                  <a:tcPr marL="6191" marR="6191" marT="6190" marB="0" anchor="ctr"/>
                </a:tc>
              </a:tr>
              <a:tr h="319132">
                <a:tc>
                  <a:txBody>
                    <a:bodyPr/>
                    <a:lstStyle/>
                    <a:p>
                      <a:pPr algn="l" fontAlgn="ctr"/>
                      <a:r>
                        <a:rPr lang="en-GB" sz="1800" b="1" u="none" strike="noStrike" dirty="0">
                          <a:solidFill>
                            <a:schemeClr val="tx1"/>
                          </a:solidFill>
                          <a:effectLst/>
                        </a:rPr>
                        <a:t>All Pupils- National Average</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80%</a:t>
                      </a:r>
                      <a:endParaRPr lang="en-GB" sz="1800" b="1" i="0" u="none" strike="noStrike" dirty="0">
                        <a:solidFill>
                          <a:schemeClr val="tx1"/>
                        </a:solidFill>
                        <a:effectLst/>
                        <a:latin typeface="Calibri" panose="020F0502020204030204" pitchFamily="34" charset="0"/>
                      </a:endParaRPr>
                    </a:p>
                  </a:txBody>
                  <a:tcPr marL="6191" marR="6191" marT="6190" marB="0" anchor="ctr"/>
                </a:tc>
                <a:tc>
                  <a:txBody>
                    <a:bodyPr/>
                    <a:lstStyle/>
                    <a:p>
                      <a:pPr algn="ctr" fontAlgn="ctr"/>
                      <a:r>
                        <a:rPr lang="en-GB" sz="1800" b="1" u="none" strike="noStrike" dirty="0">
                          <a:solidFill>
                            <a:schemeClr val="tx1"/>
                          </a:solidFill>
                          <a:effectLst/>
                        </a:rPr>
                        <a:t>53%</a:t>
                      </a:r>
                      <a:endParaRPr lang="en-GB" sz="1800" b="1" i="0" u="none" strike="noStrike" dirty="0">
                        <a:solidFill>
                          <a:schemeClr val="tx1"/>
                        </a:solidFill>
                        <a:effectLst/>
                        <a:latin typeface="Calibri" panose="020F0502020204030204" pitchFamily="34" charset="0"/>
                      </a:endParaRPr>
                    </a:p>
                  </a:txBody>
                  <a:tcPr marL="6191" marR="6191" marT="6190" marB="0" anchor="ctr"/>
                </a:tc>
              </a:tr>
            </a:tbl>
          </a:graphicData>
        </a:graphic>
      </p:graphicFrame>
    </p:spTree>
    <p:extLst>
      <p:ext uri="{BB962C8B-B14F-4D97-AF65-F5344CB8AC3E}">
        <p14:creationId xmlns:p14="http://schemas.microsoft.com/office/powerpoint/2010/main" val="385882351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928" y="339036"/>
            <a:ext cx="8420100" cy="885915"/>
          </a:xfrm>
        </p:spPr>
        <p:txBody>
          <a:bodyPr/>
          <a:lstStyle/>
          <a:p>
            <a:r>
              <a:rPr lang="en-GB" sz="2400" kern="1200" dirty="0" smtClean="0">
                <a:solidFill>
                  <a:srgbClr val="0033CC"/>
                </a:solidFill>
                <a:latin typeface="Arial" panose="020B0604020202020204" pitchFamily="34" charset="0"/>
                <a:cs typeface="Arial" panose="020B0604020202020204" pitchFamily="34" charset="0"/>
              </a:rPr>
              <a:t>EAL GCSE </a:t>
            </a:r>
            <a:r>
              <a:rPr lang="en-GB" sz="2400" kern="1200" dirty="0">
                <a:solidFill>
                  <a:srgbClr val="0033CC"/>
                </a:solidFill>
                <a:latin typeface="Arial" panose="020B0604020202020204" pitchFamily="34" charset="0"/>
                <a:cs typeface="Arial" panose="020B0604020202020204" pitchFamily="34" charset="0"/>
              </a:rPr>
              <a:t>Attainment Gap </a:t>
            </a:r>
            <a:r>
              <a:rPr lang="en-GB" sz="2400" kern="1200" dirty="0" smtClean="0">
                <a:solidFill>
                  <a:srgbClr val="0033CC"/>
                </a:solidFill>
                <a:latin typeface="Arial" panose="020B0604020202020204" pitchFamily="34" charset="0"/>
                <a:cs typeface="Arial" panose="020B0604020202020204" pitchFamily="34" charset="0"/>
              </a:rPr>
              <a:t>Between </a:t>
            </a:r>
            <a:r>
              <a:rPr lang="en-GB" sz="2400" kern="1200" dirty="0">
                <a:solidFill>
                  <a:srgbClr val="0033CC"/>
                </a:solidFill>
                <a:latin typeface="Arial" panose="020B0604020202020204" pitchFamily="34" charset="0"/>
                <a:cs typeface="Arial" panose="020B0604020202020204" pitchFamily="34" charset="0"/>
              </a:rPr>
              <a:t>EAL </a:t>
            </a:r>
            <a:r>
              <a:rPr lang="en-GB" sz="2400" kern="1200" dirty="0" smtClean="0">
                <a:solidFill>
                  <a:srgbClr val="0033CC"/>
                </a:solidFill>
                <a:latin typeface="Arial" panose="020B0604020202020204" pitchFamily="34" charset="0"/>
                <a:cs typeface="Arial" panose="020B0604020202020204" pitchFamily="34" charset="0"/>
              </a:rPr>
              <a:t>Fully and Non-Fluent (5</a:t>
            </a:r>
            <a:r>
              <a:rPr lang="en-GB" sz="2400" kern="1200" dirty="0">
                <a:solidFill>
                  <a:srgbClr val="0033CC"/>
                </a:solidFill>
                <a:latin typeface="Arial" panose="020B0604020202020204" pitchFamily="34" charset="0"/>
                <a:cs typeface="Arial" panose="020B0604020202020204" pitchFamily="34" charset="0"/>
              </a:rPr>
              <a:t>+ A* to C including English and Maths)</a:t>
            </a:r>
            <a:r>
              <a:rPr lang="en-GB" sz="2400" kern="1200" dirty="0">
                <a:solidFill>
                  <a:srgbClr val="FF0000"/>
                </a:solidFill>
                <a:latin typeface="Arial" panose="020B0604020202020204" pitchFamily="34" charset="0"/>
                <a:cs typeface="Arial" panose="020B0604020202020204" pitchFamily="34" charset="0"/>
              </a:rPr>
              <a:t/>
            </a:r>
            <a:br>
              <a:rPr lang="en-GB" sz="2400" kern="1200" dirty="0">
                <a:solidFill>
                  <a:srgbClr val="FF0000"/>
                </a:solidFill>
                <a:latin typeface="Arial" panose="020B0604020202020204" pitchFamily="34" charset="0"/>
                <a:cs typeface="Arial" panose="020B0604020202020204" pitchFamily="34" charset="0"/>
              </a:rPr>
            </a:br>
            <a:endParaRPr lang="en-GB" sz="2400" dirty="0"/>
          </a:p>
        </p:txBody>
      </p:sp>
      <p:graphicFrame>
        <p:nvGraphicFramePr>
          <p:cNvPr id="3" name="Chart 2"/>
          <p:cNvGraphicFramePr>
            <a:graphicFrameLocks/>
          </p:cNvGraphicFramePr>
          <p:nvPr>
            <p:extLst>
              <p:ext uri="{D42A27DB-BD31-4B8C-83A1-F6EECF244321}">
                <p14:modId xmlns:p14="http://schemas.microsoft.com/office/powerpoint/2010/main" val="1290046047"/>
              </p:ext>
            </p:extLst>
          </p:nvPr>
        </p:nvGraphicFramePr>
        <p:xfrm>
          <a:off x="846739" y="1101687"/>
          <a:ext cx="8418447" cy="5486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601296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52" y="252604"/>
            <a:ext cx="8915400" cy="894709"/>
          </a:xfrm>
        </p:spPr>
        <p:txBody>
          <a:bodyPr/>
          <a:lstStyle/>
          <a:p>
            <a:r>
              <a:rPr lang="en-GB" altLang="en-US" sz="2400" dirty="0" smtClean="0">
                <a:solidFill>
                  <a:srgbClr val="0033CC"/>
                </a:solidFill>
              </a:rPr>
              <a:t>School Funding and EAL Proficiency Issues: </a:t>
            </a:r>
            <a:r>
              <a:rPr lang="en-GB" altLang="en-US" sz="2400" dirty="0" smtClean="0">
                <a:solidFill>
                  <a:srgbClr val="FF0000"/>
                </a:solidFill>
              </a:rPr>
              <a:t>H</a:t>
            </a:r>
            <a:r>
              <a:rPr lang="en-GB" sz="2400" dirty="0" smtClean="0">
                <a:solidFill>
                  <a:srgbClr val="FF0000"/>
                </a:solidFill>
              </a:rPr>
              <a:t>ow </a:t>
            </a:r>
            <a:r>
              <a:rPr lang="en-GB" sz="2400" dirty="0">
                <a:solidFill>
                  <a:srgbClr val="FF0000"/>
                </a:solidFill>
              </a:rPr>
              <a:t>long does it take to acquire English </a:t>
            </a:r>
            <a:r>
              <a:rPr lang="en-GB" sz="2400" dirty="0" smtClean="0">
                <a:solidFill>
                  <a:srgbClr val="FF0000"/>
                </a:solidFill>
              </a:rPr>
              <a:t>proficiency </a:t>
            </a:r>
            <a:r>
              <a:rPr lang="en-GB" sz="2400" dirty="0">
                <a:solidFill>
                  <a:srgbClr val="FF0000"/>
                </a:solidFill>
              </a:rPr>
              <a:t>for EAL p</a:t>
            </a:r>
            <a:r>
              <a:rPr lang="en-GB" sz="2400" dirty="0" smtClean="0">
                <a:solidFill>
                  <a:srgbClr val="FF0000"/>
                </a:solidFill>
              </a:rPr>
              <a:t>upils?</a:t>
            </a:r>
            <a:endParaRPr lang="en-GB" sz="2400" dirty="0"/>
          </a:p>
        </p:txBody>
      </p:sp>
      <p:sp>
        <p:nvSpPr>
          <p:cNvPr id="4" name="Content Placeholder 3"/>
          <p:cNvSpPr>
            <a:spLocks noGrp="1"/>
          </p:cNvSpPr>
          <p:nvPr>
            <p:ph sz="half" idx="2"/>
          </p:nvPr>
        </p:nvSpPr>
        <p:spPr>
          <a:xfrm>
            <a:off x="474374" y="1380226"/>
            <a:ext cx="9372756" cy="5141344"/>
          </a:xfrm>
        </p:spPr>
        <p:txBody>
          <a:bodyPr/>
          <a:lstStyle/>
          <a:p>
            <a:pPr>
              <a:spcBef>
                <a:spcPts val="0"/>
              </a:spcBef>
            </a:pPr>
            <a:r>
              <a:rPr lang="en-GB" altLang="en-US" sz="1600" b="1" dirty="0">
                <a:solidFill>
                  <a:schemeClr val="tx1"/>
                </a:solidFill>
              </a:rPr>
              <a:t>One of the most commonly asked questions about the education of EAL </a:t>
            </a:r>
            <a:r>
              <a:rPr lang="en-GB" altLang="en-US" sz="1600" b="1" dirty="0" smtClean="0">
                <a:solidFill>
                  <a:schemeClr val="tx1"/>
                </a:solidFill>
              </a:rPr>
              <a:t>students </a:t>
            </a:r>
            <a:r>
              <a:rPr lang="en-GB" altLang="en-US" sz="1600" b="1" dirty="0">
                <a:solidFill>
                  <a:schemeClr val="tx1"/>
                </a:solidFill>
              </a:rPr>
              <a:t>not fluent in English </a:t>
            </a:r>
            <a:r>
              <a:rPr lang="en-GB" altLang="en-US" sz="1600" b="1" dirty="0" smtClean="0">
                <a:solidFill>
                  <a:schemeClr val="tx1"/>
                </a:solidFill>
              </a:rPr>
              <a:t>is how </a:t>
            </a:r>
            <a:r>
              <a:rPr lang="en-GB" altLang="en-US" sz="1600" b="1" dirty="0">
                <a:solidFill>
                  <a:schemeClr val="tx1"/>
                </a:solidFill>
              </a:rPr>
              <a:t>long they need special </a:t>
            </a:r>
            <a:r>
              <a:rPr lang="en-GB" altLang="en-US" sz="1600" b="1" dirty="0" smtClean="0">
                <a:solidFill>
                  <a:schemeClr val="tx1"/>
                </a:solidFill>
              </a:rPr>
              <a:t>language support.</a:t>
            </a:r>
          </a:p>
          <a:p>
            <a:pPr>
              <a:spcBef>
                <a:spcPts val="0"/>
              </a:spcBef>
            </a:pPr>
            <a:endParaRPr lang="en-GB" altLang="en-US" sz="800" b="1" dirty="0">
              <a:solidFill>
                <a:schemeClr val="tx1"/>
              </a:solidFill>
            </a:endParaRPr>
          </a:p>
          <a:p>
            <a:pPr>
              <a:spcBef>
                <a:spcPts val="0"/>
              </a:spcBef>
            </a:pPr>
            <a:r>
              <a:rPr lang="en-GB" altLang="en-US" sz="1600" b="1" dirty="0">
                <a:solidFill>
                  <a:schemeClr val="tx1"/>
                </a:solidFill>
              </a:rPr>
              <a:t>For pupils to have full access to </a:t>
            </a:r>
            <a:r>
              <a:rPr lang="en-GB" altLang="en-US" sz="1600" b="1" dirty="0" smtClean="0">
                <a:solidFill>
                  <a:schemeClr val="tx1"/>
                </a:solidFill>
              </a:rPr>
              <a:t>the curriculum</a:t>
            </a:r>
            <a:r>
              <a:rPr lang="en-GB" altLang="en-US" sz="1600" b="1" dirty="0">
                <a:solidFill>
                  <a:schemeClr val="tx1"/>
                </a:solidFill>
              </a:rPr>
              <a:t>, they need to be fluent in English. Local Authorities and schools have an obligation to </a:t>
            </a:r>
            <a:r>
              <a:rPr lang="en-GB" altLang="en-US" sz="1600" b="1" dirty="0" smtClean="0">
                <a:solidFill>
                  <a:schemeClr val="tx1"/>
                </a:solidFill>
              </a:rPr>
              <a:t>provide </a:t>
            </a:r>
            <a:r>
              <a:rPr lang="en-GB" altLang="en-US" sz="1600" b="1" dirty="0">
                <a:solidFill>
                  <a:schemeClr val="tx1"/>
                </a:solidFill>
              </a:rPr>
              <a:t>appropriate services to EAL students to learn English.</a:t>
            </a:r>
          </a:p>
          <a:p>
            <a:pPr>
              <a:spcBef>
                <a:spcPts val="0"/>
              </a:spcBef>
            </a:pPr>
            <a:endParaRPr lang="en-GB" altLang="en-US" sz="800" b="1" dirty="0">
              <a:solidFill>
                <a:schemeClr val="tx1"/>
              </a:solidFill>
            </a:endParaRPr>
          </a:p>
          <a:p>
            <a:pPr>
              <a:spcBef>
                <a:spcPts val="0"/>
              </a:spcBef>
            </a:pPr>
            <a:r>
              <a:rPr lang="en-GB" altLang="en-US" sz="1600" b="1" dirty="0">
                <a:solidFill>
                  <a:schemeClr val="tx1"/>
                </a:solidFill>
              </a:rPr>
              <a:t>No previous research on how long it takes to acquire English fluency in UK because of lack of </a:t>
            </a:r>
            <a:r>
              <a:rPr lang="en-GB" altLang="en-US" sz="1600" b="1" dirty="0" smtClean="0">
                <a:solidFill>
                  <a:schemeClr val="tx1"/>
                </a:solidFill>
              </a:rPr>
              <a:t>data but in Lambeth w</a:t>
            </a:r>
            <a:r>
              <a:rPr lang="en-US" altLang="en-US" sz="1600" b="1" dirty="0" smtClean="0">
                <a:solidFill>
                  <a:schemeClr val="tx1"/>
                </a:solidFill>
              </a:rPr>
              <a:t>e tracked backwards 940  year 6-11 EAL pupils in the LA who were fully fluent in English, year by year, to establish how long each pupil was at a particular stage of English fluency and how long it took overall to become fully fluent from the time they were first assessed when they started school.</a:t>
            </a:r>
          </a:p>
          <a:p>
            <a:pPr>
              <a:lnSpc>
                <a:spcPct val="80000"/>
              </a:lnSpc>
            </a:pPr>
            <a:endParaRPr lang="en-US" altLang="en-US" sz="800" b="1" dirty="0" smtClean="0">
              <a:solidFill>
                <a:schemeClr val="tx1"/>
              </a:solidFill>
            </a:endParaRPr>
          </a:p>
          <a:p>
            <a:pPr>
              <a:spcBef>
                <a:spcPts val="0"/>
              </a:spcBef>
            </a:pPr>
            <a:r>
              <a:rPr lang="en-GB" altLang="en-US" sz="1600" b="1" dirty="0" smtClean="0">
                <a:solidFill>
                  <a:srgbClr val="CC3300"/>
                </a:solidFill>
              </a:rPr>
              <a:t>The Lambeth </a:t>
            </a:r>
            <a:r>
              <a:rPr lang="en-GB" altLang="en-US" sz="1600" b="1" dirty="0">
                <a:solidFill>
                  <a:srgbClr val="CC3300"/>
                </a:solidFill>
              </a:rPr>
              <a:t>study </a:t>
            </a:r>
            <a:r>
              <a:rPr lang="en-GB" altLang="en-US" sz="1600" b="1" dirty="0" smtClean="0">
                <a:solidFill>
                  <a:srgbClr val="CC3300"/>
                </a:solidFill>
              </a:rPr>
              <a:t>suggests</a:t>
            </a:r>
            <a:r>
              <a:rPr lang="en-US" altLang="en-US" sz="1600" b="1" dirty="0" smtClean="0">
                <a:solidFill>
                  <a:srgbClr val="CC3300"/>
                </a:solidFill>
              </a:rPr>
              <a:t> </a:t>
            </a:r>
            <a:r>
              <a:rPr lang="en-GB" altLang="en-US" sz="1600" b="1" dirty="0">
                <a:solidFill>
                  <a:srgbClr val="CC3300"/>
                </a:solidFill>
              </a:rPr>
              <a:t>i</a:t>
            </a:r>
            <a:r>
              <a:rPr lang="en-GB" sz="1600" b="1" dirty="0">
                <a:solidFill>
                  <a:srgbClr val="CC3300"/>
                </a:solidFill>
              </a:rPr>
              <a:t>t takes about </a:t>
            </a:r>
            <a:r>
              <a:rPr lang="en-GB" sz="1600" b="1" dirty="0" smtClean="0">
                <a:solidFill>
                  <a:srgbClr val="CC3300"/>
                </a:solidFill>
              </a:rPr>
              <a:t>5 to 7 </a:t>
            </a:r>
            <a:r>
              <a:rPr lang="en-GB" sz="1600" b="1" dirty="0">
                <a:solidFill>
                  <a:srgbClr val="CC3300"/>
                </a:solidFill>
              </a:rPr>
              <a:t>years</a:t>
            </a:r>
            <a:r>
              <a:rPr lang="en-GB" sz="1600" b="1" dirty="0">
                <a:solidFill>
                  <a:schemeClr val="tx1"/>
                </a:solidFill>
              </a:rPr>
              <a:t>, on average, for EAL pupils to acquire academic English fluency.  </a:t>
            </a:r>
          </a:p>
          <a:p>
            <a:pPr marL="457200" lvl="1" indent="0">
              <a:spcBef>
                <a:spcPts val="0"/>
              </a:spcBef>
              <a:buNone/>
            </a:pPr>
            <a:endParaRPr lang="en-US" altLang="en-US" sz="800" b="1" dirty="0" smtClean="0">
              <a:solidFill>
                <a:schemeClr val="tx1"/>
              </a:solidFill>
            </a:endParaRPr>
          </a:p>
          <a:p>
            <a:pPr>
              <a:spcBef>
                <a:spcPts val="0"/>
              </a:spcBef>
            </a:pPr>
            <a:r>
              <a:rPr lang="en-US" altLang="en-US" sz="1600" b="1" dirty="0">
                <a:solidFill>
                  <a:schemeClr val="tx1"/>
                </a:solidFill>
              </a:rPr>
              <a:t>However there is a variation how long it takes at each stage of fluency. Longitudinal data in the LA shows that it takes about 1.5 years to complete beginner stage 1 level of fluency, about </a:t>
            </a:r>
            <a:r>
              <a:rPr lang="en-US" altLang="en-US" sz="1600" b="1" dirty="0" smtClean="0">
                <a:solidFill>
                  <a:schemeClr val="tx1"/>
                </a:solidFill>
              </a:rPr>
              <a:t>2 years </a:t>
            </a:r>
            <a:r>
              <a:rPr lang="en-US" altLang="en-US" sz="1600" b="1" dirty="0">
                <a:solidFill>
                  <a:schemeClr val="tx1"/>
                </a:solidFill>
              </a:rPr>
              <a:t>to complete stage 2 in becoming familiar with English and another </a:t>
            </a:r>
            <a:r>
              <a:rPr lang="en-GB" sz="1600" b="1" dirty="0">
                <a:solidFill>
                  <a:schemeClr val="tx1"/>
                </a:solidFill>
              </a:rPr>
              <a:t>two-and-a-half years</a:t>
            </a:r>
            <a:r>
              <a:rPr lang="en-US" altLang="en-US" sz="1600" b="1" dirty="0" smtClean="0">
                <a:solidFill>
                  <a:schemeClr val="tx1"/>
                </a:solidFill>
              </a:rPr>
              <a:t>  </a:t>
            </a:r>
            <a:r>
              <a:rPr lang="en-US" altLang="en-US" sz="1600" b="1" dirty="0">
                <a:solidFill>
                  <a:schemeClr val="tx1"/>
                </a:solidFill>
              </a:rPr>
              <a:t>to complete stage 3-becoming a confident user of English.</a:t>
            </a:r>
          </a:p>
          <a:p>
            <a:pPr>
              <a:spcBef>
                <a:spcPts val="0"/>
              </a:spcBef>
            </a:pPr>
            <a:endParaRPr lang="en-GB" altLang="en-US" sz="800" b="1" dirty="0">
              <a:solidFill>
                <a:schemeClr val="tx1"/>
              </a:solidFill>
            </a:endParaRPr>
          </a:p>
          <a:p>
            <a:pPr>
              <a:spcBef>
                <a:spcPts val="0"/>
              </a:spcBef>
            </a:pPr>
            <a:r>
              <a:rPr lang="en-GB" altLang="en-US" sz="1600" b="1" dirty="0">
                <a:solidFill>
                  <a:schemeClr val="tx1"/>
                </a:solidFill>
              </a:rPr>
              <a:t>It makes more sense to set aside the </a:t>
            </a:r>
            <a:r>
              <a:rPr lang="en-GB" altLang="en-US" sz="1600" b="1" dirty="0" smtClean="0">
                <a:solidFill>
                  <a:schemeClr val="tx1"/>
                </a:solidFill>
              </a:rPr>
              <a:t>seven years </a:t>
            </a:r>
            <a:r>
              <a:rPr lang="en-GB" altLang="en-US" sz="1600" b="1" dirty="0">
                <a:solidFill>
                  <a:schemeClr val="tx1"/>
                </a:solidFill>
              </a:rPr>
              <a:t>of primary and secondary schooling </a:t>
            </a:r>
            <a:r>
              <a:rPr lang="en-GB" altLang="en-US" sz="1600" b="1" dirty="0" smtClean="0">
                <a:solidFill>
                  <a:schemeClr val="tx1"/>
                </a:solidFill>
              </a:rPr>
              <a:t>as </a:t>
            </a:r>
            <a:r>
              <a:rPr lang="en-GB" altLang="en-US" sz="1600" b="1" dirty="0">
                <a:solidFill>
                  <a:schemeClr val="tx1"/>
                </a:solidFill>
              </a:rPr>
              <a:t>a reasonable time frame for students to gain English proficiency</a:t>
            </a:r>
            <a:r>
              <a:rPr lang="en-GB" altLang="en-US" sz="1600" b="1" dirty="0" smtClean="0">
                <a:solidFill>
                  <a:schemeClr val="tx1"/>
                </a:solidFill>
              </a:rPr>
              <a:t>. </a:t>
            </a:r>
            <a:endParaRPr lang="en-GB" altLang="en-US" sz="1600" b="1" dirty="0">
              <a:solidFill>
                <a:schemeClr val="tx1"/>
              </a:solidFill>
            </a:endParaRPr>
          </a:p>
          <a:p>
            <a:endParaRPr lang="en-GB" sz="1600" b="1" dirty="0" smtClean="0">
              <a:solidFill>
                <a:schemeClr val="tx1"/>
              </a:solidFill>
            </a:endParaRPr>
          </a:p>
        </p:txBody>
      </p:sp>
    </p:spTree>
    <p:extLst>
      <p:ext uri="{BB962C8B-B14F-4D97-AF65-F5344CB8AC3E}">
        <p14:creationId xmlns:p14="http://schemas.microsoft.com/office/powerpoint/2010/main" val="1415090950"/>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20"/>
          <a:stretch/>
        </p:blipFill>
        <p:spPr>
          <a:xfrm>
            <a:off x="5232401" y="1394244"/>
            <a:ext cx="3166474" cy="4530376"/>
          </a:xfrm>
          <a:prstGeom prst="rect">
            <a:avLst/>
          </a:prstGeom>
          <a:ln w="3175">
            <a:solidFill>
              <a:schemeClr val="tx1"/>
            </a:solidFill>
          </a:ln>
        </p:spPr>
      </p:pic>
      <p:pic>
        <p:nvPicPr>
          <p:cNvPr id="4" name="Picture 3"/>
          <p:cNvPicPr>
            <a:picLocks noChangeAspect="1"/>
          </p:cNvPicPr>
          <p:nvPr/>
        </p:nvPicPr>
        <p:blipFill>
          <a:blip r:embed="rId3"/>
          <a:stretch>
            <a:fillRect/>
          </a:stretch>
        </p:blipFill>
        <p:spPr>
          <a:xfrm>
            <a:off x="1223420" y="1394244"/>
            <a:ext cx="3206924" cy="4533314"/>
          </a:xfrm>
          <a:prstGeom prst="rect">
            <a:avLst/>
          </a:prstGeom>
          <a:ln w="3175">
            <a:solidFill>
              <a:schemeClr val="tx1"/>
            </a:solidFill>
          </a:ln>
        </p:spPr>
      </p:pic>
      <p:sp>
        <p:nvSpPr>
          <p:cNvPr id="3" name="Rectangle 2"/>
          <p:cNvSpPr/>
          <p:nvPr/>
        </p:nvSpPr>
        <p:spPr>
          <a:xfrm>
            <a:off x="785004" y="222400"/>
            <a:ext cx="7988060" cy="1077218"/>
          </a:xfrm>
          <a:prstGeom prst="rect">
            <a:avLst/>
          </a:prstGeom>
        </p:spPr>
        <p:txBody>
          <a:bodyPr wrap="square">
            <a:spAutoFit/>
          </a:bodyPr>
          <a:lstStyle/>
          <a:p>
            <a:r>
              <a:rPr lang="en-GB" sz="3200" b="1" dirty="0" smtClean="0">
                <a:solidFill>
                  <a:srgbClr val="0033CC"/>
                </a:solidFill>
                <a:latin typeface="+mn-lt"/>
              </a:rPr>
              <a:t>Language Diversity and Attainment Research </a:t>
            </a:r>
            <a:r>
              <a:rPr lang="en-GB" sz="3200" b="1" dirty="0">
                <a:solidFill>
                  <a:srgbClr val="0033CC"/>
                </a:solidFill>
                <a:latin typeface="+mn-lt"/>
              </a:rPr>
              <a:t>reports</a:t>
            </a:r>
          </a:p>
        </p:txBody>
      </p:sp>
    </p:spTree>
    <p:extLst>
      <p:ext uri="{BB962C8B-B14F-4D97-AF65-F5344CB8AC3E}">
        <p14:creationId xmlns:p14="http://schemas.microsoft.com/office/powerpoint/2010/main" val="180907767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686277" y="165017"/>
            <a:ext cx="8608725" cy="901700"/>
          </a:xfrm>
        </p:spPr>
        <p:txBody>
          <a:bodyPr/>
          <a:lstStyle/>
          <a:p>
            <a:r>
              <a:rPr lang="en-GB" altLang="en-US" sz="2400" dirty="0" smtClean="0">
                <a:solidFill>
                  <a:srgbClr val="0033CC"/>
                </a:solidFill>
              </a:rPr>
              <a:t>H</a:t>
            </a:r>
            <a:r>
              <a:rPr lang="en-GB" sz="2400" dirty="0" smtClean="0">
                <a:solidFill>
                  <a:srgbClr val="0033CC"/>
                </a:solidFill>
              </a:rPr>
              <a:t>ow </a:t>
            </a:r>
            <a:r>
              <a:rPr lang="en-GB" sz="2400" dirty="0">
                <a:solidFill>
                  <a:srgbClr val="0033CC"/>
                </a:solidFill>
              </a:rPr>
              <a:t>long does it take to acquire English p</a:t>
            </a:r>
            <a:r>
              <a:rPr lang="en-GB" sz="2400" dirty="0" smtClean="0">
                <a:solidFill>
                  <a:srgbClr val="0033CC"/>
                </a:solidFill>
              </a:rPr>
              <a:t>roficiency for </a:t>
            </a:r>
            <a:r>
              <a:rPr lang="en-GB" sz="2400" dirty="0">
                <a:solidFill>
                  <a:srgbClr val="0033CC"/>
                </a:solidFill>
              </a:rPr>
              <a:t>EAL p</a:t>
            </a:r>
            <a:r>
              <a:rPr lang="en-GB" sz="2400" dirty="0" smtClean="0">
                <a:solidFill>
                  <a:srgbClr val="0033CC"/>
                </a:solidFill>
              </a:rPr>
              <a:t>upils? </a:t>
            </a:r>
            <a:r>
              <a:rPr lang="en-GB" altLang="en-US" sz="2400" dirty="0" smtClean="0">
                <a:solidFill>
                  <a:srgbClr val="FF0000"/>
                </a:solidFill>
              </a:rPr>
              <a:t>Length </a:t>
            </a:r>
            <a:r>
              <a:rPr lang="en-GB" altLang="en-US" sz="2400" dirty="0">
                <a:solidFill>
                  <a:srgbClr val="FF0000"/>
                </a:solidFill>
              </a:rPr>
              <a:t>of  time </a:t>
            </a:r>
            <a:r>
              <a:rPr lang="en-GB" altLang="en-US" sz="2400" dirty="0" smtClean="0">
                <a:solidFill>
                  <a:srgbClr val="FF0000"/>
                </a:solidFill>
              </a:rPr>
              <a:t>needed </a:t>
            </a:r>
            <a:r>
              <a:rPr lang="en-US" altLang="en-US" sz="2400" dirty="0" smtClean="0">
                <a:solidFill>
                  <a:srgbClr val="FF0000"/>
                </a:solidFill>
              </a:rPr>
              <a:t>by </a:t>
            </a:r>
            <a:r>
              <a:rPr lang="en-US" altLang="en-US" sz="2400" dirty="0">
                <a:solidFill>
                  <a:srgbClr val="FF0000"/>
                </a:solidFill>
              </a:rPr>
              <a:t>languages spoken</a:t>
            </a:r>
            <a:endParaRPr lang="en-GB" altLang="en-US" sz="2400" dirty="0">
              <a:solidFill>
                <a:srgbClr val="FF0000"/>
              </a:solidFill>
            </a:endParaRPr>
          </a:p>
        </p:txBody>
      </p:sp>
      <p:graphicFrame>
        <p:nvGraphicFramePr>
          <p:cNvPr id="603139" name="Group 3"/>
          <p:cNvGraphicFramePr>
            <a:graphicFrameLocks noGrp="1"/>
          </p:cNvGraphicFramePr>
          <p:nvPr>
            <p:ph idx="1"/>
            <p:extLst>
              <p:ext uri="{D42A27DB-BD31-4B8C-83A1-F6EECF244321}">
                <p14:modId xmlns:p14="http://schemas.microsoft.com/office/powerpoint/2010/main" val="3107856465"/>
              </p:ext>
            </p:extLst>
          </p:nvPr>
        </p:nvGraphicFramePr>
        <p:xfrm>
          <a:off x="640889" y="1235512"/>
          <a:ext cx="8699500" cy="5258753"/>
        </p:xfrm>
        <a:graphic>
          <a:graphicData uri="http://schemas.openxmlformats.org/drawingml/2006/table">
            <a:tbl>
              <a:tblPr/>
              <a:tblGrid>
                <a:gridCol w="1573213"/>
                <a:gridCol w="1412875"/>
                <a:gridCol w="1487487"/>
                <a:gridCol w="1573213"/>
                <a:gridCol w="1450975"/>
                <a:gridCol w="1201737"/>
              </a:tblGrid>
              <a:tr h="327025">
                <a:tc rowSpan="3">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Languages spoken by Year 6-11 EAL students in 2011</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years at each stages of  fluency in English</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speakers</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vMerge="1">
                  <a:txBody>
                    <a:bodyPr/>
                    <a:lstStyle/>
                    <a:p>
                      <a:endParaRPr lang="en-GB"/>
                    </a:p>
                  </a:txBody>
                  <a:tcPr/>
                </a:tc>
                <a:tc rowSpan="2">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1- Beginners and  </a:t>
                      </a: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New to English</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2</a:t>
                      </a: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-Becoming familiar with English</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3-</a:t>
                      </a: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Becoming confident as user of English</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 Years in</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1 – 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en-GB"/>
                    </a:p>
                  </a:txBody>
                  <a:tcPr/>
                </a:tc>
              </a:tr>
              <a:tr h="44291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Turkish</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US"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7.6</a:t>
                      </a:r>
                      <a:endParaRPr kumimoji="0" lang="en-US"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Lingala</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2.9</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7.5</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Spanish</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2.7</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91</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Bengali</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Portuguese</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Chinese</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Twi-Fante</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5.9</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42</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French</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52</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Yoruba</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Somali</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2.1</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93</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Polish</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Average</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2.1</a:t>
                      </a:r>
                      <a:endParaRPr kumimoji="0" lang="en-GB" altLang="en-US" sz="1600" b="0" i="0" u="none" strike="noStrike" cap="none" normalizeH="0" baseline="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2.6</a:t>
                      </a:r>
                      <a:endParaRPr kumimoji="0" lang="en-GB" altLang="en-US" sz="1600" b="0" i="0" u="none" strike="noStrike" cap="none" normalizeH="0" baseline="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6.2</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940</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424567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06" y="473497"/>
            <a:ext cx="8420100" cy="1143000"/>
          </a:xfrm>
        </p:spPr>
        <p:txBody>
          <a:bodyPr/>
          <a:lstStyle/>
          <a:p>
            <a:r>
              <a:rPr lang="en-GB" dirty="0">
                <a:solidFill>
                  <a:srgbClr val="0033CC"/>
                </a:solidFill>
              </a:rPr>
              <a:t>New National EAL Proficiency Stages to </a:t>
            </a:r>
            <a:r>
              <a:rPr lang="en-GB" dirty="0" smtClean="0">
                <a:solidFill>
                  <a:srgbClr val="0033CC"/>
                </a:solidFill>
              </a:rPr>
              <a:t>Assess </a:t>
            </a:r>
            <a:r>
              <a:rPr lang="en-GB" dirty="0">
                <a:solidFill>
                  <a:srgbClr val="0033CC"/>
                </a:solidFill>
              </a:rPr>
              <a:t>EAL pupils in England</a:t>
            </a:r>
          </a:p>
        </p:txBody>
      </p:sp>
      <p:graphicFrame>
        <p:nvGraphicFramePr>
          <p:cNvPr id="3" name="Table 2"/>
          <p:cNvGraphicFramePr>
            <a:graphicFrameLocks noGrp="1"/>
          </p:cNvGraphicFramePr>
          <p:nvPr>
            <p:extLst>
              <p:ext uri="{D42A27DB-BD31-4B8C-83A1-F6EECF244321}">
                <p14:modId xmlns:p14="http://schemas.microsoft.com/office/powerpoint/2010/main" val="1512198245"/>
              </p:ext>
            </p:extLst>
          </p:nvPr>
        </p:nvGraphicFramePr>
        <p:xfrm>
          <a:off x="489005" y="1963024"/>
          <a:ext cx="9175112" cy="3503261"/>
        </p:xfrm>
        <a:graphic>
          <a:graphicData uri="http://schemas.openxmlformats.org/drawingml/2006/table">
            <a:tbl>
              <a:tblPr firstRow="1" firstCol="1" lastRow="1" lastCol="1" bandRow="1" bandCol="1">
                <a:tableStyleId>{5DA37D80-6434-44D0-A028-1B22A696006F}</a:tableStyleId>
              </a:tblPr>
              <a:tblGrid>
                <a:gridCol w="5366511"/>
                <a:gridCol w="3808601"/>
              </a:tblGrid>
              <a:tr h="1020137">
                <a:tc>
                  <a:txBody>
                    <a:bodyPr/>
                    <a:lstStyle/>
                    <a:p>
                      <a:pPr algn="ctr">
                        <a:lnSpc>
                          <a:spcPct val="100000"/>
                        </a:lnSpc>
                        <a:spcBef>
                          <a:spcPts val="5"/>
                        </a:spcBef>
                        <a:spcAft>
                          <a:spcPts val="0"/>
                        </a:spcAft>
                      </a:pPr>
                      <a:r>
                        <a:rPr lang="en-US" sz="2000" spc="-5" dirty="0" smtClean="0">
                          <a:effectLst/>
                        </a:rPr>
                        <a:t>Lambeth</a:t>
                      </a:r>
                      <a:r>
                        <a:rPr lang="en-US" sz="2000" dirty="0" smtClean="0">
                          <a:effectLst/>
                        </a:rPr>
                        <a:t>  EAL </a:t>
                      </a:r>
                      <a:r>
                        <a:rPr lang="en-US" sz="2000" spc="-10" dirty="0" smtClean="0">
                          <a:effectLst/>
                        </a:rPr>
                        <a:t>Stage</a:t>
                      </a:r>
                      <a:r>
                        <a:rPr lang="en-US" sz="2000" dirty="0" smtClean="0">
                          <a:effectLst/>
                        </a:rPr>
                        <a:t> </a:t>
                      </a:r>
                      <a:r>
                        <a:rPr lang="en-US" sz="2000" dirty="0">
                          <a:effectLst/>
                        </a:rPr>
                        <a:t>of</a:t>
                      </a:r>
                      <a:r>
                        <a:rPr lang="en-US" sz="2000" spc="-10" dirty="0">
                          <a:effectLst/>
                        </a:rPr>
                        <a:t> </a:t>
                      </a:r>
                      <a:endParaRPr lang="en-US" sz="2000" spc="-10" dirty="0" smtClean="0">
                        <a:effectLst/>
                      </a:endParaRPr>
                    </a:p>
                    <a:p>
                      <a:pPr algn="ctr">
                        <a:lnSpc>
                          <a:spcPct val="100000"/>
                        </a:lnSpc>
                        <a:spcBef>
                          <a:spcPts val="5"/>
                        </a:spcBef>
                        <a:spcAft>
                          <a:spcPts val="0"/>
                        </a:spcAft>
                      </a:pPr>
                      <a:r>
                        <a:rPr lang="en-US" sz="2000" spc="-5" dirty="0" smtClean="0">
                          <a:effectLst/>
                        </a:rPr>
                        <a:t>English Proficiency</a:t>
                      </a:r>
                      <a:endParaRPr lang="en-US" sz="2000" dirty="0" smtClean="0">
                        <a:effectLst/>
                      </a:endParaRPr>
                    </a:p>
                  </a:txBody>
                  <a:tcPr marL="0" marR="0" marT="0" marB="0"/>
                </a:tc>
                <a:tc>
                  <a:txBody>
                    <a:bodyPr/>
                    <a:lstStyle/>
                    <a:p>
                      <a:pPr marL="96520" marR="96520" indent="214630" algn="ctr">
                        <a:spcBef>
                          <a:spcPts val="5"/>
                        </a:spcBef>
                        <a:spcAft>
                          <a:spcPts val="0"/>
                        </a:spcAft>
                      </a:pPr>
                      <a:r>
                        <a:rPr lang="en-US" sz="2000" dirty="0" smtClean="0">
                          <a:effectLst/>
                        </a:rPr>
                        <a:t>New</a:t>
                      </a:r>
                      <a:r>
                        <a:rPr lang="en-US" sz="2000" spc="-10" dirty="0" smtClean="0">
                          <a:effectLst/>
                        </a:rPr>
                        <a:t> </a:t>
                      </a:r>
                      <a:r>
                        <a:rPr lang="en-US" sz="2000" spc="-5" dirty="0">
                          <a:effectLst/>
                        </a:rPr>
                        <a:t>National</a:t>
                      </a:r>
                      <a:r>
                        <a:rPr lang="en-US" sz="2000" dirty="0">
                          <a:effectLst/>
                        </a:rPr>
                        <a:t> </a:t>
                      </a:r>
                      <a:r>
                        <a:rPr lang="en-US" sz="2000" dirty="0" smtClean="0">
                          <a:effectLst/>
                        </a:rPr>
                        <a:t>EAL </a:t>
                      </a:r>
                      <a:r>
                        <a:rPr lang="en-US" sz="2000" spc="-5" dirty="0" smtClean="0">
                          <a:effectLst/>
                        </a:rPr>
                        <a:t>Proficiency scale</a:t>
                      </a:r>
                      <a:r>
                        <a:rPr lang="en-US" sz="2000" spc="-10" dirty="0" smtClean="0">
                          <a:effectLst/>
                        </a:rPr>
                        <a:t> </a:t>
                      </a:r>
                      <a:r>
                        <a:rPr lang="en-US" sz="2000" dirty="0">
                          <a:effectLst/>
                        </a:rPr>
                        <a:t>in</a:t>
                      </a:r>
                      <a:r>
                        <a:rPr lang="en-US" sz="2000" spc="135" dirty="0">
                          <a:effectLst/>
                        </a:rPr>
                        <a:t> </a:t>
                      </a:r>
                      <a:r>
                        <a:rPr lang="en-US" sz="2000" spc="-5" dirty="0" smtClean="0">
                          <a:effectLst/>
                        </a:rPr>
                        <a:t>English</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83728">
                <a:tc>
                  <a:txBody>
                    <a:bodyPr/>
                    <a:lstStyle/>
                    <a:p>
                      <a:pPr algn="l">
                        <a:spcBef>
                          <a:spcPts val="975"/>
                        </a:spcBef>
                        <a:spcAft>
                          <a:spcPts val="0"/>
                        </a:spcAft>
                      </a:pPr>
                      <a:r>
                        <a:rPr lang="en-US" sz="1800" spc="-5" dirty="0">
                          <a:effectLst/>
                        </a:rPr>
                        <a:t>Stage </a:t>
                      </a:r>
                      <a:r>
                        <a:rPr lang="en-US" sz="1800" dirty="0" smtClean="0">
                          <a:effectLst/>
                        </a:rPr>
                        <a:t>1 - </a:t>
                      </a:r>
                      <a:r>
                        <a:rPr lang="en-US" sz="1800" b="1" i="1" kern="1200" dirty="0" smtClean="0">
                          <a:solidFill>
                            <a:schemeClr val="tx1"/>
                          </a:solidFill>
                          <a:effectLst/>
                          <a:latin typeface="+mn-lt"/>
                          <a:ea typeface="+mn-ea"/>
                          <a:cs typeface="+mn-cs"/>
                        </a:rPr>
                        <a:t>New to English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alpha val="20000"/>
                      </a:schemeClr>
                    </a:solidFill>
                  </a:tcPr>
                </a:tc>
                <a:tc>
                  <a:txBody>
                    <a:bodyPr/>
                    <a:lstStyle/>
                    <a:p>
                      <a:pPr marR="635" algn="l">
                        <a:spcBef>
                          <a:spcPts val="975"/>
                        </a:spcBef>
                        <a:spcAft>
                          <a:spcPts val="0"/>
                        </a:spcAft>
                      </a:pPr>
                      <a:r>
                        <a:rPr lang="en-US" sz="1800" spc="-5" dirty="0" smtClean="0">
                          <a:effectLst/>
                        </a:rPr>
                        <a:t>Stage</a:t>
                      </a:r>
                      <a:r>
                        <a:rPr lang="en-US" sz="1800" spc="-5" baseline="0" dirty="0" smtClean="0">
                          <a:effectLst/>
                        </a:rPr>
                        <a:t> </a:t>
                      </a:r>
                      <a:r>
                        <a:rPr lang="en-US" sz="1800" spc="-10" dirty="0" smtClean="0">
                          <a:effectLst/>
                        </a:rPr>
                        <a:t> </a:t>
                      </a:r>
                      <a:r>
                        <a:rPr lang="en-US" sz="1800" dirty="0" smtClean="0">
                          <a:solidFill>
                            <a:srgbClr val="00B050"/>
                          </a:solidFill>
                          <a:effectLst/>
                        </a:rPr>
                        <a:t>A </a:t>
                      </a:r>
                      <a:r>
                        <a:rPr lang="en-US" sz="1800" dirty="0" smtClean="0">
                          <a:effectLst/>
                        </a:rPr>
                        <a:t>- New to English</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alpha val="20000"/>
                      </a:schemeClr>
                    </a:solidFill>
                  </a:tcPr>
                </a:tc>
              </a:tr>
              <a:tr h="383728">
                <a:tc>
                  <a:txBody>
                    <a:bodyPr/>
                    <a:lstStyle/>
                    <a:p>
                      <a:pPr algn="l">
                        <a:spcBef>
                          <a:spcPts val="965"/>
                        </a:spcBef>
                        <a:spcAft>
                          <a:spcPts val="0"/>
                        </a:spcAft>
                      </a:pPr>
                      <a:r>
                        <a:rPr lang="en-US" sz="1800" spc="-5" dirty="0">
                          <a:effectLst/>
                        </a:rPr>
                        <a:t>Stage </a:t>
                      </a:r>
                      <a:r>
                        <a:rPr lang="en-US" sz="1800" dirty="0" smtClean="0">
                          <a:effectLst/>
                        </a:rPr>
                        <a:t>2 - </a:t>
                      </a:r>
                      <a:r>
                        <a:rPr lang="en-US" sz="1800" b="1" i="1" kern="1200" dirty="0" smtClean="0">
                          <a:solidFill>
                            <a:schemeClr val="tx1"/>
                          </a:solidFill>
                          <a:effectLst/>
                          <a:latin typeface="+mn-lt"/>
                          <a:ea typeface="+mn-ea"/>
                          <a:cs typeface="+mn-cs"/>
                        </a:rPr>
                        <a:t>Becoming familiar with English</a:t>
                      </a:r>
                      <a:r>
                        <a:rPr lang="en-US" sz="1800" b="1" kern="1200" dirty="0" smtClean="0">
                          <a:solidFill>
                            <a:schemeClr val="tx1"/>
                          </a:solidFill>
                          <a:effectLst/>
                          <a:latin typeface="+mn-lt"/>
                          <a:ea typeface="+mn-ea"/>
                          <a:cs typeface="+mn-cs"/>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635" algn="l">
                        <a:spcBef>
                          <a:spcPts val="965"/>
                        </a:spcBef>
                        <a:spcAft>
                          <a:spcPts val="0"/>
                        </a:spcAft>
                      </a:pPr>
                      <a:r>
                        <a:rPr lang="en-US" sz="1800" spc="-5" dirty="0" smtClean="0">
                          <a:effectLst/>
                        </a:rPr>
                        <a:t>Stage</a:t>
                      </a:r>
                      <a:r>
                        <a:rPr lang="en-US" sz="1800" spc="-5" baseline="0" dirty="0" smtClean="0">
                          <a:effectLst/>
                        </a:rPr>
                        <a:t>  </a:t>
                      </a:r>
                      <a:r>
                        <a:rPr lang="en-US" sz="1800" dirty="0" smtClean="0">
                          <a:solidFill>
                            <a:srgbClr val="FF0000"/>
                          </a:solidFill>
                          <a:effectLst/>
                        </a:rPr>
                        <a:t>B</a:t>
                      </a:r>
                      <a:r>
                        <a:rPr lang="en-US" sz="1800" dirty="0" smtClean="0">
                          <a:effectLst/>
                        </a:rPr>
                        <a:t> - </a:t>
                      </a:r>
                      <a:r>
                        <a:rPr lang="en-GB" sz="1800" b="1" kern="1200" dirty="0" smtClean="0">
                          <a:solidFill>
                            <a:schemeClr val="tx1"/>
                          </a:solidFill>
                          <a:effectLst/>
                          <a:latin typeface="+mn-lt"/>
                          <a:ea typeface="+mn-ea"/>
                          <a:cs typeface="+mn-cs"/>
                        </a:rPr>
                        <a:t>Early Acquisition</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217735">
                <a:tc>
                  <a:txBody>
                    <a:bodyPr/>
                    <a:lstStyle/>
                    <a:p>
                      <a:pPr algn="l">
                        <a:spcAft>
                          <a:spcPts val="0"/>
                        </a:spcAft>
                      </a:pPr>
                      <a:endParaRPr lang="en-US" sz="1800" dirty="0">
                        <a:effectLst/>
                      </a:endParaRPr>
                    </a:p>
                    <a:p>
                      <a:pPr algn="l">
                        <a:spcAft>
                          <a:spcPts val="0"/>
                        </a:spcAft>
                      </a:pPr>
                      <a:r>
                        <a:rPr lang="en-US" sz="1800" dirty="0" smtClean="0">
                          <a:effectLst/>
                        </a:rPr>
                        <a:t>Stage</a:t>
                      </a:r>
                      <a:r>
                        <a:rPr lang="en-US" sz="1800" spc="-10" dirty="0" smtClean="0">
                          <a:effectLst/>
                        </a:rPr>
                        <a:t> </a:t>
                      </a:r>
                      <a:r>
                        <a:rPr lang="en-US" sz="1800" dirty="0" smtClean="0">
                          <a:effectLst/>
                        </a:rPr>
                        <a:t>3 - </a:t>
                      </a:r>
                      <a:r>
                        <a:rPr lang="en-US" sz="1800" b="1" i="1" kern="1200" dirty="0" smtClean="0">
                          <a:solidFill>
                            <a:schemeClr val="tx1"/>
                          </a:solidFill>
                          <a:effectLst/>
                          <a:latin typeface="+mn-lt"/>
                          <a:ea typeface="+mn-ea"/>
                          <a:cs typeface="+mn-cs"/>
                        </a:rPr>
                        <a:t>Becoming confident as user of English</a:t>
                      </a:r>
                      <a:r>
                        <a:rPr lang="en-US" sz="1800" b="1" kern="1200" dirty="0" smtClean="0">
                          <a:solidFill>
                            <a:schemeClr val="tx1"/>
                          </a:solidFill>
                          <a:effectLst/>
                          <a:latin typeface="+mn-lt"/>
                          <a:ea typeface="+mn-ea"/>
                          <a:cs typeface="+mn-cs"/>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alpha val="20000"/>
                      </a:schemeClr>
                    </a:solidFill>
                  </a:tcPr>
                </a:tc>
                <a:tc>
                  <a:txBody>
                    <a:bodyPr/>
                    <a:lstStyle/>
                    <a:p>
                      <a:pPr algn="l">
                        <a:spcAft>
                          <a:spcPts val="0"/>
                        </a:spcAft>
                      </a:pPr>
                      <a:r>
                        <a:rPr lang="en-US" sz="1800" spc="-5" dirty="0" smtClean="0">
                          <a:effectLst/>
                        </a:rPr>
                        <a:t>Stage </a:t>
                      </a:r>
                      <a:r>
                        <a:rPr lang="en-US" sz="1800" dirty="0" smtClean="0">
                          <a:effectLst/>
                        </a:rPr>
                        <a:t> </a:t>
                      </a:r>
                      <a:r>
                        <a:rPr lang="en-US" sz="1800" dirty="0" smtClean="0">
                          <a:solidFill>
                            <a:srgbClr val="0033CC"/>
                          </a:solidFill>
                          <a:effectLst/>
                        </a:rPr>
                        <a:t>C</a:t>
                      </a:r>
                      <a:r>
                        <a:rPr lang="en-US" sz="1800" dirty="0" smtClean="0">
                          <a:effectLst/>
                        </a:rPr>
                        <a:t> </a:t>
                      </a:r>
                      <a:r>
                        <a:rPr lang="en-US" sz="1800" spc="105" dirty="0" smtClean="0">
                          <a:effectLst/>
                        </a:rPr>
                        <a:t>- </a:t>
                      </a:r>
                      <a:r>
                        <a:rPr lang="en-GB" sz="1800" b="1" kern="1200" dirty="0" smtClean="0">
                          <a:solidFill>
                            <a:schemeClr val="tx1"/>
                          </a:solidFill>
                          <a:effectLst/>
                          <a:latin typeface="+mn-lt"/>
                          <a:ea typeface="+mn-ea"/>
                          <a:cs typeface="+mn-cs"/>
                        </a:rPr>
                        <a:t>Developing Competence</a:t>
                      </a:r>
                      <a:endParaRPr lang="en-US" sz="1800" spc="105" dirty="0" smtClean="0">
                        <a:effectLst/>
                      </a:endParaRPr>
                    </a:p>
                    <a:p>
                      <a:pPr algn="l">
                        <a:spcAft>
                          <a:spcPts val="0"/>
                        </a:spcAft>
                      </a:pPr>
                      <a:endParaRPr lang="en-US" sz="1800" spc="105" dirty="0" smtClean="0">
                        <a:effectLst/>
                      </a:endParaRPr>
                    </a:p>
                    <a:p>
                      <a:pPr algn="l">
                        <a:spcAft>
                          <a:spcPts val="0"/>
                        </a:spcAft>
                      </a:pPr>
                      <a:endParaRPr lang="en-US" sz="1800" spc="-5" dirty="0" smtClean="0">
                        <a:effectLst/>
                      </a:endParaRPr>
                    </a:p>
                    <a:p>
                      <a:pPr algn="l">
                        <a:spcAft>
                          <a:spcPts val="0"/>
                        </a:spcAft>
                      </a:pPr>
                      <a:r>
                        <a:rPr lang="en-US" sz="1800" spc="-5" dirty="0" smtClean="0">
                          <a:effectLst/>
                        </a:rPr>
                        <a:t>Stage</a:t>
                      </a:r>
                      <a:r>
                        <a:rPr lang="en-US" sz="1800" spc="-5" baseline="0" dirty="0" smtClean="0">
                          <a:effectLst/>
                        </a:rPr>
                        <a:t> </a:t>
                      </a:r>
                      <a:r>
                        <a:rPr lang="en-US" sz="1800" dirty="0" smtClean="0">
                          <a:effectLst/>
                        </a:rPr>
                        <a:t> </a:t>
                      </a:r>
                      <a:r>
                        <a:rPr lang="en-US" sz="1800" dirty="0" smtClean="0">
                          <a:solidFill>
                            <a:srgbClr val="FF00FF"/>
                          </a:solidFill>
                          <a:effectLst/>
                        </a:rPr>
                        <a:t>D</a:t>
                      </a:r>
                      <a:r>
                        <a:rPr lang="en-GB" sz="1800" b="1" kern="1200" baseline="0" dirty="0" smtClean="0">
                          <a:solidFill>
                            <a:srgbClr val="FF00FF"/>
                          </a:solidFill>
                          <a:effectLst/>
                          <a:latin typeface="+mn-lt"/>
                          <a:ea typeface="+mn-ea"/>
                          <a:cs typeface="+mn-cs"/>
                        </a:rPr>
                        <a:t> </a:t>
                      </a:r>
                      <a:r>
                        <a:rPr lang="en-GB" sz="1800" b="1" kern="1200" baseline="0" dirty="0" smtClean="0">
                          <a:solidFill>
                            <a:schemeClr val="tx1"/>
                          </a:solidFill>
                          <a:effectLst/>
                          <a:latin typeface="+mn-lt"/>
                          <a:ea typeface="+mn-ea"/>
                          <a:cs typeface="+mn-cs"/>
                        </a:rPr>
                        <a:t>- </a:t>
                      </a:r>
                      <a:r>
                        <a:rPr lang="en-GB" sz="1800" b="1" kern="1200" dirty="0" smtClean="0">
                          <a:solidFill>
                            <a:schemeClr val="tx1"/>
                          </a:solidFill>
                          <a:effectLst/>
                          <a:latin typeface="+mn-lt"/>
                          <a:ea typeface="+mn-ea"/>
                          <a:cs typeface="+mn-cs"/>
                        </a:rPr>
                        <a:t>Competent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alpha val="20000"/>
                      </a:schemeClr>
                    </a:solidFill>
                  </a:tcPr>
                </a:tc>
              </a:tr>
              <a:tr h="497933">
                <a:tc>
                  <a:txBody>
                    <a:bodyPr/>
                    <a:lstStyle/>
                    <a:p>
                      <a:pPr marR="635" algn="l">
                        <a:lnSpc>
                          <a:spcPts val="965"/>
                        </a:lnSpc>
                        <a:spcAft>
                          <a:spcPts val="0"/>
                        </a:spcAft>
                      </a:pPr>
                      <a:r>
                        <a:rPr lang="en-US" sz="1800" dirty="0">
                          <a:effectLst/>
                        </a:rPr>
                        <a:t>-</a:t>
                      </a:r>
                      <a:endParaRPr lang="en-GB" sz="1800" dirty="0">
                        <a:effectLst/>
                      </a:endParaRPr>
                    </a:p>
                    <a:p>
                      <a:pPr algn="l">
                        <a:spcAft>
                          <a:spcPts val="0"/>
                        </a:spcAft>
                      </a:pPr>
                      <a:r>
                        <a:rPr lang="en-US" sz="1800" spc="-5" dirty="0">
                          <a:effectLst/>
                        </a:rPr>
                        <a:t>Stage </a:t>
                      </a:r>
                      <a:r>
                        <a:rPr lang="en-US" sz="1800" dirty="0" smtClean="0">
                          <a:effectLst/>
                        </a:rPr>
                        <a:t>4 - </a:t>
                      </a:r>
                      <a:r>
                        <a:rPr lang="en-US" sz="1800" b="1" i="1" kern="1200" dirty="0" smtClean="0">
                          <a:solidFill>
                            <a:schemeClr val="tx1"/>
                          </a:solidFill>
                          <a:effectLst/>
                          <a:latin typeface="+mn-lt"/>
                          <a:ea typeface="+mn-ea"/>
                          <a:cs typeface="+mn-cs"/>
                        </a:rPr>
                        <a:t>Fully fluent in English</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spcBef>
                          <a:spcPts val="1200"/>
                        </a:spcBef>
                        <a:spcAft>
                          <a:spcPts val="0"/>
                        </a:spcAft>
                      </a:pPr>
                      <a:r>
                        <a:rPr lang="en-US" sz="1800" spc="-5" dirty="0" smtClean="0">
                          <a:effectLst/>
                        </a:rPr>
                        <a:t>Stage</a:t>
                      </a:r>
                      <a:r>
                        <a:rPr lang="en-US" sz="1800" spc="-10" dirty="0" smtClean="0">
                          <a:effectLst/>
                        </a:rPr>
                        <a:t>  </a:t>
                      </a:r>
                      <a:r>
                        <a:rPr lang="en-US" sz="1800" dirty="0" smtClean="0">
                          <a:solidFill>
                            <a:srgbClr val="32681D"/>
                          </a:solidFill>
                          <a:effectLst/>
                        </a:rPr>
                        <a:t>E</a:t>
                      </a:r>
                      <a:r>
                        <a:rPr lang="en-US" sz="1800" dirty="0" smtClean="0">
                          <a:effectLst/>
                        </a:rPr>
                        <a:t> </a:t>
                      </a:r>
                      <a:r>
                        <a:rPr lang="en-GB" sz="1800" b="1" kern="1200" dirty="0" smtClean="0">
                          <a:solidFill>
                            <a:schemeClr val="tx1"/>
                          </a:solidFill>
                          <a:effectLst/>
                          <a:latin typeface="+mn-lt"/>
                          <a:ea typeface="+mn-ea"/>
                          <a:cs typeface="+mn-cs"/>
                        </a:rPr>
                        <a:t>-</a:t>
                      </a:r>
                      <a:r>
                        <a:rPr lang="en-GB" sz="1800" b="1" kern="1200" baseline="0" dirty="0" smtClean="0">
                          <a:solidFill>
                            <a:schemeClr val="tx1"/>
                          </a:solidFill>
                          <a:effectLst/>
                          <a:latin typeface="+mn-lt"/>
                          <a:ea typeface="+mn-ea"/>
                          <a:cs typeface="+mn-cs"/>
                        </a:rPr>
                        <a:t> </a:t>
                      </a:r>
                      <a:r>
                        <a:rPr lang="en-GB" sz="1800" b="1" kern="1200" dirty="0" smtClean="0">
                          <a:solidFill>
                            <a:schemeClr val="tx1"/>
                          </a:solidFill>
                          <a:effectLst/>
                          <a:latin typeface="+mn-lt"/>
                          <a:ea typeface="+mn-ea"/>
                          <a:cs typeface="+mn-cs"/>
                        </a:rPr>
                        <a:t>Fluent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25680037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742950" y="232913"/>
            <a:ext cx="8420100" cy="483079"/>
          </a:xfrm>
        </p:spPr>
        <p:txBody>
          <a:bodyPr/>
          <a:lstStyle/>
          <a:p>
            <a:pPr algn="ctr"/>
            <a:r>
              <a:rPr lang="en-GB" altLang="en-US" sz="3200" dirty="0">
                <a:solidFill>
                  <a:srgbClr val="0033CC"/>
                </a:solidFill>
                <a:latin typeface="Arial Black" panose="020B0A04020102020204" pitchFamily="34" charset="0"/>
              </a:rPr>
              <a:t>Conclusions</a:t>
            </a:r>
            <a:endParaRPr lang="en-US" altLang="en-US" sz="3200" dirty="0">
              <a:solidFill>
                <a:srgbClr val="0033CC"/>
              </a:solidFill>
              <a:latin typeface="Arial Black" panose="020B0A04020102020204" pitchFamily="34" charset="0"/>
            </a:endParaRPr>
          </a:p>
        </p:txBody>
      </p:sp>
      <p:sp>
        <p:nvSpPr>
          <p:cNvPr id="187395" name="Rectangle 3"/>
          <p:cNvSpPr>
            <a:spLocks noGrp="1" noChangeArrowheads="1"/>
          </p:cNvSpPr>
          <p:nvPr>
            <p:ph type="subTitle" idx="1"/>
          </p:nvPr>
        </p:nvSpPr>
        <p:spPr>
          <a:xfrm>
            <a:off x="855444" y="833437"/>
            <a:ext cx="8731250" cy="5777088"/>
          </a:xfrm>
        </p:spPr>
        <p:txBody>
          <a:bodyPr/>
          <a:lstStyle/>
          <a:p>
            <a:pPr marL="381000" indent="-381000">
              <a:spcBef>
                <a:spcPts val="0"/>
              </a:spcBef>
              <a:buFont typeface="Arial" panose="020B0604020202020204" pitchFamily="34" charset="0"/>
              <a:buChar char="•"/>
            </a:pPr>
            <a:r>
              <a:rPr lang="en-GB" sz="1600" b="1" dirty="0">
                <a:solidFill>
                  <a:schemeClr val="tx1"/>
                </a:solidFill>
              </a:rPr>
              <a:t>The EAL flag </a:t>
            </a:r>
            <a:r>
              <a:rPr lang="en-GB" sz="1600" b="1" dirty="0" smtClean="0">
                <a:solidFill>
                  <a:schemeClr val="tx1"/>
                </a:solidFill>
              </a:rPr>
              <a:t>alone and ethnic background  </a:t>
            </a:r>
            <a:r>
              <a:rPr lang="en-GB" sz="1600" b="1" dirty="0">
                <a:solidFill>
                  <a:schemeClr val="tx1"/>
                </a:solidFill>
              </a:rPr>
              <a:t>is an imperfect indicator, as it gives no indication of a child’s proficiency in English.</a:t>
            </a:r>
            <a:r>
              <a:rPr lang="en-GB" altLang="en-US" sz="1600" b="1" dirty="0">
                <a:solidFill>
                  <a:schemeClr val="tx1"/>
                </a:solidFill>
              </a:rPr>
              <a:t> We need to be cautious.</a:t>
            </a:r>
          </a:p>
          <a:p>
            <a:pPr marL="381000" indent="-381000">
              <a:spcBef>
                <a:spcPts val="0"/>
              </a:spcBef>
              <a:buFontTx/>
              <a:buChar char="•"/>
            </a:pPr>
            <a:endParaRPr lang="en-US" altLang="en-US" sz="1600" b="1" dirty="0" smtClean="0">
              <a:solidFill>
                <a:schemeClr val="tx1"/>
              </a:solidFill>
            </a:endParaRPr>
          </a:p>
          <a:p>
            <a:pPr marL="381000" indent="-381000">
              <a:spcBef>
                <a:spcPts val="0"/>
              </a:spcBef>
              <a:buFontTx/>
              <a:buChar char="•"/>
            </a:pPr>
            <a:r>
              <a:rPr lang="en-US" altLang="en-US" sz="1600" b="1" dirty="0" smtClean="0">
                <a:solidFill>
                  <a:schemeClr val="tx1"/>
                </a:solidFill>
              </a:rPr>
              <a:t>Language </a:t>
            </a:r>
            <a:r>
              <a:rPr lang="en-US" altLang="en-US" sz="1600" b="1" dirty="0">
                <a:solidFill>
                  <a:schemeClr val="tx1"/>
                </a:solidFill>
              </a:rPr>
              <a:t>barriers remain the key factor affecting the performance of EAL pupils in English schools.</a:t>
            </a:r>
          </a:p>
          <a:p>
            <a:pPr marL="381000" indent="-381000">
              <a:spcBef>
                <a:spcPts val="0"/>
              </a:spcBef>
              <a:buFontTx/>
              <a:buChar char="•"/>
            </a:pPr>
            <a:endParaRPr lang="en-GB" altLang="en-US" sz="800" b="1" dirty="0" smtClean="0">
              <a:solidFill>
                <a:schemeClr val="tx1"/>
              </a:solidFill>
            </a:endParaRPr>
          </a:p>
          <a:p>
            <a:pPr marL="381000" indent="-381000" eaLnBrk="1" hangingPunct="1">
              <a:spcBef>
                <a:spcPts val="0"/>
              </a:spcBef>
              <a:buFont typeface="Arial" panose="020B0604020202020204" pitchFamily="34" charset="0"/>
              <a:buChar char="•"/>
            </a:pPr>
            <a:r>
              <a:rPr lang="en-GB" altLang="en-US" sz="1600" b="1" dirty="0" smtClean="0">
                <a:solidFill>
                  <a:schemeClr val="tx1"/>
                </a:solidFill>
              </a:rPr>
              <a:t>Underachievement </a:t>
            </a:r>
            <a:r>
              <a:rPr lang="en-GB" altLang="en-US" sz="1600" b="1" dirty="0">
                <a:solidFill>
                  <a:schemeClr val="tx1"/>
                </a:solidFill>
              </a:rPr>
              <a:t>of EAL pupils, particularly those not fully fluent in English, continues to be a concern for policy makers and schools. </a:t>
            </a:r>
          </a:p>
          <a:p>
            <a:pPr marL="381000" indent="-381000">
              <a:spcBef>
                <a:spcPts val="0"/>
              </a:spcBef>
              <a:buFontTx/>
              <a:buChar char="•"/>
            </a:pPr>
            <a:endParaRPr lang="en-GB" altLang="en-US" sz="800" b="1" dirty="0">
              <a:solidFill>
                <a:schemeClr val="tx1"/>
              </a:solidFill>
            </a:endParaRPr>
          </a:p>
          <a:p>
            <a:pPr marL="381000" indent="-381000" eaLnBrk="1" hangingPunct="1">
              <a:spcBef>
                <a:spcPts val="0"/>
              </a:spcBef>
              <a:buFont typeface="Arial" panose="020B0604020202020204" pitchFamily="34" charset="0"/>
              <a:buChar char="•"/>
            </a:pPr>
            <a:endParaRPr lang="en-GB" altLang="en-US" sz="800" b="1" dirty="0">
              <a:solidFill>
                <a:schemeClr val="tx1"/>
              </a:solidFill>
            </a:endParaRPr>
          </a:p>
          <a:p>
            <a:pPr marL="381000" indent="-381000" eaLnBrk="1" hangingPunct="1">
              <a:spcBef>
                <a:spcPts val="0"/>
              </a:spcBef>
              <a:buFont typeface="Arial" panose="020B0604020202020204" pitchFamily="34" charset="0"/>
              <a:buChar char="•"/>
            </a:pPr>
            <a:r>
              <a:rPr lang="en-GB" altLang="en-US" sz="1600" b="1" dirty="0">
                <a:solidFill>
                  <a:schemeClr val="tx1"/>
                </a:solidFill>
              </a:rPr>
              <a:t>The data suggests that pupils who spoke English as an additional language scored significantly lower than those who spoke English as their first language. The studies confirm </a:t>
            </a:r>
            <a:r>
              <a:rPr lang="en-US" altLang="en-US" sz="1600" b="1" dirty="0">
                <a:solidFill>
                  <a:schemeClr val="tx1"/>
                </a:solidFill>
              </a:rPr>
              <a:t>that </a:t>
            </a:r>
            <a:r>
              <a:rPr lang="en-US" altLang="en-US" sz="1600" b="1" dirty="0" smtClean="0">
                <a:solidFill>
                  <a:schemeClr val="tx1"/>
                </a:solidFill>
              </a:rPr>
              <a:t>pupils </a:t>
            </a:r>
            <a:r>
              <a:rPr lang="en-US" altLang="en-US" sz="1600" b="1" dirty="0">
                <a:solidFill>
                  <a:schemeClr val="tx1"/>
                </a:solidFill>
              </a:rPr>
              <a:t>in the early stages of fluency perform at very low levels, while </a:t>
            </a:r>
            <a:r>
              <a:rPr lang="en-US" altLang="en-US" sz="1600" b="1" dirty="0" smtClean="0">
                <a:solidFill>
                  <a:schemeClr val="tx1"/>
                </a:solidFill>
              </a:rPr>
              <a:t>EAL pupils </a:t>
            </a:r>
            <a:r>
              <a:rPr lang="en-US" altLang="en-US" sz="1600" b="1" dirty="0">
                <a:solidFill>
                  <a:schemeClr val="tx1"/>
                </a:solidFill>
              </a:rPr>
              <a:t>who are fully fluent in English perform better, on average, than English-only speakers</a:t>
            </a:r>
            <a:r>
              <a:rPr lang="en-US" altLang="en-US" sz="1600" b="1" dirty="0" smtClean="0">
                <a:solidFill>
                  <a:schemeClr val="tx1"/>
                </a:solidFill>
              </a:rPr>
              <a:t>.</a:t>
            </a:r>
          </a:p>
          <a:p>
            <a:pPr marL="381000" indent="-381000" eaLnBrk="1" hangingPunct="1">
              <a:spcBef>
                <a:spcPts val="0"/>
              </a:spcBef>
              <a:buFont typeface="Arial" panose="020B0604020202020204" pitchFamily="34" charset="0"/>
              <a:buChar char="•"/>
            </a:pPr>
            <a:endParaRPr lang="en-US" altLang="en-US" sz="800" b="1" dirty="0" smtClean="0">
              <a:solidFill>
                <a:schemeClr val="tx1"/>
              </a:solidFill>
            </a:endParaRPr>
          </a:p>
          <a:p>
            <a:pPr marL="381000" indent="-381000" eaLnBrk="1" hangingPunct="1">
              <a:spcBef>
                <a:spcPts val="0"/>
              </a:spcBef>
              <a:buFont typeface="Arial" panose="020B0604020202020204" pitchFamily="34" charset="0"/>
              <a:buChar char="•"/>
            </a:pPr>
            <a:endParaRPr lang="en-US" altLang="en-US" sz="800" b="1" dirty="0" smtClean="0">
              <a:solidFill>
                <a:schemeClr val="tx1"/>
              </a:solidFill>
            </a:endParaRPr>
          </a:p>
          <a:p>
            <a:pPr marL="381000" indent="-381000" eaLnBrk="1" hangingPunct="1">
              <a:spcBef>
                <a:spcPts val="0"/>
              </a:spcBef>
              <a:buFont typeface="Arial" panose="020B0604020202020204" pitchFamily="34" charset="0"/>
              <a:buChar char="•"/>
            </a:pPr>
            <a:r>
              <a:rPr lang="en-GB" altLang="en-US" sz="1600" b="1" dirty="0" smtClean="0">
                <a:solidFill>
                  <a:schemeClr val="tx1"/>
                </a:solidFill>
              </a:rPr>
              <a:t>The NPD data </a:t>
            </a:r>
            <a:r>
              <a:rPr lang="en-GB" altLang="en-US" sz="1600" b="1" dirty="0">
                <a:solidFill>
                  <a:schemeClr val="tx1"/>
                </a:solidFill>
              </a:rPr>
              <a:t>suggests that language spoken </a:t>
            </a:r>
            <a:r>
              <a:rPr lang="en-GB" altLang="en-US" sz="1600" b="1" dirty="0" smtClean="0">
                <a:solidFill>
                  <a:schemeClr val="tx1"/>
                </a:solidFill>
              </a:rPr>
              <a:t>at home</a:t>
            </a:r>
            <a:r>
              <a:rPr lang="en-GB" altLang="en-US" sz="1600" b="1" dirty="0">
                <a:solidFill>
                  <a:schemeClr val="tx1"/>
                </a:solidFill>
              </a:rPr>
              <a:t> and EAL proficiency</a:t>
            </a:r>
            <a:r>
              <a:rPr lang="en-GB" altLang="en-US" sz="1600" b="1" dirty="0" smtClean="0">
                <a:solidFill>
                  <a:schemeClr val="tx1"/>
                </a:solidFill>
              </a:rPr>
              <a:t> provides a </a:t>
            </a:r>
            <a:r>
              <a:rPr lang="en-GB" altLang="en-US" sz="1600" b="1" dirty="0">
                <a:solidFill>
                  <a:schemeClr val="tx1"/>
                </a:solidFill>
              </a:rPr>
              <a:t>better means to understand the relationship between ethnicity and educational achievement</a:t>
            </a:r>
            <a:r>
              <a:rPr lang="en-GB" altLang="en-US" sz="1600" b="1" dirty="0" smtClean="0">
                <a:solidFill>
                  <a:schemeClr val="tx1"/>
                </a:solidFill>
              </a:rPr>
              <a:t>.</a:t>
            </a:r>
          </a:p>
          <a:p>
            <a:pPr marL="342900" indent="-342900" eaLnBrk="1" hangingPunct="1">
              <a:buFont typeface="Arial" panose="020B0604020202020204" pitchFamily="34" charset="0"/>
              <a:buChar char="•"/>
            </a:pPr>
            <a:endParaRPr lang="en-GB" altLang="en-US" sz="800" b="1" dirty="0">
              <a:solidFill>
                <a:schemeClr val="tx1"/>
              </a:solidFill>
            </a:endParaRPr>
          </a:p>
          <a:p>
            <a:pPr marL="342900" indent="-342900" eaLnBrk="1" hangingPunct="1">
              <a:buFont typeface="Arial" panose="020B0604020202020204" pitchFamily="34" charset="0"/>
              <a:buChar char="•"/>
            </a:pPr>
            <a:r>
              <a:rPr lang="en-GB" altLang="en-US" sz="1600" b="1" dirty="0" smtClean="0">
                <a:solidFill>
                  <a:schemeClr val="tx1"/>
                </a:solidFill>
              </a:rPr>
              <a:t>This </a:t>
            </a:r>
            <a:r>
              <a:rPr lang="en-GB" altLang="en-US" sz="1600" b="1" dirty="0">
                <a:solidFill>
                  <a:schemeClr val="tx1"/>
                </a:solidFill>
              </a:rPr>
              <a:t>study confirms that the worryingly low achievement of a number of Black African and White Other ethnic groups has been masked by Government statistics which have failed to distinguish ethnic groups by language spoken at home and EAL Stages of English proficiency. </a:t>
            </a:r>
            <a:endParaRPr lang="en-GB" altLang="en-US" sz="1600" b="1" dirty="0" smtClean="0">
              <a:solidFill>
                <a:schemeClr val="tx1"/>
              </a:solidFill>
            </a:endParaRPr>
          </a:p>
          <a:p>
            <a:pPr marL="342900" indent="-342900" eaLnBrk="1" hangingPunct="1">
              <a:buFont typeface="Arial" panose="020B0604020202020204" pitchFamily="34" charset="0"/>
              <a:buChar char="•"/>
            </a:pPr>
            <a:endParaRPr lang="en-GB" altLang="en-US" sz="800" b="1" dirty="0" smtClean="0">
              <a:solidFill>
                <a:schemeClr val="tx1"/>
              </a:solidFill>
            </a:endParaRPr>
          </a:p>
          <a:p>
            <a:pPr marL="381000" indent="-381000" eaLnBrk="1" hangingPunct="1">
              <a:spcBef>
                <a:spcPts val="0"/>
              </a:spcBef>
              <a:buFont typeface="Arial" panose="020B0604020202020204" pitchFamily="34" charset="0"/>
              <a:buChar char="•"/>
            </a:pPr>
            <a:endParaRPr lang="en-GB" altLang="en-US" sz="800" b="1" dirty="0">
              <a:solidFill>
                <a:schemeClr val="tx1"/>
              </a:solidFill>
            </a:endParaRPr>
          </a:p>
          <a:p>
            <a:pPr marL="381000" indent="-381000">
              <a:lnSpc>
                <a:spcPct val="80000"/>
              </a:lnSpc>
            </a:pPr>
            <a:endParaRPr lang="en-GB" altLang="en-US" sz="1600" b="1" dirty="0">
              <a:solidFill>
                <a:schemeClr val="tx1"/>
              </a:solidFill>
            </a:endParaRPr>
          </a:p>
          <a:p>
            <a:pPr marL="342900" indent="-342900" eaLnBrk="1" hangingPunct="1">
              <a:buFont typeface="Arial" panose="020B0604020202020204" pitchFamily="34" charset="0"/>
              <a:buChar char="•"/>
            </a:pPr>
            <a:endParaRPr lang="en-GB" altLang="en-US" sz="1600" b="1" dirty="0">
              <a:solidFill>
                <a:schemeClr val="tx1"/>
              </a:solidFill>
            </a:endParaRPr>
          </a:p>
          <a:p>
            <a:pPr marL="381000" indent="-381000">
              <a:lnSpc>
                <a:spcPct val="80000"/>
              </a:lnSpc>
              <a:buFontTx/>
              <a:buChar char="•"/>
            </a:pPr>
            <a:endParaRPr lang="en-GB" altLang="en-US" sz="2000" b="1" dirty="0"/>
          </a:p>
          <a:p>
            <a:pPr marL="381000" indent="-381000">
              <a:lnSpc>
                <a:spcPct val="80000"/>
              </a:lnSpc>
            </a:pPr>
            <a:endParaRPr lang="en-GB" altLang="en-US" sz="2000" b="1" i="1" dirty="0"/>
          </a:p>
          <a:p>
            <a:pPr marL="381000" indent="-381000">
              <a:lnSpc>
                <a:spcPct val="80000"/>
              </a:lnSpc>
              <a:buFontTx/>
              <a:buChar char="•"/>
            </a:pPr>
            <a:endParaRPr lang="en-GB" altLang="en-US" sz="2000" b="1" dirty="0"/>
          </a:p>
          <a:p>
            <a:pPr marL="381000" indent="-381000">
              <a:lnSpc>
                <a:spcPct val="80000"/>
              </a:lnSpc>
              <a:buFontTx/>
              <a:buChar char="•"/>
            </a:pPr>
            <a:endParaRPr lang="en-GB" altLang="en-US" sz="2000" b="1" dirty="0"/>
          </a:p>
          <a:p>
            <a:pPr marL="381000" indent="-381000">
              <a:lnSpc>
                <a:spcPct val="80000"/>
              </a:lnSpc>
              <a:buFontTx/>
              <a:buChar char="•"/>
            </a:pPr>
            <a:endParaRPr lang="en-GB" altLang="en-US" sz="2000" b="1" dirty="0"/>
          </a:p>
          <a:p>
            <a:pPr marL="381000" indent="-381000">
              <a:lnSpc>
                <a:spcPct val="80000"/>
              </a:lnSpc>
              <a:buFontTx/>
              <a:buChar char="•"/>
            </a:pPr>
            <a:endParaRPr lang="en-GB" altLang="en-US" sz="1400" b="1" dirty="0"/>
          </a:p>
          <a:p>
            <a:pPr marL="381000" indent="-381000">
              <a:lnSpc>
                <a:spcPct val="80000"/>
              </a:lnSpc>
              <a:buFontTx/>
              <a:buChar char="•"/>
            </a:pPr>
            <a:endParaRPr lang="en-GB" altLang="en-US" sz="1400" b="1" dirty="0"/>
          </a:p>
          <a:p>
            <a:pPr marL="381000" indent="-381000">
              <a:lnSpc>
                <a:spcPct val="80000"/>
              </a:lnSpc>
              <a:buFontTx/>
              <a:buChar char="•"/>
            </a:pPr>
            <a:endParaRPr lang="en-GB" altLang="en-US" sz="1400" b="1" dirty="0"/>
          </a:p>
          <a:p>
            <a:pPr marL="381000" indent="-381000">
              <a:lnSpc>
                <a:spcPct val="80000"/>
              </a:lnSpc>
            </a:pPr>
            <a:endParaRPr lang="en-GB" altLang="en-US" sz="800" i="1" dirty="0"/>
          </a:p>
          <a:p>
            <a:pPr marL="381000" indent="-381000">
              <a:lnSpc>
                <a:spcPct val="80000"/>
              </a:lnSpc>
            </a:pPr>
            <a:endParaRPr lang="en-GB" altLang="en-US" sz="800" i="1" dirty="0"/>
          </a:p>
          <a:p>
            <a:pPr marL="381000" indent="-381000">
              <a:lnSpc>
                <a:spcPct val="80000"/>
              </a:lnSpc>
            </a:pPr>
            <a:r>
              <a:rPr lang="en-GB" altLang="en-US" i="1" dirty="0"/>
              <a:t>	</a:t>
            </a:r>
            <a:endParaRPr lang="en-US" altLang="en-US" i="1" dirty="0"/>
          </a:p>
        </p:txBody>
      </p:sp>
    </p:spTree>
    <p:extLst>
      <p:ext uri="{BB962C8B-B14F-4D97-AF65-F5344CB8AC3E}">
        <p14:creationId xmlns:p14="http://schemas.microsoft.com/office/powerpoint/2010/main" val="342726049"/>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55675" y="138022"/>
            <a:ext cx="8420100" cy="526211"/>
          </a:xfrm>
        </p:spPr>
        <p:txBody>
          <a:bodyPr rtlCol="0">
            <a:normAutofit/>
          </a:bodyPr>
          <a:lstStyle/>
          <a:p>
            <a:pPr algn="ctr" eaLnBrk="1" fontAlgn="auto" hangingPunct="1">
              <a:spcAft>
                <a:spcPts val="0"/>
              </a:spcAft>
              <a:defRPr/>
            </a:pPr>
            <a:r>
              <a:rPr lang="en-GB" altLang="en-US" sz="2800" b="1" dirty="0" smtClean="0">
                <a:solidFill>
                  <a:srgbClr val="0033CC"/>
                </a:solidFill>
                <a:latin typeface="+mn-lt"/>
              </a:rPr>
              <a:t>Recommendations and Policy Implications</a:t>
            </a:r>
          </a:p>
        </p:txBody>
      </p:sp>
      <p:sp>
        <p:nvSpPr>
          <p:cNvPr id="25603" name="Rectangle 3"/>
          <p:cNvSpPr>
            <a:spLocks noGrp="1" noChangeArrowheads="1"/>
          </p:cNvSpPr>
          <p:nvPr>
            <p:ph idx="1"/>
          </p:nvPr>
        </p:nvSpPr>
        <p:spPr>
          <a:xfrm>
            <a:off x="559922" y="1069908"/>
            <a:ext cx="8996453" cy="5365007"/>
          </a:xfrm>
        </p:spPr>
        <p:txBody>
          <a:bodyPr/>
          <a:lstStyle/>
          <a:p>
            <a:pPr marL="381000" indent="-381000">
              <a:lnSpc>
                <a:spcPct val="80000"/>
              </a:lnSpc>
            </a:pPr>
            <a:r>
              <a:rPr lang="en-GB" altLang="en-US" sz="1600" b="1" dirty="0" smtClean="0">
                <a:solidFill>
                  <a:schemeClr val="tx1"/>
                </a:solidFill>
              </a:rPr>
              <a:t>EAL </a:t>
            </a:r>
            <a:r>
              <a:rPr lang="en-GB" altLang="en-US" sz="1600" b="1" dirty="0">
                <a:solidFill>
                  <a:schemeClr val="tx1"/>
                </a:solidFill>
              </a:rPr>
              <a:t>pupils need additional English language support for at least 5-7 years until they </a:t>
            </a:r>
            <a:r>
              <a:rPr lang="en-GB" altLang="en-US" sz="1600" b="1" dirty="0" smtClean="0">
                <a:solidFill>
                  <a:schemeClr val="tx1"/>
                </a:solidFill>
              </a:rPr>
              <a:t> are fully </a:t>
            </a:r>
            <a:r>
              <a:rPr lang="en-GB" altLang="en-US" sz="1600" b="1" dirty="0">
                <a:solidFill>
                  <a:schemeClr val="tx1"/>
                </a:solidFill>
              </a:rPr>
              <a:t>fluent in English. This has implications for additional </a:t>
            </a:r>
            <a:r>
              <a:rPr lang="en-GB" altLang="en-US" sz="1600" b="1" dirty="0" smtClean="0">
                <a:solidFill>
                  <a:schemeClr val="tx1"/>
                </a:solidFill>
              </a:rPr>
              <a:t>resources </a:t>
            </a:r>
            <a:r>
              <a:rPr lang="en-GB" altLang="en-US" sz="1600" b="1" dirty="0">
                <a:solidFill>
                  <a:schemeClr val="tx1"/>
                </a:solidFill>
              </a:rPr>
              <a:t>including </a:t>
            </a:r>
            <a:r>
              <a:rPr lang="en-US" altLang="en-US" sz="1600" b="1" dirty="0">
                <a:solidFill>
                  <a:schemeClr val="tx1"/>
                </a:solidFill>
              </a:rPr>
              <a:t>additional targeted support for EAL pupils to improve their levels of fluency in English. </a:t>
            </a:r>
            <a:endParaRPr lang="en-GB" altLang="en-US" sz="1600" b="1" dirty="0">
              <a:solidFill>
                <a:schemeClr val="tx1"/>
              </a:solidFill>
            </a:endParaRPr>
          </a:p>
          <a:p>
            <a:pPr marL="381000" indent="-381000">
              <a:lnSpc>
                <a:spcPct val="80000"/>
              </a:lnSpc>
            </a:pPr>
            <a:endParaRPr lang="en-GB" altLang="en-US" sz="1600" b="1" dirty="0">
              <a:solidFill>
                <a:schemeClr val="tx1"/>
              </a:solidFill>
            </a:endParaRPr>
          </a:p>
          <a:p>
            <a:pPr eaLnBrk="1" hangingPunct="1">
              <a:lnSpc>
                <a:spcPct val="80000"/>
              </a:lnSpc>
            </a:pPr>
            <a:r>
              <a:rPr lang="en-GB" altLang="en-US" sz="1600" b="1" dirty="0" smtClean="0">
                <a:solidFill>
                  <a:schemeClr val="tx1"/>
                </a:solidFill>
              </a:rPr>
              <a:t>There is a need by central government to provide additional targeted funding for EAL pupils for at least 7 years.  </a:t>
            </a:r>
          </a:p>
          <a:p>
            <a:pPr eaLnBrk="1" hangingPunct="1">
              <a:lnSpc>
                <a:spcPct val="80000"/>
              </a:lnSpc>
            </a:pPr>
            <a:endParaRPr lang="en-GB" altLang="en-US" sz="800" b="1" dirty="0" smtClean="0">
              <a:solidFill>
                <a:schemeClr val="tx1"/>
              </a:solidFill>
            </a:endParaRPr>
          </a:p>
          <a:p>
            <a:pPr eaLnBrk="1" hangingPunct="1">
              <a:lnSpc>
                <a:spcPct val="80000"/>
              </a:lnSpc>
            </a:pPr>
            <a:r>
              <a:rPr lang="en-GB" altLang="en-US" sz="1600" b="1" dirty="0" smtClean="0">
                <a:solidFill>
                  <a:schemeClr val="tx1"/>
                </a:solidFill>
              </a:rPr>
              <a:t>We also need to use effectively the new National English Proficiency Assessment System to monitor EAL performance. </a:t>
            </a:r>
          </a:p>
          <a:p>
            <a:pPr eaLnBrk="1" hangingPunct="1">
              <a:lnSpc>
                <a:spcPct val="80000"/>
              </a:lnSpc>
            </a:pPr>
            <a:endParaRPr lang="en-GB" altLang="en-US" sz="800" b="1" dirty="0" smtClean="0">
              <a:solidFill>
                <a:schemeClr val="tx1"/>
              </a:solidFill>
            </a:endParaRPr>
          </a:p>
          <a:p>
            <a:pPr lvl="0"/>
            <a:r>
              <a:rPr lang="en-GB" sz="1600" b="1" dirty="0" smtClean="0">
                <a:solidFill>
                  <a:schemeClr val="tx1"/>
                </a:solidFill>
              </a:rPr>
              <a:t>Finally I </a:t>
            </a:r>
            <a:r>
              <a:rPr lang="en-GB" sz="1600" b="1" dirty="0">
                <a:solidFill>
                  <a:schemeClr val="tx1"/>
                </a:solidFill>
              </a:rPr>
              <a:t>would like to </a:t>
            </a:r>
            <a:r>
              <a:rPr lang="en-GB" sz="1600" b="1" dirty="0" smtClean="0">
                <a:solidFill>
                  <a:schemeClr val="tx1"/>
                </a:solidFill>
              </a:rPr>
              <a:t>pose three </a:t>
            </a:r>
            <a:r>
              <a:rPr lang="en-GB" sz="1600" b="1" dirty="0">
                <a:solidFill>
                  <a:schemeClr val="tx1"/>
                </a:solidFill>
              </a:rPr>
              <a:t>questions for you as my concluding remarks </a:t>
            </a:r>
            <a:r>
              <a:rPr lang="en-GB" sz="1600" b="1" dirty="0" smtClean="0">
                <a:solidFill>
                  <a:schemeClr val="tx1"/>
                </a:solidFill>
              </a:rPr>
              <a:t>in light of the findings of my research-</a:t>
            </a:r>
          </a:p>
          <a:p>
            <a:pPr marL="0" lvl="0" indent="0">
              <a:buNone/>
            </a:pPr>
            <a:endParaRPr lang="en-GB" sz="1600" dirty="0" smtClean="0">
              <a:solidFill>
                <a:schemeClr val="tx1"/>
              </a:solidFill>
            </a:endParaRPr>
          </a:p>
          <a:p>
            <a:pPr lvl="2"/>
            <a:r>
              <a:rPr lang="en-GB" sz="1600" b="1" dirty="0" smtClean="0">
                <a:solidFill>
                  <a:schemeClr val="tx1"/>
                </a:solidFill>
              </a:rPr>
              <a:t>To what extent do you agree analysing EAL attainment by language spoken at home and level of English proficiency is useful to identify EAL groups which are underachieving for Black African and White Other groups? </a:t>
            </a:r>
          </a:p>
          <a:p>
            <a:pPr marL="914400" lvl="2" indent="0">
              <a:buNone/>
            </a:pPr>
            <a:endParaRPr lang="en-GB" sz="1600" b="1" dirty="0" smtClean="0">
              <a:solidFill>
                <a:schemeClr val="tx1"/>
              </a:solidFill>
            </a:endParaRPr>
          </a:p>
          <a:p>
            <a:pPr lvl="2"/>
            <a:r>
              <a:rPr lang="en-GB" sz="1600" b="1" dirty="0" smtClean="0">
                <a:solidFill>
                  <a:schemeClr val="tx1"/>
                </a:solidFill>
              </a:rPr>
              <a:t>What are the lessons in your school or LA or Academy chain  in collecting the new National Proficiency </a:t>
            </a:r>
            <a:r>
              <a:rPr lang="en-GB" sz="1600" b="1" dirty="0">
                <a:solidFill>
                  <a:schemeClr val="tx1"/>
                </a:solidFill>
              </a:rPr>
              <a:t>S</a:t>
            </a:r>
            <a:r>
              <a:rPr lang="en-GB" sz="1600" b="1" dirty="0" smtClean="0">
                <a:solidFill>
                  <a:schemeClr val="tx1"/>
                </a:solidFill>
              </a:rPr>
              <a:t>cale data for monitoring EAL pupils? </a:t>
            </a:r>
          </a:p>
          <a:p>
            <a:pPr lvl="2"/>
            <a:endParaRPr lang="en-GB" sz="1600" b="1" dirty="0" smtClean="0">
              <a:solidFill>
                <a:schemeClr val="tx1"/>
              </a:solidFill>
            </a:endParaRPr>
          </a:p>
          <a:p>
            <a:pPr lvl="2"/>
            <a:r>
              <a:rPr lang="en-GB" sz="1600" b="1" dirty="0" smtClean="0">
                <a:solidFill>
                  <a:schemeClr val="tx1"/>
                </a:solidFill>
              </a:rPr>
              <a:t>What can be done to improve the new DfE national EAL assessment scales?</a:t>
            </a:r>
          </a:p>
          <a:p>
            <a:pPr lvl="2"/>
            <a:endParaRPr lang="en-GB" sz="800" b="1" dirty="0" smtClean="0">
              <a:solidFill>
                <a:schemeClr val="tx1"/>
              </a:solidFill>
            </a:endParaRPr>
          </a:p>
          <a:p>
            <a:pPr marL="0" indent="0">
              <a:buNone/>
            </a:pPr>
            <a:r>
              <a:rPr lang="en-GB" sz="1600" b="1" dirty="0" smtClean="0">
                <a:solidFill>
                  <a:schemeClr val="tx1"/>
                </a:solidFill>
              </a:rPr>
              <a:t> </a:t>
            </a:r>
            <a:endParaRPr lang="en-GB" sz="1600" dirty="0">
              <a:solidFill>
                <a:schemeClr val="tx1"/>
              </a:solidFill>
            </a:endParaRPr>
          </a:p>
        </p:txBody>
      </p:sp>
    </p:spTree>
    <p:extLst>
      <p:ext uri="{BB962C8B-B14F-4D97-AF65-F5344CB8AC3E}">
        <p14:creationId xmlns:p14="http://schemas.microsoft.com/office/powerpoint/2010/main" val="1675498853"/>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68375" y="639763"/>
            <a:ext cx="8420100" cy="1143000"/>
          </a:xfrm>
        </p:spPr>
        <p:txBody>
          <a:bodyPr/>
          <a:lstStyle/>
          <a:p>
            <a:r>
              <a:rPr lang="en-GB" altLang="en-US" sz="3400" dirty="0" smtClean="0">
                <a:solidFill>
                  <a:srgbClr val="0033CC"/>
                </a:solidFill>
              </a:rPr>
              <a:t>End of Presentation - Thank You</a:t>
            </a:r>
          </a:p>
        </p:txBody>
      </p:sp>
      <p:sp>
        <p:nvSpPr>
          <p:cNvPr id="25603" name="Rectangle 3"/>
          <p:cNvSpPr>
            <a:spLocks noGrp="1" noChangeArrowheads="1"/>
          </p:cNvSpPr>
          <p:nvPr>
            <p:ph type="body" sz="half" idx="2"/>
          </p:nvPr>
        </p:nvSpPr>
        <p:spPr>
          <a:xfrm>
            <a:off x="1077779" y="1887232"/>
            <a:ext cx="7548429" cy="3886200"/>
          </a:xfrm>
        </p:spPr>
        <p:txBody>
          <a:bodyPr/>
          <a:lstStyle/>
          <a:p>
            <a:pPr algn="ctr">
              <a:lnSpc>
                <a:spcPct val="80000"/>
              </a:lnSpc>
              <a:spcBef>
                <a:spcPct val="30000"/>
              </a:spcBef>
              <a:spcAft>
                <a:spcPct val="30000"/>
              </a:spcAft>
              <a:buFontTx/>
              <a:buNone/>
            </a:pPr>
            <a:r>
              <a:rPr lang="en-GB" altLang="en-US" sz="3600" b="1" dirty="0" smtClean="0">
                <a:solidFill>
                  <a:srgbClr val="FFCC00"/>
                </a:solidFill>
              </a:rPr>
              <a:t>		</a:t>
            </a:r>
          </a:p>
          <a:p>
            <a:pPr>
              <a:lnSpc>
                <a:spcPct val="80000"/>
              </a:lnSpc>
              <a:spcBef>
                <a:spcPct val="30000"/>
              </a:spcBef>
              <a:spcAft>
                <a:spcPct val="30000"/>
              </a:spcAft>
              <a:buFontTx/>
              <a:buNone/>
            </a:pPr>
            <a:r>
              <a:rPr lang="en-GB" altLang="en-US" sz="1000" dirty="0" smtClean="0"/>
              <a:t>	</a:t>
            </a:r>
          </a:p>
          <a:p>
            <a:pPr>
              <a:lnSpc>
                <a:spcPct val="80000"/>
              </a:lnSpc>
              <a:spcBef>
                <a:spcPct val="30000"/>
              </a:spcBef>
              <a:spcAft>
                <a:spcPct val="30000"/>
              </a:spcAft>
              <a:buFontTx/>
              <a:buNone/>
            </a:pPr>
            <a:endParaRPr lang="en-GB" altLang="en-US" sz="1000" dirty="0" smtClean="0"/>
          </a:p>
          <a:p>
            <a:pPr>
              <a:lnSpc>
                <a:spcPct val="80000"/>
              </a:lnSpc>
              <a:spcBef>
                <a:spcPct val="30000"/>
              </a:spcBef>
              <a:spcAft>
                <a:spcPct val="30000"/>
              </a:spcAft>
              <a:buFontTx/>
              <a:buNone/>
            </a:pPr>
            <a:r>
              <a:rPr lang="en-GB" altLang="en-US" sz="1000" dirty="0" smtClean="0"/>
              <a:t>	</a:t>
            </a:r>
            <a:r>
              <a:rPr lang="en-GB" altLang="en-US" sz="2000" b="1" dirty="0" smtClean="0"/>
              <a:t>Contact:	</a:t>
            </a:r>
          </a:p>
          <a:p>
            <a:pPr>
              <a:lnSpc>
                <a:spcPct val="80000"/>
              </a:lnSpc>
              <a:spcBef>
                <a:spcPct val="30000"/>
              </a:spcBef>
              <a:spcAft>
                <a:spcPct val="30000"/>
              </a:spcAft>
              <a:buFontTx/>
              <a:buNone/>
            </a:pPr>
            <a:r>
              <a:rPr lang="en-GB" altLang="en-US" sz="2000" b="1" dirty="0" smtClean="0">
                <a:solidFill>
                  <a:srgbClr val="0033CC"/>
                </a:solidFill>
              </a:rPr>
              <a:t>Contact: 	Email: fdemie@lambeth.gov.uk</a:t>
            </a:r>
          </a:p>
          <a:p>
            <a:pPr>
              <a:lnSpc>
                <a:spcPct val="80000"/>
              </a:lnSpc>
              <a:spcBef>
                <a:spcPct val="30000"/>
              </a:spcBef>
              <a:spcAft>
                <a:spcPct val="30000"/>
              </a:spcAft>
              <a:buFontTx/>
              <a:buNone/>
            </a:pPr>
            <a:r>
              <a:rPr lang="en-GB" altLang="en-US" sz="2000" b="1" dirty="0">
                <a:solidFill>
                  <a:srgbClr val="0033CC"/>
                </a:solidFill>
              </a:rPr>
              <a:t>	</a:t>
            </a:r>
            <a:r>
              <a:rPr lang="en-GB" altLang="en-US" sz="2000" b="1" dirty="0" smtClean="0">
                <a:solidFill>
                  <a:srgbClr val="0033CC"/>
                </a:solidFill>
              </a:rPr>
              <a:t>		Tel: 0207 926 9448</a:t>
            </a:r>
          </a:p>
          <a:p>
            <a:pPr>
              <a:lnSpc>
                <a:spcPct val="80000"/>
              </a:lnSpc>
              <a:spcBef>
                <a:spcPct val="30000"/>
              </a:spcBef>
              <a:spcAft>
                <a:spcPct val="30000"/>
              </a:spcAft>
              <a:buFontTx/>
              <a:buNone/>
            </a:pPr>
            <a:endParaRPr lang="en-GB" altLang="en-US" sz="2000" b="1" dirty="0" smtClean="0">
              <a:solidFill>
                <a:srgbClr val="0033CC"/>
              </a:solidFill>
            </a:endParaRPr>
          </a:p>
          <a:p>
            <a:pPr>
              <a:lnSpc>
                <a:spcPct val="80000"/>
              </a:lnSpc>
              <a:spcBef>
                <a:spcPct val="30000"/>
              </a:spcBef>
              <a:spcAft>
                <a:spcPct val="30000"/>
              </a:spcAft>
              <a:buFontTx/>
              <a:buNone/>
            </a:pPr>
            <a:endParaRPr lang="en-GB" altLang="en-US" sz="2000" b="1" dirty="0" smtClean="0">
              <a:solidFill>
                <a:srgbClr val="0033CC"/>
              </a:solidFill>
            </a:endParaRPr>
          </a:p>
          <a:p>
            <a:pPr>
              <a:lnSpc>
                <a:spcPct val="80000"/>
              </a:lnSpc>
              <a:spcBef>
                <a:spcPct val="30000"/>
              </a:spcBef>
              <a:spcAft>
                <a:spcPct val="30000"/>
              </a:spcAft>
              <a:buFontTx/>
              <a:buNone/>
            </a:pPr>
            <a:r>
              <a:rPr lang="en-GB" altLang="en-US" sz="2000" b="1" dirty="0" smtClean="0">
                <a:solidFill>
                  <a:srgbClr val="0033CC"/>
                </a:solidFill>
              </a:rPr>
              <a:t>	</a:t>
            </a:r>
          </a:p>
          <a:p>
            <a:pPr>
              <a:lnSpc>
                <a:spcPct val="80000"/>
              </a:lnSpc>
              <a:spcBef>
                <a:spcPct val="30000"/>
              </a:spcBef>
              <a:spcAft>
                <a:spcPct val="30000"/>
              </a:spcAft>
              <a:buFontTx/>
              <a:buNone/>
            </a:pPr>
            <a:endParaRPr lang="en-GB" altLang="en-US" sz="2000" b="1" dirty="0" smtClean="0">
              <a:solidFill>
                <a:srgbClr val="FFCC00"/>
              </a:solidFill>
            </a:endParaRPr>
          </a:p>
          <a:p>
            <a:pPr>
              <a:lnSpc>
                <a:spcPct val="80000"/>
              </a:lnSpc>
              <a:spcBef>
                <a:spcPct val="30000"/>
              </a:spcBef>
              <a:spcAft>
                <a:spcPct val="30000"/>
              </a:spcAft>
              <a:buFontTx/>
              <a:buNone/>
            </a:pPr>
            <a:r>
              <a:rPr lang="en-GB" altLang="en-US" sz="2000" b="1" dirty="0" smtClean="0"/>
              <a:t>	</a:t>
            </a:r>
          </a:p>
          <a:p>
            <a:pPr>
              <a:lnSpc>
                <a:spcPct val="80000"/>
              </a:lnSpc>
              <a:spcBef>
                <a:spcPct val="30000"/>
              </a:spcBef>
              <a:spcAft>
                <a:spcPct val="30000"/>
              </a:spcAft>
              <a:buFontTx/>
              <a:buNone/>
            </a:pPr>
            <a:r>
              <a:rPr lang="en-GB" altLang="en-US" sz="2000" b="1" dirty="0" smtClean="0"/>
              <a:t>	</a:t>
            </a:r>
            <a:endParaRPr lang="en-GB" altLang="en-US" sz="2000" b="1" dirty="0" smtClean="0">
              <a:solidFill>
                <a:srgbClr val="FF0000"/>
              </a:solidFill>
            </a:endParaRPr>
          </a:p>
          <a:p>
            <a:pPr>
              <a:lnSpc>
                <a:spcPct val="80000"/>
              </a:lnSpc>
              <a:spcBef>
                <a:spcPct val="30000"/>
              </a:spcBef>
              <a:spcAft>
                <a:spcPct val="30000"/>
              </a:spcAft>
              <a:buFontTx/>
              <a:buNone/>
            </a:pPr>
            <a:endParaRPr lang="en-GB" altLang="en-US" sz="2000" b="1" dirty="0" smtClean="0"/>
          </a:p>
        </p:txBody>
      </p:sp>
    </p:spTree>
    <p:extLst>
      <p:ext uri="{BB962C8B-B14F-4D97-AF65-F5344CB8AC3E}">
        <p14:creationId xmlns:p14="http://schemas.microsoft.com/office/powerpoint/2010/main" val="81080780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rtlCol="0">
            <a:normAutofit/>
          </a:bodyPr>
          <a:lstStyle/>
          <a:p>
            <a:pPr algn="ctr" eaLnBrk="1" fontAlgn="auto" hangingPunct="1">
              <a:spcAft>
                <a:spcPts val="0"/>
              </a:spcAft>
              <a:defRPr/>
            </a:pPr>
            <a:r>
              <a:rPr lang="en-GB" altLang="en-US" sz="4000" b="1" dirty="0" smtClean="0">
                <a:solidFill>
                  <a:srgbClr val="0033CC"/>
                </a:solidFill>
                <a:latin typeface="+mn-lt"/>
              </a:rPr>
              <a:t>Outline</a:t>
            </a:r>
          </a:p>
        </p:txBody>
      </p:sp>
      <p:sp>
        <p:nvSpPr>
          <p:cNvPr id="10243" name="Rectangle 3"/>
          <p:cNvSpPr>
            <a:spLocks noGrp="1" noChangeArrowheads="1"/>
          </p:cNvSpPr>
          <p:nvPr>
            <p:ph idx="1"/>
          </p:nvPr>
        </p:nvSpPr>
        <p:spPr>
          <a:xfrm>
            <a:off x="785611" y="1490663"/>
            <a:ext cx="8590164" cy="4871500"/>
          </a:xfrm>
        </p:spPr>
        <p:txBody>
          <a:bodyPr/>
          <a:lstStyle/>
          <a:p>
            <a:pPr marL="361950" indent="-361950" eaLnBrk="1" hangingPunct="1">
              <a:buFont typeface="Arial" panose="020B0604020202020204" pitchFamily="34" charset="0"/>
              <a:buNone/>
            </a:pPr>
            <a:r>
              <a:rPr lang="en-GB" altLang="en-US" sz="2800" b="1" dirty="0" smtClean="0">
                <a:solidFill>
                  <a:schemeClr val="tx1"/>
                </a:solidFill>
              </a:rPr>
              <a:t>The session aims:</a:t>
            </a:r>
            <a:r>
              <a:rPr lang="en-GB" altLang="en-US" sz="2800" dirty="0" smtClean="0">
                <a:solidFill>
                  <a:schemeClr val="tx1"/>
                </a:solidFill>
              </a:rPr>
              <a:t>	</a:t>
            </a:r>
          </a:p>
          <a:p>
            <a:pPr marL="361950" indent="-361950" eaLnBrk="1" hangingPunct="1">
              <a:buFont typeface="Arial" panose="020B0604020202020204" pitchFamily="34" charset="0"/>
              <a:buNone/>
            </a:pPr>
            <a:endParaRPr lang="en-GB" altLang="en-US" sz="1600" b="1" dirty="0" smtClean="0">
              <a:solidFill>
                <a:schemeClr val="tx1"/>
              </a:solidFill>
            </a:endParaRPr>
          </a:p>
          <a:p>
            <a:pPr marL="457200" lvl="1" indent="-457200" eaLnBrk="1" hangingPunct="1">
              <a:buFont typeface="+mj-lt"/>
              <a:buAutoNum type="arabicPeriod"/>
            </a:pPr>
            <a:r>
              <a:rPr lang="en-GB" altLang="en-US" b="1" dirty="0" smtClean="0">
                <a:solidFill>
                  <a:schemeClr val="tx1"/>
                </a:solidFill>
              </a:rPr>
              <a:t>To examine why </a:t>
            </a:r>
            <a:r>
              <a:rPr lang="en-GB" altLang="en-US" b="1" dirty="0" err="1" smtClean="0">
                <a:solidFill>
                  <a:schemeClr val="tx1"/>
                </a:solidFill>
              </a:rPr>
              <a:t>EAL</a:t>
            </a:r>
            <a:r>
              <a:rPr lang="en-GB" altLang="en-US" b="1" dirty="0" smtClean="0">
                <a:solidFill>
                  <a:schemeClr val="tx1"/>
                </a:solidFill>
              </a:rPr>
              <a:t> matters, including </a:t>
            </a:r>
            <a:r>
              <a:rPr lang="en-GB" altLang="en-US" b="1" dirty="0">
                <a:solidFill>
                  <a:schemeClr val="tx1"/>
                </a:solidFill>
              </a:rPr>
              <a:t>p</a:t>
            </a:r>
            <a:r>
              <a:rPr lang="en-GB" altLang="en-US" b="1" dirty="0" smtClean="0">
                <a:solidFill>
                  <a:schemeClr val="tx1"/>
                </a:solidFill>
              </a:rPr>
              <a:t>olicy concerns</a:t>
            </a:r>
          </a:p>
          <a:p>
            <a:pPr marL="457200" lvl="1" indent="-457200" eaLnBrk="1" hangingPunct="1">
              <a:buFont typeface="+mj-lt"/>
              <a:buAutoNum type="arabicPeriod"/>
            </a:pPr>
            <a:endParaRPr lang="en-GB" altLang="en-US" sz="1000" b="1" dirty="0" smtClean="0">
              <a:solidFill>
                <a:schemeClr val="tx1"/>
              </a:solidFill>
            </a:endParaRPr>
          </a:p>
          <a:p>
            <a:pPr marL="457200" lvl="1" indent="-457200" eaLnBrk="1" hangingPunct="1">
              <a:buFont typeface="+mj-lt"/>
              <a:buAutoNum type="arabicPeriod"/>
            </a:pPr>
            <a:r>
              <a:rPr lang="en-GB" altLang="en-US" b="1" dirty="0" smtClean="0">
                <a:solidFill>
                  <a:schemeClr val="tx1"/>
                </a:solidFill>
              </a:rPr>
              <a:t>To look at the weaknesses of </a:t>
            </a:r>
            <a:r>
              <a:rPr lang="en-GB" altLang="en-US" b="1" dirty="0">
                <a:solidFill>
                  <a:schemeClr val="tx1"/>
                </a:solidFill>
              </a:rPr>
              <a:t>using </a:t>
            </a:r>
            <a:r>
              <a:rPr lang="en-GB" altLang="en-US" b="1" dirty="0" smtClean="0">
                <a:solidFill>
                  <a:schemeClr val="tx1"/>
                </a:solidFill>
              </a:rPr>
              <a:t>EAL and Non-EAL and Ethnic </a:t>
            </a:r>
            <a:r>
              <a:rPr lang="en-GB" altLang="en-US" b="1" dirty="0">
                <a:solidFill>
                  <a:schemeClr val="tx1"/>
                </a:solidFill>
              </a:rPr>
              <a:t>Group Categories </a:t>
            </a:r>
            <a:r>
              <a:rPr lang="en-GB" altLang="en-US" b="1" dirty="0" smtClean="0">
                <a:solidFill>
                  <a:schemeClr val="tx1"/>
                </a:solidFill>
              </a:rPr>
              <a:t>for </a:t>
            </a:r>
            <a:r>
              <a:rPr lang="en-GB" altLang="en-US" b="1" dirty="0">
                <a:solidFill>
                  <a:schemeClr val="tx1"/>
                </a:solidFill>
              </a:rPr>
              <a:t>monitoring EAL pupils attainment in </a:t>
            </a:r>
            <a:r>
              <a:rPr lang="en-GB" altLang="en-US" b="1" dirty="0" smtClean="0">
                <a:solidFill>
                  <a:schemeClr val="tx1"/>
                </a:solidFill>
              </a:rPr>
              <a:t>England</a:t>
            </a:r>
          </a:p>
          <a:p>
            <a:pPr marL="457200" lvl="1" indent="-457200" eaLnBrk="1" hangingPunct="1">
              <a:buFont typeface="+mj-lt"/>
              <a:buAutoNum type="arabicPeriod"/>
            </a:pPr>
            <a:endParaRPr lang="en-GB" altLang="en-US" sz="1000" b="1" dirty="0">
              <a:solidFill>
                <a:schemeClr val="tx1"/>
              </a:solidFill>
            </a:endParaRPr>
          </a:p>
          <a:p>
            <a:pPr marL="457200" lvl="1" indent="-457200" eaLnBrk="1" hangingPunct="1">
              <a:buFont typeface="+mj-lt"/>
              <a:buAutoNum type="arabicPeriod"/>
            </a:pPr>
            <a:r>
              <a:rPr lang="en-GB" altLang="en-US" b="1" dirty="0" smtClean="0">
                <a:solidFill>
                  <a:schemeClr val="tx1"/>
                </a:solidFill>
              </a:rPr>
              <a:t>To explore a complementary  approach of monitoring  EAL pupils achievement by:</a:t>
            </a:r>
          </a:p>
          <a:p>
            <a:pPr lvl="1" eaLnBrk="1" hangingPunct="1">
              <a:buFont typeface="Wingdings" panose="05000000000000000000" pitchFamily="2" charset="2"/>
              <a:buChar char="§"/>
            </a:pPr>
            <a:r>
              <a:rPr lang="en-GB" altLang="en-US" b="1" dirty="0" smtClean="0">
                <a:solidFill>
                  <a:schemeClr val="tx1"/>
                </a:solidFill>
              </a:rPr>
              <a:t>Ethnic background  </a:t>
            </a:r>
          </a:p>
          <a:p>
            <a:pPr lvl="1" eaLnBrk="1" hangingPunct="1">
              <a:buFont typeface="Wingdings" panose="05000000000000000000" pitchFamily="2" charset="2"/>
              <a:buChar char="§"/>
            </a:pPr>
            <a:r>
              <a:rPr lang="en-GB" altLang="en-US" b="1" dirty="0" smtClean="0">
                <a:solidFill>
                  <a:schemeClr val="tx1"/>
                </a:solidFill>
              </a:rPr>
              <a:t>Language diversity </a:t>
            </a:r>
          </a:p>
          <a:p>
            <a:pPr lvl="1" eaLnBrk="1" hangingPunct="1">
              <a:buFont typeface="Wingdings" panose="05000000000000000000" pitchFamily="2" charset="2"/>
              <a:buChar char="§"/>
            </a:pPr>
            <a:r>
              <a:rPr lang="en-GB" altLang="en-US" b="1" dirty="0" smtClean="0">
                <a:solidFill>
                  <a:schemeClr val="tx1"/>
                </a:solidFill>
              </a:rPr>
              <a:t>Stages of English language proficiency </a:t>
            </a:r>
            <a:endParaRPr lang="en-GB" altLang="en-US" b="1" dirty="0">
              <a:solidFill>
                <a:schemeClr val="tx1"/>
              </a:solidFill>
            </a:endParaRPr>
          </a:p>
          <a:p>
            <a:pPr lvl="1" eaLnBrk="1" hangingPunct="1">
              <a:buFont typeface="Wingdings" panose="05000000000000000000" pitchFamily="2" charset="2"/>
              <a:buChar char="§"/>
            </a:pPr>
            <a:endParaRPr lang="en-GB" altLang="en-US" b="1" dirty="0" smtClean="0">
              <a:solidFill>
                <a:schemeClr val="tx1"/>
              </a:solidFill>
            </a:endParaRPr>
          </a:p>
          <a:p>
            <a:pPr marL="0" indent="0">
              <a:lnSpc>
                <a:spcPct val="80000"/>
              </a:lnSpc>
              <a:buNone/>
            </a:pPr>
            <a:r>
              <a:rPr lang="en-GB" altLang="en-US" sz="2000" b="1" dirty="0">
                <a:solidFill>
                  <a:schemeClr val="tx1"/>
                </a:solidFill>
              </a:rPr>
              <a:t>4</a:t>
            </a:r>
            <a:r>
              <a:rPr lang="en-GB" altLang="en-US" sz="2000" b="1" dirty="0" smtClean="0">
                <a:solidFill>
                  <a:schemeClr val="tx1"/>
                </a:solidFill>
              </a:rPr>
              <a:t>. Conclusions and Implications for </a:t>
            </a:r>
            <a:r>
              <a:rPr lang="en-GB" altLang="en-US" sz="2000" b="1" dirty="0">
                <a:solidFill>
                  <a:schemeClr val="tx1"/>
                </a:solidFill>
              </a:rPr>
              <a:t>policy and </a:t>
            </a:r>
            <a:r>
              <a:rPr lang="en-GB" altLang="en-US" sz="2000" b="1" dirty="0" smtClean="0">
                <a:solidFill>
                  <a:schemeClr val="tx1"/>
                </a:solidFill>
              </a:rPr>
              <a:t>practice</a:t>
            </a:r>
            <a:endParaRPr lang="en-GB" altLang="en-US" sz="2000" b="1" dirty="0">
              <a:solidFill>
                <a:schemeClr val="tx1"/>
              </a:solidFill>
            </a:endParaRPr>
          </a:p>
        </p:txBody>
      </p:sp>
    </p:spTree>
    <p:extLst>
      <p:ext uri="{BB962C8B-B14F-4D97-AF65-F5344CB8AC3E}">
        <p14:creationId xmlns:p14="http://schemas.microsoft.com/office/powerpoint/2010/main" val="119361596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241541"/>
            <a:ext cx="8420100" cy="672859"/>
          </a:xfrm>
        </p:spPr>
        <p:txBody>
          <a:bodyPr/>
          <a:lstStyle/>
          <a:p>
            <a:r>
              <a:rPr lang="en-GB" dirty="0" smtClean="0">
                <a:solidFill>
                  <a:srgbClr val="0033CC"/>
                </a:solidFill>
              </a:rPr>
              <a:t>The Data and Source of Evidence</a:t>
            </a:r>
            <a:endParaRPr lang="en-GB" dirty="0">
              <a:solidFill>
                <a:srgbClr val="0033CC"/>
              </a:solidFill>
            </a:endParaRPr>
          </a:p>
        </p:txBody>
      </p:sp>
      <p:sp>
        <p:nvSpPr>
          <p:cNvPr id="3" name="Content Placeholder 2"/>
          <p:cNvSpPr>
            <a:spLocks noGrp="1"/>
          </p:cNvSpPr>
          <p:nvPr>
            <p:ph idx="1"/>
          </p:nvPr>
        </p:nvSpPr>
        <p:spPr>
          <a:xfrm>
            <a:off x="431320" y="992038"/>
            <a:ext cx="9135373" cy="5788325"/>
          </a:xfrm>
        </p:spPr>
        <p:txBody>
          <a:bodyPr/>
          <a:lstStyle/>
          <a:p>
            <a:pPr marL="0" indent="0">
              <a:buNone/>
            </a:pPr>
            <a:r>
              <a:rPr lang="en-GB" sz="1600" b="1" dirty="0" smtClean="0">
                <a:solidFill>
                  <a:srgbClr val="FF0000"/>
                </a:solidFill>
              </a:rPr>
              <a:t>1.</a:t>
            </a:r>
            <a:r>
              <a:rPr lang="en-GB" sz="1600" b="1" dirty="0" smtClean="0">
                <a:solidFill>
                  <a:schemeClr val="tx1"/>
                </a:solidFill>
              </a:rPr>
              <a:t>   </a:t>
            </a:r>
            <a:r>
              <a:rPr lang="en-GB" sz="1600" b="1" dirty="0" smtClean="0">
                <a:solidFill>
                  <a:srgbClr val="FF0000"/>
                </a:solidFill>
              </a:rPr>
              <a:t>The data: </a:t>
            </a:r>
            <a:r>
              <a:rPr lang="en-GB" sz="1600" b="1" dirty="0" smtClean="0">
                <a:solidFill>
                  <a:schemeClr val="tx1"/>
                </a:solidFill>
              </a:rPr>
              <a:t>The </a:t>
            </a:r>
            <a:r>
              <a:rPr lang="en-GB" sz="1600" b="1" dirty="0">
                <a:solidFill>
                  <a:schemeClr val="tx1"/>
                </a:solidFill>
              </a:rPr>
              <a:t>data source </a:t>
            </a:r>
            <a:r>
              <a:rPr lang="en-GB" sz="1600" b="1" dirty="0" smtClean="0">
                <a:solidFill>
                  <a:schemeClr val="tx1"/>
                </a:solidFill>
              </a:rPr>
              <a:t>is the National </a:t>
            </a:r>
            <a:r>
              <a:rPr lang="en-GB" sz="1600" b="1" dirty="0">
                <a:solidFill>
                  <a:schemeClr val="tx1"/>
                </a:solidFill>
              </a:rPr>
              <a:t>Pupil Database.   </a:t>
            </a:r>
          </a:p>
          <a:p>
            <a:r>
              <a:rPr lang="en-GB" sz="1600" b="1" dirty="0" smtClean="0">
                <a:solidFill>
                  <a:schemeClr val="tx1"/>
                </a:solidFill>
              </a:rPr>
              <a:t>The </a:t>
            </a:r>
            <a:r>
              <a:rPr lang="en-GB" sz="1600" b="1" dirty="0">
                <a:solidFill>
                  <a:schemeClr val="tx1"/>
                </a:solidFill>
              </a:rPr>
              <a:t>sample size of the pupils who completed GCSE in summer 2014 is 558,432.  </a:t>
            </a:r>
          </a:p>
          <a:p>
            <a:pPr lvl="0"/>
            <a:r>
              <a:rPr lang="en-GB" sz="1600" b="1" dirty="0">
                <a:solidFill>
                  <a:schemeClr val="tx1"/>
                </a:solidFill>
              </a:rPr>
              <a:t>The sample size of the pupils who completed KS2 in summer </a:t>
            </a:r>
            <a:r>
              <a:rPr lang="en-GB" sz="1600" b="1" dirty="0" smtClean="0">
                <a:solidFill>
                  <a:schemeClr val="tx1"/>
                </a:solidFill>
              </a:rPr>
              <a:t>2014 is </a:t>
            </a:r>
            <a:r>
              <a:rPr lang="en-GB" sz="1600" b="1" dirty="0">
                <a:solidFill>
                  <a:schemeClr val="tx1"/>
                </a:solidFill>
              </a:rPr>
              <a:t>550,969.  </a:t>
            </a:r>
          </a:p>
          <a:p>
            <a:pPr lvl="0"/>
            <a:r>
              <a:rPr lang="en-GB" sz="1600" b="1" dirty="0">
                <a:solidFill>
                  <a:schemeClr val="tx1"/>
                </a:solidFill>
              </a:rPr>
              <a:t>The dataset includes information on language spoken at home, ethnicity, free school meals, gender and results at </a:t>
            </a:r>
            <a:r>
              <a:rPr lang="en-GB" sz="1600" b="1" dirty="0" smtClean="0">
                <a:solidFill>
                  <a:schemeClr val="tx1"/>
                </a:solidFill>
              </a:rPr>
              <a:t>KS2 and GCSE. </a:t>
            </a:r>
          </a:p>
          <a:p>
            <a:pPr lvl="0"/>
            <a:endParaRPr lang="en-GB" sz="800" b="1" dirty="0">
              <a:solidFill>
                <a:schemeClr val="tx1"/>
              </a:solidFill>
            </a:endParaRPr>
          </a:p>
          <a:p>
            <a:pPr marL="0" indent="0">
              <a:buNone/>
            </a:pPr>
            <a:r>
              <a:rPr lang="en-GB" sz="1600" b="1" dirty="0" smtClean="0">
                <a:solidFill>
                  <a:srgbClr val="FF0000"/>
                </a:solidFill>
              </a:rPr>
              <a:t>2.   Measures </a:t>
            </a:r>
            <a:r>
              <a:rPr lang="en-GB" sz="1600" b="1" dirty="0">
                <a:solidFill>
                  <a:srgbClr val="FF0000"/>
                </a:solidFill>
              </a:rPr>
              <a:t>of pupil </a:t>
            </a:r>
            <a:r>
              <a:rPr lang="en-GB" sz="1600" b="1" dirty="0" smtClean="0">
                <a:solidFill>
                  <a:srgbClr val="FF0000"/>
                </a:solidFill>
              </a:rPr>
              <a:t>performance </a:t>
            </a:r>
            <a:endParaRPr lang="en-GB" sz="1600" b="1" dirty="0">
              <a:solidFill>
                <a:srgbClr val="FF0000"/>
              </a:solidFill>
            </a:endParaRPr>
          </a:p>
          <a:p>
            <a:pPr lvl="0"/>
            <a:r>
              <a:rPr lang="en-GB" sz="1600" b="1" dirty="0">
                <a:solidFill>
                  <a:schemeClr val="tx1"/>
                </a:solidFill>
              </a:rPr>
              <a:t>KS2 tests and </a:t>
            </a:r>
            <a:r>
              <a:rPr lang="en-GB" sz="1600" b="1" dirty="0" smtClean="0">
                <a:solidFill>
                  <a:schemeClr val="tx1"/>
                </a:solidFill>
              </a:rPr>
              <a:t>performance- Pupils </a:t>
            </a:r>
            <a:r>
              <a:rPr lang="en-GB" sz="1600" b="1" dirty="0">
                <a:solidFill>
                  <a:schemeClr val="tx1"/>
                </a:solidFill>
              </a:rPr>
              <a:t>achieving level 4+ at Reading, Writing and Maths combined </a:t>
            </a:r>
          </a:p>
          <a:p>
            <a:pPr lvl="0"/>
            <a:r>
              <a:rPr lang="en-GB" sz="1600" b="1" dirty="0">
                <a:solidFill>
                  <a:schemeClr val="tx1"/>
                </a:solidFill>
              </a:rPr>
              <a:t>KS4 </a:t>
            </a:r>
            <a:r>
              <a:rPr lang="en-GB" sz="1600" b="1" dirty="0" smtClean="0">
                <a:solidFill>
                  <a:schemeClr val="tx1"/>
                </a:solidFill>
              </a:rPr>
              <a:t>performance </a:t>
            </a:r>
            <a:r>
              <a:rPr lang="en-GB" sz="1600" b="1" dirty="0">
                <a:solidFill>
                  <a:schemeClr val="tx1"/>
                </a:solidFill>
              </a:rPr>
              <a:t>is measured by 5+A*-C including English and Maths </a:t>
            </a:r>
            <a:endParaRPr lang="en-GB" sz="1600" b="1" dirty="0" smtClean="0">
              <a:solidFill>
                <a:schemeClr val="tx1"/>
              </a:solidFill>
            </a:endParaRPr>
          </a:p>
          <a:p>
            <a:pPr lvl="0"/>
            <a:endParaRPr lang="en-GB" sz="800" b="1" dirty="0">
              <a:solidFill>
                <a:schemeClr val="tx1"/>
              </a:solidFill>
            </a:endParaRPr>
          </a:p>
          <a:p>
            <a:pPr marL="0" indent="0">
              <a:buNone/>
            </a:pPr>
            <a:r>
              <a:rPr lang="en-GB" sz="1600" b="1" dirty="0" smtClean="0">
                <a:solidFill>
                  <a:srgbClr val="FF0000"/>
                </a:solidFill>
              </a:rPr>
              <a:t>3.   Measures </a:t>
            </a:r>
            <a:r>
              <a:rPr lang="en-GB" sz="1600" b="1" dirty="0">
                <a:solidFill>
                  <a:srgbClr val="FF0000"/>
                </a:solidFill>
              </a:rPr>
              <a:t>of </a:t>
            </a:r>
            <a:r>
              <a:rPr lang="en-GB" sz="1600" b="1" dirty="0" err="1">
                <a:solidFill>
                  <a:srgbClr val="FF0000"/>
                </a:solidFill>
              </a:rPr>
              <a:t>EAL</a:t>
            </a:r>
            <a:r>
              <a:rPr lang="en-GB" sz="1600" b="1" dirty="0">
                <a:solidFill>
                  <a:srgbClr val="FF0000"/>
                </a:solidFill>
              </a:rPr>
              <a:t> a</a:t>
            </a:r>
            <a:r>
              <a:rPr lang="en-GB" sz="1600" b="1" dirty="0" smtClean="0">
                <a:solidFill>
                  <a:srgbClr val="FF0000"/>
                </a:solidFill>
              </a:rPr>
              <a:t>ssessment</a:t>
            </a:r>
            <a:endParaRPr lang="en-GB" sz="1600" dirty="0">
              <a:solidFill>
                <a:srgbClr val="FF0000"/>
              </a:solidFill>
            </a:endParaRPr>
          </a:p>
          <a:p>
            <a:r>
              <a:rPr lang="en-GB" sz="1600" b="1" dirty="0" smtClean="0">
                <a:solidFill>
                  <a:schemeClr val="tx1"/>
                </a:solidFill>
              </a:rPr>
              <a:t>The data source is Lambeth LA. </a:t>
            </a:r>
            <a:r>
              <a:rPr lang="en-US" sz="1600" b="1" dirty="0" smtClean="0">
                <a:solidFill>
                  <a:schemeClr val="tx1"/>
                </a:solidFill>
              </a:rPr>
              <a:t>EAL proficiency and language spoken at home has been collected in Lambeth since 1990 at individual pupil level.</a:t>
            </a:r>
            <a:r>
              <a:rPr lang="en-GB" sz="1600" dirty="0" smtClean="0">
                <a:solidFill>
                  <a:schemeClr val="tx1"/>
                </a:solidFill>
              </a:rPr>
              <a:t>. </a:t>
            </a:r>
          </a:p>
          <a:p>
            <a:r>
              <a:rPr lang="en-GB" sz="1600" dirty="0" smtClean="0">
                <a:solidFill>
                  <a:srgbClr val="0033CC"/>
                </a:solidFill>
              </a:rPr>
              <a:t>Lambeth EAL Stages were developed from </a:t>
            </a:r>
            <a:r>
              <a:rPr lang="en-GB" sz="1600" dirty="0">
                <a:solidFill>
                  <a:srgbClr val="0033CC"/>
                </a:solidFill>
              </a:rPr>
              <a:t>Hilary Hester EAL </a:t>
            </a:r>
            <a:r>
              <a:rPr lang="en-GB" sz="1600" dirty="0" smtClean="0">
                <a:solidFill>
                  <a:srgbClr val="0033CC"/>
                </a:solidFill>
              </a:rPr>
              <a:t>Stages. </a:t>
            </a:r>
            <a:r>
              <a:rPr lang="en-GB" sz="1600" dirty="0">
                <a:solidFill>
                  <a:srgbClr val="0033CC"/>
                </a:solidFill>
              </a:rPr>
              <a:t>27 Years </a:t>
            </a:r>
            <a:r>
              <a:rPr lang="en-GB" sz="1600" dirty="0" smtClean="0">
                <a:solidFill>
                  <a:srgbClr val="0033CC"/>
                </a:solidFill>
              </a:rPr>
              <a:t>experience.</a:t>
            </a:r>
          </a:p>
          <a:p>
            <a:pPr lvl="0"/>
            <a:r>
              <a:rPr lang="en-US" sz="1600" b="1" dirty="0" smtClean="0">
                <a:solidFill>
                  <a:schemeClr val="tx1"/>
                </a:solidFill>
              </a:rPr>
              <a:t>Four </a:t>
            </a:r>
            <a:r>
              <a:rPr lang="en-US" sz="1600" b="1" dirty="0">
                <a:solidFill>
                  <a:schemeClr val="tx1"/>
                </a:solidFill>
              </a:rPr>
              <a:t>point levels of fluency in English assessment scale to indicate proficiency in English, ranging from beginner to fully fluent in English. </a:t>
            </a:r>
            <a:endParaRPr lang="en-GB" sz="1600" dirty="0">
              <a:solidFill>
                <a:schemeClr val="tx1"/>
              </a:solidFill>
            </a:endParaRPr>
          </a:p>
          <a:p>
            <a:pPr lvl="2"/>
            <a:r>
              <a:rPr lang="en-GB" sz="1600" b="1" dirty="0">
                <a:solidFill>
                  <a:schemeClr val="tx1"/>
                </a:solidFill>
              </a:rPr>
              <a:t>Stage 1: </a:t>
            </a:r>
            <a:r>
              <a:rPr lang="en-GB" sz="1600" b="1" i="1" dirty="0">
                <a:solidFill>
                  <a:schemeClr val="tx1"/>
                </a:solidFill>
              </a:rPr>
              <a:t>New to English.</a:t>
            </a:r>
            <a:r>
              <a:rPr lang="en-GB" sz="1600" b="1" dirty="0">
                <a:solidFill>
                  <a:schemeClr val="tx1"/>
                </a:solidFill>
              </a:rPr>
              <a:t> Beginner, needs support to operate in English.</a:t>
            </a:r>
            <a:endParaRPr lang="en-GB" sz="1600" dirty="0">
              <a:solidFill>
                <a:schemeClr val="tx1"/>
              </a:solidFill>
            </a:endParaRPr>
          </a:p>
          <a:p>
            <a:pPr lvl="2"/>
            <a:r>
              <a:rPr lang="en-GB" sz="1600" b="1" dirty="0">
                <a:solidFill>
                  <a:schemeClr val="tx1"/>
                </a:solidFill>
              </a:rPr>
              <a:t>Stage </a:t>
            </a:r>
            <a:r>
              <a:rPr lang="en-GB" sz="1600" b="1" dirty="0" smtClean="0">
                <a:solidFill>
                  <a:schemeClr val="tx1"/>
                </a:solidFill>
              </a:rPr>
              <a:t>2: </a:t>
            </a:r>
            <a:r>
              <a:rPr lang="en-GB" sz="1600" b="1" i="1" dirty="0" smtClean="0">
                <a:solidFill>
                  <a:schemeClr val="tx1"/>
                </a:solidFill>
              </a:rPr>
              <a:t>Becoming </a:t>
            </a:r>
            <a:r>
              <a:rPr lang="en-GB" sz="1600" b="1" i="1" dirty="0">
                <a:solidFill>
                  <a:schemeClr val="tx1"/>
                </a:solidFill>
              </a:rPr>
              <a:t>familiar with </a:t>
            </a:r>
            <a:r>
              <a:rPr lang="en-GB" sz="1600" b="1" i="1" dirty="0" smtClean="0">
                <a:solidFill>
                  <a:schemeClr val="tx1"/>
                </a:solidFill>
              </a:rPr>
              <a:t>English. </a:t>
            </a:r>
            <a:r>
              <a:rPr lang="en-GB" sz="1600" b="1" dirty="0" smtClean="0">
                <a:solidFill>
                  <a:schemeClr val="tx1"/>
                </a:solidFill>
              </a:rPr>
              <a:t>Needs</a:t>
            </a:r>
            <a:r>
              <a:rPr lang="en-GB" sz="1600" b="1" i="1" dirty="0" smtClean="0">
                <a:solidFill>
                  <a:schemeClr val="tx1"/>
                </a:solidFill>
              </a:rPr>
              <a:t> </a:t>
            </a:r>
            <a:r>
              <a:rPr lang="en-GB" sz="1600" b="1" dirty="0" smtClean="0">
                <a:solidFill>
                  <a:schemeClr val="tx1"/>
                </a:solidFill>
              </a:rPr>
              <a:t>considerable support. </a:t>
            </a:r>
            <a:endParaRPr lang="en-GB" sz="1600" dirty="0">
              <a:solidFill>
                <a:schemeClr val="tx1"/>
              </a:solidFill>
            </a:endParaRPr>
          </a:p>
          <a:p>
            <a:pPr lvl="2"/>
            <a:r>
              <a:rPr lang="en-GB" sz="1600" b="1" dirty="0">
                <a:solidFill>
                  <a:schemeClr val="tx1"/>
                </a:solidFill>
              </a:rPr>
              <a:t>Stage 3: </a:t>
            </a:r>
            <a:r>
              <a:rPr lang="en-GB" sz="1600" b="1" i="1" dirty="0">
                <a:solidFill>
                  <a:schemeClr val="tx1"/>
                </a:solidFill>
              </a:rPr>
              <a:t>Becoming confident as user of English.</a:t>
            </a:r>
            <a:r>
              <a:rPr lang="en-GB" sz="1600" b="1" dirty="0">
                <a:solidFill>
                  <a:schemeClr val="tx1"/>
                </a:solidFill>
              </a:rPr>
              <a:t> Needs only some support.</a:t>
            </a:r>
            <a:endParaRPr lang="en-GB" sz="1600" dirty="0">
              <a:solidFill>
                <a:schemeClr val="tx1"/>
              </a:solidFill>
            </a:endParaRPr>
          </a:p>
          <a:p>
            <a:pPr lvl="2"/>
            <a:r>
              <a:rPr lang="en-GB" sz="1600" b="1" dirty="0">
                <a:solidFill>
                  <a:schemeClr val="tx1"/>
                </a:solidFill>
              </a:rPr>
              <a:t>Stage 4: </a:t>
            </a:r>
            <a:r>
              <a:rPr lang="en-GB" sz="1600" b="1" i="1" dirty="0" smtClean="0">
                <a:solidFill>
                  <a:schemeClr val="tx1"/>
                </a:solidFill>
              </a:rPr>
              <a:t>Fully </a:t>
            </a:r>
            <a:r>
              <a:rPr lang="en-GB" sz="1600" b="1" i="1" dirty="0">
                <a:solidFill>
                  <a:schemeClr val="tx1"/>
                </a:solidFill>
              </a:rPr>
              <a:t>fluent in English</a:t>
            </a:r>
            <a:r>
              <a:rPr lang="en-GB" sz="1600" b="1" dirty="0">
                <a:solidFill>
                  <a:schemeClr val="tx1"/>
                </a:solidFill>
              </a:rPr>
              <a:t>.  </a:t>
            </a:r>
            <a:endParaRPr lang="en-GB" sz="1600" dirty="0">
              <a:solidFill>
                <a:schemeClr val="tx1"/>
              </a:solidFill>
            </a:endParaRPr>
          </a:p>
          <a:p>
            <a:pPr lvl="2"/>
            <a:endParaRPr lang="en-GB" sz="1600" b="1" dirty="0">
              <a:solidFill>
                <a:schemeClr val="tx1"/>
              </a:solidFill>
            </a:endParaRPr>
          </a:p>
          <a:p>
            <a:pPr marL="0" indent="0">
              <a:buNone/>
            </a:pPr>
            <a:r>
              <a:rPr lang="en-GB" sz="1600" dirty="0">
                <a:solidFill>
                  <a:schemeClr val="tx1"/>
                </a:solidFill>
              </a:rPr>
              <a:t> </a:t>
            </a:r>
          </a:p>
          <a:p>
            <a:endParaRPr lang="en-GB" sz="1600" dirty="0">
              <a:solidFill>
                <a:schemeClr val="tx1"/>
              </a:solidFill>
            </a:endParaRPr>
          </a:p>
        </p:txBody>
      </p:sp>
    </p:spTree>
    <p:extLst>
      <p:ext uri="{BB962C8B-B14F-4D97-AF65-F5344CB8AC3E}">
        <p14:creationId xmlns:p14="http://schemas.microsoft.com/office/powerpoint/2010/main" val="321041211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138023"/>
            <a:ext cx="8420100" cy="741871"/>
          </a:xfrm>
          <a:solidFill>
            <a:schemeClr val="bg1"/>
          </a:solidFill>
        </p:spPr>
        <p:txBody>
          <a:bodyPr/>
          <a:lstStyle/>
          <a:p>
            <a:r>
              <a:rPr lang="en-GB" altLang="en-US" sz="2800" dirty="0">
                <a:solidFill>
                  <a:srgbClr val="0033CC"/>
                </a:solidFill>
              </a:rPr>
              <a:t>Why English as an Additional  Language (EAL) Matters - </a:t>
            </a:r>
            <a:r>
              <a:rPr lang="en-GB" altLang="en-US" sz="2800" dirty="0">
                <a:solidFill>
                  <a:srgbClr val="FF0000"/>
                </a:solidFill>
              </a:rPr>
              <a:t>Policy Concerns</a:t>
            </a:r>
            <a:endParaRPr lang="en-GB" sz="2800" dirty="0">
              <a:solidFill>
                <a:schemeClr val="tx1"/>
              </a:solidFill>
            </a:endParaRPr>
          </a:p>
        </p:txBody>
      </p:sp>
      <p:pic>
        <p:nvPicPr>
          <p:cNvPr id="4" name="Picture 3"/>
          <p:cNvPicPr>
            <a:picLocks noChangeAspect="1"/>
          </p:cNvPicPr>
          <p:nvPr/>
        </p:nvPicPr>
        <p:blipFill>
          <a:blip r:embed="rId2"/>
          <a:stretch>
            <a:fillRect/>
          </a:stretch>
        </p:blipFill>
        <p:spPr>
          <a:xfrm>
            <a:off x="4353060" y="1253260"/>
            <a:ext cx="5022715" cy="5441998"/>
          </a:xfrm>
          <a:prstGeom prst="rect">
            <a:avLst/>
          </a:prstGeom>
        </p:spPr>
      </p:pic>
      <p:sp>
        <p:nvSpPr>
          <p:cNvPr id="6" name="Rectangle 5"/>
          <p:cNvSpPr/>
          <p:nvPr/>
        </p:nvSpPr>
        <p:spPr bwMode="auto">
          <a:xfrm>
            <a:off x="284672" y="1253260"/>
            <a:ext cx="4002654" cy="544199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eaLnBrk="1" fontAlgn="auto" hangingPunct="1">
              <a:spcAft>
                <a:spcPts val="0"/>
              </a:spcAft>
              <a:buFont typeface="Arial" panose="020B0604020202020204" pitchFamily="34" charset="0"/>
              <a:buChar char="•"/>
              <a:defRPr/>
            </a:pPr>
            <a:r>
              <a:rPr lang="en-GB" altLang="en-US" sz="1600" b="1" dirty="0" smtClean="0">
                <a:latin typeface="Arial" panose="020B0604020202020204" pitchFamily="34" charset="0"/>
                <a:cs typeface="Arial" panose="020B0604020202020204" pitchFamily="34" charset="0"/>
              </a:rPr>
              <a:t>There is a growing EAL population in </a:t>
            </a:r>
            <a:r>
              <a:rPr lang="en-GB" altLang="en-US" sz="1600" b="1" dirty="0">
                <a:latin typeface="Arial" panose="020B0604020202020204" pitchFamily="34" charset="0"/>
                <a:cs typeface="Arial" panose="020B0604020202020204" pitchFamily="34" charset="0"/>
              </a:rPr>
              <a:t>England and it has increased by 135% since 1997.</a:t>
            </a:r>
          </a:p>
          <a:p>
            <a:pPr marL="285750" indent="-285750" eaLnBrk="1" fontAlgn="auto" hangingPunct="1">
              <a:spcAft>
                <a:spcPts val="0"/>
              </a:spcAft>
              <a:buFont typeface="Arial" panose="020B0604020202020204" pitchFamily="34" charset="0"/>
              <a:buChar char="•"/>
              <a:defRPr/>
            </a:pPr>
            <a:endParaRPr lang="en-GB" altLang="en-US" sz="800" b="1" dirty="0">
              <a:latin typeface="Arial" panose="020B0604020202020204" pitchFamily="34" charset="0"/>
              <a:cs typeface="Arial" panose="020B0604020202020204" pitchFamily="34" charset="0"/>
            </a:endParaRPr>
          </a:p>
          <a:p>
            <a:pPr marL="285750" indent="-285750" eaLnBrk="1" fontAlgn="auto" hangingPunct="1">
              <a:spcAft>
                <a:spcPts val="0"/>
              </a:spcAft>
              <a:buFont typeface="Arial" panose="020B0604020202020204" pitchFamily="34" charset="0"/>
              <a:buChar char="•"/>
              <a:defRPr/>
            </a:pPr>
            <a:r>
              <a:rPr lang="en-GB" altLang="en-US" sz="1600" b="1" dirty="0">
                <a:latin typeface="Arial" panose="020B0604020202020204" pitchFamily="34" charset="0"/>
                <a:cs typeface="Arial" panose="020B0604020202020204" pitchFamily="34" charset="0"/>
              </a:rPr>
              <a:t>The 2015 School Census indicated  there are </a:t>
            </a:r>
            <a:r>
              <a:rPr lang="en-GB" altLang="en-US" sz="1600" b="1" dirty="0" smtClean="0">
                <a:latin typeface="Arial" panose="020B0604020202020204" pitchFamily="34" charset="0"/>
                <a:cs typeface="Arial" panose="020B0604020202020204" pitchFamily="34" charset="0"/>
              </a:rPr>
              <a:t>over 1.2 million </a:t>
            </a:r>
            <a:r>
              <a:rPr lang="en-GB" altLang="en-US" sz="1600" b="1" dirty="0">
                <a:latin typeface="Arial" panose="020B0604020202020204" pitchFamily="34" charset="0"/>
                <a:cs typeface="Arial" panose="020B0604020202020204" pitchFamily="34" charset="0"/>
              </a:rPr>
              <a:t>EAL pupils in England. This is about 18% of the school population (DfE, 2016)</a:t>
            </a:r>
          </a:p>
          <a:p>
            <a:pPr marL="285750" indent="-285750" eaLnBrk="1" fontAlgn="auto" hangingPunct="1">
              <a:spcAft>
                <a:spcPts val="0"/>
              </a:spcAft>
              <a:buFont typeface="Arial" panose="020B0604020202020204" pitchFamily="34" charset="0"/>
              <a:buChar char="•"/>
              <a:defRPr/>
            </a:pPr>
            <a:endParaRPr lang="en-GB" altLang="en-US" sz="800" b="1" dirty="0">
              <a:latin typeface="Arial" panose="020B0604020202020204" pitchFamily="34" charset="0"/>
              <a:cs typeface="Arial" panose="020B0604020202020204" pitchFamily="34" charset="0"/>
            </a:endParaRPr>
          </a:p>
          <a:p>
            <a:pPr marL="285750" indent="-285750" fontAlgn="auto">
              <a:spcAft>
                <a:spcPts val="0"/>
              </a:spcAft>
              <a:buFont typeface="Arial" panose="020B0604020202020204" pitchFamily="34" charset="0"/>
              <a:buChar char="•"/>
              <a:defRPr/>
            </a:pPr>
            <a:r>
              <a:rPr lang="en-GB" altLang="en-US" sz="1600" b="1" dirty="0" smtClean="0">
                <a:latin typeface="+mj-lt"/>
              </a:rPr>
              <a:t>The </a:t>
            </a:r>
            <a:r>
              <a:rPr lang="en-GB" altLang="en-US" sz="1600" b="1" dirty="0">
                <a:latin typeface="+mj-lt"/>
              </a:rPr>
              <a:t>proportion of EAL pupils who are not fluent in English has also increased</a:t>
            </a:r>
            <a:r>
              <a:rPr lang="en-GB" altLang="en-US" sz="1600" b="1" dirty="0">
                <a:solidFill>
                  <a:srgbClr val="FF0000"/>
                </a:solidFill>
                <a:latin typeface="+mj-lt"/>
              </a:rPr>
              <a:t>. </a:t>
            </a:r>
            <a:r>
              <a:rPr lang="en-GB" altLang="en-US" sz="1600" b="1" dirty="0" smtClean="0">
                <a:solidFill>
                  <a:srgbClr val="FF0000"/>
                </a:solidFill>
                <a:latin typeface="+mj-lt"/>
              </a:rPr>
              <a:t>In Lambeth’s case about  39% </a:t>
            </a:r>
            <a:r>
              <a:rPr lang="en-GB" altLang="en-US" sz="1600" b="1" dirty="0">
                <a:solidFill>
                  <a:srgbClr val="FF0000"/>
                </a:solidFill>
                <a:latin typeface="+mj-lt"/>
              </a:rPr>
              <a:t>of EAL </a:t>
            </a:r>
            <a:r>
              <a:rPr lang="en-GB" altLang="en-US" sz="1600" b="1" dirty="0" smtClean="0">
                <a:solidFill>
                  <a:srgbClr val="FF0000"/>
                </a:solidFill>
                <a:latin typeface="+mj-lt"/>
              </a:rPr>
              <a:t> at KS1, 30% at KS2 and 10% at GCSE were classified as non-fluent in </a:t>
            </a:r>
            <a:r>
              <a:rPr lang="en-GB" altLang="en-US" sz="1600" b="1" dirty="0">
                <a:solidFill>
                  <a:srgbClr val="FF0000"/>
                </a:solidFill>
                <a:latin typeface="+mj-lt"/>
              </a:rPr>
              <a:t>English</a:t>
            </a:r>
            <a:r>
              <a:rPr lang="en-GB" altLang="en-US" sz="1600" b="1" dirty="0" smtClean="0">
                <a:solidFill>
                  <a:srgbClr val="FF0000"/>
                </a:solidFill>
                <a:latin typeface="+mj-lt"/>
              </a:rPr>
              <a:t>.</a:t>
            </a:r>
          </a:p>
          <a:p>
            <a:pPr marL="285750" indent="-285750" fontAlgn="auto">
              <a:spcAft>
                <a:spcPts val="0"/>
              </a:spcAft>
              <a:buFont typeface="Arial" panose="020B0604020202020204" pitchFamily="34" charset="0"/>
              <a:buChar char="•"/>
              <a:defRPr/>
            </a:pPr>
            <a:endParaRPr lang="en-GB" altLang="en-US" sz="800" b="1" dirty="0" smtClean="0">
              <a:latin typeface="+mj-lt"/>
            </a:endParaRPr>
          </a:p>
          <a:p>
            <a:pPr marL="285750" indent="-285750" fontAlgn="auto">
              <a:spcAft>
                <a:spcPts val="0"/>
              </a:spcAft>
              <a:buFont typeface="Arial" panose="020B0604020202020204" pitchFamily="34" charset="0"/>
              <a:buChar char="•"/>
              <a:defRPr/>
            </a:pPr>
            <a:r>
              <a:rPr lang="en-GB" altLang="en-US" sz="1600" b="1" dirty="0">
                <a:latin typeface="Arial" panose="020B0604020202020204" pitchFamily="34" charset="0"/>
                <a:cs typeface="Arial" panose="020B0604020202020204" pitchFamily="34" charset="0"/>
              </a:rPr>
              <a:t>Over 350 languages are spoken in England’s schools</a:t>
            </a:r>
          </a:p>
          <a:p>
            <a:pPr marL="285750" indent="-285750" fontAlgn="auto">
              <a:spcAft>
                <a:spcPts val="0"/>
              </a:spcAft>
              <a:buFont typeface="Arial" panose="020B0604020202020204" pitchFamily="34" charset="0"/>
              <a:buChar char="•"/>
              <a:defRPr/>
            </a:pPr>
            <a:endParaRPr lang="en-GB" altLang="en-US" sz="800" b="1" dirty="0">
              <a:latin typeface="+mj-lt"/>
            </a:endParaRPr>
          </a:p>
          <a:p>
            <a:pPr marL="285750" indent="-285750" eaLnBrk="1" fontAlgn="auto" hangingPunct="1">
              <a:spcAft>
                <a:spcPts val="0"/>
              </a:spcAft>
              <a:buFont typeface="Arial" panose="020B0604020202020204" pitchFamily="34" charset="0"/>
              <a:buChar char="•"/>
              <a:defRPr/>
            </a:pPr>
            <a:r>
              <a:rPr lang="en-US" altLang="en-US" sz="1600" b="1" dirty="0" smtClean="0">
                <a:latin typeface="Arial" panose="020B0604020202020204" pitchFamily="34" charset="0"/>
                <a:cs typeface="Arial" panose="020B0604020202020204" pitchFamily="34" charset="0"/>
              </a:rPr>
              <a:t>There </a:t>
            </a:r>
            <a:r>
              <a:rPr lang="en-US" altLang="en-US" sz="1600" b="1" dirty="0">
                <a:latin typeface="Arial" panose="020B0604020202020204" pitchFamily="34" charset="0"/>
                <a:cs typeface="Arial" panose="020B0604020202020204" pitchFamily="34" charset="0"/>
              </a:rPr>
              <a:t>is a need for additional </a:t>
            </a:r>
            <a:r>
              <a:rPr lang="en-US" altLang="en-US" sz="1600" b="1" dirty="0" smtClean="0">
                <a:latin typeface="Arial" panose="020B0604020202020204" pitchFamily="34" charset="0"/>
                <a:cs typeface="Arial" panose="020B0604020202020204" pitchFamily="34" charset="0"/>
              </a:rPr>
              <a:t>funding and targeted </a:t>
            </a:r>
            <a:r>
              <a:rPr lang="en-US" altLang="en-US" sz="1600" b="1" dirty="0">
                <a:latin typeface="Arial" panose="020B0604020202020204" pitchFamily="34" charset="0"/>
                <a:cs typeface="Arial" panose="020B0604020202020204" pitchFamily="34" charset="0"/>
              </a:rPr>
              <a:t>support for EAL pupils to improve their levels of fluency in English.</a:t>
            </a:r>
            <a:endParaRPr lang="en-GB" altLang="en-US" sz="1600" b="1" dirty="0">
              <a:latin typeface="Arial" panose="020B0604020202020204" pitchFamily="34" charset="0"/>
              <a:cs typeface="Arial" panose="020B0604020202020204" pitchFamily="34" charset="0"/>
            </a:endParaRPr>
          </a:p>
          <a:p>
            <a:pPr marL="285750" indent="-285750" eaLnBrk="1" fontAlgn="auto" hangingPunct="1">
              <a:spcAft>
                <a:spcPts val="0"/>
              </a:spcAft>
              <a:buFont typeface="Arial" panose="020B0604020202020204" pitchFamily="34" charset="0"/>
              <a:buChar char="•"/>
              <a:defRPr/>
            </a:pPr>
            <a:endParaRPr lang="en-GB" altLang="en-US" sz="1600" b="1" dirty="0">
              <a:latin typeface="Arial" panose="020B0604020202020204" pitchFamily="34" charset="0"/>
              <a:cs typeface="Arial" panose="020B0604020202020204" pitchFamily="34" charset="0"/>
            </a:endParaRPr>
          </a:p>
        </p:txBody>
      </p:sp>
      <p:sp>
        <p:nvSpPr>
          <p:cNvPr id="7" name="Rectangle 6"/>
          <p:cNvSpPr/>
          <p:nvPr/>
        </p:nvSpPr>
        <p:spPr bwMode="auto">
          <a:xfrm>
            <a:off x="4470266" y="2884866"/>
            <a:ext cx="695459" cy="27045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KS4</a:t>
            </a:r>
          </a:p>
        </p:txBody>
      </p:sp>
    </p:spTree>
    <p:extLst>
      <p:ext uri="{BB962C8B-B14F-4D97-AF65-F5344CB8AC3E}">
        <p14:creationId xmlns:p14="http://schemas.microsoft.com/office/powerpoint/2010/main" val="1624251003"/>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149255"/>
            <a:ext cx="8420100" cy="1143000"/>
          </a:xfrm>
        </p:spPr>
        <p:txBody>
          <a:bodyPr/>
          <a:lstStyle/>
          <a:p>
            <a:r>
              <a:rPr lang="en-GB" sz="2800" dirty="0" smtClean="0">
                <a:solidFill>
                  <a:srgbClr val="0033CC"/>
                </a:solidFill>
              </a:rPr>
              <a:t>Policy Concerns: Misunderstanding about EAL pupils, </a:t>
            </a:r>
            <a:r>
              <a:rPr lang="en-GB" sz="2800" dirty="0">
                <a:solidFill>
                  <a:srgbClr val="0033CC"/>
                </a:solidFill>
              </a:rPr>
              <a:t>language, m</a:t>
            </a:r>
            <a:r>
              <a:rPr lang="en-GB" sz="2800" dirty="0" smtClean="0">
                <a:solidFill>
                  <a:srgbClr val="0033CC"/>
                </a:solidFill>
              </a:rPr>
              <a:t>igration and </a:t>
            </a:r>
            <a:r>
              <a:rPr lang="en-GB" sz="2800" dirty="0">
                <a:solidFill>
                  <a:srgbClr val="0033CC"/>
                </a:solidFill>
              </a:rPr>
              <a:t>social cohesion</a:t>
            </a:r>
          </a:p>
        </p:txBody>
      </p:sp>
      <p:sp>
        <p:nvSpPr>
          <p:cNvPr id="3" name="Content Placeholder 2"/>
          <p:cNvSpPr>
            <a:spLocks noGrp="1"/>
          </p:cNvSpPr>
          <p:nvPr>
            <p:ph sz="half" idx="1"/>
          </p:nvPr>
        </p:nvSpPr>
        <p:spPr>
          <a:xfrm>
            <a:off x="552090" y="1457865"/>
            <a:ext cx="8997351" cy="4899804"/>
          </a:xfrm>
        </p:spPr>
        <p:txBody>
          <a:bodyPr/>
          <a:lstStyle/>
          <a:p>
            <a:r>
              <a:rPr lang="en-GB" sz="1600" b="1" dirty="0" smtClean="0">
                <a:solidFill>
                  <a:schemeClr val="tx1"/>
                </a:solidFill>
              </a:rPr>
              <a:t>There is a misunderstanding about EAL pupils  and </a:t>
            </a:r>
            <a:r>
              <a:rPr lang="en-GB" sz="1600" b="1" dirty="0">
                <a:solidFill>
                  <a:schemeClr val="tx1"/>
                </a:solidFill>
              </a:rPr>
              <a:t>fears around immigrants </a:t>
            </a:r>
            <a:endParaRPr lang="en-GB" sz="1600" b="1" dirty="0" smtClean="0">
              <a:solidFill>
                <a:schemeClr val="tx1"/>
              </a:solidFill>
            </a:endParaRPr>
          </a:p>
          <a:p>
            <a:endParaRPr lang="en-GB" sz="800" b="1" dirty="0" smtClean="0">
              <a:solidFill>
                <a:schemeClr val="tx1"/>
              </a:solidFill>
            </a:endParaRPr>
          </a:p>
          <a:p>
            <a:pPr marL="0" indent="0">
              <a:buNone/>
            </a:pPr>
            <a:r>
              <a:rPr lang="en-GB" sz="1600" b="1" dirty="0" smtClean="0">
                <a:solidFill>
                  <a:srgbClr val="0033CC"/>
                </a:solidFill>
              </a:rPr>
              <a:t>       	“You </a:t>
            </a:r>
            <a:r>
              <a:rPr lang="en-GB" sz="1600" b="1" dirty="0">
                <a:solidFill>
                  <a:srgbClr val="0033CC"/>
                </a:solidFill>
              </a:rPr>
              <a:t>only have to look at London, where almost half of all primary school </a:t>
            </a:r>
            <a:r>
              <a:rPr lang="en-GB" sz="1600" b="1" dirty="0" smtClean="0">
                <a:solidFill>
                  <a:srgbClr val="0033CC"/>
                </a:solidFill>
              </a:rPr>
              <a:t>	children 	speak </a:t>
            </a:r>
            <a:r>
              <a:rPr lang="en-GB" sz="1600" b="1" dirty="0">
                <a:solidFill>
                  <a:srgbClr val="0033CC"/>
                </a:solidFill>
              </a:rPr>
              <a:t>English as a second language, to see the challenges we </a:t>
            </a:r>
            <a:r>
              <a:rPr lang="en-GB" sz="1600" b="1" dirty="0" smtClean="0">
                <a:solidFill>
                  <a:srgbClr val="0033CC"/>
                </a:solidFill>
              </a:rPr>
              <a:t>now</a:t>
            </a:r>
            <a:r>
              <a:rPr lang="en-GB" sz="1600" b="1" dirty="0" smtClean="0">
                <a:solidFill>
                  <a:srgbClr val="0033CC"/>
                </a:solidFill>
              </a:rPr>
              <a:t>	</a:t>
            </a:r>
            <a:r>
              <a:rPr lang="en-GB" sz="1600" b="1" dirty="0" smtClean="0">
                <a:solidFill>
                  <a:srgbClr val="0033CC"/>
                </a:solidFill>
              </a:rPr>
              <a:t>face </a:t>
            </a:r>
            <a:r>
              <a:rPr lang="en-GB" sz="1600" b="1" dirty="0">
                <a:solidFill>
                  <a:srgbClr val="0033CC"/>
                </a:solidFill>
              </a:rPr>
              <a:t>as a country. This isn't fair to anyone: how can people build relationships </a:t>
            </a:r>
            <a:r>
              <a:rPr lang="en-GB" sz="1600" b="1" dirty="0" smtClean="0">
                <a:solidFill>
                  <a:srgbClr val="0033CC"/>
                </a:solidFill>
              </a:rPr>
              <a:t>	with </a:t>
            </a:r>
            <a:r>
              <a:rPr lang="en-GB" sz="1600" b="1" dirty="0">
                <a:solidFill>
                  <a:srgbClr val="0033CC"/>
                </a:solidFill>
              </a:rPr>
              <a:t>their neighbours if they can't even speak the same </a:t>
            </a:r>
            <a:r>
              <a:rPr lang="en-GB" sz="1600" b="1" dirty="0" smtClean="0">
                <a:solidFill>
                  <a:srgbClr val="0033CC"/>
                </a:solidFill>
              </a:rPr>
              <a:t>language?”</a:t>
            </a:r>
          </a:p>
          <a:p>
            <a:endParaRPr lang="en-GB" sz="1600" b="1" dirty="0" smtClean="0">
              <a:solidFill>
                <a:srgbClr val="0033CC"/>
              </a:solidFill>
            </a:endParaRPr>
          </a:p>
          <a:p>
            <a:pPr marL="0" indent="0">
              <a:buNone/>
            </a:pPr>
            <a:r>
              <a:rPr lang="en-GB" sz="1600" b="1" dirty="0" smtClean="0">
                <a:solidFill>
                  <a:srgbClr val="32681D"/>
                </a:solidFill>
              </a:rPr>
              <a:t>	Primary </a:t>
            </a:r>
            <a:r>
              <a:rPr lang="en-GB" sz="1600" b="1" dirty="0">
                <a:solidFill>
                  <a:srgbClr val="32681D"/>
                </a:solidFill>
              </a:rPr>
              <a:t>Minister Theresa </a:t>
            </a:r>
            <a:r>
              <a:rPr lang="en-GB" sz="1600" b="1" dirty="0" smtClean="0">
                <a:solidFill>
                  <a:srgbClr val="32681D"/>
                </a:solidFill>
              </a:rPr>
              <a:t>May, in </a:t>
            </a:r>
            <a:r>
              <a:rPr lang="en-GB" sz="1600" b="1" dirty="0">
                <a:solidFill>
                  <a:srgbClr val="32681D"/>
                </a:solidFill>
              </a:rPr>
              <a:t>a speech to </a:t>
            </a:r>
            <a:r>
              <a:rPr lang="en-GB" sz="1600" b="1" dirty="0" smtClean="0">
                <a:solidFill>
                  <a:srgbClr val="32681D"/>
                </a:solidFill>
              </a:rPr>
              <a:t>think tank </a:t>
            </a:r>
            <a:r>
              <a:rPr lang="en-GB" sz="1600" b="1" dirty="0">
                <a:solidFill>
                  <a:srgbClr val="32681D"/>
                </a:solidFill>
              </a:rPr>
              <a:t>Policy Exchange in </a:t>
            </a:r>
            <a:r>
              <a:rPr lang="en-GB" sz="1600" b="1" dirty="0" smtClean="0">
                <a:solidFill>
                  <a:srgbClr val="32681D"/>
                </a:solidFill>
              </a:rPr>
              <a:t>2012, 	Source: The Guardian , 10 October 2016</a:t>
            </a:r>
          </a:p>
          <a:p>
            <a:pPr marL="0" indent="0">
              <a:buNone/>
            </a:pPr>
            <a:endParaRPr lang="en-GB" sz="800" b="1" dirty="0">
              <a:solidFill>
                <a:srgbClr val="32681D"/>
              </a:solidFill>
            </a:endParaRPr>
          </a:p>
          <a:p>
            <a:r>
              <a:rPr lang="en-GB" sz="1600" b="1" dirty="0">
                <a:solidFill>
                  <a:schemeClr val="tx1"/>
                </a:solidFill>
              </a:rPr>
              <a:t>Theresa May  statements  appears to confuse "speaking English as a second language" with "can't even speak the same language".</a:t>
            </a:r>
          </a:p>
          <a:p>
            <a:endParaRPr lang="en-GB" sz="1600" b="1" dirty="0">
              <a:solidFill>
                <a:schemeClr val="tx1"/>
              </a:solidFill>
            </a:endParaRPr>
          </a:p>
          <a:p>
            <a:r>
              <a:rPr lang="en-GB" sz="1600" b="1" dirty="0">
                <a:solidFill>
                  <a:schemeClr val="tx1"/>
                </a:solidFill>
              </a:rPr>
              <a:t> It is true that almost half of all primary school children in London speak English as a second language. </a:t>
            </a:r>
            <a:r>
              <a:rPr lang="en-GB" sz="1600" b="1" dirty="0" smtClean="0">
                <a:solidFill>
                  <a:schemeClr val="tx1"/>
                </a:solidFill>
              </a:rPr>
              <a:t>But </a:t>
            </a:r>
            <a:r>
              <a:rPr lang="en-GB" sz="1600" b="1" dirty="0">
                <a:solidFill>
                  <a:schemeClr val="tx1"/>
                </a:solidFill>
              </a:rPr>
              <a:t>this doesn't mean that they, or their parents, can't speak English with their friends and neighbours</a:t>
            </a:r>
          </a:p>
          <a:p>
            <a:endParaRPr lang="en-GB" sz="1600" b="1" dirty="0">
              <a:solidFill>
                <a:schemeClr val="tx1"/>
              </a:solidFill>
            </a:endParaRPr>
          </a:p>
          <a:p>
            <a:r>
              <a:rPr lang="en-GB" sz="1600" b="1" dirty="0" smtClean="0">
                <a:solidFill>
                  <a:schemeClr val="tx1"/>
                </a:solidFill>
              </a:rPr>
              <a:t>These </a:t>
            </a:r>
            <a:r>
              <a:rPr lang="en-GB" sz="1600" b="1" dirty="0">
                <a:solidFill>
                  <a:schemeClr val="tx1"/>
                </a:solidFill>
              </a:rPr>
              <a:t>are inaccurate, unhelpful and miss the point that EAL pupils need support in order to achieve academic success in the long-term.</a:t>
            </a:r>
          </a:p>
          <a:p>
            <a:pPr marL="0" indent="0">
              <a:buNone/>
            </a:pPr>
            <a:endParaRPr lang="en-GB" sz="1600" b="1" dirty="0">
              <a:solidFill>
                <a:srgbClr val="32681D"/>
              </a:solidFill>
            </a:endParaRPr>
          </a:p>
        </p:txBody>
      </p:sp>
    </p:spTree>
    <p:extLst>
      <p:ext uri="{BB962C8B-B14F-4D97-AF65-F5344CB8AC3E}">
        <p14:creationId xmlns:p14="http://schemas.microsoft.com/office/powerpoint/2010/main" val="3363610492"/>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428345"/>
            <a:ext cx="8420100" cy="739265"/>
          </a:xfrm>
        </p:spPr>
        <p:txBody>
          <a:bodyPr/>
          <a:lstStyle/>
          <a:p>
            <a:r>
              <a:rPr lang="en-GB" sz="2800" dirty="0" smtClean="0">
                <a:solidFill>
                  <a:srgbClr val="0033CC"/>
                </a:solidFill>
              </a:rPr>
              <a:t>Concerns </a:t>
            </a:r>
            <a:r>
              <a:rPr lang="en-GB" sz="2800" dirty="0">
                <a:solidFill>
                  <a:srgbClr val="0033CC"/>
                </a:solidFill>
              </a:rPr>
              <a:t>about using EAL and non-EAL categories for monitoring EAL attainment</a:t>
            </a:r>
            <a:endParaRPr lang="en-GB" sz="2800" dirty="0"/>
          </a:p>
        </p:txBody>
      </p:sp>
      <p:sp>
        <p:nvSpPr>
          <p:cNvPr id="3" name="Content Placeholder 2"/>
          <p:cNvSpPr>
            <a:spLocks noGrp="1"/>
          </p:cNvSpPr>
          <p:nvPr>
            <p:ph sz="half" idx="1"/>
          </p:nvPr>
        </p:nvSpPr>
        <p:spPr>
          <a:xfrm>
            <a:off x="744687" y="1541082"/>
            <a:ext cx="8842076" cy="4597257"/>
          </a:xfrm>
        </p:spPr>
        <p:txBody>
          <a:bodyPr/>
          <a:lstStyle/>
          <a:p>
            <a:pPr>
              <a:buFont typeface="+mj-lt"/>
              <a:buAutoNum type="arabicPeriod"/>
            </a:pPr>
            <a:r>
              <a:rPr lang="en-GB" sz="1600" b="1" dirty="0">
                <a:solidFill>
                  <a:schemeClr val="tx1"/>
                </a:solidFill>
              </a:rPr>
              <a:t>There are also </a:t>
            </a:r>
            <a:r>
              <a:rPr lang="en-GB" sz="1600" b="1" dirty="0" smtClean="0">
                <a:solidFill>
                  <a:schemeClr val="tx1"/>
                </a:solidFill>
              </a:rPr>
              <a:t>concerns </a:t>
            </a:r>
            <a:r>
              <a:rPr lang="en-GB" sz="1600" b="1" dirty="0">
                <a:solidFill>
                  <a:schemeClr val="tx1"/>
                </a:solidFill>
              </a:rPr>
              <a:t>about using EAL and non-EAL categories for monitoring EAL attainment. Key </a:t>
            </a:r>
            <a:r>
              <a:rPr lang="en-GB" sz="1600" b="1" dirty="0" smtClean="0">
                <a:solidFill>
                  <a:schemeClr val="tx1"/>
                </a:solidFill>
              </a:rPr>
              <a:t>question: </a:t>
            </a:r>
            <a:r>
              <a:rPr lang="en-GB" sz="1600" b="1" i="1" dirty="0">
                <a:solidFill>
                  <a:srgbClr val="FF0000"/>
                </a:solidFill>
              </a:rPr>
              <a:t>‘What does EAL and non EAL tell us about pupil  performance?</a:t>
            </a:r>
          </a:p>
          <a:p>
            <a:pPr>
              <a:buFont typeface="+mj-lt"/>
              <a:buAutoNum type="arabicPeriod"/>
            </a:pPr>
            <a:endParaRPr lang="en-GB" sz="800" dirty="0" smtClean="0">
              <a:solidFill>
                <a:schemeClr val="tx1"/>
              </a:solidFill>
            </a:endParaRPr>
          </a:p>
          <a:p>
            <a:pPr>
              <a:buFont typeface="+mj-lt"/>
              <a:buAutoNum type="arabicPeriod"/>
            </a:pPr>
            <a:r>
              <a:rPr lang="en-GB" sz="1600" b="1" dirty="0" smtClean="0">
                <a:solidFill>
                  <a:schemeClr val="tx1"/>
                </a:solidFill>
              </a:rPr>
              <a:t>Recent </a:t>
            </a:r>
            <a:r>
              <a:rPr lang="en-GB" sz="1600" b="1" dirty="0">
                <a:solidFill>
                  <a:schemeClr val="tx1"/>
                </a:solidFill>
              </a:rPr>
              <a:t>Headlines in “Education in England 2016” report by Centre </a:t>
            </a:r>
            <a:r>
              <a:rPr lang="en-GB" sz="1600" b="1" dirty="0" smtClean="0">
                <a:solidFill>
                  <a:schemeClr val="tx1"/>
                </a:solidFill>
              </a:rPr>
              <a:t>Point asserts that ‘children </a:t>
            </a:r>
            <a:r>
              <a:rPr lang="en-GB" sz="1600" b="1" dirty="0">
                <a:solidFill>
                  <a:schemeClr val="tx1"/>
                </a:solidFill>
              </a:rPr>
              <a:t>with English as an additional language outperform </a:t>
            </a:r>
            <a:r>
              <a:rPr lang="en-GB" sz="1600" b="1" dirty="0" smtClean="0">
                <a:solidFill>
                  <a:schemeClr val="tx1"/>
                </a:solidFill>
              </a:rPr>
              <a:t>others, </a:t>
            </a:r>
            <a:r>
              <a:rPr lang="en-GB" sz="1600" b="1" dirty="0">
                <a:solidFill>
                  <a:schemeClr val="tx1"/>
                </a:solidFill>
              </a:rPr>
              <a:t>leaving other children behind</a:t>
            </a:r>
            <a:r>
              <a:rPr lang="en-GB" sz="1600" b="1" dirty="0" smtClean="0">
                <a:solidFill>
                  <a:schemeClr val="tx1"/>
                </a:solidFill>
              </a:rPr>
              <a:t>.’ (Centre </a:t>
            </a:r>
            <a:r>
              <a:rPr lang="en-GB" sz="1600" b="1" dirty="0">
                <a:solidFill>
                  <a:schemeClr val="tx1"/>
                </a:solidFill>
              </a:rPr>
              <a:t>point </a:t>
            </a:r>
            <a:r>
              <a:rPr lang="en-GB" sz="1600" b="1" dirty="0" smtClean="0">
                <a:solidFill>
                  <a:schemeClr val="tx1"/>
                </a:solidFill>
              </a:rPr>
              <a:t>Think Thank, 4 April 2016)</a:t>
            </a:r>
          </a:p>
          <a:p>
            <a:pPr>
              <a:buFont typeface="+mj-lt"/>
              <a:buAutoNum type="arabicPeriod"/>
            </a:pPr>
            <a:endParaRPr lang="en-GB" sz="800" b="1" dirty="0" smtClean="0">
              <a:solidFill>
                <a:schemeClr val="tx1"/>
              </a:solidFill>
            </a:endParaRPr>
          </a:p>
          <a:p>
            <a:pPr>
              <a:buFont typeface="+mj-lt"/>
              <a:buAutoNum type="arabicPeriod"/>
            </a:pPr>
            <a:r>
              <a:rPr lang="en-GB" sz="1600" b="1" dirty="0" smtClean="0">
                <a:solidFill>
                  <a:schemeClr val="tx1"/>
                </a:solidFill>
              </a:rPr>
              <a:t>These </a:t>
            </a:r>
            <a:r>
              <a:rPr lang="en-GB" sz="1600" b="1" dirty="0">
                <a:solidFill>
                  <a:schemeClr val="tx1"/>
                </a:solidFill>
              </a:rPr>
              <a:t>findings which failed to differentiate EAL attainment </a:t>
            </a:r>
            <a:r>
              <a:rPr lang="en-GB" sz="1600" b="1" dirty="0" smtClean="0">
                <a:solidFill>
                  <a:schemeClr val="tx1"/>
                </a:solidFill>
              </a:rPr>
              <a:t>and progress </a:t>
            </a:r>
            <a:r>
              <a:rPr lang="en-GB" sz="1600" b="1" dirty="0">
                <a:solidFill>
                  <a:schemeClr val="tx1"/>
                </a:solidFill>
              </a:rPr>
              <a:t>by stages of fluency has led to a number of national newspapers to </a:t>
            </a:r>
            <a:r>
              <a:rPr lang="en-GB" sz="1600" b="1" dirty="0" smtClean="0">
                <a:solidFill>
                  <a:schemeClr val="tx1"/>
                </a:solidFill>
              </a:rPr>
              <a:t>wrongly point </a:t>
            </a:r>
            <a:r>
              <a:rPr lang="en-GB" sz="1600" b="1" dirty="0">
                <a:solidFill>
                  <a:schemeClr val="tx1"/>
                </a:solidFill>
              </a:rPr>
              <a:t>out </a:t>
            </a:r>
            <a:r>
              <a:rPr lang="en-GB" sz="1600" b="1" dirty="0" smtClean="0">
                <a:solidFill>
                  <a:schemeClr val="tx1"/>
                </a:solidFill>
              </a:rPr>
              <a:t>that:</a:t>
            </a:r>
          </a:p>
          <a:p>
            <a:pPr>
              <a:buFont typeface="+mj-lt"/>
              <a:buAutoNum type="arabicPeriod"/>
            </a:pPr>
            <a:endParaRPr lang="en-GB" sz="600" b="1" dirty="0" smtClean="0">
              <a:solidFill>
                <a:schemeClr val="tx1"/>
              </a:solidFill>
            </a:endParaRPr>
          </a:p>
          <a:p>
            <a:pPr lvl="2"/>
            <a:r>
              <a:rPr lang="en-GB" sz="1600" b="1" i="1" dirty="0" smtClean="0">
                <a:solidFill>
                  <a:schemeClr val="tx1"/>
                </a:solidFill>
              </a:rPr>
              <a:t>‘</a:t>
            </a:r>
            <a:r>
              <a:rPr lang="en-GB" sz="1600" b="1" dirty="0">
                <a:solidFill>
                  <a:srgbClr val="0033CC"/>
                </a:solidFill>
              </a:rPr>
              <a:t>Pupils who speak English as a second language are outperforming </a:t>
            </a:r>
            <a:r>
              <a:rPr lang="en-GB" sz="1600" b="1" dirty="0" smtClean="0">
                <a:solidFill>
                  <a:srgbClr val="0033CC"/>
                </a:solidFill>
              </a:rPr>
              <a:t>white native </a:t>
            </a:r>
            <a:r>
              <a:rPr lang="en-GB" sz="1600" b="1" dirty="0">
                <a:solidFill>
                  <a:srgbClr val="0033CC"/>
                </a:solidFill>
              </a:rPr>
              <a:t>speakers </a:t>
            </a:r>
            <a:r>
              <a:rPr lang="en-GB" sz="1600" b="1" dirty="0" smtClean="0">
                <a:solidFill>
                  <a:srgbClr val="0033CC"/>
                </a:solidFill>
              </a:rPr>
              <a:t>(Press Association, 4 April 2016)</a:t>
            </a:r>
          </a:p>
          <a:p>
            <a:pPr lvl="2"/>
            <a:endParaRPr lang="en-GB" sz="800" b="1" dirty="0" smtClean="0">
              <a:solidFill>
                <a:srgbClr val="0033CC"/>
              </a:solidFill>
            </a:endParaRPr>
          </a:p>
          <a:p>
            <a:pPr lvl="2"/>
            <a:r>
              <a:rPr lang="en-GB" sz="1600" b="1" dirty="0" smtClean="0">
                <a:solidFill>
                  <a:srgbClr val="0033CC"/>
                </a:solidFill>
              </a:rPr>
              <a:t>White British </a:t>
            </a:r>
            <a:r>
              <a:rPr lang="en-GB" sz="1600" b="1" dirty="0">
                <a:solidFill>
                  <a:srgbClr val="0033CC"/>
                </a:solidFill>
              </a:rPr>
              <a:t>students fall behind other ethnic groups.’ (Press Association, 4 April </a:t>
            </a:r>
            <a:r>
              <a:rPr lang="en-GB" sz="1600" b="1" dirty="0" smtClean="0">
                <a:solidFill>
                  <a:srgbClr val="0033CC"/>
                </a:solidFill>
              </a:rPr>
              <a:t>2016)</a:t>
            </a:r>
          </a:p>
          <a:p>
            <a:pPr lvl="2"/>
            <a:endParaRPr lang="en-GB" sz="800" b="1" dirty="0" smtClean="0">
              <a:solidFill>
                <a:srgbClr val="0033CC"/>
              </a:solidFill>
            </a:endParaRPr>
          </a:p>
          <a:p>
            <a:pPr lvl="2"/>
            <a:r>
              <a:rPr lang="en-GB" sz="1600" b="1" dirty="0" smtClean="0">
                <a:solidFill>
                  <a:srgbClr val="0033CC"/>
                </a:solidFill>
              </a:rPr>
              <a:t>‘Pupils </a:t>
            </a:r>
            <a:r>
              <a:rPr lang="en-GB" sz="1600" b="1" dirty="0">
                <a:solidFill>
                  <a:srgbClr val="0033CC"/>
                </a:solidFill>
              </a:rPr>
              <a:t>with English </a:t>
            </a:r>
            <a:r>
              <a:rPr lang="en-GB" sz="1600" b="1" dirty="0" smtClean="0">
                <a:solidFill>
                  <a:srgbClr val="0033CC"/>
                </a:solidFill>
              </a:rPr>
              <a:t>as a </a:t>
            </a:r>
            <a:r>
              <a:rPr lang="en-GB" sz="1600" b="1" dirty="0">
                <a:solidFill>
                  <a:srgbClr val="0033CC"/>
                </a:solidFill>
              </a:rPr>
              <a:t>second language 'outperform' white British at GCSE.’ (The </a:t>
            </a:r>
            <a:r>
              <a:rPr lang="en-GB" sz="1600" b="1" dirty="0" smtClean="0">
                <a:solidFill>
                  <a:srgbClr val="0033CC"/>
                </a:solidFill>
              </a:rPr>
              <a:t>Daily Telegraph</a:t>
            </a:r>
            <a:r>
              <a:rPr lang="en-GB" sz="1600" b="1" dirty="0">
                <a:solidFill>
                  <a:srgbClr val="0033CC"/>
                </a:solidFill>
              </a:rPr>
              <a:t>, 4 April </a:t>
            </a:r>
            <a:r>
              <a:rPr lang="en-GB" sz="1600" b="1" dirty="0" smtClean="0">
                <a:solidFill>
                  <a:srgbClr val="0033CC"/>
                </a:solidFill>
              </a:rPr>
              <a:t>2016)</a:t>
            </a:r>
          </a:p>
          <a:p>
            <a:pPr lvl="2"/>
            <a:endParaRPr lang="en-GB" sz="800" b="1" dirty="0" smtClean="0">
              <a:solidFill>
                <a:srgbClr val="0033CC"/>
              </a:solidFill>
            </a:endParaRPr>
          </a:p>
        </p:txBody>
      </p:sp>
    </p:spTree>
    <p:extLst>
      <p:ext uri="{BB962C8B-B14F-4D97-AF65-F5344CB8AC3E}">
        <p14:creationId xmlns:p14="http://schemas.microsoft.com/office/powerpoint/2010/main" val="14743405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93" y="279074"/>
            <a:ext cx="8834907" cy="1166192"/>
          </a:xfrm>
        </p:spPr>
        <p:txBody>
          <a:bodyPr/>
          <a:lstStyle/>
          <a:p>
            <a:r>
              <a:rPr lang="en-GB" sz="2800" dirty="0" smtClean="0">
                <a:solidFill>
                  <a:srgbClr val="0033CC"/>
                </a:solidFill>
              </a:rPr>
              <a:t>Concern about using EAL </a:t>
            </a:r>
            <a:r>
              <a:rPr lang="en-GB" sz="2800" dirty="0">
                <a:solidFill>
                  <a:srgbClr val="0033CC"/>
                </a:solidFill>
              </a:rPr>
              <a:t>and non-EAL </a:t>
            </a:r>
            <a:r>
              <a:rPr lang="en-GB" sz="2800" dirty="0" smtClean="0">
                <a:solidFill>
                  <a:srgbClr val="0033CC"/>
                </a:solidFill>
              </a:rPr>
              <a:t>categories for monitoring EAL attainment</a:t>
            </a:r>
            <a:endParaRPr lang="en-GB" sz="1600" dirty="0">
              <a:solidFill>
                <a:schemeClr val="tx1"/>
              </a:solidFill>
            </a:endParaRPr>
          </a:p>
        </p:txBody>
      </p:sp>
      <p:sp>
        <p:nvSpPr>
          <p:cNvPr id="3" name="Content Placeholder 2"/>
          <p:cNvSpPr>
            <a:spLocks noGrp="1"/>
          </p:cNvSpPr>
          <p:nvPr>
            <p:ph sz="half" idx="1"/>
          </p:nvPr>
        </p:nvSpPr>
        <p:spPr>
          <a:xfrm>
            <a:off x="379170" y="1836033"/>
            <a:ext cx="5759285" cy="4215096"/>
          </a:xfrm>
        </p:spPr>
        <p:txBody>
          <a:bodyPr>
            <a:noAutofit/>
          </a:bodyPr>
          <a:lstStyle/>
          <a:p>
            <a:r>
              <a:rPr lang="en-GB" sz="1600" b="1" dirty="0" smtClean="0">
                <a:solidFill>
                  <a:schemeClr val="tx1"/>
                </a:solidFill>
              </a:rPr>
              <a:t>The EAL data shows that nationally </a:t>
            </a:r>
            <a:r>
              <a:rPr lang="en-GB" sz="1600" b="1" dirty="0">
                <a:solidFill>
                  <a:schemeClr val="tx1"/>
                </a:solidFill>
              </a:rPr>
              <a:t>at Key Stage 4, pupils with English as an additional language achieved less well at GCSE  than those with English as their first language. </a:t>
            </a:r>
            <a:endParaRPr lang="en-GB" sz="1600" b="1" dirty="0" smtClean="0">
              <a:solidFill>
                <a:schemeClr val="tx1"/>
              </a:solidFill>
            </a:endParaRPr>
          </a:p>
          <a:p>
            <a:endParaRPr lang="en-GB" sz="800" b="1" dirty="0">
              <a:solidFill>
                <a:schemeClr val="tx1"/>
              </a:solidFill>
            </a:endParaRPr>
          </a:p>
          <a:p>
            <a:endParaRPr lang="en-GB" sz="800" b="1" dirty="0" smtClean="0">
              <a:solidFill>
                <a:schemeClr val="tx1"/>
              </a:solidFill>
            </a:endParaRPr>
          </a:p>
          <a:p>
            <a:r>
              <a:rPr lang="en-GB" sz="1600" b="1" dirty="0" smtClean="0">
                <a:solidFill>
                  <a:schemeClr val="tx1"/>
                </a:solidFill>
              </a:rPr>
              <a:t>We need to be cautious about these findings. EAL </a:t>
            </a:r>
            <a:r>
              <a:rPr lang="en-GB" sz="1600" b="1" dirty="0">
                <a:solidFill>
                  <a:schemeClr val="tx1"/>
                </a:solidFill>
              </a:rPr>
              <a:t>is a very heterogeneous group made up of pupils from many different ethnic and cultural </a:t>
            </a:r>
            <a:r>
              <a:rPr lang="en-GB" sz="1600" b="1" dirty="0" smtClean="0">
                <a:solidFill>
                  <a:schemeClr val="tx1"/>
                </a:solidFill>
              </a:rPr>
              <a:t>backgrounds.</a:t>
            </a:r>
          </a:p>
          <a:p>
            <a:endParaRPr lang="en-GB" sz="1600" b="1" dirty="0">
              <a:solidFill>
                <a:schemeClr val="tx1"/>
              </a:solidFill>
            </a:endParaRPr>
          </a:p>
          <a:p>
            <a:r>
              <a:rPr lang="en-GB" sz="1600" b="1" dirty="0">
                <a:solidFill>
                  <a:schemeClr val="tx1"/>
                </a:solidFill>
              </a:rPr>
              <a:t>We would argue that meaningful analysis of EAL achievement is only achieved through a further analysis by fluency in English and language spoken at home and </a:t>
            </a:r>
            <a:r>
              <a:rPr lang="en-GB" sz="1600" b="1" dirty="0">
                <a:solidFill>
                  <a:srgbClr val="FF0000"/>
                </a:solidFill>
              </a:rPr>
              <a:t>not by EAL </a:t>
            </a:r>
            <a:r>
              <a:rPr lang="en-GB" sz="1600" b="1" dirty="0" smtClean="0">
                <a:solidFill>
                  <a:srgbClr val="FF0000"/>
                </a:solidFill>
              </a:rPr>
              <a:t>or </a:t>
            </a:r>
            <a:r>
              <a:rPr lang="en-GB" sz="1600" b="1" dirty="0">
                <a:solidFill>
                  <a:srgbClr val="FF0000"/>
                </a:solidFill>
              </a:rPr>
              <a:t>ethnic background</a:t>
            </a:r>
            <a:r>
              <a:rPr lang="en-GB" sz="1600" b="1" dirty="0">
                <a:solidFill>
                  <a:schemeClr val="tx1"/>
                </a:solidFill>
              </a:rPr>
              <a:t>.</a:t>
            </a:r>
          </a:p>
          <a:p>
            <a:endParaRPr lang="en-GB" sz="1600" b="1" dirty="0" smtClean="0">
              <a:solidFill>
                <a:schemeClr val="tx1"/>
              </a:solidFill>
            </a:endParaRPr>
          </a:p>
          <a:p>
            <a:endParaRPr lang="en-GB" sz="1600" b="1" dirty="0" smtClean="0">
              <a:solidFill>
                <a:schemeClr val="tx1"/>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912136069"/>
              </p:ext>
            </p:extLst>
          </p:nvPr>
        </p:nvGraphicFramePr>
        <p:xfrm>
          <a:off x="6138455" y="1836033"/>
          <a:ext cx="3487745" cy="4091041"/>
        </p:xfrm>
        <a:graphic>
          <a:graphicData uri="http://schemas.openxmlformats.org/drawingml/2006/table">
            <a:tbl>
              <a:tblPr firstRow="1" firstCol="1" bandRow="1">
                <a:tableStyleId>{5940675A-B579-460E-94D1-54222C63F5DA}</a:tableStyleId>
              </a:tblPr>
              <a:tblGrid>
                <a:gridCol w="906908"/>
                <a:gridCol w="1087344"/>
                <a:gridCol w="764317"/>
                <a:gridCol w="729176"/>
              </a:tblGrid>
              <a:tr h="554600">
                <a:tc>
                  <a:txBody>
                    <a:bodyPr/>
                    <a:lstStyle/>
                    <a:p>
                      <a:pPr algn="ctr">
                        <a:lnSpc>
                          <a:spcPct val="107000"/>
                        </a:lnSpc>
                        <a:spcAft>
                          <a:spcPts val="0"/>
                        </a:spcAft>
                      </a:pPr>
                      <a:r>
                        <a:rPr lang="en-GB" sz="1600" b="1" dirty="0" smtClean="0">
                          <a:effectLst/>
                          <a:latin typeface="Arial" panose="020B0604020202020204" pitchFamily="34" charset="0"/>
                          <a:cs typeface="Arial" panose="020B0604020202020204" pitchFamily="34" charset="0"/>
                        </a:rPr>
                        <a:t>GSCE</a:t>
                      </a:r>
                      <a:r>
                        <a:rPr lang="en-GB" sz="1600" b="1" dirty="0">
                          <a:effectLst/>
                          <a:latin typeface="Arial" panose="020B0604020202020204" pitchFamily="34" charset="0"/>
                          <a:cs typeface="Arial" panose="020B0604020202020204" pitchFamily="34" charset="0"/>
                        </a:rPr>
                        <a: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White British- pupils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EAL Pupils*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Gap</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2006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2007</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2008</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49%</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2009</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51%</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48%</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2010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97682">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2011</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59%</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59%</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61%</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58%</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-1%</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264986">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2015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57%</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55%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a:txBody>
                    <a:bodyPr/>
                    <a:lstStyle/>
                    <a:p>
                      <a:pPr algn="ctr">
                        <a:lnSpc>
                          <a:spcPct val="107000"/>
                        </a:lnSpc>
                        <a:spcAft>
                          <a:spcPts val="0"/>
                        </a:spcAft>
                      </a:pPr>
                      <a:r>
                        <a:rPr lang="en-GB" sz="1600" b="1" dirty="0">
                          <a:effectLst/>
                          <a:latin typeface="Arial" panose="020B0604020202020204" pitchFamily="34" charset="0"/>
                          <a:cs typeface="Arial" panose="020B0604020202020204" pitchFamily="34" charset="0"/>
                        </a:rPr>
                        <a:t>-2%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b"/>
                </a:tc>
              </a:tr>
              <a:tr h="625720">
                <a:tc gridSpan="4">
                  <a:txBody>
                    <a:bodyPr/>
                    <a:lstStyle/>
                    <a:p>
                      <a:pPr>
                        <a:lnSpc>
                          <a:spcPct val="107000"/>
                        </a:lnSpc>
                        <a:spcAft>
                          <a:spcPts val="800"/>
                        </a:spcAft>
                      </a:pPr>
                      <a:r>
                        <a:rPr lang="en-GB" sz="1300" b="1" dirty="0">
                          <a:effectLst/>
                          <a:latin typeface="Arial" panose="020B0604020202020204" pitchFamily="34" charset="0"/>
                          <a:cs typeface="Arial" panose="020B0604020202020204" pitchFamily="34" charset="0"/>
                        </a:rPr>
                        <a:t>*All EAL pupils </a:t>
                      </a:r>
                      <a:r>
                        <a:rPr lang="en-GB" sz="1300" b="1" dirty="0" smtClean="0">
                          <a:effectLst/>
                          <a:latin typeface="Arial" panose="020B0604020202020204" pitchFamily="34" charset="0"/>
                          <a:cs typeface="Arial" panose="020B0604020202020204" pitchFamily="34" charset="0"/>
                        </a:rPr>
                        <a:t>incl. </a:t>
                      </a:r>
                      <a:r>
                        <a:rPr lang="en-GB" sz="1300" b="1" dirty="0">
                          <a:effectLst/>
                          <a:latin typeface="Arial" panose="020B0604020202020204" pitchFamily="34" charset="0"/>
                          <a:cs typeface="Arial" panose="020B0604020202020204" pitchFamily="34" charset="0"/>
                        </a:rPr>
                        <a:t>fully fluent in English</a:t>
                      </a:r>
                    </a:p>
                    <a:p>
                      <a:pPr>
                        <a:lnSpc>
                          <a:spcPct val="107000"/>
                        </a:lnSpc>
                        <a:spcAft>
                          <a:spcPts val="800"/>
                        </a:spcAft>
                      </a:pPr>
                      <a:r>
                        <a:rPr lang="en-GB" sz="1300" b="1" dirty="0">
                          <a:effectLst/>
                          <a:latin typeface="Arial" panose="020B0604020202020204" pitchFamily="34" charset="0"/>
                          <a:cs typeface="Arial" panose="020B0604020202020204" pitchFamily="34" charset="0"/>
                        </a:rPr>
                        <a:t>Source: DfE National Pupil Database </a:t>
                      </a:r>
                      <a:r>
                        <a:rPr lang="en-GB" sz="1300" b="1" dirty="0" smtClean="0">
                          <a:effectLst/>
                          <a:latin typeface="Arial" panose="020B0604020202020204" pitchFamily="34" charset="0"/>
                          <a:cs typeface="Arial" panose="020B0604020202020204" pitchFamily="34" charset="0"/>
                        </a:rPr>
                        <a:t> 2014</a:t>
                      </a:r>
                      <a:endParaRPr lang="en-GB" sz="1300" b="1" dirty="0">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98276138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01675" y="347663"/>
            <a:ext cx="8801100" cy="1143000"/>
          </a:xfrm>
        </p:spPr>
        <p:txBody>
          <a:bodyPr/>
          <a:lstStyle/>
          <a:p>
            <a:r>
              <a:rPr lang="en-GB" altLang="en-US" sz="2400" dirty="0" smtClean="0">
                <a:solidFill>
                  <a:srgbClr val="0033CC"/>
                </a:solidFill>
              </a:rPr>
              <a:t>Concerns about using Ethnic Group categories for monitoring EAL pupils attainment in England</a:t>
            </a:r>
          </a:p>
        </p:txBody>
      </p:sp>
      <p:sp>
        <p:nvSpPr>
          <p:cNvPr id="6147" name="Content Placeholder 2"/>
          <p:cNvSpPr>
            <a:spLocks noGrp="1"/>
          </p:cNvSpPr>
          <p:nvPr>
            <p:ph idx="1"/>
          </p:nvPr>
        </p:nvSpPr>
        <p:spPr>
          <a:xfrm>
            <a:off x="644525" y="1334457"/>
            <a:ext cx="8915400" cy="5266062"/>
          </a:xfrm>
        </p:spPr>
        <p:txBody>
          <a:bodyPr/>
          <a:lstStyle/>
          <a:p>
            <a:pPr marL="0" indent="0">
              <a:buNone/>
            </a:pPr>
            <a:endParaRPr lang="en-GB" altLang="en-US" sz="1800" b="1" dirty="0" smtClean="0">
              <a:solidFill>
                <a:schemeClr val="tx1"/>
              </a:solidFill>
            </a:endParaRPr>
          </a:p>
          <a:p>
            <a:r>
              <a:rPr lang="en-GB" altLang="en-US" sz="1800" b="1" dirty="0" smtClean="0">
                <a:solidFill>
                  <a:schemeClr val="tx1"/>
                </a:solidFill>
              </a:rPr>
              <a:t>Previous research has noted that the recording of ethnicity in England usually refers, confusingly, to a combination of national boundaries (Indian, Pakistani, Bangladeshi) but also colour (Black, White) and more general geographic distinctions, that supersede national boundaries (Black Caribbean, Black African).  </a:t>
            </a:r>
          </a:p>
          <a:p>
            <a:endParaRPr lang="en-GB" altLang="en-US" sz="800" b="1" dirty="0" smtClean="0">
              <a:solidFill>
                <a:schemeClr val="tx1"/>
              </a:solidFill>
            </a:endParaRPr>
          </a:p>
          <a:p>
            <a:r>
              <a:rPr lang="en-GB" altLang="en-US" sz="1800" b="1" dirty="0" smtClean="0">
                <a:solidFill>
                  <a:schemeClr val="tx1"/>
                </a:solidFill>
              </a:rPr>
              <a:t>Research shows collapsing into White Other makes comparison problematic as this group contains a range of other European ethnic groups such as Polish, Czech, Portuguese, Spanish, Turkish, Albanian, Russian etc. </a:t>
            </a:r>
          </a:p>
          <a:p>
            <a:endParaRPr lang="en-GB" altLang="en-US" sz="800" b="1" dirty="0" smtClean="0">
              <a:solidFill>
                <a:schemeClr val="tx1"/>
              </a:solidFill>
            </a:endParaRPr>
          </a:p>
          <a:p>
            <a:r>
              <a:rPr lang="en-GB" altLang="en-US" sz="1800" b="1" dirty="0" smtClean="0">
                <a:solidFill>
                  <a:schemeClr val="tx1"/>
                </a:solidFill>
              </a:rPr>
              <a:t>Similarly the conflation of the Black African, Black Caribbean, Indian, Pakistani and Bangladeshi ethnic groups is not helpful and tells us little about the role of language. </a:t>
            </a:r>
          </a:p>
          <a:p>
            <a:endParaRPr lang="en-GB" altLang="en-US" sz="800" b="1" dirty="0" smtClean="0">
              <a:solidFill>
                <a:schemeClr val="tx1"/>
              </a:solidFill>
            </a:endParaRPr>
          </a:p>
          <a:p>
            <a:r>
              <a:rPr lang="en-GB" altLang="en-US" sz="1800" b="1" dirty="0">
                <a:solidFill>
                  <a:schemeClr val="tx1"/>
                </a:solidFill>
              </a:rPr>
              <a:t>However, we need to be cautious as ethnicity categorisation has not always been helpful to study achievement of the performance of all pupils in English schools.  </a:t>
            </a:r>
          </a:p>
          <a:p>
            <a:endParaRPr lang="en-GB" altLang="en-US" sz="1800" b="1" dirty="0">
              <a:solidFill>
                <a:schemeClr val="tx1"/>
              </a:solidFill>
            </a:endParaRPr>
          </a:p>
          <a:p>
            <a:endParaRPr lang="en-GB" altLang="en-US" sz="1800" b="1" dirty="0" smtClean="0">
              <a:solidFill>
                <a:schemeClr val="tx1"/>
              </a:solidFill>
            </a:endParaRPr>
          </a:p>
        </p:txBody>
      </p:sp>
    </p:spTree>
    <p:extLst>
      <p:ext uri="{BB962C8B-B14F-4D97-AF65-F5344CB8AC3E}">
        <p14:creationId xmlns:p14="http://schemas.microsoft.com/office/powerpoint/2010/main" val="2131587048"/>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jennifers:Applications:Microsoft Office 98:Templates:Blank Presentation</Template>
  <TotalTime>28551</TotalTime>
  <Words>2432</Words>
  <Application>Microsoft Office PowerPoint</Application>
  <PresentationFormat>A4 Paper (210x297 mm)</PresentationFormat>
  <Paragraphs>626</Paragraphs>
  <Slides>24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MS PGothic</vt:lpstr>
      <vt:lpstr>Arial</vt:lpstr>
      <vt:lpstr>Arial Black</vt:lpstr>
      <vt:lpstr>Calibri</vt:lpstr>
      <vt:lpstr>Times</vt:lpstr>
      <vt:lpstr>Times New Roman</vt:lpstr>
      <vt:lpstr>Wingdings</vt:lpstr>
      <vt:lpstr>Blank Presentation</vt:lpstr>
      <vt:lpstr>Slide</vt:lpstr>
      <vt:lpstr>PowerPoint Presentation</vt:lpstr>
      <vt:lpstr>PowerPoint Presentation</vt:lpstr>
      <vt:lpstr>Outline</vt:lpstr>
      <vt:lpstr>The Data and Source of Evidence</vt:lpstr>
      <vt:lpstr>Why English as an Additional  Language (EAL) Matters - Policy Concerns</vt:lpstr>
      <vt:lpstr>Policy Concerns: Misunderstanding about EAL pupils, language, migration and social cohesion</vt:lpstr>
      <vt:lpstr>Concerns about using EAL and non-EAL categories for monitoring EAL attainment</vt:lpstr>
      <vt:lpstr>Concern about using EAL and non-EAL categories for monitoring EAL attainment</vt:lpstr>
      <vt:lpstr>Concerns about using Ethnic Group categories for monitoring EAL pupils attainment in England</vt:lpstr>
      <vt:lpstr>Concerns about using Ethnic Group categories for monitoring EAL pupils attainment</vt:lpstr>
      <vt:lpstr> Black African Pupils GCSE Performance by Language Spoken at Home (20+ speakers)  </vt:lpstr>
      <vt:lpstr>Highest and Lowest Performing Black African Language Groups at KS2 (RWM Level 4+)</vt:lpstr>
      <vt:lpstr> White Other Ethnic Group, Language Diversity and Attainment: White Other pupils GCSE performance by language spoken </vt:lpstr>
      <vt:lpstr>Highest and Lowest Performing White Other Language Groups at KS2 (RWM Level 4+)</vt:lpstr>
      <vt:lpstr> GCSE Performance of Pakistani Pupils by Language Spoken (cohort over 20) </vt:lpstr>
      <vt:lpstr>Key Stage 2 Performance of Indian Pupils by Language Spoken (Reading, Writing and Maths- Level 4+) </vt:lpstr>
      <vt:lpstr>  Stages of English Acquisition and EAL KS2 and GCSE Attainment in Lambeth   </vt:lpstr>
      <vt:lpstr>EAL GCSE Attainment Gap Between EAL Fully and Non-Fluent (5+ A* to C including English and Maths) </vt:lpstr>
      <vt:lpstr>School Funding and EAL Proficiency Issues: How long does it take to acquire English proficiency for EAL pupils?</vt:lpstr>
      <vt:lpstr>How long does it take to acquire English proficiency for EAL pupils? Length of  time needed by languages spoken</vt:lpstr>
      <vt:lpstr>New National EAL Proficiency Stages to Assess EAL pupils in England</vt:lpstr>
      <vt:lpstr>Conclusions</vt:lpstr>
      <vt:lpstr>Recommendations and Policy Implications</vt:lpstr>
      <vt:lpstr>End of Presentation - Thank You</vt:lpstr>
    </vt:vector>
  </TitlesOfParts>
  <Company>felton communication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dc:creator>
  <cp:lastModifiedBy>Hau,Andrew</cp:lastModifiedBy>
  <cp:revision>1593</cp:revision>
  <cp:lastPrinted>2017-02-17T10:31:40Z</cp:lastPrinted>
  <dcterms:created xsi:type="dcterms:W3CDTF">2001-01-08T12:03:05Z</dcterms:created>
  <dcterms:modified xsi:type="dcterms:W3CDTF">2017-02-22T17:07:49Z</dcterms:modified>
</cp:coreProperties>
</file>