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80" r:id="rId3"/>
    <p:sldId id="257" r:id="rId4"/>
    <p:sldId id="258" r:id="rId5"/>
    <p:sldId id="259" r:id="rId6"/>
    <p:sldId id="273" r:id="rId7"/>
    <p:sldId id="269" r:id="rId8"/>
    <p:sldId id="261" r:id="rId9"/>
    <p:sldId id="262" r:id="rId10"/>
    <p:sldId id="260" r:id="rId11"/>
    <p:sldId id="278" r:id="rId12"/>
    <p:sldId id="266" r:id="rId13"/>
    <p:sldId id="279" r:id="rId14"/>
    <p:sldId id="276" r:id="rId15"/>
    <p:sldId id="265" r:id="rId16"/>
    <p:sldId id="267" r:id="rId17"/>
    <p:sldId id="274" r:id="rId18"/>
    <p:sldId id="275" r:id="rId19"/>
    <p:sldId id="281" r:id="rId20"/>
    <p:sldId id="282" r:id="rId21"/>
    <p:sldId id="283" r:id="rId22"/>
    <p:sldId id="284" r:id="rId23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y%20Hau\Desktop\Languag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l-usershares\users26$\ahau\Desktop\EAL%20PP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l-usershares\users26$\ahau\Desktop\EAL%20PP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09470691163605"/>
          <c:y val="5.0925925925925923E-2"/>
          <c:w val="0.80734973753280825"/>
          <c:h val="0.666289005540974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Sheet1!$A$5:$A$12</c:f>
              <c:strCache>
                <c:ptCount val="8"/>
                <c:pt idx="0">
                  <c:v>Portuguese</c:v>
                </c:pt>
                <c:pt idx="1">
                  <c:v>Spanish</c:v>
                </c:pt>
                <c:pt idx="2">
                  <c:v>Somali</c:v>
                </c:pt>
                <c:pt idx="3">
                  <c:v>French</c:v>
                </c:pt>
                <c:pt idx="4">
                  <c:v>Polish</c:v>
                </c:pt>
                <c:pt idx="5">
                  <c:v>Yoruba</c:v>
                </c:pt>
                <c:pt idx="6">
                  <c:v>Arabic</c:v>
                </c:pt>
                <c:pt idx="7">
                  <c:v>Akan/Twi-Fante</c:v>
                </c:pt>
              </c:strCache>
            </c:strRef>
          </c:cat>
          <c:val>
            <c:numRef>
              <c:f>Sheet1!$B$5:$B$12</c:f>
              <c:numCache>
                <c:formatCode>General</c:formatCode>
                <c:ptCount val="8"/>
                <c:pt idx="0">
                  <c:v>2678</c:v>
                </c:pt>
                <c:pt idx="1">
                  <c:v>2114</c:v>
                </c:pt>
                <c:pt idx="2">
                  <c:v>1709</c:v>
                </c:pt>
                <c:pt idx="3">
                  <c:v>1367</c:v>
                </c:pt>
                <c:pt idx="4">
                  <c:v>1202</c:v>
                </c:pt>
                <c:pt idx="5">
                  <c:v>1037</c:v>
                </c:pt>
                <c:pt idx="6">
                  <c:v>968</c:v>
                </c:pt>
                <c:pt idx="7">
                  <c:v>932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97"/>
        <c:axId val="239731264"/>
        <c:axId val="239731656"/>
      </c:barChart>
      <c:catAx>
        <c:axId val="23973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731656"/>
        <c:crosses val="autoZero"/>
        <c:auto val="1"/>
        <c:lblAlgn val="ctr"/>
        <c:lblOffset val="100"/>
        <c:noMultiLvlLbl val="0"/>
      </c:catAx>
      <c:valAx>
        <c:axId val="23973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>
                    <a:solidFill>
                      <a:schemeClr val="tx1"/>
                    </a:solidFill>
                  </a:rPr>
                  <a:t>No.of</a:t>
                </a:r>
                <a:r>
                  <a:rPr lang="en-GB" sz="1200" baseline="0">
                    <a:solidFill>
                      <a:schemeClr val="tx1"/>
                    </a:solidFill>
                  </a:rPr>
                  <a:t> </a:t>
                </a:r>
              </a:p>
              <a:p>
                <a:pPr>
                  <a:defRPr sz="1200"/>
                </a:pPr>
                <a:r>
                  <a:rPr lang="en-GB" sz="1200" baseline="0">
                    <a:solidFill>
                      <a:schemeClr val="tx1"/>
                    </a:solidFill>
                  </a:rPr>
                  <a:t>pupils</a:t>
                </a:r>
                <a:endParaRPr lang="en-GB" sz="12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8.8297603663822447E-3"/>
              <c:y val="0.337151583182692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73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72860590659536E-2"/>
          <c:y val="2.8722031998440745E-2"/>
          <c:w val="0.92074984587186215"/>
          <c:h val="0.88647848150297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'Year 1'!$B$32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'Year 1'!$A$33:$A$40</c:f>
              <c:strCache>
                <c:ptCount val="8"/>
                <c:pt idx="0">
                  <c:v>Portuguese</c:v>
                </c:pt>
                <c:pt idx="1">
                  <c:v>Somali</c:v>
                </c:pt>
                <c:pt idx="2">
                  <c:v>French</c:v>
                </c:pt>
                <c:pt idx="3">
                  <c:v>Spanish</c:v>
                </c:pt>
                <c:pt idx="4">
                  <c:v>Yoruba</c:v>
                </c:pt>
                <c:pt idx="5">
                  <c:v>Arabic</c:v>
                </c:pt>
                <c:pt idx="6">
                  <c:v>Akan/Twi-Fante</c:v>
                </c:pt>
                <c:pt idx="7">
                  <c:v>Polish</c:v>
                </c:pt>
              </c:strCache>
            </c:strRef>
          </c:cat>
          <c:val>
            <c:numRef>
              <c:f>'Year 1'!$B$33:$B$40</c:f>
              <c:numCache>
                <c:formatCode>###0</c:formatCode>
                <c:ptCount val="8"/>
                <c:pt idx="0">
                  <c:v>189</c:v>
                </c:pt>
                <c:pt idx="1">
                  <c:v>154</c:v>
                </c:pt>
                <c:pt idx="2">
                  <c:v>125</c:v>
                </c:pt>
                <c:pt idx="3">
                  <c:v>117</c:v>
                </c:pt>
                <c:pt idx="4">
                  <c:v>99</c:v>
                </c:pt>
                <c:pt idx="5">
                  <c:v>78</c:v>
                </c:pt>
                <c:pt idx="6">
                  <c:v>74</c:v>
                </c:pt>
                <c:pt idx="7">
                  <c:v>56</c:v>
                </c:pt>
              </c:numCache>
            </c:numRef>
          </c:val>
        </c:ser>
        <c:ser>
          <c:idx val="1"/>
          <c:order val="1"/>
          <c:tx>
            <c:strRef>
              <c:f>'Year 1'!$C$32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'Year 1'!$A$33:$A$40</c:f>
              <c:strCache>
                <c:ptCount val="8"/>
                <c:pt idx="0">
                  <c:v>Portuguese</c:v>
                </c:pt>
                <c:pt idx="1">
                  <c:v>Somali</c:v>
                </c:pt>
                <c:pt idx="2">
                  <c:v>French</c:v>
                </c:pt>
                <c:pt idx="3">
                  <c:v>Spanish</c:v>
                </c:pt>
                <c:pt idx="4">
                  <c:v>Yoruba</c:v>
                </c:pt>
                <c:pt idx="5">
                  <c:v>Arabic</c:v>
                </c:pt>
                <c:pt idx="6">
                  <c:v>Akan/Twi-Fante</c:v>
                </c:pt>
                <c:pt idx="7">
                  <c:v>Polish</c:v>
                </c:pt>
              </c:strCache>
            </c:strRef>
          </c:cat>
          <c:val>
            <c:numRef>
              <c:f>'Year 1'!$C$33:$C$40</c:f>
              <c:numCache>
                <c:formatCode>###0</c:formatCode>
                <c:ptCount val="8"/>
                <c:pt idx="0">
                  <c:v>190</c:v>
                </c:pt>
                <c:pt idx="1">
                  <c:v>179</c:v>
                </c:pt>
                <c:pt idx="2">
                  <c:v>133</c:v>
                </c:pt>
                <c:pt idx="3">
                  <c:v>139</c:v>
                </c:pt>
                <c:pt idx="4">
                  <c:v>103</c:v>
                </c:pt>
                <c:pt idx="5">
                  <c:v>94</c:v>
                </c:pt>
                <c:pt idx="6">
                  <c:v>81</c:v>
                </c:pt>
                <c:pt idx="7">
                  <c:v>71</c:v>
                </c:pt>
              </c:numCache>
            </c:numRef>
          </c:val>
        </c:ser>
        <c:ser>
          <c:idx val="2"/>
          <c:order val="2"/>
          <c:tx>
            <c:strRef>
              <c:f>'Year 1'!$D$32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'Year 1'!$A$33:$A$40</c:f>
              <c:strCache>
                <c:ptCount val="8"/>
                <c:pt idx="0">
                  <c:v>Portuguese</c:v>
                </c:pt>
                <c:pt idx="1">
                  <c:v>Somali</c:v>
                </c:pt>
                <c:pt idx="2">
                  <c:v>French</c:v>
                </c:pt>
                <c:pt idx="3">
                  <c:v>Spanish</c:v>
                </c:pt>
                <c:pt idx="4">
                  <c:v>Yoruba</c:v>
                </c:pt>
                <c:pt idx="5">
                  <c:v>Arabic</c:v>
                </c:pt>
                <c:pt idx="6">
                  <c:v>Akan/Twi-Fante</c:v>
                </c:pt>
                <c:pt idx="7">
                  <c:v>Polish</c:v>
                </c:pt>
              </c:strCache>
            </c:strRef>
          </c:cat>
          <c:val>
            <c:numRef>
              <c:f>'Year 1'!$D$33:$D$40</c:f>
              <c:numCache>
                <c:formatCode>###0</c:formatCode>
                <c:ptCount val="8"/>
                <c:pt idx="0">
                  <c:v>221</c:v>
                </c:pt>
                <c:pt idx="1">
                  <c:v>145</c:v>
                </c:pt>
                <c:pt idx="2">
                  <c:v>145</c:v>
                </c:pt>
                <c:pt idx="3">
                  <c:v>134</c:v>
                </c:pt>
                <c:pt idx="4">
                  <c:v>109</c:v>
                </c:pt>
                <c:pt idx="5">
                  <c:v>69</c:v>
                </c:pt>
                <c:pt idx="6">
                  <c:v>78</c:v>
                </c:pt>
                <c:pt idx="7">
                  <c:v>113</c:v>
                </c:pt>
              </c:numCache>
            </c:numRef>
          </c:val>
        </c:ser>
        <c:ser>
          <c:idx val="3"/>
          <c:order val="3"/>
          <c:tx>
            <c:strRef>
              <c:f>'Year 1'!$E$32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'Year 1'!$A$33:$A$40</c:f>
              <c:strCache>
                <c:ptCount val="8"/>
                <c:pt idx="0">
                  <c:v>Portuguese</c:v>
                </c:pt>
                <c:pt idx="1">
                  <c:v>Somali</c:v>
                </c:pt>
                <c:pt idx="2">
                  <c:v>French</c:v>
                </c:pt>
                <c:pt idx="3">
                  <c:v>Spanish</c:v>
                </c:pt>
                <c:pt idx="4">
                  <c:v>Yoruba</c:v>
                </c:pt>
                <c:pt idx="5">
                  <c:v>Arabic</c:v>
                </c:pt>
                <c:pt idx="6">
                  <c:v>Akan/Twi-Fante</c:v>
                </c:pt>
                <c:pt idx="7">
                  <c:v>Polish</c:v>
                </c:pt>
              </c:strCache>
            </c:strRef>
          </c:cat>
          <c:val>
            <c:numRef>
              <c:f>'Year 1'!$E$33:$E$40</c:f>
              <c:numCache>
                <c:formatCode>###0</c:formatCode>
                <c:ptCount val="8"/>
                <c:pt idx="0">
                  <c:v>206</c:v>
                </c:pt>
                <c:pt idx="1">
                  <c:v>169</c:v>
                </c:pt>
                <c:pt idx="2">
                  <c:v>120</c:v>
                </c:pt>
                <c:pt idx="3">
                  <c:v>192</c:v>
                </c:pt>
                <c:pt idx="4">
                  <c:v>99</c:v>
                </c:pt>
                <c:pt idx="5">
                  <c:v>100</c:v>
                </c:pt>
                <c:pt idx="6">
                  <c:v>78</c:v>
                </c:pt>
                <c:pt idx="7">
                  <c:v>123</c:v>
                </c:pt>
              </c:numCache>
            </c:numRef>
          </c:val>
        </c:ser>
        <c:ser>
          <c:idx val="4"/>
          <c:order val="4"/>
          <c:tx>
            <c:strRef>
              <c:f>'Year 1'!$F$32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'Year 1'!$A$33:$A$40</c:f>
              <c:strCache>
                <c:ptCount val="8"/>
                <c:pt idx="0">
                  <c:v>Portuguese</c:v>
                </c:pt>
                <c:pt idx="1">
                  <c:v>Somali</c:v>
                </c:pt>
                <c:pt idx="2">
                  <c:v>French</c:v>
                </c:pt>
                <c:pt idx="3">
                  <c:v>Spanish</c:v>
                </c:pt>
                <c:pt idx="4">
                  <c:v>Yoruba</c:v>
                </c:pt>
                <c:pt idx="5">
                  <c:v>Arabic</c:v>
                </c:pt>
                <c:pt idx="6">
                  <c:v>Akan/Twi-Fante</c:v>
                </c:pt>
                <c:pt idx="7">
                  <c:v>Polish</c:v>
                </c:pt>
              </c:strCache>
            </c:strRef>
          </c:cat>
          <c:val>
            <c:numRef>
              <c:f>'Year 1'!$F$33:$F$40</c:f>
              <c:numCache>
                <c:formatCode>###0</c:formatCode>
                <c:ptCount val="8"/>
                <c:pt idx="0">
                  <c:v>219</c:v>
                </c:pt>
                <c:pt idx="1">
                  <c:v>158</c:v>
                </c:pt>
                <c:pt idx="2">
                  <c:v>152</c:v>
                </c:pt>
                <c:pt idx="3">
                  <c:v>160</c:v>
                </c:pt>
                <c:pt idx="4">
                  <c:v>97</c:v>
                </c:pt>
                <c:pt idx="5">
                  <c:v>91</c:v>
                </c:pt>
                <c:pt idx="6">
                  <c:v>87</c:v>
                </c:pt>
                <c:pt idx="7">
                  <c:v>144</c:v>
                </c:pt>
              </c:numCache>
            </c:numRef>
          </c:val>
        </c:ser>
        <c:ser>
          <c:idx val="5"/>
          <c:order val="5"/>
          <c:tx>
            <c:strRef>
              <c:f>'Year 1'!$G$32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'Year 1'!$A$33:$A$40</c:f>
              <c:strCache>
                <c:ptCount val="8"/>
                <c:pt idx="0">
                  <c:v>Portuguese</c:v>
                </c:pt>
                <c:pt idx="1">
                  <c:v>Somali</c:v>
                </c:pt>
                <c:pt idx="2">
                  <c:v>French</c:v>
                </c:pt>
                <c:pt idx="3">
                  <c:v>Spanish</c:v>
                </c:pt>
                <c:pt idx="4">
                  <c:v>Yoruba</c:v>
                </c:pt>
                <c:pt idx="5">
                  <c:v>Arabic</c:v>
                </c:pt>
                <c:pt idx="6">
                  <c:v>Akan/Twi-Fante</c:v>
                </c:pt>
                <c:pt idx="7">
                  <c:v>Polish</c:v>
                </c:pt>
              </c:strCache>
            </c:strRef>
          </c:cat>
          <c:val>
            <c:numRef>
              <c:f>'Year 1'!$G$33:$G$40</c:f>
              <c:numCache>
                <c:formatCode>###0</c:formatCode>
                <c:ptCount val="8"/>
                <c:pt idx="0">
                  <c:v>214</c:v>
                </c:pt>
                <c:pt idx="1">
                  <c:v>154</c:v>
                </c:pt>
                <c:pt idx="2">
                  <c:v>131</c:v>
                </c:pt>
                <c:pt idx="3">
                  <c:v>189</c:v>
                </c:pt>
                <c:pt idx="4">
                  <c:v>94</c:v>
                </c:pt>
                <c:pt idx="5">
                  <c:v>111</c:v>
                </c:pt>
                <c:pt idx="6">
                  <c:v>83</c:v>
                </c:pt>
                <c:pt idx="7">
                  <c:v>143</c:v>
                </c:pt>
              </c:numCache>
            </c:numRef>
          </c:val>
        </c:ser>
        <c:ser>
          <c:idx val="6"/>
          <c:order val="6"/>
          <c:tx>
            <c:strRef>
              <c:f>'Year 1'!$H$32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'Year 1'!$A$33:$A$40</c:f>
              <c:strCache>
                <c:ptCount val="8"/>
                <c:pt idx="0">
                  <c:v>Portuguese</c:v>
                </c:pt>
                <c:pt idx="1">
                  <c:v>Somali</c:v>
                </c:pt>
                <c:pt idx="2">
                  <c:v>French</c:v>
                </c:pt>
                <c:pt idx="3">
                  <c:v>Spanish</c:v>
                </c:pt>
                <c:pt idx="4">
                  <c:v>Yoruba</c:v>
                </c:pt>
                <c:pt idx="5">
                  <c:v>Arabic</c:v>
                </c:pt>
                <c:pt idx="6">
                  <c:v>Akan/Twi-Fante</c:v>
                </c:pt>
                <c:pt idx="7">
                  <c:v>Polish</c:v>
                </c:pt>
              </c:strCache>
            </c:strRef>
          </c:cat>
          <c:val>
            <c:numRef>
              <c:f>'Year 1'!$H$33:$H$40</c:f>
              <c:numCache>
                <c:formatCode>General</c:formatCode>
                <c:ptCount val="8"/>
                <c:pt idx="0">
                  <c:v>226</c:v>
                </c:pt>
                <c:pt idx="1">
                  <c:v>128</c:v>
                </c:pt>
                <c:pt idx="2">
                  <c:v>111</c:v>
                </c:pt>
                <c:pt idx="3">
                  <c:v>179</c:v>
                </c:pt>
                <c:pt idx="4">
                  <c:v>80</c:v>
                </c:pt>
                <c:pt idx="5">
                  <c:v>83</c:v>
                </c:pt>
                <c:pt idx="6">
                  <c:v>65</c:v>
                </c:pt>
                <c:pt idx="7">
                  <c:v>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732440"/>
        <c:axId val="239732832"/>
      </c:barChart>
      <c:catAx>
        <c:axId val="23973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732832"/>
        <c:crosses val="autoZero"/>
        <c:auto val="1"/>
        <c:lblAlgn val="ctr"/>
        <c:lblOffset val="100"/>
        <c:noMultiLvlLbl val="0"/>
      </c:catAx>
      <c:valAx>
        <c:axId val="23973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>
                    <a:solidFill>
                      <a:schemeClr val="tx1"/>
                    </a:solidFill>
                  </a:rPr>
                  <a:t>No.</a:t>
                </a:r>
                <a:r>
                  <a:rPr lang="en-GB" sz="1400" baseline="0">
                    <a:solidFill>
                      <a:schemeClr val="tx1"/>
                    </a:solidFill>
                  </a:rPr>
                  <a:t> of Pupils</a:t>
                </a:r>
                <a:endParaRPr lang="en-GB" sz="14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2121212121212121E-2"/>
              <c:y val="0.435789588801399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732440"/>
        <c:crosses val="autoZero"/>
        <c:crossBetween val="between"/>
      </c:valAx>
      <c:spPr>
        <a:noFill/>
        <a:ln w="635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'Year 7'!$B$38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'Year 7'!$A$39:$A$47</c:f>
              <c:strCache>
                <c:ptCount val="9"/>
                <c:pt idx="0">
                  <c:v>Portuguese</c:v>
                </c:pt>
                <c:pt idx="1">
                  <c:v>Spanish</c:v>
                </c:pt>
                <c:pt idx="2">
                  <c:v>Yoruba</c:v>
                </c:pt>
                <c:pt idx="3">
                  <c:v>French</c:v>
                </c:pt>
                <c:pt idx="4">
                  <c:v>Somali</c:v>
                </c:pt>
                <c:pt idx="5">
                  <c:v>Akan/Twi-Fante</c:v>
                </c:pt>
                <c:pt idx="6">
                  <c:v>Arabic</c:v>
                </c:pt>
                <c:pt idx="7">
                  <c:v>Bengali</c:v>
                </c:pt>
                <c:pt idx="8">
                  <c:v>Polish</c:v>
                </c:pt>
              </c:strCache>
            </c:strRef>
          </c:cat>
          <c:val>
            <c:numRef>
              <c:f>'Year 7'!$B$39:$B$47</c:f>
              <c:numCache>
                <c:formatCode>###0</c:formatCode>
                <c:ptCount val="9"/>
                <c:pt idx="0">
                  <c:v>180</c:v>
                </c:pt>
                <c:pt idx="1">
                  <c:v>79</c:v>
                </c:pt>
                <c:pt idx="2">
                  <c:v>72</c:v>
                </c:pt>
                <c:pt idx="3">
                  <c:v>65</c:v>
                </c:pt>
                <c:pt idx="4">
                  <c:v>62</c:v>
                </c:pt>
                <c:pt idx="5">
                  <c:v>47</c:v>
                </c:pt>
                <c:pt idx="6">
                  <c:v>35</c:v>
                </c:pt>
                <c:pt idx="7">
                  <c:v>31</c:v>
                </c:pt>
                <c:pt idx="8">
                  <c:v>25</c:v>
                </c:pt>
              </c:numCache>
            </c:numRef>
          </c:val>
        </c:ser>
        <c:ser>
          <c:idx val="1"/>
          <c:order val="1"/>
          <c:tx>
            <c:strRef>
              <c:f>'Year 7'!$C$38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'Year 7'!$A$39:$A$47</c:f>
              <c:strCache>
                <c:ptCount val="9"/>
                <c:pt idx="0">
                  <c:v>Portuguese</c:v>
                </c:pt>
                <c:pt idx="1">
                  <c:v>Spanish</c:v>
                </c:pt>
                <c:pt idx="2">
                  <c:v>Yoruba</c:v>
                </c:pt>
                <c:pt idx="3">
                  <c:v>French</c:v>
                </c:pt>
                <c:pt idx="4">
                  <c:v>Somali</c:v>
                </c:pt>
                <c:pt idx="5">
                  <c:v>Akan/Twi-Fante</c:v>
                </c:pt>
                <c:pt idx="6">
                  <c:v>Arabic</c:v>
                </c:pt>
                <c:pt idx="7">
                  <c:v>Bengali</c:v>
                </c:pt>
                <c:pt idx="8">
                  <c:v>Polish</c:v>
                </c:pt>
              </c:strCache>
            </c:strRef>
          </c:cat>
          <c:val>
            <c:numRef>
              <c:f>'Year 7'!$C$39:$C$47</c:f>
              <c:numCache>
                <c:formatCode>###0</c:formatCode>
                <c:ptCount val="9"/>
                <c:pt idx="0">
                  <c:v>180</c:v>
                </c:pt>
                <c:pt idx="1">
                  <c:v>85</c:v>
                </c:pt>
                <c:pt idx="2">
                  <c:v>60</c:v>
                </c:pt>
                <c:pt idx="3">
                  <c:v>55</c:v>
                </c:pt>
                <c:pt idx="4">
                  <c:v>73</c:v>
                </c:pt>
                <c:pt idx="5">
                  <c:v>46</c:v>
                </c:pt>
                <c:pt idx="6">
                  <c:v>32</c:v>
                </c:pt>
                <c:pt idx="7">
                  <c:v>29</c:v>
                </c:pt>
                <c:pt idx="8">
                  <c:v>35</c:v>
                </c:pt>
              </c:numCache>
            </c:numRef>
          </c:val>
        </c:ser>
        <c:ser>
          <c:idx val="2"/>
          <c:order val="2"/>
          <c:tx>
            <c:strRef>
              <c:f>'Year 7'!$D$38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'Year 7'!$A$39:$A$47</c:f>
              <c:strCache>
                <c:ptCount val="9"/>
                <c:pt idx="0">
                  <c:v>Portuguese</c:v>
                </c:pt>
                <c:pt idx="1">
                  <c:v>Spanish</c:v>
                </c:pt>
                <c:pt idx="2">
                  <c:v>Yoruba</c:v>
                </c:pt>
                <c:pt idx="3">
                  <c:v>French</c:v>
                </c:pt>
                <c:pt idx="4">
                  <c:v>Somali</c:v>
                </c:pt>
                <c:pt idx="5">
                  <c:v>Akan/Twi-Fante</c:v>
                </c:pt>
                <c:pt idx="6">
                  <c:v>Arabic</c:v>
                </c:pt>
                <c:pt idx="7">
                  <c:v>Bengali</c:v>
                </c:pt>
                <c:pt idx="8">
                  <c:v>Polish</c:v>
                </c:pt>
              </c:strCache>
            </c:strRef>
          </c:cat>
          <c:val>
            <c:numRef>
              <c:f>'Year 7'!$D$39:$D$47</c:f>
              <c:numCache>
                <c:formatCode>###0</c:formatCode>
                <c:ptCount val="9"/>
                <c:pt idx="0">
                  <c:v>149</c:v>
                </c:pt>
                <c:pt idx="1">
                  <c:v>101</c:v>
                </c:pt>
                <c:pt idx="2">
                  <c:v>77</c:v>
                </c:pt>
                <c:pt idx="3">
                  <c:v>67</c:v>
                </c:pt>
                <c:pt idx="4">
                  <c:v>84</c:v>
                </c:pt>
                <c:pt idx="5">
                  <c:v>61</c:v>
                </c:pt>
                <c:pt idx="6">
                  <c:v>38</c:v>
                </c:pt>
                <c:pt idx="7">
                  <c:v>31</c:v>
                </c:pt>
                <c:pt idx="8">
                  <c:v>40</c:v>
                </c:pt>
              </c:numCache>
            </c:numRef>
          </c:val>
        </c:ser>
        <c:ser>
          <c:idx val="3"/>
          <c:order val="3"/>
          <c:tx>
            <c:strRef>
              <c:f>'Year 7'!$E$38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'Year 7'!$A$39:$A$47</c:f>
              <c:strCache>
                <c:ptCount val="9"/>
                <c:pt idx="0">
                  <c:v>Portuguese</c:v>
                </c:pt>
                <c:pt idx="1">
                  <c:v>Spanish</c:v>
                </c:pt>
                <c:pt idx="2">
                  <c:v>Yoruba</c:v>
                </c:pt>
                <c:pt idx="3">
                  <c:v>French</c:v>
                </c:pt>
                <c:pt idx="4">
                  <c:v>Somali</c:v>
                </c:pt>
                <c:pt idx="5">
                  <c:v>Akan/Twi-Fante</c:v>
                </c:pt>
                <c:pt idx="6">
                  <c:v>Arabic</c:v>
                </c:pt>
                <c:pt idx="7">
                  <c:v>Bengali</c:v>
                </c:pt>
                <c:pt idx="8">
                  <c:v>Polish</c:v>
                </c:pt>
              </c:strCache>
            </c:strRef>
          </c:cat>
          <c:val>
            <c:numRef>
              <c:f>'Year 7'!$E$39:$E$47</c:f>
              <c:numCache>
                <c:formatCode>###0</c:formatCode>
                <c:ptCount val="9"/>
                <c:pt idx="0">
                  <c:v>184</c:v>
                </c:pt>
                <c:pt idx="1">
                  <c:v>136</c:v>
                </c:pt>
                <c:pt idx="2">
                  <c:v>58</c:v>
                </c:pt>
                <c:pt idx="3" formatCode="General">
                  <c:v>66</c:v>
                </c:pt>
                <c:pt idx="4" formatCode="General">
                  <c:v>92</c:v>
                </c:pt>
                <c:pt idx="5" formatCode="General">
                  <c:v>48</c:v>
                </c:pt>
                <c:pt idx="6" formatCode="General">
                  <c:v>35</c:v>
                </c:pt>
                <c:pt idx="7" formatCode="General">
                  <c:v>42</c:v>
                </c:pt>
                <c:pt idx="8" formatCode="General">
                  <c:v>38</c:v>
                </c:pt>
              </c:numCache>
            </c:numRef>
          </c:val>
        </c:ser>
        <c:ser>
          <c:idx val="4"/>
          <c:order val="4"/>
          <c:tx>
            <c:strRef>
              <c:f>'Year 7'!$F$38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'Year 7'!$A$39:$A$47</c:f>
              <c:strCache>
                <c:ptCount val="9"/>
                <c:pt idx="0">
                  <c:v>Portuguese</c:v>
                </c:pt>
                <c:pt idx="1">
                  <c:v>Spanish</c:v>
                </c:pt>
                <c:pt idx="2">
                  <c:v>Yoruba</c:v>
                </c:pt>
                <c:pt idx="3">
                  <c:v>French</c:v>
                </c:pt>
                <c:pt idx="4">
                  <c:v>Somali</c:v>
                </c:pt>
                <c:pt idx="5">
                  <c:v>Akan/Twi-Fante</c:v>
                </c:pt>
                <c:pt idx="6">
                  <c:v>Arabic</c:v>
                </c:pt>
                <c:pt idx="7">
                  <c:v>Bengali</c:v>
                </c:pt>
                <c:pt idx="8">
                  <c:v>Polish</c:v>
                </c:pt>
              </c:strCache>
            </c:strRef>
          </c:cat>
          <c:val>
            <c:numRef>
              <c:f>'Year 7'!$F$39:$F$47</c:f>
              <c:numCache>
                <c:formatCode>General</c:formatCode>
                <c:ptCount val="9"/>
                <c:pt idx="0">
                  <c:v>192</c:v>
                </c:pt>
                <c:pt idx="1">
                  <c:v>148</c:v>
                </c:pt>
                <c:pt idx="2">
                  <c:v>68</c:v>
                </c:pt>
                <c:pt idx="3">
                  <c:v>80</c:v>
                </c:pt>
                <c:pt idx="4">
                  <c:v>119</c:v>
                </c:pt>
                <c:pt idx="5">
                  <c:v>65</c:v>
                </c:pt>
                <c:pt idx="6">
                  <c:v>53</c:v>
                </c:pt>
                <c:pt idx="7">
                  <c:v>41</c:v>
                </c:pt>
                <c:pt idx="8">
                  <c:v>34</c:v>
                </c:pt>
              </c:numCache>
            </c:numRef>
          </c:val>
        </c:ser>
        <c:ser>
          <c:idx val="5"/>
          <c:order val="5"/>
          <c:tx>
            <c:strRef>
              <c:f>'Year 7'!$G$38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'Year 7'!$A$39:$A$47</c:f>
              <c:strCache>
                <c:ptCount val="9"/>
                <c:pt idx="0">
                  <c:v>Portuguese</c:v>
                </c:pt>
                <c:pt idx="1">
                  <c:v>Spanish</c:v>
                </c:pt>
                <c:pt idx="2">
                  <c:v>Yoruba</c:v>
                </c:pt>
                <c:pt idx="3">
                  <c:v>French</c:v>
                </c:pt>
                <c:pt idx="4">
                  <c:v>Somali</c:v>
                </c:pt>
                <c:pt idx="5">
                  <c:v>Akan/Twi-Fante</c:v>
                </c:pt>
                <c:pt idx="6">
                  <c:v>Arabic</c:v>
                </c:pt>
                <c:pt idx="7">
                  <c:v>Bengali</c:v>
                </c:pt>
                <c:pt idx="8">
                  <c:v>Polish</c:v>
                </c:pt>
              </c:strCache>
            </c:strRef>
          </c:cat>
          <c:val>
            <c:numRef>
              <c:f>'Year 7'!$G$39:$G$47</c:f>
              <c:numCache>
                <c:formatCode>0</c:formatCode>
                <c:ptCount val="9"/>
                <c:pt idx="0">
                  <c:v>153</c:v>
                </c:pt>
                <c:pt idx="1">
                  <c:v>119</c:v>
                </c:pt>
                <c:pt idx="2">
                  <c:v>39</c:v>
                </c:pt>
                <c:pt idx="3">
                  <c:v>69</c:v>
                </c:pt>
                <c:pt idx="4">
                  <c:v>84</c:v>
                </c:pt>
                <c:pt idx="5">
                  <c:v>46</c:v>
                </c:pt>
                <c:pt idx="6">
                  <c:v>55</c:v>
                </c:pt>
                <c:pt idx="7">
                  <c:v>30</c:v>
                </c:pt>
                <c:pt idx="8">
                  <c:v>53</c:v>
                </c:pt>
              </c:numCache>
            </c:numRef>
          </c:val>
        </c:ser>
        <c:ser>
          <c:idx val="6"/>
          <c:order val="6"/>
          <c:tx>
            <c:strRef>
              <c:f>'Year 7'!$H$38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'Year 7'!$A$39:$A$47</c:f>
              <c:strCache>
                <c:ptCount val="9"/>
                <c:pt idx="0">
                  <c:v>Portuguese</c:v>
                </c:pt>
                <c:pt idx="1">
                  <c:v>Spanish</c:v>
                </c:pt>
                <c:pt idx="2">
                  <c:v>Yoruba</c:v>
                </c:pt>
                <c:pt idx="3">
                  <c:v>French</c:v>
                </c:pt>
                <c:pt idx="4">
                  <c:v>Somali</c:v>
                </c:pt>
                <c:pt idx="5">
                  <c:v>Akan/Twi-Fante</c:v>
                </c:pt>
                <c:pt idx="6">
                  <c:v>Arabic</c:v>
                </c:pt>
                <c:pt idx="7">
                  <c:v>Bengali</c:v>
                </c:pt>
                <c:pt idx="8">
                  <c:v>Polish</c:v>
                </c:pt>
              </c:strCache>
            </c:strRef>
          </c:cat>
          <c:val>
            <c:numRef>
              <c:f>'Year 7'!$H$39:$H$47</c:f>
              <c:numCache>
                <c:formatCode>0</c:formatCode>
                <c:ptCount val="9"/>
                <c:pt idx="0">
                  <c:v>168</c:v>
                </c:pt>
                <c:pt idx="1">
                  <c:v>139</c:v>
                </c:pt>
                <c:pt idx="2">
                  <c:v>54</c:v>
                </c:pt>
                <c:pt idx="3">
                  <c:v>68</c:v>
                </c:pt>
                <c:pt idx="4">
                  <c:v>102</c:v>
                </c:pt>
                <c:pt idx="5">
                  <c:v>32</c:v>
                </c:pt>
                <c:pt idx="6">
                  <c:v>58</c:v>
                </c:pt>
                <c:pt idx="7">
                  <c:v>24</c:v>
                </c:pt>
                <c:pt idx="8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733616"/>
        <c:axId val="239734008"/>
      </c:barChart>
      <c:catAx>
        <c:axId val="23973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734008"/>
        <c:crosses val="autoZero"/>
        <c:auto val="1"/>
        <c:lblAlgn val="ctr"/>
        <c:lblOffset val="100"/>
        <c:noMultiLvlLbl val="0"/>
      </c:catAx>
      <c:valAx>
        <c:axId val="239734008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0" dirty="0">
                    <a:solidFill>
                      <a:schemeClr val="tx1"/>
                    </a:solidFill>
                  </a:rPr>
                  <a:t>No.</a:t>
                </a:r>
                <a:r>
                  <a:rPr lang="en-GB" sz="1400" b="0" baseline="0" dirty="0">
                    <a:solidFill>
                      <a:schemeClr val="tx1"/>
                    </a:solidFill>
                  </a:rPr>
                  <a:t> of Pupils</a:t>
                </a:r>
                <a:endParaRPr lang="en-GB" sz="1400" b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004033151131E-2"/>
              <c:y val="0.439607847619826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73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96981627296588"/>
          <c:y val="5.0925925925925923E-2"/>
          <c:w val="0.7824746281714785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Sheet4!$A$10</c:f>
              <c:strCache>
                <c:ptCount val="1"/>
                <c:pt idx="0">
                  <c:v>Stage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Sheet4!$B$9:$E$9</c:f>
              <c:strCache>
                <c:ptCount val="4"/>
                <c:pt idx="0">
                  <c:v>EYFSP</c:v>
                </c:pt>
                <c:pt idx="1">
                  <c:v>KS1</c:v>
                </c:pt>
                <c:pt idx="2">
                  <c:v>KS2</c:v>
                </c:pt>
                <c:pt idx="3">
                  <c:v>GCSE</c:v>
                </c:pt>
              </c:strCache>
            </c:strRef>
          </c:cat>
          <c:val>
            <c:numRef>
              <c:f>Sheet4!$B$10:$E$10</c:f>
              <c:numCache>
                <c:formatCode>0%</c:formatCode>
                <c:ptCount val="4"/>
                <c:pt idx="0">
                  <c:v>0.35</c:v>
                </c:pt>
                <c:pt idx="1">
                  <c:v>0.17</c:v>
                </c:pt>
                <c:pt idx="2">
                  <c:v>0.17</c:v>
                </c:pt>
                <c:pt idx="3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Sheet4!$A$11</c:f>
              <c:strCache>
                <c:ptCount val="1"/>
                <c:pt idx="0">
                  <c:v>Stage 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Sheet4!$B$9:$E$9</c:f>
              <c:strCache>
                <c:ptCount val="4"/>
                <c:pt idx="0">
                  <c:v>EYFSP</c:v>
                </c:pt>
                <c:pt idx="1">
                  <c:v>KS1</c:v>
                </c:pt>
                <c:pt idx="2">
                  <c:v>KS2</c:v>
                </c:pt>
                <c:pt idx="3">
                  <c:v>GCSE</c:v>
                </c:pt>
              </c:strCache>
            </c:strRef>
          </c:cat>
          <c:val>
            <c:numRef>
              <c:f>Sheet4!$B$11:$E$11</c:f>
              <c:numCache>
                <c:formatCode>0%</c:formatCode>
                <c:ptCount val="4"/>
                <c:pt idx="0">
                  <c:v>0.57999999999999996</c:v>
                </c:pt>
                <c:pt idx="1">
                  <c:v>0.16</c:v>
                </c:pt>
                <c:pt idx="2">
                  <c:v>0.16</c:v>
                </c:pt>
                <c:pt idx="3">
                  <c:v>0.33</c:v>
                </c:pt>
              </c:numCache>
            </c:numRef>
          </c:val>
        </c:ser>
        <c:ser>
          <c:idx val="2"/>
          <c:order val="2"/>
          <c:tx>
            <c:strRef>
              <c:f>Sheet4!$A$12</c:f>
              <c:strCache>
                <c:ptCount val="1"/>
                <c:pt idx="0">
                  <c:v>Stage 3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Sheet4!$B$9:$E$9</c:f>
              <c:strCache>
                <c:ptCount val="4"/>
                <c:pt idx="0">
                  <c:v>EYFSP</c:v>
                </c:pt>
                <c:pt idx="1">
                  <c:v>KS1</c:v>
                </c:pt>
                <c:pt idx="2">
                  <c:v>KS2</c:v>
                </c:pt>
                <c:pt idx="3">
                  <c:v>GCSE</c:v>
                </c:pt>
              </c:strCache>
            </c:strRef>
          </c:cat>
          <c:val>
            <c:numRef>
              <c:f>Sheet4!$B$12:$E$12</c:f>
              <c:numCache>
                <c:formatCode>0%</c:formatCode>
                <c:ptCount val="4"/>
                <c:pt idx="0">
                  <c:v>0.8</c:v>
                </c:pt>
                <c:pt idx="1">
                  <c:v>0.45</c:v>
                </c:pt>
                <c:pt idx="2">
                  <c:v>0.45</c:v>
                </c:pt>
                <c:pt idx="3">
                  <c:v>0.61</c:v>
                </c:pt>
              </c:numCache>
            </c:numRef>
          </c:val>
        </c:ser>
        <c:ser>
          <c:idx val="3"/>
          <c:order val="3"/>
          <c:tx>
            <c:strRef>
              <c:f>Sheet4!$A$13</c:f>
              <c:strCache>
                <c:ptCount val="1"/>
                <c:pt idx="0">
                  <c:v>Stage 4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Sheet4!$B$9:$E$9</c:f>
              <c:strCache>
                <c:ptCount val="4"/>
                <c:pt idx="0">
                  <c:v>EYFSP</c:v>
                </c:pt>
                <c:pt idx="1">
                  <c:v>KS1</c:v>
                </c:pt>
                <c:pt idx="2">
                  <c:v>KS2</c:v>
                </c:pt>
                <c:pt idx="3">
                  <c:v>GCSE</c:v>
                </c:pt>
              </c:strCache>
            </c:strRef>
          </c:cat>
          <c:val>
            <c:numRef>
              <c:f>Sheet4!$B$13:$E$13</c:f>
              <c:numCache>
                <c:formatCode>0%</c:formatCode>
                <c:ptCount val="4"/>
                <c:pt idx="0">
                  <c:v>0.9</c:v>
                </c:pt>
                <c:pt idx="1">
                  <c:v>0.74</c:v>
                </c:pt>
                <c:pt idx="2">
                  <c:v>0.74</c:v>
                </c:pt>
                <c:pt idx="3">
                  <c:v>0.75</c:v>
                </c:pt>
              </c:numCache>
            </c:numRef>
          </c:val>
        </c:ser>
        <c:ser>
          <c:idx val="4"/>
          <c:order val="4"/>
          <c:tx>
            <c:strRef>
              <c:f>Sheet4!$A$14</c:f>
              <c:strCache>
                <c:ptCount val="1"/>
                <c:pt idx="0">
                  <c:v>English Only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Sheet4!$B$9:$E$9</c:f>
              <c:strCache>
                <c:ptCount val="4"/>
                <c:pt idx="0">
                  <c:v>EYFSP</c:v>
                </c:pt>
                <c:pt idx="1">
                  <c:v>KS1</c:v>
                </c:pt>
                <c:pt idx="2">
                  <c:v>KS2</c:v>
                </c:pt>
                <c:pt idx="3">
                  <c:v>GCSE</c:v>
                </c:pt>
              </c:strCache>
            </c:strRef>
          </c:cat>
          <c:val>
            <c:numRef>
              <c:f>Sheet4!$B$14:$E$14</c:f>
              <c:numCache>
                <c:formatCode>0%</c:formatCode>
                <c:ptCount val="4"/>
                <c:pt idx="0">
                  <c:v>0.77</c:v>
                </c:pt>
                <c:pt idx="1">
                  <c:v>0.64</c:v>
                </c:pt>
                <c:pt idx="2">
                  <c:v>0.64</c:v>
                </c:pt>
                <c:pt idx="3">
                  <c:v>0.59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32318376"/>
        <c:axId val="232318768"/>
      </c:barChart>
      <c:catAx>
        <c:axId val="23231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318768"/>
        <c:crosses val="autoZero"/>
        <c:auto val="1"/>
        <c:lblAlgn val="ctr"/>
        <c:lblOffset val="100"/>
        <c:noMultiLvlLbl val="0"/>
      </c:catAx>
      <c:valAx>
        <c:axId val="23231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>
                    <a:solidFill>
                      <a:schemeClr val="tx1"/>
                    </a:solidFill>
                  </a:rPr>
                  <a:t>%</a:t>
                </a:r>
                <a:r>
                  <a:rPr lang="en-GB" sz="1200" baseline="0">
                    <a:solidFill>
                      <a:schemeClr val="tx1"/>
                    </a:solidFill>
                  </a:rPr>
                  <a:t> </a:t>
                </a:r>
              </a:p>
              <a:p>
                <a:pPr>
                  <a:defRPr sz="1200"/>
                </a:pPr>
                <a:r>
                  <a:rPr lang="en-GB" sz="1200" baseline="0">
                    <a:solidFill>
                      <a:schemeClr val="tx1"/>
                    </a:solidFill>
                  </a:rPr>
                  <a:t>expected </a:t>
                </a:r>
              </a:p>
              <a:p>
                <a:pPr>
                  <a:defRPr sz="1200"/>
                </a:pPr>
                <a:r>
                  <a:rPr lang="en-GB" sz="1200" baseline="0">
                    <a:solidFill>
                      <a:schemeClr val="tx1"/>
                    </a:solidFill>
                  </a:rPr>
                  <a:t>levels</a:t>
                </a:r>
                <a:endParaRPr lang="en-GB" sz="12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340998833479148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318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576688675160381"/>
          <c:y val="0.87923735510804057"/>
          <c:w val="0.75795898650283766"/>
          <c:h val="6.43073833406104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Sheet1!$N$20</c:f>
              <c:strCache>
                <c:ptCount val="1"/>
                <c:pt idx="0">
                  <c:v>Stage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Sheet1!$M$21:$M$25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Sheet1!$N$21:$N$25</c:f>
              <c:numCache>
                <c:formatCode>0.0%</c:formatCode>
                <c:ptCount val="5"/>
                <c:pt idx="0">
                  <c:v>0.82352941176470584</c:v>
                </c:pt>
                <c:pt idx="1">
                  <c:v>0.28564547206165702</c:v>
                </c:pt>
                <c:pt idx="2">
                  <c:v>5.7692307692307696E-2</c:v>
                </c:pt>
                <c:pt idx="3">
                  <c:v>2.051901025950513E-2</c:v>
                </c:pt>
                <c:pt idx="4">
                  <c:v>3.1152647975077881E-3</c:v>
                </c:pt>
              </c:numCache>
            </c:numRef>
          </c:val>
        </c:ser>
        <c:ser>
          <c:idx val="1"/>
          <c:order val="1"/>
          <c:tx>
            <c:strRef>
              <c:f>Sheet1!$O$20</c:f>
              <c:strCache>
                <c:ptCount val="1"/>
                <c:pt idx="0">
                  <c:v>Stage 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Sheet1!$M$21:$M$25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Sheet1!$O$21:$O$25</c:f>
              <c:numCache>
                <c:formatCode>0.0%</c:formatCode>
                <c:ptCount val="5"/>
                <c:pt idx="0">
                  <c:v>0.13012477718360071</c:v>
                </c:pt>
                <c:pt idx="1">
                  <c:v>0.59489402697495186</c:v>
                </c:pt>
                <c:pt idx="2">
                  <c:v>0.27680652680652679</c:v>
                </c:pt>
                <c:pt idx="3">
                  <c:v>9.4749547374773688E-2</c:v>
                </c:pt>
                <c:pt idx="4">
                  <c:v>1.7014138509465614E-2</c:v>
                </c:pt>
              </c:numCache>
            </c:numRef>
          </c:val>
        </c:ser>
        <c:ser>
          <c:idx val="2"/>
          <c:order val="2"/>
          <c:tx>
            <c:strRef>
              <c:f>Sheet1!$P$20</c:f>
              <c:strCache>
                <c:ptCount val="1"/>
                <c:pt idx="0">
                  <c:v>Stage 3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Sheet1!$M$21:$M$25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Sheet1!$P$21:$P$25</c:f>
              <c:numCache>
                <c:formatCode>0.0%</c:formatCode>
                <c:ptCount val="5"/>
                <c:pt idx="0">
                  <c:v>2.8520499108734401E-2</c:v>
                </c:pt>
                <c:pt idx="1">
                  <c:v>9.6820809248554907E-2</c:v>
                </c:pt>
                <c:pt idx="2">
                  <c:v>0.55215617715617715</c:v>
                </c:pt>
                <c:pt idx="3">
                  <c:v>0.34882317441158722</c:v>
                </c:pt>
                <c:pt idx="4">
                  <c:v>0.11143062544931703</c:v>
                </c:pt>
              </c:numCache>
            </c:numRef>
          </c:val>
        </c:ser>
        <c:ser>
          <c:idx val="3"/>
          <c:order val="3"/>
          <c:tx>
            <c:strRef>
              <c:f>Sheet1!$Q$20</c:f>
              <c:strCache>
                <c:ptCount val="1"/>
                <c:pt idx="0">
                  <c:v>Stage 4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Sheet1!$M$21:$M$25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Sheet1!$Q$21:$Q$25</c:f>
              <c:numCache>
                <c:formatCode>0.0%</c:formatCode>
                <c:ptCount val="5"/>
                <c:pt idx="0">
                  <c:v>1.7825311942959002E-2</c:v>
                </c:pt>
                <c:pt idx="1">
                  <c:v>2.2639691714836225E-2</c:v>
                </c:pt>
                <c:pt idx="2">
                  <c:v>0.11334498834498835</c:v>
                </c:pt>
                <c:pt idx="3">
                  <c:v>0.53590826795413393</c:v>
                </c:pt>
                <c:pt idx="4">
                  <c:v>0.86843997124370953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100"/>
        <c:axId val="524954968"/>
        <c:axId val="524955360"/>
      </c:barChart>
      <c:catAx>
        <c:axId val="52495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955360"/>
        <c:crosses val="autoZero"/>
        <c:auto val="1"/>
        <c:lblAlgn val="ctr"/>
        <c:lblOffset val="100"/>
        <c:noMultiLvlLbl val="0"/>
      </c:catAx>
      <c:valAx>
        <c:axId val="5249553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9549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62071588877479"/>
          <c:y val="0.91263061526216449"/>
          <c:w val="0.75556031039598315"/>
          <c:h val="6.8455130985994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5347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5347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r">
              <a:defRPr sz="1200"/>
            </a:lvl1pPr>
          </a:lstStyle>
          <a:p>
            <a:fld id="{2091E1C0-8CE6-4E49-8ECE-4F69C2712390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6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6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r">
              <a:defRPr sz="1200"/>
            </a:lvl1pPr>
          </a:lstStyle>
          <a:p>
            <a:fld id="{E6D98F91-7785-4A6E-844D-56DB84C7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5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2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9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58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0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1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71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2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2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22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7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3C06E-3839-471F-AF61-081F7295E193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A427D-3498-45C3-8DA4-CFCD0FD27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03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hau@lambeth.go.uk" TargetMode="External"/><Relationship Id="rId2" Type="http://schemas.openxmlformats.org/officeDocument/2006/relationships/hyperlink" Target="https://www.lambeth.gov.uk/rsu/eal-fluency-surve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</a:rPr>
              <a:t>English as an Additional Language</a:t>
            </a:r>
            <a:br>
              <a:rPr lang="en-GB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5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GB" sz="5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</a:rPr>
              <a:t>Briefing and Workshop</a:t>
            </a:r>
            <a:endParaRPr lang="en-GB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Assessing English Proficiency of EAL Learners</a:t>
            </a: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Room 5,6,7 International House</a:t>
            </a:r>
          </a:p>
          <a:p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b="1" dirty="0" smtClean="0"/>
              <a:t>12</a:t>
            </a:r>
            <a:r>
              <a:rPr lang="en-GB" b="1" baseline="30000" dirty="0" smtClean="0"/>
              <a:t>th</a:t>
            </a:r>
            <a:r>
              <a:rPr lang="en-GB" b="1" dirty="0" smtClean="0"/>
              <a:t> June 2017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806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732"/>
          </a:xfrm>
        </p:spPr>
        <p:txBody>
          <a:bodyPr/>
          <a:lstStyle/>
          <a:p>
            <a:r>
              <a:rPr lang="en-GB" dirty="0" smtClean="0"/>
              <a:t>EAL-FLE Gap by Key Stage 2016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043617"/>
              </p:ext>
            </p:extLst>
          </p:nvPr>
        </p:nvGraphicFramePr>
        <p:xfrm>
          <a:off x="5907314" y="1378857"/>
          <a:ext cx="5863772" cy="5196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278"/>
                <a:gridCol w="656516"/>
                <a:gridCol w="1820091"/>
                <a:gridCol w="799306"/>
                <a:gridCol w="928505"/>
                <a:gridCol w="962076"/>
              </a:tblGrid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Age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u="none" strike="noStrike" dirty="0">
                          <a:effectLst/>
                        </a:rPr>
                        <a:t>Stage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u="none" strike="noStrike" dirty="0">
                          <a:effectLst/>
                        </a:rPr>
                        <a:t>Measure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EAL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FLE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Gap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EYFSP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Reading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71%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78%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-7%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Writing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69%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74%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-5%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Numbers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75%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80%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-5%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Shapes, Space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78%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-5%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u="none" strike="noStrike" dirty="0">
                          <a:effectLst/>
                        </a:rPr>
                        <a:t>Overall (GLD)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65%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72%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-7%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KS1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Reading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81%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-6%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Writing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-2%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Maths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78%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-3%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u="none" strike="noStrike" dirty="0">
                          <a:effectLst/>
                        </a:rPr>
                        <a:t>Overall (RWM)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64%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68%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-4%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11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KS2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Reading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69%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-6%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Writing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Maths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81%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77%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+4%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GPS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80%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77%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+3%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b="1" u="none" strike="noStrike" dirty="0">
                          <a:effectLst/>
                        </a:rPr>
                        <a:t>Overall (RWM)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59%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63%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-4%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16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GCSE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A*-C EM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68%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58%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+10%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EBAcc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30%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21%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+9%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Attainment 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52.3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47.5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>
                          <a:effectLst/>
                        </a:rPr>
                        <a:t>+4.8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</a:rPr>
                        <a:t>Overall (5+ A*-C inc EM)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60%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effectLst/>
                        </a:rPr>
                        <a:t>53%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+7%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3" marR="6863" marT="68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9568" y="1512277"/>
            <a:ext cx="46071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Comparing the attainment of EAL pupils with English-only pupils through the key stage tests in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Foundation Stage – EAL pupils attainment lower than English-only speakers by 7 percentage points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By KS1 and KS2 the overall gap had narrowed to 4% with EAL pupils beginning to excel at Maths at KS2. The gap at Writing had closed at KS2 but the gap at Reading remained.  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At GCSE the performance gap between EAL and English-only speakers had closed with EAL pupils achieving 7% higher than English-only peers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EAL-FLE Progress 2016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158521"/>
              </p:ext>
            </p:extLst>
          </p:nvPr>
        </p:nvGraphicFramePr>
        <p:xfrm>
          <a:off x="7139353" y="2291187"/>
          <a:ext cx="4214446" cy="2292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583"/>
                <a:gridCol w="954819"/>
                <a:gridCol w="645511"/>
                <a:gridCol w="645511"/>
                <a:gridCol w="645511"/>
                <a:gridCol w="645511"/>
              </a:tblGrid>
              <a:tr h="3275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Stage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Measure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Lambeth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>
                          <a:effectLst/>
                        </a:rPr>
                        <a:t>National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75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EAL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FLE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EAL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>
                          <a:effectLst/>
                        </a:rPr>
                        <a:t>FLE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75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KS1-2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Reading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1.5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2.5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0.3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-0.1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Writing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2.4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1.5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1.5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-0.3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Maths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2.7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1.6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>
                          <a:effectLst/>
                        </a:rPr>
                        <a:t>2.0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-0.4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KS2-4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Progress 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0.38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-0.16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0.4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-0.09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077550"/>
            <a:ext cx="55743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KS1 - 2 progress </a:t>
            </a:r>
            <a:r>
              <a:rPr lang="en-GB" dirty="0"/>
              <a:t>of EAL </a:t>
            </a:r>
            <a:r>
              <a:rPr lang="en-GB" dirty="0" smtClean="0"/>
              <a:t>pupils </a:t>
            </a:r>
            <a:r>
              <a:rPr lang="en-GB" dirty="0"/>
              <a:t>greater than that of </a:t>
            </a:r>
            <a:r>
              <a:rPr lang="en-GB" dirty="0" smtClean="0"/>
              <a:t>English-only speakers particularly for writing and maths</a:t>
            </a:r>
            <a:r>
              <a:rPr lang="en-GB" dirty="0"/>
              <a:t> </a:t>
            </a:r>
            <a:r>
              <a:rPr lang="en-GB" dirty="0" smtClean="0"/>
              <a:t>– closing the gap by KS2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KS2 – 4 progress of EAL pupils also greater than that of English-only peers - caught </a:t>
            </a:r>
            <a:r>
              <a:rPr lang="en-GB" dirty="0"/>
              <a:t>up with </a:t>
            </a:r>
            <a:r>
              <a:rPr lang="en-GB" dirty="0" smtClean="0"/>
              <a:t>English-only </a:t>
            </a:r>
            <a:r>
              <a:rPr lang="en-GB" dirty="0"/>
              <a:t>by age 16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Although </a:t>
            </a:r>
            <a:r>
              <a:rPr lang="en-GB" dirty="0"/>
              <a:t>English may not be the main language of the </a:t>
            </a:r>
            <a:r>
              <a:rPr lang="en-GB" dirty="0" smtClean="0"/>
              <a:t>home, this can cause lower attainment on </a:t>
            </a:r>
            <a:r>
              <a:rPr lang="en-GB" dirty="0"/>
              <a:t>starting school, but </a:t>
            </a:r>
            <a:r>
              <a:rPr lang="en-GB" dirty="0" smtClean="0"/>
              <a:t>impact reduces through age and is gone by Year 11, achieving higher at GCSE than English-only speakers.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74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EAL Indicator Limitations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494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EAL is a </a:t>
            </a:r>
            <a:r>
              <a:rPr lang="en-GB" dirty="0" err="1" smtClean="0"/>
              <a:t>heterogenous</a:t>
            </a:r>
            <a:r>
              <a:rPr lang="en-GB" dirty="0" smtClean="0"/>
              <a:t> group – many cultures, nationalities, ethnicities and backgrounds</a:t>
            </a:r>
          </a:p>
          <a:p>
            <a:r>
              <a:rPr lang="en-GB" dirty="0" smtClean="0"/>
              <a:t>EAL status takes no account for a pupil’s proficiency in English</a:t>
            </a:r>
          </a:p>
          <a:p>
            <a:r>
              <a:rPr lang="en-GB" dirty="0"/>
              <a:t>Lack of fluency in English </a:t>
            </a:r>
            <a:r>
              <a:rPr lang="en-GB" dirty="0" smtClean="0"/>
              <a:t>is </a:t>
            </a:r>
            <a:r>
              <a:rPr lang="en-GB" dirty="0"/>
              <a:t>the real </a:t>
            </a:r>
            <a:r>
              <a:rPr lang="en-GB" dirty="0" smtClean="0"/>
              <a:t>risk</a:t>
            </a:r>
            <a:r>
              <a:rPr lang="en-GB" dirty="0"/>
              <a:t> </a:t>
            </a:r>
            <a:r>
              <a:rPr lang="en-GB" dirty="0" smtClean="0"/>
              <a:t>and can be indicative of international arrival, pupil mobility and a pupil’s language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9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Fluency in English by Key Stage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693" y="1845896"/>
            <a:ext cx="4319954" cy="435133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At all key stages, as fluency in English increased, attainment increased</a:t>
            </a:r>
          </a:p>
          <a:p>
            <a:r>
              <a:rPr lang="en-GB" sz="2400" dirty="0" smtClean="0"/>
              <a:t>At all key stages, fully fluent in English pupils outperformed English-only speaking pupils</a:t>
            </a:r>
          </a:p>
          <a:p>
            <a:r>
              <a:rPr lang="en-GB" sz="2400" dirty="0" smtClean="0"/>
              <a:t>Notable that this trend starts as early as EYFS and KS1 when EAL attainment overall lags behind English-only speakers</a:t>
            </a:r>
            <a:endParaRPr lang="en-GB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753398"/>
              </p:ext>
            </p:extLst>
          </p:nvPr>
        </p:nvGraphicFramePr>
        <p:xfrm>
          <a:off x="5052647" y="1710959"/>
          <a:ext cx="6834553" cy="4466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9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Proficiency in English by Key Stage 2016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076230"/>
              </p:ext>
            </p:extLst>
          </p:nvPr>
        </p:nvGraphicFramePr>
        <p:xfrm>
          <a:off x="6871853" y="2545268"/>
          <a:ext cx="4323686" cy="375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2748"/>
                <a:gridCol w="1265469"/>
                <a:gridCol w="1265469"/>
              </a:tblGrid>
              <a:tr h="108975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Proficiency Stage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KS1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 smtClean="0">
                          <a:effectLst/>
                        </a:rPr>
                        <a:t>KS2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7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40.0</a:t>
                      </a:r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7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B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11.8%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C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42.7%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7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46.8%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59.7%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7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English Only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 smtClean="0">
                          <a:effectLst/>
                        </a:rPr>
                        <a:t>62.5</a:t>
                      </a:r>
                      <a:r>
                        <a:rPr lang="en-GB" sz="1600" u="none" strike="noStrike" dirty="0">
                          <a:effectLst/>
                        </a:rPr>
                        <a:t>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40104" y="2023969"/>
            <a:ext cx="477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Expected Standard at Key Stage 1&amp;2 2016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192789"/>
            <a:ext cx="57981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No attainment for this year to match to new proficiency stages yet, but can match to pupils prior attainment at KS1 and KS2 data</a:t>
            </a:r>
            <a:r>
              <a:rPr lang="en-GB" sz="2400" dirty="0"/>
              <a:t> </a:t>
            </a:r>
            <a:r>
              <a:rPr lang="en-GB" sz="2400" dirty="0" smtClean="0"/>
              <a:t>from last year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Pattern of attainment appears to continue through the new stages of proficiency although evidence of errors in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1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Proficiency Data -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86474"/>
            <a:ext cx="11020865" cy="5039409"/>
          </a:xfrm>
        </p:spPr>
        <p:txBody>
          <a:bodyPr>
            <a:normAutofit/>
          </a:bodyPr>
          <a:lstStyle/>
          <a:p>
            <a:r>
              <a:rPr lang="en-GB" dirty="0" smtClean="0"/>
              <a:t>COLLECT validation didn’t always identify mismatches between stages of English and language</a:t>
            </a:r>
          </a:p>
          <a:p>
            <a:pPr marL="0" indent="0">
              <a:buNone/>
            </a:pPr>
            <a:endParaRPr lang="en-GB" sz="1000" dirty="0" smtClean="0"/>
          </a:p>
          <a:p>
            <a:r>
              <a:rPr lang="en-GB" dirty="0" smtClean="0"/>
              <a:t>1802 pupils with English as a first language but also recording EAL Stage</a:t>
            </a:r>
          </a:p>
          <a:p>
            <a:endParaRPr lang="en-GB" sz="1000" dirty="0" smtClean="0"/>
          </a:p>
          <a:p>
            <a:r>
              <a:rPr lang="en-GB" dirty="0" smtClean="0"/>
              <a:t>3582 pupils with non-English language and blank EAL stage</a:t>
            </a:r>
          </a:p>
          <a:p>
            <a:endParaRPr lang="en-GB" sz="1000" dirty="0" smtClean="0"/>
          </a:p>
          <a:p>
            <a:r>
              <a:rPr lang="en-GB" dirty="0" smtClean="0"/>
              <a:t>265 pupils with not-yet assessed, most was 45 from one school</a:t>
            </a:r>
          </a:p>
          <a:p>
            <a:pPr marL="0" indent="0">
              <a:buNone/>
            </a:pPr>
            <a:endParaRPr lang="en-GB" sz="1000" dirty="0" smtClean="0"/>
          </a:p>
          <a:p>
            <a:r>
              <a:rPr lang="en-GB" dirty="0"/>
              <a:t>Schools with 100% EAL and no monolingual children. Monolingual pupils are not Stage </a:t>
            </a:r>
            <a:r>
              <a:rPr lang="en-GB" dirty="0" smtClean="0"/>
              <a:t>E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37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477" y="470633"/>
            <a:ext cx="10515600" cy="99944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does the proficiency data compare to last </a:t>
            </a:r>
            <a:r>
              <a:rPr lang="en-GB" dirty="0" smtClean="0"/>
              <a:t>year? (*EAL only. % does not include English Only)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107" y="1724359"/>
            <a:ext cx="7432431" cy="499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6304"/>
          </a:xfrm>
        </p:spPr>
        <p:txBody>
          <a:bodyPr/>
          <a:lstStyle/>
          <a:p>
            <a:r>
              <a:rPr lang="en-GB" dirty="0" smtClean="0"/>
              <a:t>Breakdown of old and new stages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6192" y="1280746"/>
            <a:ext cx="5870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Matched new proficiency stages data in 2017 to old Lambeth Fluency in English stages in 2016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Stages A (New to English) and B (Early Acquisition) consistent with old Stages 1 and 2 accounting for pupils progressing from the previous year – </a:t>
            </a:r>
            <a:r>
              <a:rPr lang="en-GB" b="1" dirty="0" smtClean="0"/>
              <a:t>expected</a:t>
            </a:r>
          </a:p>
          <a:p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Most Stage C (Developing Competency) were previously recorded as Stage 3 but a high number were previously recorded as Stage 2 - </a:t>
            </a:r>
            <a:r>
              <a:rPr lang="en-GB" b="1" dirty="0" smtClean="0"/>
              <a:t>expected </a:t>
            </a:r>
          </a:p>
          <a:p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Most Stage D (Competent) were previously recorded as Stage 4 and only 34.9% previously recorded as Stage 3 – </a:t>
            </a:r>
            <a:r>
              <a:rPr lang="en-GB" b="1" dirty="0" smtClean="0">
                <a:solidFill>
                  <a:srgbClr val="FF0000"/>
                </a:solidFill>
              </a:rPr>
              <a:t>unexpected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Stage E (Fluent) were almost all Stage 4 – </a:t>
            </a:r>
            <a:r>
              <a:rPr lang="en-GB" b="1" dirty="0" smtClean="0"/>
              <a:t>expected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Suggests that there are also differences between the new proficiency model and the old fluency model occurring in stages D and E and not stages C and D. </a:t>
            </a:r>
          </a:p>
          <a:p>
            <a:endParaRPr lang="en-GB" dirty="0" smtClean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083017"/>
              </p:ext>
            </p:extLst>
          </p:nvPr>
        </p:nvGraphicFramePr>
        <p:xfrm>
          <a:off x="6567056" y="1746823"/>
          <a:ext cx="5257800" cy="4700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14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Pupils recorded as English-only in 2016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279592"/>
              </p:ext>
            </p:extLst>
          </p:nvPr>
        </p:nvGraphicFramePr>
        <p:xfrm>
          <a:off x="7035799" y="2085264"/>
          <a:ext cx="4675909" cy="3781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3897"/>
                <a:gridCol w="1476004"/>
                <a:gridCol w="1666008"/>
              </a:tblGrid>
              <a:tr h="12530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English </a:t>
                      </a:r>
                      <a:r>
                        <a:rPr lang="en-GB" sz="1600" b="1" u="none" strike="noStrike" dirty="0" smtClean="0">
                          <a:effectLst/>
                        </a:rPr>
                        <a:t>Proficiency 2017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No</a:t>
                      </a:r>
                      <a:r>
                        <a:rPr lang="en-GB" sz="1600" b="1" u="none" strike="noStrike" dirty="0" smtClean="0">
                          <a:effectLst/>
                        </a:rPr>
                        <a:t>. with </a:t>
                      </a:r>
                      <a:r>
                        <a:rPr lang="en-GB" sz="1600" b="1" u="none" strike="noStrike" baseline="0" dirty="0" smtClean="0">
                          <a:effectLst/>
                        </a:rPr>
                        <a:t>English Only in 2016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% </a:t>
                      </a:r>
                      <a:r>
                        <a:rPr lang="en-GB" sz="1600" b="1" u="none" strike="noStrike" dirty="0" smtClean="0">
                          <a:effectLst/>
                        </a:rPr>
                        <a:t>with English </a:t>
                      </a:r>
                      <a:r>
                        <a:rPr lang="en-GB" sz="1600" b="1" u="none" strike="noStrike" dirty="0">
                          <a:effectLst/>
                        </a:rPr>
                        <a:t>Only in 2016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143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English</a:t>
                      </a:r>
                      <a:r>
                        <a:rPr lang="en-GB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Only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12720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88.7%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3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dirty="0">
                          <a:effectLst/>
                        </a:rPr>
                        <a:t>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0.0%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3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dirty="0">
                          <a:effectLst/>
                        </a:rPr>
                        <a:t>B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29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0.2%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3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dirty="0">
                          <a:effectLst/>
                        </a:rPr>
                        <a:t>C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44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0.3%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3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dirty="0">
                          <a:effectLst/>
                        </a:rPr>
                        <a:t>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76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0.5%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32"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dirty="0">
                          <a:effectLst/>
                        </a:rPr>
                        <a:t>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1277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8.9%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3841" y="1876785"/>
            <a:ext cx="5990358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Matched pupils who were recorded as English-Only (non-EAL) in 2016 to their proficiency in 2017 cohort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Most were recorded as English-Only in 2017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10% were recorded with a proficiency in English Stage A-E, which indicates EAL??</a:t>
            </a:r>
            <a:r>
              <a:rPr lang="en-GB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Reasons:</a:t>
            </a:r>
          </a:p>
          <a:p>
            <a:endParaRPr lang="en-GB" dirty="0"/>
          </a:p>
          <a:p>
            <a:pPr marL="285750" indent="74613">
              <a:buFont typeface="Wingdings" panose="05000000000000000000" pitchFamily="2" charset="2"/>
              <a:buChar char="Ø"/>
            </a:pPr>
            <a:r>
              <a:rPr lang="en-GB" dirty="0" smtClean="0"/>
              <a:t> 	EAL pupils incorrectly coded as English Only in 2016</a:t>
            </a:r>
          </a:p>
          <a:p>
            <a:pPr marL="285750" indent="74613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	Differences in identifying whether a pupil is EAL</a:t>
            </a:r>
            <a:r>
              <a:rPr lang="en-GB" dirty="0"/>
              <a:t> </a:t>
            </a:r>
            <a:r>
              <a:rPr lang="en-GB" dirty="0" smtClean="0"/>
              <a:t>or 	not EAL, particularly when changing school / 	secondary transfer</a:t>
            </a:r>
          </a:p>
          <a:p>
            <a:pPr marL="285750" indent="74613"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	Some schools misinterpreted proficiency in 	English as a measure for all pupils. </a:t>
            </a:r>
            <a:r>
              <a:rPr lang="en-GB" b="1" dirty="0" smtClean="0"/>
              <a:t>Only pupils 	with EAL should be assessed for proficiency in 	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and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Important to continue to assess EAL pupils’ proficiency in English and assess new starters in school</a:t>
            </a:r>
          </a:p>
          <a:p>
            <a:r>
              <a:rPr lang="en-GB" dirty="0" smtClean="0"/>
              <a:t>Schools should review their proficiency in English data submitted in the Spring to ensure data is accurate, including the language recorded for the pupil.</a:t>
            </a:r>
          </a:p>
          <a:p>
            <a:r>
              <a:rPr lang="en-GB" dirty="0" smtClean="0"/>
              <a:t>Ensure that pupil language and EAL proficiency match (work with school office staff)</a:t>
            </a:r>
          </a:p>
          <a:p>
            <a:r>
              <a:rPr lang="en-GB" dirty="0" smtClean="0"/>
              <a:t>When pupils have moved from another school (such as secondary transfer) use English proficiency data from previous school to inform English proficiency assessment. Available through the school’s common transfer files.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92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>
                <a:solidFill>
                  <a:schemeClr val="accent1">
                    <a:lumMod val="50000"/>
                  </a:schemeClr>
                </a:solidFill>
              </a:rPr>
              <a:t>Outline</a:t>
            </a:r>
            <a:endParaRPr lang="en-GB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aims of the workshop session are:</a:t>
            </a:r>
          </a:p>
          <a:p>
            <a:pPr marL="0" indent="0">
              <a:buNone/>
            </a:pPr>
            <a:endParaRPr lang="en-GB" dirty="0"/>
          </a:p>
          <a:p>
            <a:pPr indent="311150"/>
            <a:r>
              <a:rPr lang="en-GB" dirty="0" smtClean="0"/>
              <a:t>	To look at the EAL profile of Lambeth and the attainment data of 	EAL pupils in Lambeth schools</a:t>
            </a:r>
          </a:p>
          <a:p>
            <a:pPr indent="311150"/>
            <a:r>
              <a:rPr lang="en-GB" dirty="0"/>
              <a:t>	</a:t>
            </a:r>
            <a:r>
              <a:rPr lang="en-GB" dirty="0" smtClean="0"/>
              <a:t>To review the new national proficiency in English scales</a:t>
            </a:r>
          </a:p>
          <a:p>
            <a:pPr indent="311150"/>
            <a:r>
              <a:rPr lang="en-GB" dirty="0"/>
              <a:t>	</a:t>
            </a:r>
            <a:r>
              <a:rPr lang="en-GB" dirty="0" smtClean="0"/>
              <a:t>To look at EAL writing assessment</a:t>
            </a:r>
          </a:p>
          <a:p>
            <a:pPr indent="311150"/>
            <a:r>
              <a:rPr lang="en-GB" dirty="0"/>
              <a:t>	</a:t>
            </a:r>
            <a:r>
              <a:rPr lang="en-GB" dirty="0" smtClean="0"/>
              <a:t>To share good practice in schools and thoughts for the way 	forward</a:t>
            </a:r>
          </a:p>
          <a:p>
            <a:pPr indent="31115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105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All EAL materials and guidance will continue to be uploaded on the Research and Statistics website at this address: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www.lambeth.gov.uk/rsu/eal-fluency-survey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Questions about collection of proficiency in English data: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E-mail: </a:t>
            </a:r>
            <a:r>
              <a:rPr lang="en-GB" dirty="0" smtClean="0">
                <a:hlinkClick r:id="rId3"/>
              </a:rPr>
              <a:t>ahau@lambeth.go.uk</a:t>
            </a:r>
          </a:p>
          <a:p>
            <a:pPr marL="0" indent="0" algn="ctr">
              <a:buNone/>
            </a:pPr>
            <a:r>
              <a:rPr lang="en-GB" dirty="0" smtClean="0"/>
              <a:t>Tel: 0207 926 9454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000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and attainment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7606513" y="914403"/>
          <a:ext cx="4151215" cy="5853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887"/>
                <a:gridCol w="1193164"/>
                <a:gridCol w="1193164"/>
              </a:tblGrid>
              <a:tr h="32056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b="1" u="none" strike="noStrike" dirty="0">
                          <a:effectLst/>
                        </a:rPr>
                        <a:t>Language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b="1" u="none" strike="noStrike" dirty="0">
                          <a:effectLst/>
                        </a:rPr>
                        <a:t>Cohort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b="1" u="none" strike="noStrike" dirty="0">
                          <a:effectLst/>
                        </a:rPr>
                        <a:t> Pupil % RWM 4+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effectLst/>
                        </a:rPr>
                        <a:t>Chinese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118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92.4%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effectLst/>
                        </a:rPr>
                        <a:t>Vietnamese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37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91.9%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effectLst/>
                        </a:rPr>
                        <a:t>Italian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118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90.7%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effectLst/>
                        </a:rPr>
                        <a:t>Urdu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167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90.4%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effectLst/>
                        </a:rPr>
                        <a:t>Amharic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107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87.9%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effectLst/>
                        </a:rPr>
                        <a:t>German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49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87.8%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effectLst/>
                        </a:rPr>
                        <a:t>Panjabi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40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87.5%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Tagalog/Filipino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39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87.2%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effectLst/>
                        </a:rPr>
                        <a:t>Igbo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106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85.8%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Bengali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205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84.9%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Ga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46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84.8%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effectLst/>
                        </a:rPr>
                        <a:t>Arabic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313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84.7%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Polish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243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83.5%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Yoruba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501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83.4%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Gujarati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36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83.3%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Albanian/Shqip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90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82.2%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English</a:t>
                      </a:r>
                      <a:endParaRPr lang="en-GB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6185</a:t>
                      </a:r>
                      <a:endParaRPr lang="en-GB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79.9%</a:t>
                      </a:r>
                      <a:endParaRPr lang="en-GB" sz="13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Akan/Twi-Fante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427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79.9%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Luganda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74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79.7%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solidFill>
                            <a:srgbClr val="FF0000"/>
                          </a:solidFill>
                          <a:effectLst/>
                        </a:rPr>
                        <a:t>Somali</a:t>
                      </a:r>
                      <a:endParaRPr lang="en-GB" sz="13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647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78.8%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Turkish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58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77.6%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solidFill>
                            <a:srgbClr val="FF0000"/>
                          </a:solidFill>
                          <a:effectLst/>
                        </a:rPr>
                        <a:t>French</a:t>
                      </a:r>
                      <a:endParaRPr lang="en-GB" sz="13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solidFill>
                            <a:srgbClr val="FF0000"/>
                          </a:solidFill>
                          <a:effectLst/>
                        </a:rPr>
                        <a:t>485</a:t>
                      </a:r>
                      <a:endParaRPr lang="en-GB" sz="13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77.3%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Krio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30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76.7%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solidFill>
                            <a:srgbClr val="FF0000"/>
                          </a:solidFill>
                          <a:effectLst/>
                        </a:rPr>
                        <a:t>Spanish</a:t>
                      </a:r>
                      <a:endParaRPr lang="en-GB" sz="13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solidFill>
                            <a:srgbClr val="FF0000"/>
                          </a:solidFill>
                          <a:effectLst/>
                        </a:rPr>
                        <a:t>700</a:t>
                      </a:r>
                      <a:endParaRPr lang="en-GB" sz="13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74.6%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Tigrinya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169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74.6%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solidFill>
                            <a:srgbClr val="FF0000"/>
                          </a:solidFill>
                          <a:effectLst/>
                        </a:rPr>
                        <a:t>Portuguese</a:t>
                      </a:r>
                      <a:endParaRPr lang="en-GB" sz="13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solidFill>
                            <a:srgbClr val="FF0000"/>
                          </a:solidFill>
                          <a:effectLst/>
                        </a:rPr>
                        <a:t>1038</a:t>
                      </a:r>
                      <a:endParaRPr lang="en-GB" sz="13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70.9%</a:t>
                      </a:r>
                      <a:endParaRPr lang="en-GB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0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effectLst/>
                        </a:rPr>
                        <a:t>Lingala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97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 smtClean="0">
                          <a:effectLst/>
                        </a:rPr>
                        <a:t>66.0%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88" marR="6788" marT="67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799" y="2141245"/>
            <a:ext cx="676831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5 years of KS2 attainment 2011-2015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Chinese-speaking pupils highest overall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Yoruba and Polish achieved higher than English only speakers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Somali, French, Spanish and Portuguese achieved lower than their English-speaking peers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64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and attainment - GCSE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541777" y="1269572"/>
          <a:ext cx="4047441" cy="5326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9368"/>
                <a:gridCol w="1010737"/>
                <a:gridCol w="1527336"/>
              </a:tblGrid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u="none" strike="noStrike" dirty="0">
                          <a:effectLst/>
                        </a:rPr>
                        <a:t>Language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Cohort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Pupil % 5+ A*-C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Tagalog/Filipino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84.0%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Igbo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58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79.3%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Greek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64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78.1%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Italian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47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76.6%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Bengali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153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71.2%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Ga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31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71.0%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Yoruba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409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70.4%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Polish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140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70.0%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Albanian/Shqip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50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70.0%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Chinese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83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69.9%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Arabic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131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69.5%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Akan/Twi-Fante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204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68.1%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Urdu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41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65.9%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Tigrinya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69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65.2%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Carib Creole French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31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64.5%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Somali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267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61.0%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Krio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60.4%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Spanish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359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58.5%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English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5044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57.9%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French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225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56.4%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Lingala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53.8%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Portuguese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690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51.3%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Turkish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42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</a:rPr>
                        <a:t>50.0%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435155"/>
            <a:ext cx="63360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5 years of GCSE attainment 2011-15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Tagalog-speaking pupils best performing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English-only speaking pupils relatively low performing language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Much higher number of EAL language groups performing better than English-only pupils than at KS2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French speakers and Portuguese speakers continue to show lower levels achieving expected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9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939" y="2407490"/>
            <a:ext cx="10204938" cy="2567956"/>
          </a:xfrm>
        </p:spPr>
        <p:txBody>
          <a:bodyPr/>
          <a:lstStyle/>
          <a:p>
            <a:pPr marL="0" indent="0" algn="ctr">
              <a:buNone/>
            </a:pPr>
            <a:r>
              <a:rPr lang="en-GB" sz="6000" b="1" dirty="0" smtClean="0">
                <a:solidFill>
                  <a:schemeClr val="accent1">
                    <a:lumMod val="50000"/>
                  </a:schemeClr>
                </a:solidFill>
              </a:rPr>
              <a:t>EAL and Attainment </a:t>
            </a:r>
          </a:p>
          <a:p>
            <a:pPr marL="0" indent="0" algn="ctr">
              <a:buNone/>
            </a:pPr>
            <a:r>
              <a:rPr lang="en-GB" sz="6000" b="1" dirty="0" smtClean="0">
                <a:solidFill>
                  <a:schemeClr val="accent1">
                    <a:lumMod val="50000"/>
                  </a:schemeClr>
                </a:solidFill>
              </a:rPr>
              <a:t>in Lambeth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4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EAL in England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864736"/>
              </p:ext>
            </p:extLst>
          </p:nvPr>
        </p:nvGraphicFramePr>
        <p:xfrm>
          <a:off x="8060531" y="1499769"/>
          <a:ext cx="3293269" cy="5124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2775"/>
                <a:gridCol w="1460494"/>
              </a:tblGrid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LA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% EAL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Tower Hamlets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72.5%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Newham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70.6%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Westminster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64.9%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Harrow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63.1%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Brent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62.3%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Redbridge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61.6%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Ealing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60.1%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Hounslow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58.8%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City of London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56.3%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Camden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55.7%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Slough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53.6%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Haringey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52.2%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Kensington and Chelsea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52.1%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Luton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51.4%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Waltham Forest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50.5%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Leicester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50.4%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Hackney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50.3%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Barking and Dagenham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49.0%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Enfield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47.2%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Lambeth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47.1%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ENGLAND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18.0%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INNER LONDON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52.6%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59" marR="9459" marT="9459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930503"/>
            <a:ext cx="690074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In the top 20 LAs (of 152) with highest EAL pupil population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17 of the top 20 LAs are in Inner London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National - very skewed – over half of all schools &lt;5% EAL, with 8% of all schools &gt;50%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Lambeth – over half of all schools &gt;50% EAL, with 12% of schools &gt;70% EAL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Why it is particularly important to track and monitor EAL in Lambeth – major factor in pupil achievement.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EAL in Lambeth – Ward 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6789234" cy="4945415"/>
          </a:xfrm>
        </p:spPr>
        <p:txBody>
          <a:bodyPr/>
          <a:lstStyle/>
          <a:p>
            <a:r>
              <a:rPr lang="en-GB" sz="2400" dirty="0" smtClean="0"/>
              <a:t>Schools in the centre and north – high levels of EAL, particularly Ferndale, Stockwell and Oval (&gt;50% EAL)</a:t>
            </a:r>
          </a:p>
          <a:p>
            <a:r>
              <a:rPr lang="en-GB" sz="2400" dirty="0" smtClean="0"/>
              <a:t>Schools in the east of the borough – lower levels of EAL, particularly Herne Hill, </a:t>
            </a:r>
            <a:r>
              <a:rPr lang="en-GB" sz="2400" dirty="0" err="1" smtClean="0"/>
              <a:t>Thurlow</a:t>
            </a:r>
            <a:r>
              <a:rPr lang="en-GB" sz="2400" dirty="0" smtClean="0"/>
              <a:t> Park and Gipsy Hill (&lt;40% EAL)</a:t>
            </a:r>
          </a:p>
          <a:p>
            <a:r>
              <a:rPr lang="en-GB" sz="2400" dirty="0" smtClean="0"/>
              <a:t>Commensurate with levels of ethnic minority pupils in schools</a:t>
            </a:r>
          </a:p>
          <a:p>
            <a:r>
              <a:rPr lang="en-GB" sz="2400" dirty="0" smtClean="0"/>
              <a:t>83% of Lambeth pupils are from an ethnic minority background – 11% increase since 2000</a:t>
            </a:r>
          </a:p>
          <a:p>
            <a:r>
              <a:rPr lang="en-GB" sz="2400" dirty="0" smtClean="0"/>
              <a:t>50% of Lambeth pupils classed as EAL – 14% increase since 2000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7435" y="1690688"/>
            <a:ext cx="3726366" cy="494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0800"/>
          </a:xfrm>
        </p:spPr>
        <p:txBody>
          <a:bodyPr/>
          <a:lstStyle/>
          <a:p>
            <a:r>
              <a:rPr lang="en-GB" dirty="0" smtClean="0"/>
              <a:t>Ethnicity % of pupils aged 5-16: 2007-2016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969957"/>
              </p:ext>
            </p:extLst>
          </p:nvPr>
        </p:nvGraphicFramePr>
        <p:xfrm>
          <a:off x="6913789" y="1438739"/>
          <a:ext cx="4573360" cy="5223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1637"/>
                <a:gridCol w="767241"/>
                <a:gridCol w="767241"/>
                <a:gridCol w="767241"/>
              </a:tblGrid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Ethnicity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2007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2016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Change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Black African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23.3%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23.1%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-0.2%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White Other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solidFill>
                            <a:srgbClr val="FF0000"/>
                          </a:solidFill>
                          <a:effectLst/>
                        </a:rPr>
                        <a:t>11.4%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15.2%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+3.8</a:t>
                      </a:r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Black Caribbean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19.1%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15.0%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-4.1%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White British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17.2%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14.4%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-2.8%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Mixed Other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5.8%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</a:rPr>
                        <a:t>+1.4</a:t>
                      </a:r>
                      <a:r>
                        <a:rPr lang="en-GB" sz="1400" u="none" strike="noStrike" dirty="0">
                          <a:effectLst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Any Other Group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3.8%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</a:rPr>
                        <a:t>+1.0</a:t>
                      </a:r>
                      <a:r>
                        <a:rPr lang="en-GB" sz="1400" u="none" strike="noStrike" dirty="0">
                          <a:effectLst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Black Other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5.8%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-1.2%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Mixed White/Black Caribbean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4.5%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Mixed White/Black African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1.3%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2.1%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</a:rPr>
                        <a:t>+0.8</a:t>
                      </a:r>
                      <a:r>
                        <a:rPr lang="en-GB" sz="1400" u="none" strike="noStrike" dirty="0">
                          <a:effectLst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Bangladeshi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1.6%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1.4%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-0.2%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Asian Other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1.1%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1.3%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</a:rPr>
                        <a:t>+0.2</a:t>
                      </a:r>
                      <a:r>
                        <a:rPr lang="en-GB" sz="1400" u="none" strike="noStrike" dirty="0">
                          <a:effectLst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Pakistani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1.3%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</a:rPr>
                        <a:t>+0.2</a:t>
                      </a:r>
                      <a:r>
                        <a:rPr lang="en-GB" sz="1400" u="none" strike="noStrike" dirty="0">
                          <a:effectLst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Mixed White/Asian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0.7%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0.9%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</a:rPr>
                        <a:t>+0.2</a:t>
                      </a:r>
                      <a:r>
                        <a:rPr lang="en-GB" sz="1400" u="none" strike="noStrike" dirty="0">
                          <a:effectLst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Chinese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1.0%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-0.2%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Indian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0.8%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0.7%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-0.1%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White Irish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0.7%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0.4%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-0.3%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Turkish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-0.1%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Vietnamese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-0.1%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Greek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>
                          <a:effectLst/>
                        </a:rPr>
                        <a:t>+0.1</a:t>
                      </a:r>
                      <a:r>
                        <a:rPr lang="en-GB" sz="1400" u="none" strike="noStrike" dirty="0">
                          <a:effectLst/>
                        </a:rPr>
                        <a:t>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2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Gypsy/Roma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0.2%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0.1%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-0.1%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1440564"/>
            <a:ext cx="5864679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Black African remains the largest ethnic group in Lambeth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White Other has the largest rise in numbers in the last 10 years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Black Caribbean and White British pupil levels have been falling in the last 10 years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Black African and White Other are key because:</a:t>
            </a:r>
          </a:p>
          <a:p>
            <a:pPr marL="5715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542925" algn="l"/>
              </a:tabLst>
            </a:pPr>
            <a:r>
              <a:rPr lang="en-GB" sz="2000" dirty="0" smtClean="0"/>
              <a:t>They are the largest ethnic groups in Lambeth making up 38% of the pupil population</a:t>
            </a:r>
          </a:p>
          <a:p>
            <a:pPr marL="5715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542925" algn="l"/>
              </a:tabLst>
            </a:pPr>
            <a:r>
              <a:rPr lang="en-GB" sz="2000" dirty="0" smtClean="0"/>
              <a:t>The predominance of these ethnic groups have English as an additional language</a:t>
            </a:r>
          </a:p>
          <a:p>
            <a:pPr marL="57150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542925" algn="l"/>
              </a:tabLst>
            </a:pPr>
            <a:r>
              <a:rPr lang="en-GB" sz="2000" dirty="0" smtClean="0"/>
              <a:t>Both contain language groups who are achieving below both the LA and national average at key stage tests </a:t>
            </a:r>
          </a:p>
          <a:p>
            <a:pPr marL="571500" indent="-285750">
              <a:buFont typeface="Wingdings" panose="05000000000000000000" pitchFamily="2" charset="2"/>
              <a:buChar char="Ø"/>
              <a:tabLst>
                <a:tab pos="542925" algn="l"/>
              </a:tabLst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05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Languages spoken in Lambeth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1825625"/>
            <a:ext cx="5311588" cy="435133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Around half of the pupil population are monolingual English speakers. 18465 pupils in Lambeth speak or understand another language other than English</a:t>
            </a:r>
          </a:p>
          <a:p>
            <a:r>
              <a:rPr lang="en-GB" sz="2000" dirty="0" smtClean="0"/>
              <a:t>Largest EAL language group is Portuguese (7.2%).</a:t>
            </a:r>
          </a:p>
          <a:p>
            <a:r>
              <a:rPr lang="en-GB" sz="2000" dirty="0" smtClean="0"/>
              <a:t>Then Spanish (5.7%), Somali (4.6%), French (3.7%), Polish (3.2%)</a:t>
            </a:r>
          </a:p>
          <a:p>
            <a:r>
              <a:rPr lang="en-GB" sz="2000" dirty="0" smtClean="0"/>
              <a:t>Yoruba (2.8%) next but numbers decreasing steadily. Akan Twi-</a:t>
            </a:r>
            <a:r>
              <a:rPr lang="en-GB" sz="2000" dirty="0" err="1" smtClean="0"/>
              <a:t>Fante</a:t>
            </a:r>
            <a:r>
              <a:rPr lang="en-GB" sz="2000" dirty="0" smtClean="0"/>
              <a:t> also falling.</a:t>
            </a:r>
          </a:p>
          <a:p>
            <a:r>
              <a:rPr lang="en-GB" sz="2000" dirty="0" smtClean="0"/>
              <a:t>Polish had biggest increase in absolute numbers in the past year.</a:t>
            </a:r>
            <a:endParaRPr lang="en-GB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200604"/>
              </p:ext>
            </p:extLst>
          </p:nvPr>
        </p:nvGraphicFramePr>
        <p:xfrm>
          <a:off x="6347012" y="2335587"/>
          <a:ext cx="5567082" cy="384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70812" y="1690688"/>
            <a:ext cx="5719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Main Pupil Languages in Lambeth 2017 (</a:t>
            </a:r>
            <a:r>
              <a:rPr lang="en-GB" sz="2000" dirty="0" err="1" smtClean="0"/>
              <a:t>excl</a:t>
            </a:r>
            <a:r>
              <a:rPr lang="en-GB" sz="2000" dirty="0" smtClean="0"/>
              <a:t> English)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930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Main language </a:t>
            </a:r>
            <a:r>
              <a:rPr lang="en-GB" dirty="0"/>
              <a:t>g</a:t>
            </a:r>
            <a:r>
              <a:rPr lang="en-GB" dirty="0" smtClean="0"/>
              <a:t>roups entering primary </a:t>
            </a:r>
            <a:r>
              <a:rPr lang="en-GB" dirty="0"/>
              <a:t>s</a:t>
            </a:r>
            <a:r>
              <a:rPr lang="en-GB" dirty="0" smtClean="0"/>
              <a:t>chool Year 1 2011-2017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728714"/>
              </p:ext>
            </p:extLst>
          </p:nvPr>
        </p:nvGraphicFramePr>
        <p:xfrm>
          <a:off x="838199" y="1690687"/>
          <a:ext cx="10515601" cy="4863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language groups entering secondary </a:t>
            </a:r>
            <a:r>
              <a:rPr lang="en-GB" dirty="0"/>
              <a:t>s</a:t>
            </a:r>
            <a:r>
              <a:rPr lang="en-GB" dirty="0" smtClean="0"/>
              <a:t>chool Year 7 2011-2017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372064"/>
              </p:ext>
            </p:extLst>
          </p:nvPr>
        </p:nvGraphicFramePr>
        <p:xfrm>
          <a:off x="838200" y="1584100"/>
          <a:ext cx="10515599" cy="498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2081</Words>
  <Application>Microsoft Office PowerPoint</Application>
  <PresentationFormat>Widescreen</PresentationFormat>
  <Paragraphs>664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English as an Additional Language  Briefing and Workshop</vt:lpstr>
      <vt:lpstr>Outline</vt:lpstr>
      <vt:lpstr>PowerPoint Presentation</vt:lpstr>
      <vt:lpstr>EAL in England</vt:lpstr>
      <vt:lpstr>EAL in Lambeth – Ward Map</vt:lpstr>
      <vt:lpstr>Ethnicity % of pupils aged 5-16: 2007-2016</vt:lpstr>
      <vt:lpstr>Languages spoken in Lambeth 2017</vt:lpstr>
      <vt:lpstr>Main language groups entering primary school Year 1 2011-2017</vt:lpstr>
      <vt:lpstr>Main language groups entering secondary school Year 7 2011-2017</vt:lpstr>
      <vt:lpstr>EAL-FLE Gap by Key Stage 2016</vt:lpstr>
      <vt:lpstr>EAL-FLE Progress 2016</vt:lpstr>
      <vt:lpstr>EAL Indicator Limitations</vt:lpstr>
      <vt:lpstr>Fluency in English by Key Stage 2016</vt:lpstr>
      <vt:lpstr>New Proficiency in English by Key Stage 2016</vt:lpstr>
      <vt:lpstr>English Proficiency Data - Issues</vt:lpstr>
      <vt:lpstr>How does the proficiency data compare to last year? (*EAL only. % does not include English Only)</vt:lpstr>
      <vt:lpstr>Breakdown of old and new stages</vt:lpstr>
      <vt:lpstr>Pupils recorded as English-only in 2016</vt:lpstr>
      <vt:lpstr>Implications and Conclusions</vt:lpstr>
      <vt:lpstr>Guidance and support</vt:lpstr>
      <vt:lpstr>Language and attainment</vt:lpstr>
      <vt:lpstr>Language and attainment - GCSE</vt:lpstr>
    </vt:vector>
  </TitlesOfParts>
  <Company>London Borough Of Lambeth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Hau,Andrew</dc:creator>
  <cp:lastModifiedBy>Hau,Andrew</cp:lastModifiedBy>
  <cp:revision>116</cp:revision>
  <cp:lastPrinted>2017-06-07T17:01:38Z</cp:lastPrinted>
  <dcterms:created xsi:type="dcterms:W3CDTF">2017-06-01T13:26:39Z</dcterms:created>
  <dcterms:modified xsi:type="dcterms:W3CDTF">2017-06-13T11:38:42Z</dcterms:modified>
</cp:coreProperties>
</file>