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6" r:id="rId2"/>
    <p:sldId id="271" r:id="rId3"/>
    <p:sldId id="275" r:id="rId4"/>
    <p:sldId id="276" r:id="rId5"/>
    <p:sldId id="277" r:id="rId6"/>
    <p:sldId id="278" r:id="rId7"/>
    <p:sldId id="266" r:id="rId8"/>
    <p:sldId id="268" r:id="rId9"/>
    <p:sldId id="269" r:id="rId10"/>
    <p:sldId id="267" r:id="rId11"/>
    <p:sldId id="270" r:id="rId12"/>
    <p:sldId id="273" r:id="rId13"/>
    <p:sldId id="279" r:id="rId14"/>
    <p:sldId id="274" r:id="rId15"/>
    <p:sldId id="272" r:id="rId16"/>
    <p:sldId id="264"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D0D8E8"/>
    <a:srgbClr val="82AFD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550" autoAdjust="0"/>
  </p:normalViewPr>
  <p:slideViewPr>
    <p:cSldViewPr snapToGrid="0" snapToObjects="1">
      <p:cViewPr varScale="1">
        <p:scale>
          <a:sx n="73" d="100"/>
          <a:sy n="73" d="100"/>
        </p:scale>
        <p:origin x="-265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7C50731-2C25-9644-A00C-1B05B4514062}" type="datetimeFigureOut">
              <a:rPr lang="en-US" smtClean="0"/>
              <a:t>15/06/18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7C2BA3-3CA6-7647-A867-8C3FA6659EAA}" type="slidenum">
              <a:rPr lang="en-US" smtClean="0"/>
              <a:t>‹#›</a:t>
            </a:fld>
            <a:endParaRPr lang="en-US"/>
          </a:p>
        </p:txBody>
      </p:sp>
    </p:spTree>
    <p:extLst>
      <p:ext uri="{BB962C8B-B14F-4D97-AF65-F5344CB8AC3E}">
        <p14:creationId xmlns:p14="http://schemas.microsoft.com/office/powerpoint/2010/main" val="3395567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91123C-C459-0440-9FC3-308892B977F5}" type="datetimeFigureOut">
              <a:rPr lang="en-US" smtClean="0"/>
              <a:t>15/06/18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F84A0E-2603-8443-A62D-5E3D7F73771B}" type="slidenum">
              <a:rPr lang="en-US" smtClean="0"/>
              <a:t>‹#›</a:t>
            </a:fld>
            <a:endParaRPr lang="en-US"/>
          </a:p>
        </p:txBody>
      </p:sp>
    </p:spTree>
    <p:extLst>
      <p:ext uri="{BB962C8B-B14F-4D97-AF65-F5344CB8AC3E}">
        <p14:creationId xmlns:p14="http://schemas.microsoft.com/office/powerpoint/2010/main" val="18959450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Interpreted </a:t>
            </a:r>
            <a:r>
              <a:rPr lang="en-US" dirty="0" err="1" smtClean="0"/>
              <a:t>DfE</a:t>
            </a:r>
            <a:r>
              <a:rPr lang="en-US" dirty="0" smtClean="0"/>
              <a:t> descriptors to develop into separate grids for EYFS, KS1 and KS2</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Note, Reception</a:t>
            </a:r>
            <a:r>
              <a:rPr lang="en-US" b="1" baseline="0" dirty="0" smtClean="0"/>
              <a:t> will now be assessed using the early years grid rather than KS1</a:t>
            </a:r>
            <a:endParaRPr lang="en-US" b="1" dirty="0" smtClean="0"/>
          </a:p>
          <a:p>
            <a:endParaRPr lang="en-US" b="1" dirty="0"/>
          </a:p>
        </p:txBody>
      </p:sp>
      <p:sp>
        <p:nvSpPr>
          <p:cNvPr id="4" name="Slide Number Placeholder 3"/>
          <p:cNvSpPr>
            <a:spLocks noGrp="1"/>
          </p:cNvSpPr>
          <p:nvPr>
            <p:ph type="sldNum" sz="quarter" idx="10"/>
          </p:nvPr>
        </p:nvSpPr>
        <p:spPr/>
        <p:txBody>
          <a:bodyPr/>
          <a:lstStyle/>
          <a:p>
            <a:fld id="{63F84A0E-2603-8443-A62D-5E3D7F73771B}" type="slidenum">
              <a:rPr lang="en-US" smtClean="0"/>
              <a:t>2</a:t>
            </a:fld>
            <a:endParaRPr lang="en-US"/>
          </a:p>
        </p:txBody>
      </p:sp>
    </p:spTree>
    <p:extLst>
      <p:ext uri="{BB962C8B-B14F-4D97-AF65-F5344CB8AC3E}">
        <p14:creationId xmlns:p14="http://schemas.microsoft.com/office/powerpoint/2010/main" val="1648765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top down approach is good when assessing any writing </a:t>
            </a:r>
            <a:r>
              <a:rPr lang="mr-IN" baseline="0" dirty="0" smtClean="0"/>
              <a:t>–</a:t>
            </a:r>
            <a:r>
              <a:rPr lang="en-US" baseline="0" dirty="0" smtClean="0"/>
              <a:t> EAL or non EAL</a:t>
            </a:r>
            <a:endParaRPr lang="en-US" dirty="0" smtClean="0"/>
          </a:p>
          <a:p>
            <a:endParaRPr lang="en-US" dirty="0" smtClean="0"/>
          </a:p>
          <a:p>
            <a:r>
              <a:rPr lang="en-US" dirty="0" smtClean="0"/>
              <a:t>EYFS</a:t>
            </a:r>
            <a:endParaRPr lang="en-US" dirty="0" smtClean="0"/>
          </a:p>
          <a:p>
            <a:r>
              <a:rPr lang="en-US" dirty="0" smtClean="0"/>
              <a:t>What is recorded in way of EAL development in learning journey </a:t>
            </a:r>
            <a:r>
              <a:rPr lang="en-US" dirty="0" err="1" smtClean="0"/>
              <a:t>ie</a:t>
            </a:r>
            <a:r>
              <a:rPr lang="en-US" dirty="0" smtClean="0"/>
              <a:t> is it from photos?</a:t>
            </a:r>
          </a:p>
          <a:p>
            <a:r>
              <a:rPr lang="en-US" dirty="0" smtClean="0"/>
              <a:t>Exemplifications in </a:t>
            </a:r>
            <a:r>
              <a:rPr lang="en-US" dirty="0" err="1" smtClean="0"/>
              <a:t>ss</a:t>
            </a:r>
            <a:r>
              <a:rPr lang="en-US" dirty="0" smtClean="0"/>
              <a:t> and m and </a:t>
            </a:r>
            <a:r>
              <a:rPr lang="en-US" dirty="0" err="1" smtClean="0"/>
              <a:t>utw</a:t>
            </a:r>
            <a:r>
              <a:rPr lang="en-US" dirty="0" smtClean="0"/>
              <a:t>, look at language children are using </a:t>
            </a:r>
            <a:r>
              <a:rPr lang="mr-IN" dirty="0" smtClean="0"/>
              <a:t>–</a:t>
            </a:r>
            <a:r>
              <a:rPr lang="en-US" dirty="0" smtClean="0"/>
              <a:t> implications for teaching</a:t>
            </a:r>
          </a:p>
          <a:p>
            <a:endParaRPr lang="en-US" dirty="0"/>
          </a:p>
        </p:txBody>
      </p:sp>
      <p:sp>
        <p:nvSpPr>
          <p:cNvPr id="4" name="Slide Number Placeholder 3"/>
          <p:cNvSpPr>
            <a:spLocks noGrp="1"/>
          </p:cNvSpPr>
          <p:nvPr>
            <p:ph type="sldNum" sz="quarter" idx="10"/>
          </p:nvPr>
        </p:nvSpPr>
        <p:spPr/>
        <p:txBody>
          <a:bodyPr/>
          <a:lstStyle/>
          <a:p>
            <a:fld id="{63F84A0E-2603-8443-A62D-5E3D7F73771B}" type="slidenum">
              <a:rPr lang="en-US" smtClean="0"/>
              <a:t>12</a:t>
            </a:fld>
            <a:endParaRPr lang="en-US"/>
          </a:p>
        </p:txBody>
      </p:sp>
    </p:spTree>
    <p:extLst>
      <p:ext uri="{BB962C8B-B14F-4D97-AF65-F5344CB8AC3E}">
        <p14:creationId xmlns:p14="http://schemas.microsoft.com/office/powerpoint/2010/main" val="2409626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F84A0E-2603-8443-A62D-5E3D7F73771B}" type="slidenum">
              <a:rPr lang="en-US" smtClean="0"/>
              <a:t>13</a:t>
            </a:fld>
            <a:endParaRPr lang="en-US"/>
          </a:p>
        </p:txBody>
      </p:sp>
    </p:spTree>
    <p:extLst>
      <p:ext uri="{BB962C8B-B14F-4D97-AF65-F5344CB8AC3E}">
        <p14:creationId xmlns:p14="http://schemas.microsoft.com/office/powerpoint/2010/main" val="2828119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speech had been recorded for any of these opportunities, it would</a:t>
            </a:r>
            <a:r>
              <a:rPr lang="en-US" baseline="0" dirty="0" smtClean="0"/>
              <a:t> have been very informative.  Ensure child’s speech is written down verbatim </a:t>
            </a:r>
            <a:r>
              <a:rPr lang="mr-IN" baseline="0" dirty="0" smtClean="0"/>
              <a:t>–</a:t>
            </a:r>
            <a:r>
              <a:rPr lang="en-US" baseline="0" dirty="0" smtClean="0"/>
              <a:t> instinctively we correct as we write</a:t>
            </a:r>
          </a:p>
          <a:p>
            <a:endParaRPr lang="en-US" baseline="0" dirty="0" smtClean="0"/>
          </a:p>
          <a:p>
            <a:r>
              <a:rPr lang="en-US" baseline="0" dirty="0" smtClean="0"/>
              <a:t>Ensure most speech written down is not based around photos </a:t>
            </a:r>
            <a:r>
              <a:rPr lang="mr-IN" baseline="0" dirty="0" smtClean="0"/>
              <a:t>–</a:t>
            </a:r>
            <a:r>
              <a:rPr lang="en-US" baseline="0" dirty="0" smtClean="0"/>
              <a:t> this will only elicit a narrow range of talk about what has happened </a:t>
            </a:r>
            <a:r>
              <a:rPr lang="mr-IN" baseline="0" dirty="0" smtClean="0"/>
              <a:t>–</a:t>
            </a:r>
            <a:r>
              <a:rPr lang="en-US" baseline="0" dirty="0" smtClean="0"/>
              <a:t> past tense </a:t>
            </a:r>
            <a:r>
              <a:rPr lang="en-US" baseline="0" dirty="0" err="1" smtClean="0"/>
              <a:t>etc</a:t>
            </a:r>
            <a:endParaRPr lang="en-US" dirty="0"/>
          </a:p>
        </p:txBody>
      </p:sp>
      <p:sp>
        <p:nvSpPr>
          <p:cNvPr id="4" name="Slide Number Placeholder 3"/>
          <p:cNvSpPr>
            <a:spLocks noGrp="1"/>
          </p:cNvSpPr>
          <p:nvPr>
            <p:ph type="sldNum" sz="quarter" idx="10"/>
          </p:nvPr>
        </p:nvSpPr>
        <p:spPr/>
        <p:txBody>
          <a:bodyPr/>
          <a:lstStyle/>
          <a:p>
            <a:fld id="{63F84A0E-2603-8443-A62D-5E3D7F73771B}" type="slidenum">
              <a:rPr lang="en-US" smtClean="0"/>
              <a:t>14</a:t>
            </a:fld>
            <a:endParaRPr lang="en-US"/>
          </a:p>
        </p:txBody>
      </p:sp>
    </p:spTree>
    <p:extLst>
      <p:ext uri="{BB962C8B-B14F-4D97-AF65-F5344CB8AC3E}">
        <p14:creationId xmlns:p14="http://schemas.microsoft.com/office/powerpoint/2010/main" val="2960846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F84A0E-2603-8443-A62D-5E3D7F73771B}" type="slidenum">
              <a:rPr lang="en-US" smtClean="0"/>
              <a:t>15</a:t>
            </a:fld>
            <a:endParaRPr lang="en-US"/>
          </a:p>
        </p:txBody>
      </p:sp>
    </p:spTree>
    <p:extLst>
      <p:ext uri="{BB962C8B-B14F-4D97-AF65-F5344CB8AC3E}">
        <p14:creationId xmlns:p14="http://schemas.microsoft.com/office/powerpoint/2010/main" val="34284607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Websites</a:t>
            </a:r>
            <a:r>
              <a:rPr lang="en-US" baseline="0" dirty="0" smtClean="0"/>
              <a:t> don’t show who is responsible for EAL in school</a:t>
            </a:r>
            <a:endParaRPr lang="en-US" dirty="0"/>
          </a:p>
        </p:txBody>
      </p:sp>
      <p:sp>
        <p:nvSpPr>
          <p:cNvPr id="4" name="Slide Number Placeholder 3"/>
          <p:cNvSpPr>
            <a:spLocks noGrp="1"/>
          </p:cNvSpPr>
          <p:nvPr>
            <p:ph type="sldNum" sz="quarter" idx="10"/>
          </p:nvPr>
        </p:nvSpPr>
        <p:spPr/>
        <p:txBody>
          <a:bodyPr/>
          <a:lstStyle/>
          <a:p>
            <a:fld id="{63F84A0E-2603-8443-A62D-5E3D7F73771B}" type="slidenum">
              <a:rPr lang="en-US" smtClean="0"/>
              <a:t>16</a:t>
            </a:fld>
            <a:endParaRPr lang="en-US"/>
          </a:p>
        </p:txBody>
      </p:sp>
    </p:spTree>
    <p:extLst>
      <p:ext uri="{BB962C8B-B14F-4D97-AF65-F5344CB8AC3E}">
        <p14:creationId xmlns:p14="http://schemas.microsoft.com/office/powerpoint/2010/main" val="2482351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smtClean="0">
                <a:solidFill>
                  <a:schemeClr val="tx1">
                    <a:lumMod val="65000"/>
                    <a:lumOff val="35000"/>
                  </a:schemeClr>
                </a:solidFill>
                <a:ea typeface="ＭＳ Ｐゴシック" pitchFamily="34" charset="-128"/>
                <a:cs typeface="+mn-cs"/>
              </a:rPr>
              <a:t>Advanced</a:t>
            </a:r>
            <a:r>
              <a:rPr lang="en-GB" sz="1200" b="1" smtClean="0">
                <a:solidFill>
                  <a:schemeClr val="tx1">
                    <a:lumMod val="65000"/>
                    <a:lumOff val="35000"/>
                  </a:schemeClr>
                </a:solidFill>
                <a:ea typeface="ＭＳ Ｐゴシック" pitchFamily="34" charset="-128"/>
                <a:cs typeface="+mn-cs"/>
              </a:rPr>
              <a:t> - </a:t>
            </a:r>
            <a:r>
              <a:rPr lang="en-GB" sz="1200" b="1" smtClean="0">
                <a:solidFill>
                  <a:srgbClr val="FF0000"/>
                </a:solidFill>
                <a:ea typeface="ＭＳ Ｐゴシック" pitchFamily="34" charset="-128"/>
                <a:cs typeface="+mn-cs"/>
              </a:rPr>
              <a:t>while, as soon as, until, after, whilst, what, before, even though.</a:t>
            </a:r>
            <a:endParaRPr lang="en-GB" sz="1200" smtClean="0">
              <a:solidFill>
                <a:srgbClr val="FF0000"/>
              </a:solidFill>
              <a:ea typeface="ＭＳ Ｐゴシック" pitchFamily="34" charset="-128"/>
              <a:cs typeface="+mn-cs"/>
            </a:endParaRPr>
          </a:p>
          <a:p>
            <a:endParaRPr lang="en-US"/>
          </a:p>
        </p:txBody>
      </p:sp>
      <p:sp>
        <p:nvSpPr>
          <p:cNvPr id="4" name="Slide Number Placeholder 3"/>
          <p:cNvSpPr>
            <a:spLocks noGrp="1"/>
          </p:cNvSpPr>
          <p:nvPr>
            <p:ph type="sldNum" sz="quarter" idx="10"/>
          </p:nvPr>
        </p:nvSpPr>
        <p:spPr/>
        <p:txBody>
          <a:bodyPr/>
          <a:lstStyle/>
          <a:p>
            <a:fld id="{63F84A0E-2603-8443-A62D-5E3D7F73771B}" type="slidenum">
              <a:rPr lang="en-US" smtClean="0"/>
              <a:t>3</a:t>
            </a:fld>
            <a:endParaRPr lang="en-US"/>
          </a:p>
        </p:txBody>
      </p:sp>
    </p:spTree>
    <p:extLst>
      <p:ext uri="{BB962C8B-B14F-4D97-AF65-F5344CB8AC3E}">
        <p14:creationId xmlns:p14="http://schemas.microsoft.com/office/powerpoint/2010/main" val="3279695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tend to focus on ‘breadth’ of vocabulary rather than ‘depth’.  Knows a meaning, not how can be used appropriately in sentence, how to change </a:t>
            </a:r>
            <a:r>
              <a:rPr lang="en-US" sz="1200" kern="1200" dirty="0" err="1" smtClean="0">
                <a:solidFill>
                  <a:schemeClr val="tx1"/>
                </a:solidFill>
                <a:effectLst/>
                <a:latin typeface="+mn-lt"/>
                <a:ea typeface="+mn-ea"/>
                <a:cs typeface="+mn-cs"/>
              </a:rPr>
              <a:t>ie</a:t>
            </a:r>
            <a:r>
              <a:rPr lang="en-US" sz="1200" kern="1200" dirty="0" smtClean="0">
                <a:solidFill>
                  <a:schemeClr val="tx1"/>
                </a:solidFill>
                <a:effectLst/>
                <a:latin typeface="+mn-lt"/>
                <a:ea typeface="+mn-ea"/>
                <a:cs typeface="+mn-cs"/>
              </a:rPr>
              <a:t> fair, fairness, fairly, </a:t>
            </a:r>
            <a:endParaRPr lang="en-GB"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3F84A0E-2603-8443-A62D-5E3D7F73771B}" type="slidenum">
              <a:rPr lang="en-US" smtClean="0"/>
              <a:t>4</a:t>
            </a:fld>
            <a:endParaRPr lang="en-US"/>
          </a:p>
        </p:txBody>
      </p:sp>
    </p:spTree>
    <p:extLst>
      <p:ext uri="{BB962C8B-B14F-4D97-AF65-F5344CB8AC3E}">
        <p14:creationId xmlns:p14="http://schemas.microsoft.com/office/powerpoint/2010/main" val="379950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Young children </a:t>
            </a:r>
            <a:r>
              <a:rPr lang="en-US" dirty="0" err="1" smtClean="0"/>
              <a:t>ie</a:t>
            </a:r>
            <a:r>
              <a:rPr lang="en-US" dirty="0" smtClean="0"/>
              <a:t> sand, sandcastle, sand timer, sandwich:  fast (speed), not to eat,</a:t>
            </a:r>
            <a:r>
              <a:rPr lang="en-US" baseline="0" dirty="0" smtClean="0"/>
              <a:t> bark of a tree, dog sound, star in sky, you’re a star, sticky star/badge, starlight, starry night</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63F84A0E-2603-8443-A62D-5E3D7F73771B}" type="slidenum">
              <a:rPr lang="en-US" smtClean="0"/>
              <a:t>5</a:t>
            </a:fld>
            <a:endParaRPr lang="en-US"/>
          </a:p>
        </p:txBody>
      </p:sp>
    </p:spTree>
    <p:extLst>
      <p:ext uri="{BB962C8B-B14F-4D97-AF65-F5344CB8AC3E}">
        <p14:creationId xmlns:p14="http://schemas.microsoft.com/office/powerpoint/2010/main" val="2422605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Progression</a:t>
            </a:r>
            <a:r>
              <a:rPr lang="en-US" baseline="0" dirty="0" smtClean="0"/>
              <a:t> from increasing number of words </a:t>
            </a:r>
            <a:r>
              <a:rPr lang="en-US" baseline="0" dirty="0" err="1" smtClean="0"/>
              <a:t>ie</a:t>
            </a:r>
            <a:r>
              <a:rPr lang="en-US" baseline="0" dirty="0" smtClean="0"/>
              <a:t> range to increasing depth of vocabulary knowledge </a:t>
            </a:r>
            <a:r>
              <a:rPr lang="en-US" baseline="0" dirty="0" err="1" smtClean="0"/>
              <a:t>ie</a:t>
            </a:r>
            <a:r>
              <a:rPr lang="en-US" baseline="0" dirty="0" smtClean="0"/>
              <a:t> how it can be used in other ways, change meaning </a:t>
            </a:r>
            <a:r>
              <a:rPr lang="en-US" baseline="0" dirty="0" err="1" smtClean="0"/>
              <a:t>etc</a:t>
            </a:r>
            <a:endParaRPr lang="en-US" dirty="0"/>
          </a:p>
        </p:txBody>
      </p:sp>
      <p:sp>
        <p:nvSpPr>
          <p:cNvPr id="4" name="Slide Number Placeholder 3"/>
          <p:cNvSpPr>
            <a:spLocks noGrp="1"/>
          </p:cNvSpPr>
          <p:nvPr>
            <p:ph type="sldNum" sz="quarter" idx="10"/>
          </p:nvPr>
        </p:nvSpPr>
        <p:spPr/>
        <p:txBody>
          <a:bodyPr/>
          <a:lstStyle/>
          <a:p>
            <a:fld id="{63F84A0E-2603-8443-A62D-5E3D7F73771B}" type="slidenum">
              <a:rPr lang="en-US" smtClean="0"/>
              <a:t>6</a:t>
            </a:fld>
            <a:endParaRPr lang="en-US"/>
          </a:p>
        </p:txBody>
      </p:sp>
    </p:spTree>
    <p:extLst>
      <p:ext uri="{BB962C8B-B14F-4D97-AF65-F5344CB8AC3E}">
        <p14:creationId xmlns:p14="http://schemas.microsoft.com/office/powerpoint/2010/main" val="1462064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Extremely unlikely to be a stage E in EYFS.  May be a few at D, </a:t>
            </a:r>
            <a:r>
              <a:rPr lang="en-US" dirty="0" err="1" smtClean="0"/>
              <a:t>ie</a:t>
            </a:r>
            <a:r>
              <a:rPr lang="en-US" baseline="0" dirty="0" smtClean="0"/>
              <a:t> English-only speaking parent only spoken English at home to child, who occasionally hears another language from other parent</a:t>
            </a:r>
          </a:p>
          <a:p>
            <a:pPr marL="171450" indent="-171450">
              <a:buFont typeface="Arial"/>
              <a:buChar char="•"/>
            </a:pPr>
            <a:r>
              <a:rPr lang="en-US" baseline="0" dirty="0" smtClean="0"/>
              <a:t>Most will be A to C</a:t>
            </a:r>
            <a:endParaRPr lang="en-US" dirty="0" smtClean="0"/>
          </a:p>
          <a:p>
            <a:pPr marL="171450" indent="-171450">
              <a:buFont typeface="Arial"/>
              <a:buChar char="•"/>
            </a:pPr>
            <a:r>
              <a:rPr lang="en-US" dirty="0" smtClean="0"/>
              <a:t>Other EAL assessment </a:t>
            </a:r>
            <a:r>
              <a:rPr lang="en-US" dirty="0" smtClean="0"/>
              <a:t>frameworks</a:t>
            </a:r>
            <a:r>
              <a:rPr lang="en-US" baseline="0" dirty="0" smtClean="0"/>
              <a:t> have </a:t>
            </a:r>
            <a:r>
              <a:rPr lang="en-US" baseline="0" dirty="0" smtClean="0"/>
              <a:t>not even included D/E  in EYFS and </a:t>
            </a:r>
            <a:r>
              <a:rPr lang="en-US" baseline="0" dirty="0" smtClean="0"/>
              <a:t>have said will only be A to C </a:t>
            </a:r>
            <a:r>
              <a:rPr lang="mr-IN" baseline="0" dirty="0" smtClean="0"/>
              <a:t>–</a:t>
            </a:r>
            <a:r>
              <a:rPr lang="en-US" baseline="0" dirty="0" smtClean="0"/>
              <a:t> so yes may be operating at age related level as gap may only open up in KS1/2</a:t>
            </a:r>
            <a:endParaRPr lang="en-US" dirty="0"/>
          </a:p>
        </p:txBody>
      </p:sp>
      <p:sp>
        <p:nvSpPr>
          <p:cNvPr id="4" name="Slide Number Placeholder 3"/>
          <p:cNvSpPr>
            <a:spLocks noGrp="1"/>
          </p:cNvSpPr>
          <p:nvPr>
            <p:ph type="sldNum" sz="quarter" idx="10"/>
          </p:nvPr>
        </p:nvSpPr>
        <p:spPr/>
        <p:txBody>
          <a:bodyPr/>
          <a:lstStyle/>
          <a:p>
            <a:fld id="{63F84A0E-2603-8443-A62D-5E3D7F73771B}" type="slidenum">
              <a:rPr lang="en-US" smtClean="0"/>
              <a:t>7</a:t>
            </a:fld>
            <a:endParaRPr lang="en-US"/>
          </a:p>
        </p:txBody>
      </p:sp>
    </p:spTree>
    <p:extLst>
      <p:ext uri="{BB962C8B-B14F-4D97-AF65-F5344CB8AC3E}">
        <p14:creationId xmlns:p14="http://schemas.microsoft.com/office/powerpoint/2010/main" val="658638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 gap = 7 not 8, because numbers are rounded</a:t>
            </a:r>
            <a:endParaRPr lang="en-US" dirty="0"/>
          </a:p>
        </p:txBody>
      </p:sp>
      <p:sp>
        <p:nvSpPr>
          <p:cNvPr id="4" name="Slide Number Placeholder 3"/>
          <p:cNvSpPr>
            <a:spLocks noGrp="1"/>
          </p:cNvSpPr>
          <p:nvPr>
            <p:ph type="sldNum" sz="quarter" idx="10"/>
          </p:nvPr>
        </p:nvSpPr>
        <p:spPr/>
        <p:txBody>
          <a:bodyPr/>
          <a:lstStyle/>
          <a:p>
            <a:fld id="{63F84A0E-2603-8443-A62D-5E3D7F73771B}" type="slidenum">
              <a:rPr lang="en-US" smtClean="0"/>
              <a:t>8</a:t>
            </a:fld>
            <a:endParaRPr lang="en-US"/>
          </a:p>
        </p:txBody>
      </p:sp>
    </p:spTree>
    <p:extLst>
      <p:ext uri="{BB962C8B-B14F-4D97-AF65-F5344CB8AC3E}">
        <p14:creationId xmlns:p14="http://schemas.microsoft.com/office/powerpoint/2010/main" val="3862855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Look</a:t>
            </a:r>
            <a:r>
              <a:rPr lang="en-US" baseline="0" dirty="0" smtClean="0"/>
              <a:t> where gap is the largest </a:t>
            </a:r>
            <a:r>
              <a:rPr lang="mr-IN" baseline="0" dirty="0" smtClean="0"/>
              <a:t>–</a:t>
            </a:r>
            <a:r>
              <a:rPr lang="en-US" baseline="0" dirty="0" smtClean="0"/>
              <a:t> demanding n terms of language structures, vocab but also as is more abstract so children to need to use language to communicate understanding</a:t>
            </a:r>
            <a:endParaRPr lang="en-US" dirty="0"/>
          </a:p>
        </p:txBody>
      </p:sp>
      <p:sp>
        <p:nvSpPr>
          <p:cNvPr id="4" name="Slide Number Placeholder 3"/>
          <p:cNvSpPr>
            <a:spLocks noGrp="1"/>
          </p:cNvSpPr>
          <p:nvPr>
            <p:ph type="sldNum" sz="quarter" idx="10"/>
          </p:nvPr>
        </p:nvSpPr>
        <p:spPr/>
        <p:txBody>
          <a:bodyPr/>
          <a:lstStyle/>
          <a:p>
            <a:fld id="{63F84A0E-2603-8443-A62D-5E3D7F73771B}" type="slidenum">
              <a:rPr lang="en-US" smtClean="0"/>
              <a:t>9</a:t>
            </a:fld>
            <a:endParaRPr lang="en-US"/>
          </a:p>
        </p:txBody>
      </p:sp>
    </p:spTree>
    <p:extLst>
      <p:ext uri="{BB962C8B-B14F-4D97-AF65-F5344CB8AC3E}">
        <p14:creationId xmlns:p14="http://schemas.microsoft.com/office/powerpoint/2010/main" val="600480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Look</a:t>
            </a:r>
            <a:r>
              <a:rPr lang="en-US" baseline="0" dirty="0" smtClean="0"/>
              <a:t> where gap is the largest </a:t>
            </a:r>
            <a:r>
              <a:rPr lang="mr-IN" baseline="0" dirty="0" smtClean="0"/>
              <a:t>–</a:t>
            </a:r>
            <a:r>
              <a:rPr lang="en-US" baseline="0" dirty="0" smtClean="0"/>
              <a:t> demanding n terms of language structures, vocab but also as is more abstract so children to need to use language to communicate understanding</a:t>
            </a:r>
            <a:endParaRPr lang="en-US" dirty="0" smtClean="0"/>
          </a:p>
          <a:p>
            <a:endParaRPr lang="en-US" dirty="0"/>
          </a:p>
        </p:txBody>
      </p:sp>
      <p:sp>
        <p:nvSpPr>
          <p:cNvPr id="4" name="Slide Number Placeholder 3"/>
          <p:cNvSpPr>
            <a:spLocks noGrp="1"/>
          </p:cNvSpPr>
          <p:nvPr>
            <p:ph type="sldNum" sz="quarter" idx="10"/>
          </p:nvPr>
        </p:nvSpPr>
        <p:spPr/>
        <p:txBody>
          <a:bodyPr/>
          <a:lstStyle/>
          <a:p>
            <a:fld id="{63F84A0E-2603-8443-A62D-5E3D7F73771B}" type="slidenum">
              <a:rPr lang="en-US" smtClean="0"/>
              <a:t>10</a:t>
            </a:fld>
            <a:endParaRPr lang="en-US"/>
          </a:p>
        </p:txBody>
      </p:sp>
    </p:spTree>
    <p:extLst>
      <p:ext uri="{BB962C8B-B14F-4D97-AF65-F5344CB8AC3E}">
        <p14:creationId xmlns:p14="http://schemas.microsoft.com/office/powerpoint/2010/main" val="2287955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ED75DE8-2592-F84D-996B-F71A5CD4CD1F}" type="datetimeFigureOut">
              <a:rPr lang="en-US" smtClean="0"/>
              <a:t>15/06/18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9F947-F290-A642-8092-DAC51BB2E0E6}" type="slidenum">
              <a:rPr lang="en-US" smtClean="0"/>
              <a:t>‹#›</a:t>
            </a:fld>
            <a:endParaRPr lang="en-US"/>
          </a:p>
        </p:txBody>
      </p:sp>
    </p:spTree>
    <p:extLst>
      <p:ext uri="{BB962C8B-B14F-4D97-AF65-F5344CB8AC3E}">
        <p14:creationId xmlns:p14="http://schemas.microsoft.com/office/powerpoint/2010/main" val="1902518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D75DE8-2592-F84D-996B-F71A5CD4CD1F}" type="datetimeFigureOut">
              <a:rPr lang="en-US" smtClean="0"/>
              <a:t>15/06/18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9F947-F290-A642-8092-DAC51BB2E0E6}" type="slidenum">
              <a:rPr lang="en-US" smtClean="0"/>
              <a:t>‹#›</a:t>
            </a:fld>
            <a:endParaRPr lang="en-US"/>
          </a:p>
        </p:txBody>
      </p:sp>
    </p:spTree>
    <p:extLst>
      <p:ext uri="{BB962C8B-B14F-4D97-AF65-F5344CB8AC3E}">
        <p14:creationId xmlns:p14="http://schemas.microsoft.com/office/powerpoint/2010/main" val="190988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D75DE8-2592-F84D-996B-F71A5CD4CD1F}" type="datetimeFigureOut">
              <a:rPr lang="en-US" smtClean="0"/>
              <a:t>15/06/18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9F947-F290-A642-8092-DAC51BB2E0E6}" type="slidenum">
              <a:rPr lang="en-US" smtClean="0"/>
              <a:t>‹#›</a:t>
            </a:fld>
            <a:endParaRPr lang="en-US"/>
          </a:p>
        </p:txBody>
      </p:sp>
    </p:spTree>
    <p:extLst>
      <p:ext uri="{BB962C8B-B14F-4D97-AF65-F5344CB8AC3E}">
        <p14:creationId xmlns:p14="http://schemas.microsoft.com/office/powerpoint/2010/main" val="4220501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D75DE8-2592-F84D-996B-F71A5CD4CD1F}" type="datetimeFigureOut">
              <a:rPr lang="en-US" smtClean="0"/>
              <a:t>15/06/18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9F947-F290-A642-8092-DAC51BB2E0E6}" type="slidenum">
              <a:rPr lang="en-US" smtClean="0"/>
              <a:t>‹#›</a:t>
            </a:fld>
            <a:endParaRPr lang="en-US"/>
          </a:p>
        </p:txBody>
      </p:sp>
    </p:spTree>
    <p:extLst>
      <p:ext uri="{BB962C8B-B14F-4D97-AF65-F5344CB8AC3E}">
        <p14:creationId xmlns:p14="http://schemas.microsoft.com/office/powerpoint/2010/main" val="2784719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ED75DE8-2592-F84D-996B-F71A5CD4CD1F}" type="datetimeFigureOut">
              <a:rPr lang="en-US" smtClean="0"/>
              <a:t>15/06/18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9F947-F290-A642-8092-DAC51BB2E0E6}" type="slidenum">
              <a:rPr lang="en-US" smtClean="0"/>
              <a:t>‹#›</a:t>
            </a:fld>
            <a:endParaRPr lang="en-US"/>
          </a:p>
        </p:txBody>
      </p:sp>
    </p:spTree>
    <p:extLst>
      <p:ext uri="{BB962C8B-B14F-4D97-AF65-F5344CB8AC3E}">
        <p14:creationId xmlns:p14="http://schemas.microsoft.com/office/powerpoint/2010/main" val="18279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ED75DE8-2592-F84D-996B-F71A5CD4CD1F}" type="datetimeFigureOut">
              <a:rPr lang="en-US" smtClean="0"/>
              <a:t>15/06/18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9F947-F290-A642-8092-DAC51BB2E0E6}" type="slidenum">
              <a:rPr lang="en-US" smtClean="0"/>
              <a:t>‹#›</a:t>
            </a:fld>
            <a:endParaRPr lang="en-US"/>
          </a:p>
        </p:txBody>
      </p:sp>
    </p:spTree>
    <p:extLst>
      <p:ext uri="{BB962C8B-B14F-4D97-AF65-F5344CB8AC3E}">
        <p14:creationId xmlns:p14="http://schemas.microsoft.com/office/powerpoint/2010/main" val="1132442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6ED75DE8-2592-F84D-996B-F71A5CD4CD1F}" type="datetimeFigureOut">
              <a:rPr lang="en-US" smtClean="0"/>
              <a:t>15/06/18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39F947-F290-A642-8092-DAC51BB2E0E6}" type="slidenum">
              <a:rPr lang="en-US" smtClean="0"/>
              <a:t>‹#›</a:t>
            </a:fld>
            <a:endParaRPr lang="en-US"/>
          </a:p>
        </p:txBody>
      </p:sp>
    </p:spTree>
    <p:extLst>
      <p:ext uri="{BB962C8B-B14F-4D97-AF65-F5344CB8AC3E}">
        <p14:creationId xmlns:p14="http://schemas.microsoft.com/office/powerpoint/2010/main" val="62214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ED75DE8-2592-F84D-996B-F71A5CD4CD1F}" type="datetimeFigureOut">
              <a:rPr lang="en-US" smtClean="0"/>
              <a:t>15/06/18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39F947-F290-A642-8092-DAC51BB2E0E6}" type="slidenum">
              <a:rPr lang="en-US" smtClean="0"/>
              <a:t>‹#›</a:t>
            </a:fld>
            <a:endParaRPr lang="en-US"/>
          </a:p>
        </p:txBody>
      </p:sp>
    </p:spTree>
    <p:extLst>
      <p:ext uri="{BB962C8B-B14F-4D97-AF65-F5344CB8AC3E}">
        <p14:creationId xmlns:p14="http://schemas.microsoft.com/office/powerpoint/2010/main" val="33922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75DE8-2592-F84D-996B-F71A5CD4CD1F}" type="datetimeFigureOut">
              <a:rPr lang="en-US" smtClean="0"/>
              <a:t>15/06/18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39F947-F290-A642-8092-DAC51BB2E0E6}" type="slidenum">
              <a:rPr lang="en-US" smtClean="0"/>
              <a:t>‹#›</a:t>
            </a:fld>
            <a:endParaRPr lang="en-US"/>
          </a:p>
        </p:txBody>
      </p:sp>
    </p:spTree>
    <p:extLst>
      <p:ext uri="{BB962C8B-B14F-4D97-AF65-F5344CB8AC3E}">
        <p14:creationId xmlns:p14="http://schemas.microsoft.com/office/powerpoint/2010/main" val="324301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ED75DE8-2592-F84D-996B-F71A5CD4CD1F}" type="datetimeFigureOut">
              <a:rPr lang="en-US" smtClean="0"/>
              <a:t>15/06/18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9F947-F290-A642-8092-DAC51BB2E0E6}" type="slidenum">
              <a:rPr lang="en-US" smtClean="0"/>
              <a:t>‹#›</a:t>
            </a:fld>
            <a:endParaRPr lang="en-US"/>
          </a:p>
        </p:txBody>
      </p:sp>
    </p:spTree>
    <p:extLst>
      <p:ext uri="{BB962C8B-B14F-4D97-AF65-F5344CB8AC3E}">
        <p14:creationId xmlns:p14="http://schemas.microsoft.com/office/powerpoint/2010/main" val="2300080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ED75DE8-2592-F84D-996B-F71A5CD4CD1F}" type="datetimeFigureOut">
              <a:rPr lang="en-US" smtClean="0"/>
              <a:t>15/06/18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9F947-F290-A642-8092-DAC51BB2E0E6}" type="slidenum">
              <a:rPr lang="en-US" smtClean="0"/>
              <a:t>‹#›</a:t>
            </a:fld>
            <a:endParaRPr lang="en-US"/>
          </a:p>
        </p:txBody>
      </p:sp>
    </p:spTree>
    <p:extLst>
      <p:ext uri="{BB962C8B-B14F-4D97-AF65-F5344CB8AC3E}">
        <p14:creationId xmlns:p14="http://schemas.microsoft.com/office/powerpoint/2010/main" val="33939829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3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75DE8-2592-F84D-996B-F71A5CD4CD1F}" type="datetimeFigureOut">
              <a:rPr lang="en-US" smtClean="0"/>
              <a:t>15/06/18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9F947-F290-A642-8092-DAC51BB2E0E6}" type="slidenum">
              <a:rPr lang="en-US" smtClean="0"/>
              <a:t>‹#›</a:t>
            </a:fld>
            <a:endParaRPr lang="en-US"/>
          </a:p>
        </p:txBody>
      </p:sp>
    </p:spTree>
    <p:extLst>
      <p:ext uri="{BB962C8B-B14F-4D97-AF65-F5344CB8AC3E}">
        <p14:creationId xmlns:p14="http://schemas.microsoft.com/office/powerpoint/2010/main" val="2522964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5803" y="283432"/>
            <a:ext cx="8358377" cy="1470025"/>
          </a:xfrm>
        </p:spPr>
        <p:txBody>
          <a:bodyPr>
            <a:normAutofit/>
          </a:bodyPr>
          <a:lstStyle/>
          <a:p>
            <a:r>
              <a:rPr lang="en-US" dirty="0" smtClean="0"/>
              <a:t>Assessing Proficiency in English in children with EAL</a:t>
            </a:r>
            <a:endParaRPr lang="en-US" dirty="0"/>
          </a:p>
        </p:txBody>
      </p:sp>
      <p:sp>
        <p:nvSpPr>
          <p:cNvPr id="3" name="Subtitle 2"/>
          <p:cNvSpPr>
            <a:spLocks noGrp="1"/>
          </p:cNvSpPr>
          <p:nvPr>
            <p:ph type="subTitle" idx="1"/>
          </p:nvPr>
        </p:nvSpPr>
        <p:spPr>
          <a:xfrm>
            <a:off x="570184" y="4949941"/>
            <a:ext cx="7982574" cy="1269879"/>
          </a:xfrm>
        </p:spPr>
        <p:txBody>
          <a:bodyPr>
            <a:normAutofit fontScale="85000" lnSpcReduction="20000"/>
          </a:bodyPr>
          <a:lstStyle/>
          <a:p>
            <a:r>
              <a:rPr lang="en-US" sz="4000" dirty="0" err="1" smtClean="0">
                <a:solidFill>
                  <a:schemeClr val="tx1"/>
                </a:solidFill>
              </a:rPr>
              <a:t>Lambeth</a:t>
            </a:r>
            <a:endParaRPr lang="en-US" sz="4000" dirty="0" smtClean="0">
              <a:solidFill>
                <a:schemeClr val="tx1"/>
              </a:solidFill>
            </a:endParaRPr>
          </a:p>
          <a:p>
            <a:endParaRPr lang="en-US" dirty="0">
              <a:solidFill>
                <a:schemeClr val="tx1"/>
              </a:solidFill>
            </a:endParaRPr>
          </a:p>
          <a:p>
            <a:pPr algn="l"/>
            <a:r>
              <a:rPr lang="en-US" sz="2400" dirty="0" smtClean="0">
                <a:solidFill>
                  <a:schemeClr val="tx1"/>
                </a:solidFill>
              </a:rPr>
              <a:t>Amanda Bellsham-Revell              					              June 14</a:t>
            </a:r>
            <a:r>
              <a:rPr lang="en-US" sz="2400" baseline="30000" dirty="0" smtClean="0">
                <a:solidFill>
                  <a:schemeClr val="tx1"/>
                </a:solidFill>
              </a:rPr>
              <a:t>th</a:t>
            </a:r>
            <a:r>
              <a:rPr lang="en-US" sz="2400" dirty="0" smtClean="0">
                <a:solidFill>
                  <a:schemeClr val="tx1"/>
                </a:solidFill>
              </a:rPr>
              <a:t> 2018</a:t>
            </a:r>
            <a:endParaRPr lang="en-US" sz="2400" dirty="0">
              <a:solidFill>
                <a:schemeClr val="tx1"/>
              </a:solidFill>
            </a:endParaRPr>
          </a:p>
        </p:txBody>
      </p:sp>
      <p:pic>
        <p:nvPicPr>
          <p:cNvPr id="8" name="Picture 7"/>
          <p:cNvPicPr>
            <a:picLocks noChangeAspect="1"/>
          </p:cNvPicPr>
          <p:nvPr/>
        </p:nvPicPr>
        <p:blipFill>
          <a:blip r:embed="rId2"/>
          <a:stretch>
            <a:fillRect/>
          </a:stretch>
        </p:blipFill>
        <p:spPr>
          <a:xfrm>
            <a:off x="2481220" y="1883036"/>
            <a:ext cx="4464655" cy="2971786"/>
          </a:xfrm>
          <a:prstGeom prst="rect">
            <a:avLst/>
          </a:prstGeom>
        </p:spPr>
      </p:pic>
    </p:spTree>
    <p:extLst>
      <p:ext uri="{BB962C8B-B14F-4D97-AF65-F5344CB8AC3E}">
        <p14:creationId xmlns:p14="http://schemas.microsoft.com/office/powerpoint/2010/main" val="256935784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Early Years and Reception Classes</a:t>
            </a:r>
            <a:endParaRPr lang="en-US" dirty="0"/>
          </a:p>
        </p:txBody>
      </p:sp>
      <p:sp>
        <p:nvSpPr>
          <p:cNvPr id="3" name="Content Placeholder 2"/>
          <p:cNvSpPr>
            <a:spLocks noGrp="1"/>
          </p:cNvSpPr>
          <p:nvPr>
            <p:ph idx="1"/>
          </p:nvPr>
        </p:nvSpPr>
        <p:spPr>
          <a:xfrm>
            <a:off x="457200" y="1162329"/>
            <a:ext cx="8229600" cy="4525963"/>
          </a:xfrm>
        </p:spPr>
        <p:txBody>
          <a:bodyPr>
            <a:normAutofit lnSpcReduction="10000"/>
          </a:bodyPr>
          <a:lstStyle/>
          <a:p>
            <a:r>
              <a:rPr lang="en-US" dirty="0" smtClean="0"/>
              <a:t>For children with </a:t>
            </a:r>
            <a:r>
              <a:rPr lang="en-US" smtClean="0"/>
              <a:t>EAL, data </a:t>
            </a:r>
            <a:r>
              <a:rPr lang="en-US" dirty="0" smtClean="0"/>
              <a:t>suggest that both nationally and in </a:t>
            </a:r>
            <a:r>
              <a:rPr lang="en-US" dirty="0" err="1" smtClean="0"/>
              <a:t>Lambeth</a:t>
            </a:r>
            <a:r>
              <a:rPr lang="en-US" dirty="0" smtClean="0"/>
              <a:t>, the gaps in attainment are the largest in Understanding the World and Shape, Space and Measures.</a:t>
            </a:r>
          </a:p>
          <a:p>
            <a:r>
              <a:rPr lang="en-US" dirty="0" smtClean="0"/>
              <a:t>Consider children’s spoken English during activities in these areas, to ensure a complete picture of their English repertoire.</a:t>
            </a:r>
          </a:p>
          <a:p>
            <a:r>
              <a:rPr lang="en-US" dirty="0" smtClean="0"/>
              <a:t>English language development in these areas may need to be a focus in your setting.</a:t>
            </a:r>
            <a:endParaRPr lang="en-US" dirty="0"/>
          </a:p>
        </p:txBody>
      </p:sp>
    </p:spTree>
    <p:extLst>
      <p:ext uri="{BB962C8B-B14F-4D97-AF65-F5344CB8AC3E}">
        <p14:creationId xmlns:p14="http://schemas.microsoft.com/office/powerpoint/2010/main" val="216733212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KS1 &amp; 2 descriptors</a:t>
            </a:r>
            <a:endParaRPr lang="en-US"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r>
              <a:rPr lang="en-US" dirty="0" err="1" smtClean="0"/>
              <a:t>DfE</a:t>
            </a:r>
            <a:r>
              <a:rPr lang="en-US" dirty="0" smtClean="0"/>
              <a:t> descriptors interpreted for this phase and elaborated, especially in reading and writing, which include some of the known issues for children with EAL</a:t>
            </a:r>
          </a:p>
          <a:p>
            <a:r>
              <a:rPr lang="en-US" dirty="0" smtClean="0"/>
              <a:t>Demands for more academic language increase throughout these key stages, especially in KS2 so be wary of assigning a stage E to any child and look carefully at stage </a:t>
            </a:r>
            <a:r>
              <a:rPr lang="en-US" dirty="0" smtClean="0"/>
              <a:t>D in KS1</a:t>
            </a:r>
            <a:endParaRPr lang="en-US" dirty="0" smtClean="0"/>
          </a:p>
          <a:p>
            <a:r>
              <a:rPr lang="en-US" dirty="0" smtClean="0"/>
              <a:t>A child at stage D may be working at age related </a:t>
            </a:r>
            <a:r>
              <a:rPr lang="en-US" dirty="0" smtClean="0"/>
              <a:t>levels in KS1, </a:t>
            </a:r>
            <a:r>
              <a:rPr lang="en-US" dirty="0" smtClean="0"/>
              <a:t>but the expectation would therefore be that this child will be working above the ARL by the end of </a:t>
            </a:r>
            <a:r>
              <a:rPr lang="en-US" dirty="0" smtClean="0"/>
              <a:t>KS2 when they will be fluent.</a:t>
            </a:r>
            <a:endParaRPr lang="en-US" dirty="0" smtClean="0"/>
          </a:p>
          <a:p>
            <a:r>
              <a:rPr lang="en-US" dirty="0" smtClean="0"/>
              <a:t>Remember that once a child is assessed as being at stage E, they will not be assessed again!</a:t>
            </a:r>
            <a:endParaRPr lang="en-US" dirty="0"/>
          </a:p>
        </p:txBody>
      </p:sp>
    </p:spTree>
    <p:extLst>
      <p:ext uri="{BB962C8B-B14F-4D97-AF65-F5344CB8AC3E}">
        <p14:creationId xmlns:p14="http://schemas.microsoft.com/office/powerpoint/2010/main" val="319983443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690"/>
            <a:ext cx="8229600" cy="1143000"/>
          </a:xfrm>
        </p:spPr>
        <p:txBody>
          <a:bodyPr/>
          <a:lstStyle/>
          <a:p>
            <a:r>
              <a:rPr lang="en-US" dirty="0" smtClean="0"/>
              <a:t>Making an assessment</a:t>
            </a:r>
            <a:endParaRPr lang="en-US" dirty="0"/>
          </a:p>
        </p:txBody>
      </p:sp>
      <p:sp>
        <p:nvSpPr>
          <p:cNvPr id="3" name="Content Placeholder 2"/>
          <p:cNvSpPr>
            <a:spLocks noGrp="1"/>
          </p:cNvSpPr>
          <p:nvPr>
            <p:ph idx="1"/>
          </p:nvPr>
        </p:nvSpPr>
        <p:spPr>
          <a:xfrm>
            <a:off x="457199" y="841472"/>
            <a:ext cx="8415867" cy="6016527"/>
          </a:xfrm>
        </p:spPr>
        <p:txBody>
          <a:bodyPr>
            <a:normAutofit/>
          </a:bodyPr>
          <a:lstStyle/>
          <a:p>
            <a:pPr marL="0" indent="0">
              <a:buNone/>
            </a:pPr>
            <a:r>
              <a:rPr lang="en-US" dirty="0" smtClean="0"/>
              <a:t>When assessing writing, use a </a:t>
            </a:r>
            <a:r>
              <a:rPr lang="en-US" b="1" dirty="0" smtClean="0">
                <a:solidFill>
                  <a:srgbClr val="FF0000"/>
                </a:solidFill>
              </a:rPr>
              <a:t>top down approach</a:t>
            </a:r>
            <a:r>
              <a:rPr lang="en-US" dirty="0" smtClean="0"/>
              <a:t>:  consider genre, structure, cohesion first, then sentence structure, vocabulary </a:t>
            </a:r>
            <a:r>
              <a:rPr lang="en-US" dirty="0" err="1" smtClean="0"/>
              <a:t>etc</a:t>
            </a:r>
            <a:endParaRPr lang="en-US" dirty="0" smtClean="0"/>
          </a:p>
          <a:p>
            <a:pPr marL="514350" indent="-514350">
              <a:buFont typeface="+mj-lt"/>
              <a:buAutoNum type="arabicPeriod"/>
            </a:pPr>
            <a:r>
              <a:rPr lang="en-US" dirty="0" smtClean="0"/>
              <a:t>Which Stage of English would you assign to Ali (</a:t>
            </a:r>
            <a:r>
              <a:rPr lang="en-US" dirty="0" err="1" smtClean="0"/>
              <a:t>yr</a:t>
            </a:r>
            <a:r>
              <a:rPr lang="en-US" dirty="0" smtClean="0"/>
              <a:t> 2)?</a:t>
            </a:r>
          </a:p>
          <a:p>
            <a:pPr lvl="1"/>
            <a:r>
              <a:rPr lang="en-US" dirty="0" smtClean="0"/>
              <a:t>Consider the strengths and issues</a:t>
            </a:r>
          </a:p>
          <a:p>
            <a:pPr marL="514350" indent="-514350">
              <a:buFont typeface="+mj-lt"/>
              <a:buAutoNum type="arabicPeriod"/>
            </a:pPr>
            <a:r>
              <a:rPr lang="en-US" dirty="0" smtClean="0"/>
              <a:t>Which Stage of English would you assign to </a:t>
            </a:r>
            <a:r>
              <a:rPr lang="en-US" dirty="0" err="1" smtClean="0"/>
              <a:t>Dani</a:t>
            </a:r>
            <a:r>
              <a:rPr lang="en-US" dirty="0" smtClean="0"/>
              <a:t> (</a:t>
            </a:r>
            <a:r>
              <a:rPr lang="en-US" dirty="0" err="1" smtClean="0"/>
              <a:t>yr</a:t>
            </a:r>
            <a:r>
              <a:rPr lang="en-US" dirty="0" smtClean="0"/>
              <a:t> 6)?</a:t>
            </a:r>
            <a:endParaRPr lang="en-US" dirty="0"/>
          </a:p>
          <a:p>
            <a:pPr lvl="1"/>
            <a:r>
              <a:rPr lang="en-US" dirty="0" smtClean="0"/>
              <a:t>Consider the strengths and issues</a:t>
            </a:r>
          </a:p>
          <a:p>
            <a:pPr marL="571500" indent="-514350">
              <a:buFont typeface="+mj-lt"/>
              <a:buAutoNum type="arabicPeriod"/>
            </a:pPr>
            <a:r>
              <a:rPr lang="en-US" dirty="0" smtClean="0"/>
              <a:t>Now consider the Stage of English for the child in your school?</a:t>
            </a:r>
          </a:p>
          <a:p>
            <a:pPr marL="0" indent="0">
              <a:buNone/>
            </a:pPr>
            <a:endParaRPr lang="en-US" dirty="0" smtClean="0"/>
          </a:p>
        </p:txBody>
      </p:sp>
    </p:spTree>
    <p:extLst>
      <p:ext uri="{BB962C8B-B14F-4D97-AF65-F5344CB8AC3E}">
        <p14:creationId xmlns:p14="http://schemas.microsoft.com/office/powerpoint/2010/main" val="21014334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Nursery Schools</a:t>
            </a:r>
            <a:endParaRPr lang="en-US" dirty="0"/>
          </a:p>
        </p:txBody>
      </p:sp>
      <p:sp>
        <p:nvSpPr>
          <p:cNvPr id="3" name="Content Placeholder 2"/>
          <p:cNvSpPr>
            <a:spLocks noGrp="1"/>
          </p:cNvSpPr>
          <p:nvPr>
            <p:ph idx="1"/>
          </p:nvPr>
        </p:nvSpPr>
        <p:spPr>
          <a:xfrm>
            <a:off x="457200" y="1143000"/>
            <a:ext cx="8229600" cy="4983163"/>
          </a:xfrm>
        </p:spPr>
        <p:txBody>
          <a:bodyPr/>
          <a:lstStyle/>
          <a:p>
            <a:r>
              <a:rPr lang="en-US" dirty="0" smtClean="0"/>
              <a:t>Using the evidence you have brought from your setting, assign a stage of English for the children.  </a:t>
            </a:r>
          </a:p>
          <a:p>
            <a:r>
              <a:rPr lang="en-US" dirty="0" smtClean="0"/>
              <a:t>Do </a:t>
            </a:r>
            <a:r>
              <a:rPr lang="en-US" dirty="0"/>
              <a:t>you have enough recorded speech to help</a:t>
            </a:r>
            <a:r>
              <a:rPr lang="en-US" dirty="0" smtClean="0"/>
              <a:t>?</a:t>
            </a:r>
          </a:p>
          <a:p>
            <a:r>
              <a:rPr lang="en-US" dirty="0" smtClean="0"/>
              <a:t>Identify </a:t>
            </a:r>
            <a:r>
              <a:rPr lang="en-US" dirty="0"/>
              <a:t>the language the children need for the EYFS </a:t>
            </a:r>
            <a:r>
              <a:rPr lang="en-US" dirty="0" smtClean="0"/>
              <a:t>outcomes</a:t>
            </a:r>
          </a:p>
          <a:p>
            <a:r>
              <a:rPr lang="en-US" dirty="0" smtClean="0"/>
              <a:t>Identify </a:t>
            </a:r>
            <a:r>
              <a:rPr lang="en-US" dirty="0"/>
              <a:t>the language in the examples from S, S &amp; M and UW.  </a:t>
            </a:r>
          </a:p>
          <a:p>
            <a:endParaRPr lang="en-US" dirty="0"/>
          </a:p>
        </p:txBody>
      </p:sp>
    </p:spTree>
    <p:extLst>
      <p:ext uri="{BB962C8B-B14F-4D97-AF65-F5344CB8AC3E}">
        <p14:creationId xmlns:p14="http://schemas.microsoft.com/office/powerpoint/2010/main" val="2209826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059"/>
            <a:ext cx="8229600" cy="1143000"/>
          </a:xfrm>
        </p:spPr>
        <p:txBody>
          <a:bodyPr>
            <a:normAutofit/>
          </a:bodyPr>
          <a:lstStyle/>
          <a:p>
            <a:r>
              <a:rPr lang="en-US" sz="4000" dirty="0"/>
              <a:t>O</a:t>
            </a:r>
            <a:r>
              <a:rPr lang="en-US" sz="4000" dirty="0" smtClean="0"/>
              <a:t>pportunities for assessing talk?</a:t>
            </a:r>
            <a:endParaRPr lang="en-US" sz="4000" dirty="0"/>
          </a:p>
        </p:txBody>
      </p:sp>
      <p:sp>
        <p:nvSpPr>
          <p:cNvPr id="3" name="Content Placeholder 2"/>
          <p:cNvSpPr>
            <a:spLocks noGrp="1"/>
          </p:cNvSpPr>
          <p:nvPr>
            <p:ph idx="1"/>
          </p:nvPr>
        </p:nvSpPr>
        <p:spPr>
          <a:xfrm>
            <a:off x="457200" y="912278"/>
            <a:ext cx="8229600" cy="5945722"/>
          </a:xfrm>
        </p:spPr>
        <p:txBody>
          <a:bodyPr>
            <a:normAutofit fontScale="62500" lnSpcReduction="20000"/>
          </a:bodyPr>
          <a:lstStyle/>
          <a:p>
            <a:pPr marL="0" indent="0">
              <a:buNone/>
            </a:pPr>
            <a:r>
              <a:rPr lang="en-GB" dirty="0"/>
              <a:t>EYFS exemplification</a:t>
            </a:r>
            <a:r>
              <a:rPr lang="en-GB" dirty="0" smtClean="0"/>
              <a:t>:</a:t>
            </a:r>
          </a:p>
          <a:p>
            <a:pPr marL="0" indent="0">
              <a:buNone/>
            </a:pPr>
            <a:endParaRPr lang="en-GB" sz="1300" dirty="0"/>
          </a:p>
          <a:p>
            <a:pPr>
              <a:lnSpc>
                <a:spcPct val="120000"/>
              </a:lnSpc>
            </a:pPr>
            <a:r>
              <a:rPr lang="en-GB" dirty="0"/>
              <a:t>‘</a:t>
            </a:r>
            <a:r>
              <a:rPr lang="en-GB" i="1" dirty="0"/>
              <a:t>Hannah and Honey were playing in the shop.  They used the language of capacity, full, empty, half full to talk about how full the bottles were.  They were able to place the bottles in </a:t>
            </a:r>
            <a:r>
              <a:rPr lang="en-GB" i="1" dirty="0" smtClean="0"/>
              <a:t>order </a:t>
            </a:r>
            <a:r>
              <a:rPr lang="en-GB" i="1" dirty="0"/>
              <a:t>starting with the fullest.</a:t>
            </a:r>
            <a:r>
              <a:rPr lang="en-GB" i="1" dirty="0" smtClean="0"/>
              <a:t>’</a:t>
            </a:r>
          </a:p>
          <a:p>
            <a:pPr marL="0" indent="0">
              <a:buNone/>
            </a:pPr>
            <a:endParaRPr lang="en-GB" sz="1600" i="1" dirty="0" smtClean="0"/>
          </a:p>
          <a:p>
            <a:pPr marL="0" indent="0">
              <a:buNone/>
            </a:pPr>
            <a:r>
              <a:rPr lang="en-GB" dirty="0" err="1" smtClean="0"/>
              <a:t>EExAT</a:t>
            </a:r>
            <a:r>
              <a:rPr lang="en-GB" dirty="0" smtClean="0"/>
              <a:t> exemplification</a:t>
            </a:r>
          </a:p>
          <a:p>
            <a:pPr marL="0" indent="0">
              <a:buNone/>
            </a:pPr>
            <a:endParaRPr lang="en-US" sz="1300" dirty="0" smtClean="0"/>
          </a:p>
          <a:p>
            <a:r>
              <a:rPr lang="en-US" dirty="0" smtClean="0"/>
              <a:t>‘</a:t>
            </a:r>
            <a:r>
              <a:rPr lang="en-US" i="1" dirty="0" smtClean="0"/>
              <a:t>He compared the size and shapes of the petals and noticed the change in </a:t>
            </a:r>
            <a:r>
              <a:rPr lang="en-US" i="1" dirty="0" err="1" smtClean="0"/>
              <a:t>colours</a:t>
            </a:r>
            <a:r>
              <a:rPr lang="en-US" i="1" dirty="0" smtClean="0"/>
              <a:t>.’</a:t>
            </a:r>
          </a:p>
          <a:p>
            <a:pPr marL="0" indent="0">
              <a:buNone/>
            </a:pPr>
            <a:endParaRPr lang="en-US" sz="1400" i="1" dirty="0" smtClean="0"/>
          </a:p>
          <a:p>
            <a:pPr>
              <a:lnSpc>
                <a:spcPct val="120000"/>
              </a:lnSpc>
            </a:pPr>
            <a:r>
              <a:rPr lang="en-US" dirty="0" smtClean="0"/>
              <a:t>‘</a:t>
            </a:r>
            <a:r>
              <a:rPr lang="en-US" i="1" dirty="0" smtClean="0"/>
              <a:t>This week Sam shared his experiences of camping and encouraged a group of children to work together to build their own camping den</a:t>
            </a:r>
            <a:r>
              <a:rPr lang="mr-IN" i="1" dirty="0" smtClean="0"/>
              <a:t>…</a:t>
            </a:r>
            <a:r>
              <a:rPr lang="en-GB" i="1" dirty="0" smtClean="0"/>
              <a:t>.Recalling events from his own camping holiday, Sam encouraged his friends to tell stories by the </a:t>
            </a:r>
            <a:r>
              <a:rPr lang="en-GB" i="1" dirty="0" smtClean="0">
                <a:solidFill>
                  <a:srgbClr val="000000"/>
                </a:solidFill>
              </a:rPr>
              <a:t>campfire, whilst toasting imaginary marshmallows on sticks.’</a:t>
            </a:r>
          </a:p>
          <a:p>
            <a:pPr marL="0" indent="0">
              <a:buNone/>
            </a:pPr>
            <a:endParaRPr lang="en-GB" sz="1300" i="1" dirty="0"/>
          </a:p>
          <a:p>
            <a:pPr marL="0" indent="0">
              <a:lnSpc>
                <a:spcPct val="120000"/>
              </a:lnSpc>
              <a:buNone/>
            </a:pPr>
            <a:r>
              <a:rPr lang="en-GB" b="1" i="1" dirty="0" smtClean="0"/>
              <a:t>ENSURE THAT THERE ARE RECORDS OF A CHILD’S ACTUAL SPEECH </a:t>
            </a:r>
            <a:r>
              <a:rPr lang="mr-IN" i="1" dirty="0" smtClean="0"/>
              <a:t>–</a:t>
            </a:r>
            <a:r>
              <a:rPr lang="en-GB" i="1" dirty="0" smtClean="0"/>
              <a:t> </a:t>
            </a:r>
            <a:r>
              <a:rPr lang="en-GB" dirty="0" smtClean="0"/>
              <a:t>not only will it tell you about their EAL development, but also reveal interesting information about their understanding and misconceptions.</a:t>
            </a:r>
            <a:endParaRPr lang="en-US" dirty="0"/>
          </a:p>
        </p:txBody>
      </p:sp>
    </p:spTree>
    <p:extLst>
      <p:ext uri="{BB962C8B-B14F-4D97-AF65-F5344CB8AC3E}">
        <p14:creationId xmlns:p14="http://schemas.microsoft.com/office/powerpoint/2010/main" val="272654887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974"/>
            <a:ext cx="8229600" cy="1143000"/>
          </a:xfrm>
        </p:spPr>
        <p:txBody>
          <a:bodyPr/>
          <a:lstStyle/>
          <a:p>
            <a:r>
              <a:rPr lang="en-US" dirty="0" smtClean="0"/>
              <a:t>Good practice for EAL assessment</a:t>
            </a:r>
            <a:endParaRPr lang="en-US" dirty="0"/>
          </a:p>
        </p:txBody>
      </p:sp>
      <p:sp>
        <p:nvSpPr>
          <p:cNvPr id="3" name="Content Placeholder 2"/>
          <p:cNvSpPr>
            <a:spLocks noGrp="1"/>
          </p:cNvSpPr>
          <p:nvPr>
            <p:ph idx="1"/>
          </p:nvPr>
        </p:nvSpPr>
        <p:spPr>
          <a:xfrm>
            <a:off x="457200" y="990025"/>
            <a:ext cx="8229600" cy="5867975"/>
          </a:xfrm>
        </p:spPr>
        <p:txBody>
          <a:bodyPr>
            <a:normAutofit fontScale="92500" lnSpcReduction="20000"/>
          </a:bodyPr>
          <a:lstStyle/>
          <a:p>
            <a:r>
              <a:rPr lang="en-US" dirty="0"/>
              <a:t>Note qualifiers </a:t>
            </a:r>
            <a:r>
              <a:rPr lang="en-US" dirty="0" err="1"/>
              <a:t>ie</a:t>
            </a:r>
            <a:r>
              <a:rPr lang="en-US" dirty="0"/>
              <a:t> </a:t>
            </a:r>
            <a:r>
              <a:rPr lang="en-US" i="1" dirty="0"/>
              <a:t>some, occasionally, most, with </a:t>
            </a:r>
            <a:r>
              <a:rPr lang="en-US" i="1" dirty="0" smtClean="0"/>
              <a:t>support/scaffolding, starting</a:t>
            </a:r>
            <a:endParaRPr lang="en-US" dirty="0" smtClean="0"/>
          </a:p>
          <a:p>
            <a:r>
              <a:rPr lang="en-US" dirty="0" smtClean="0"/>
              <a:t>Consider the use of English </a:t>
            </a:r>
            <a:r>
              <a:rPr lang="en-US" dirty="0" smtClean="0">
                <a:solidFill>
                  <a:srgbClr val="FF0000"/>
                </a:solidFill>
              </a:rPr>
              <a:t>across  the curriculum</a:t>
            </a:r>
          </a:p>
          <a:p>
            <a:r>
              <a:rPr lang="en-US" dirty="0" smtClean="0"/>
              <a:t>Consider extent of  support/scaffolding</a:t>
            </a:r>
          </a:p>
          <a:p>
            <a:r>
              <a:rPr lang="en-US" dirty="0" smtClean="0"/>
              <a:t>Best fit  - a child does not need to achieve all descriptors to be at that stage.  (Unlike KS1/2 assessments)</a:t>
            </a:r>
          </a:p>
          <a:p>
            <a:r>
              <a:rPr lang="en-US" dirty="0" smtClean="0"/>
              <a:t>Consider against peers with English only </a:t>
            </a:r>
          </a:p>
          <a:p>
            <a:r>
              <a:rPr lang="en-US" dirty="0" smtClean="0"/>
              <a:t>Compare with attainment levels -  a child at stage C in KS1/2 won’t be working at ARL in </a:t>
            </a:r>
            <a:r>
              <a:rPr lang="en-US" dirty="0" smtClean="0"/>
              <a:t>writing.  If in doubt compare stage C descriptors with the outcomes for KS1/2, where there will be a clear mismatch</a:t>
            </a:r>
            <a:endParaRPr lang="en-US" dirty="0" smtClean="0"/>
          </a:p>
        </p:txBody>
      </p:sp>
    </p:spTree>
    <p:extLst>
      <p:ext uri="{BB962C8B-B14F-4D97-AF65-F5344CB8AC3E}">
        <p14:creationId xmlns:p14="http://schemas.microsoft.com/office/powerpoint/2010/main" val="188716516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Good practice for EAL assessment</a:t>
            </a:r>
            <a:endParaRPr lang="en-US" dirty="0"/>
          </a:p>
        </p:txBody>
      </p:sp>
      <p:sp>
        <p:nvSpPr>
          <p:cNvPr id="3" name="Content Placeholder 2"/>
          <p:cNvSpPr>
            <a:spLocks noGrp="1"/>
          </p:cNvSpPr>
          <p:nvPr>
            <p:ph idx="1"/>
          </p:nvPr>
        </p:nvSpPr>
        <p:spPr>
          <a:xfrm>
            <a:off x="457200" y="1282838"/>
            <a:ext cx="8229600" cy="4843325"/>
          </a:xfrm>
        </p:spPr>
        <p:txBody>
          <a:bodyPr>
            <a:normAutofit fontScale="92500"/>
          </a:bodyPr>
          <a:lstStyle/>
          <a:p>
            <a:r>
              <a:rPr lang="en-US" dirty="0" smtClean="0"/>
              <a:t>Ongoing </a:t>
            </a:r>
            <a:r>
              <a:rPr lang="mr-IN" dirty="0" smtClean="0"/>
              <a:t>–</a:t>
            </a:r>
            <a:r>
              <a:rPr lang="en-US" dirty="0" smtClean="0"/>
              <a:t> build into assessment cycle</a:t>
            </a:r>
          </a:p>
          <a:p>
            <a:r>
              <a:rPr lang="en-US" dirty="0"/>
              <a:t>Who is responsible for </a:t>
            </a:r>
            <a:r>
              <a:rPr lang="en-US" dirty="0" smtClean="0"/>
              <a:t>EAL assessment </a:t>
            </a:r>
            <a:r>
              <a:rPr lang="en-US" dirty="0"/>
              <a:t>in your school</a:t>
            </a:r>
            <a:r>
              <a:rPr lang="en-US" dirty="0" smtClean="0"/>
              <a:t>?  Who needs the information?</a:t>
            </a:r>
            <a:endParaRPr lang="en-US" dirty="0"/>
          </a:p>
          <a:p>
            <a:r>
              <a:rPr lang="en-US" dirty="0" smtClean="0"/>
              <a:t>Ensure checked before submitted</a:t>
            </a:r>
          </a:p>
          <a:p>
            <a:r>
              <a:rPr lang="en-US" dirty="0" smtClean="0"/>
              <a:t>What does the data show?</a:t>
            </a:r>
          </a:p>
          <a:p>
            <a:r>
              <a:rPr lang="en-US" dirty="0" smtClean="0"/>
              <a:t>Do the assessments inform planning and teaching</a:t>
            </a:r>
          </a:p>
          <a:p>
            <a:r>
              <a:rPr lang="en-US" dirty="0" smtClean="0"/>
              <a:t>Are teachers/all </a:t>
            </a:r>
            <a:r>
              <a:rPr lang="en-US" dirty="0"/>
              <a:t>a</a:t>
            </a:r>
            <a:r>
              <a:rPr lang="en-US" dirty="0" smtClean="0"/>
              <a:t>dults knowledgeable about effective EAL practice in order to move children forward?</a:t>
            </a:r>
          </a:p>
          <a:p>
            <a:endParaRPr lang="en-US" dirty="0"/>
          </a:p>
        </p:txBody>
      </p:sp>
    </p:spTree>
    <p:extLst>
      <p:ext uri="{BB962C8B-B14F-4D97-AF65-F5344CB8AC3E}">
        <p14:creationId xmlns:p14="http://schemas.microsoft.com/office/powerpoint/2010/main" val="412651357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4359"/>
            <a:ext cx="8229600" cy="1143000"/>
          </a:xfrm>
        </p:spPr>
        <p:txBody>
          <a:bodyPr/>
          <a:lstStyle/>
          <a:p>
            <a:r>
              <a:rPr lang="en-US" dirty="0" smtClean="0"/>
              <a:t>New Proficiency in English grids</a:t>
            </a:r>
            <a:endParaRPr lang="en-US" dirty="0"/>
          </a:p>
        </p:txBody>
      </p:sp>
      <p:sp>
        <p:nvSpPr>
          <p:cNvPr id="3" name="Content Placeholder 2"/>
          <p:cNvSpPr>
            <a:spLocks noGrp="1"/>
          </p:cNvSpPr>
          <p:nvPr>
            <p:ph idx="1"/>
          </p:nvPr>
        </p:nvSpPr>
        <p:spPr>
          <a:xfrm>
            <a:off x="298051" y="1018641"/>
            <a:ext cx="8565717" cy="5839359"/>
          </a:xfrm>
        </p:spPr>
        <p:txBody>
          <a:bodyPr>
            <a:normAutofit fontScale="92500" lnSpcReduction="10000"/>
          </a:bodyPr>
          <a:lstStyle/>
          <a:p>
            <a:r>
              <a:rPr lang="en-US" dirty="0" smtClean="0"/>
              <a:t>Separate grids for EY</a:t>
            </a:r>
            <a:r>
              <a:rPr lang="en-US" b="1" u="sng" dirty="0" smtClean="0"/>
              <a:t>FS</a:t>
            </a:r>
            <a:r>
              <a:rPr lang="en-US" dirty="0" smtClean="0"/>
              <a:t>, KS1 and KS2</a:t>
            </a:r>
          </a:p>
          <a:p>
            <a:r>
              <a:rPr lang="en-US" dirty="0" smtClean="0"/>
              <a:t>More detailed descriptors for each of Speaking and Listening, Reading and Writing</a:t>
            </a:r>
          </a:p>
          <a:p>
            <a:r>
              <a:rPr lang="en-US" dirty="0" smtClean="0"/>
              <a:t>Incorporated descriptors from the existing grid</a:t>
            </a:r>
            <a:r>
              <a:rPr lang="en-US" dirty="0"/>
              <a:t> </a:t>
            </a:r>
            <a:r>
              <a:rPr lang="en-US" dirty="0" smtClean="0"/>
              <a:t>and </a:t>
            </a:r>
            <a:r>
              <a:rPr lang="en-US" dirty="0" err="1" smtClean="0"/>
              <a:t>Lambeth</a:t>
            </a:r>
            <a:r>
              <a:rPr lang="en-US" dirty="0" smtClean="0"/>
              <a:t> Stages of English into the new ones</a:t>
            </a:r>
          </a:p>
          <a:p>
            <a:r>
              <a:rPr lang="en-US" dirty="0" smtClean="0"/>
              <a:t>Included some of the issues we know are faced by EAL learners</a:t>
            </a:r>
          </a:p>
          <a:p>
            <a:r>
              <a:rPr lang="en-US" dirty="0" smtClean="0"/>
              <a:t>Cross-referenced with those developed by Prime Babcock, </a:t>
            </a:r>
            <a:r>
              <a:rPr lang="en-US" dirty="0" err="1" smtClean="0"/>
              <a:t>Solihull</a:t>
            </a:r>
            <a:r>
              <a:rPr lang="en-US" dirty="0" smtClean="0"/>
              <a:t> and Bell Foundation to try to ensure </a:t>
            </a:r>
            <a:r>
              <a:rPr lang="en-US" dirty="0" err="1" smtClean="0"/>
              <a:t>standardisation</a:t>
            </a:r>
            <a:endParaRPr lang="en-US" dirty="0" smtClean="0"/>
          </a:p>
          <a:p>
            <a:r>
              <a:rPr lang="en-US" dirty="0" err="1" smtClean="0"/>
              <a:t>Trialled</a:t>
            </a:r>
            <a:r>
              <a:rPr lang="en-US" dirty="0" smtClean="0"/>
              <a:t> with some of the previous case studies to ensure parity with previous grids</a:t>
            </a:r>
          </a:p>
          <a:p>
            <a:endParaRPr lang="en-US" dirty="0"/>
          </a:p>
        </p:txBody>
      </p:sp>
    </p:spTree>
    <p:extLst>
      <p:ext uri="{BB962C8B-B14F-4D97-AF65-F5344CB8AC3E}">
        <p14:creationId xmlns:p14="http://schemas.microsoft.com/office/powerpoint/2010/main" val="36595043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56772"/>
          </a:xfrm>
        </p:spPr>
        <p:txBody>
          <a:bodyPr/>
          <a:lstStyle/>
          <a:p>
            <a:r>
              <a:rPr lang="en-US" dirty="0" smtClean="0"/>
              <a:t>Progression across the stages</a:t>
            </a:r>
            <a:endParaRPr lang="en-US" dirty="0"/>
          </a:p>
        </p:txBody>
      </p:sp>
      <p:sp>
        <p:nvSpPr>
          <p:cNvPr id="3" name="Content Placeholder 2"/>
          <p:cNvSpPr>
            <a:spLocks noGrp="1"/>
          </p:cNvSpPr>
          <p:nvPr>
            <p:ph idx="1"/>
          </p:nvPr>
        </p:nvSpPr>
        <p:spPr>
          <a:xfrm>
            <a:off x="457200" y="856772"/>
            <a:ext cx="8229600" cy="6001228"/>
          </a:xfrm>
        </p:spPr>
        <p:txBody>
          <a:bodyPr>
            <a:normAutofit fontScale="77500" lnSpcReduction="20000"/>
          </a:bodyPr>
          <a:lstStyle/>
          <a:p>
            <a:r>
              <a:rPr lang="en-US" dirty="0" smtClean="0"/>
              <a:t>Take note of the qualifiers </a:t>
            </a:r>
            <a:r>
              <a:rPr lang="mr-IN" dirty="0" smtClean="0"/>
              <a:t>–</a:t>
            </a:r>
            <a:r>
              <a:rPr lang="en-US" dirty="0" smtClean="0"/>
              <a:t> </a:t>
            </a:r>
            <a:r>
              <a:rPr lang="en-US" i="1" dirty="0" smtClean="0"/>
              <a:t>some, occasionally, mostly, basic, widening, beginning</a:t>
            </a:r>
          </a:p>
          <a:p>
            <a:r>
              <a:rPr lang="en-US" dirty="0" smtClean="0"/>
              <a:t>Vocabulary</a:t>
            </a:r>
          </a:p>
          <a:p>
            <a:pPr lvl="1">
              <a:buSzPct val="50000"/>
            </a:pPr>
            <a:r>
              <a:rPr lang="en-US" dirty="0"/>
              <a:t>Not just a single word!</a:t>
            </a:r>
          </a:p>
          <a:p>
            <a:pPr lvl="1">
              <a:buSzPct val="50000"/>
            </a:pPr>
            <a:r>
              <a:rPr lang="en-US" dirty="0"/>
              <a:t>Affects reading fluency and understanding</a:t>
            </a:r>
          </a:p>
          <a:p>
            <a:pPr lvl="1">
              <a:buSzPct val="50000"/>
            </a:pPr>
            <a:r>
              <a:rPr lang="en-US" dirty="0"/>
              <a:t>We talk about the children’s</a:t>
            </a:r>
            <a:r>
              <a:rPr lang="en-US" b="1" dirty="0"/>
              <a:t> range </a:t>
            </a:r>
            <a:r>
              <a:rPr lang="en-US" dirty="0"/>
              <a:t>of vocabulary but not about the </a:t>
            </a:r>
            <a:r>
              <a:rPr lang="en-US" b="1" dirty="0"/>
              <a:t>depth</a:t>
            </a:r>
            <a:r>
              <a:rPr lang="en-US" dirty="0"/>
              <a:t> of their vocabulary </a:t>
            </a:r>
            <a:r>
              <a:rPr lang="en-US" dirty="0" smtClean="0"/>
              <a:t>knowledge</a:t>
            </a:r>
          </a:p>
          <a:p>
            <a:pPr lvl="1">
              <a:buSzPct val="50000"/>
            </a:pPr>
            <a:endParaRPr lang="en-US" sz="2300" dirty="0" smtClean="0"/>
          </a:p>
          <a:p>
            <a:r>
              <a:rPr lang="en-US" dirty="0"/>
              <a:t>In writing, considering age </a:t>
            </a:r>
            <a:r>
              <a:rPr lang="en-US" dirty="0" smtClean="0"/>
              <a:t>expectations, </a:t>
            </a:r>
            <a:r>
              <a:rPr lang="en-US" dirty="0"/>
              <a:t>look for: </a:t>
            </a:r>
          </a:p>
          <a:p>
            <a:pPr lvl="1"/>
            <a:r>
              <a:rPr lang="en-US" dirty="0" smtClean="0"/>
              <a:t>Inappropriate use of conjunctions </a:t>
            </a:r>
            <a:r>
              <a:rPr lang="en-US" dirty="0" err="1" smtClean="0"/>
              <a:t>ie</a:t>
            </a:r>
            <a:r>
              <a:rPr lang="en-US" dirty="0" smtClean="0"/>
              <a:t> </a:t>
            </a:r>
            <a:r>
              <a:rPr lang="en-US" i="1" dirty="0" smtClean="0"/>
              <a:t>but</a:t>
            </a:r>
          </a:p>
          <a:p>
            <a:pPr lvl="1"/>
            <a:r>
              <a:rPr lang="en-US" dirty="0" smtClean="0"/>
              <a:t>Limited to basic subordinators </a:t>
            </a:r>
            <a:r>
              <a:rPr lang="en-US" dirty="0" err="1" smtClean="0"/>
              <a:t>ie</a:t>
            </a:r>
            <a:r>
              <a:rPr lang="en-US" dirty="0" smtClean="0"/>
              <a:t> </a:t>
            </a:r>
            <a:r>
              <a:rPr lang="en-US" i="1" dirty="0" smtClean="0"/>
              <a:t>because, if, so</a:t>
            </a:r>
          </a:p>
          <a:p>
            <a:pPr lvl="1"/>
            <a:r>
              <a:rPr lang="en-US" dirty="0" smtClean="0"/>
              <a:t>Detail added to end, rather than through noun/verb phrases or movement of clauses</a:t>
            </a:r>
          </a:p>
          <a:p>
            <a:pPr lvl="1"/>
            <a:r>
              <a:rPr lang="en-US" dirty="0" err="1" smtClean="0"/>
              <a:t>Overdependency</a:t>
            </a:r>
            <a:r>
              <a:rPr lang="en-US" dirty="0" smtClean="0"/>
              <a:t> on simple or compound sentences</a:t>
            </a:r>
          </a:p>
          <a:p>
            <a:pPr lvl="1"/>
            <a:r>
              <a:rPr lang="en-US" dirty="0"/>
              <a:t>C</a:t>
            </a:r>
            <a:r>
              <a:rPr lang="en-US" dirty="0" smtClean="0"/>
              <a:t>ohesion and structure</a:t>
            </a:r>
          </a:p>
          <a:p>
            <a:pPr lvl="1"/>
            <a:endParaRPr lang="en-US" sz="2300" dirty="0"/>
          </a:p>
          <a:p>
            <a:r>
              <a:rPr lang="en-US" dirty="0" smtClean="0"/>
              <a:t>Reading </a:t>
            </a:r>
            <a:r>
              <a:rPr lang="mr-IN" dirty="0" smtClean="0"/>
              <a:t>–</a:t>
            </a:r>
            <a:r>
              <a:rPr lang="en-US" dirty="0" smtClean="0"/>
              <a:t> development from decoding to reading with full understanding</a:t>
            </a:r>
            <a:endParaRPr lang="en-US" dirty="0"/>
          </a:p>
          <a:p>
            <a:pPr marL="457200" lvl="1" indent="0">
              <a:buNone/>
            </a:pPr>
            <a:endParaRPr lang="en-US" dirty="0"/>
          </a:p>
        </p:txBody>
      </p:sp>
    </p:spTree>
    <p:extLst>
      <p:ext uri="{BB962C8B-B14F-4D97-AF65-F5344CB8AC3E}">
        <p14:creationId xmlns:p14="http://schemas.microsoft.com/office/powerpoint/2010/main" val="172212470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Vocabulary </a:t>
            </a:r>
            <a:r>
              <a:rPr lang="mr-IN" dirty="0" smtClean="0"/>
              <a:t>–</a:t>
            </a:r>
            <a:r>
              <a:rPr lang="en-US" dirty="0" smtClean="0"/>
              <a:t> ‘fair’</a:t>
            </a:r>
            <a:endParaRPr lang="en-US" dirty="0"/>
          </a:p>
        </p:txBody>
      </p:sp>
      <p:sp>
        <p:nvSpPr>
          <p:cNvPr id="3" name="Content Placeholder 2"/>
          <p:cNvSpPr>
            <a:spLocks noGrp="1"/>
          </p:cNvSpPr>
          <p:nvPr>
            <p:ph idx="1"/>
          </p:nvPr>
        </p:nvSpPr>
        <p:spPr>
          <a:xfrm>
            <a:off x="457200" y="1143000"/>
            <a:ext cx="8229600" cy="5715000"/>
          </a:xfrm>
        </p:spPr>
        <p:txBody>
          <a:bodyPr>
            <a:normAutofit lnSpcReduction="10000"/>
          </a:bodyPr>
          <a:lstStyle/>
          <a:p>
            <a:r>
              <a:rPr lang="en-US" dirty="0" smtClean="0"/>
              <a:t>Understand it</a:t>
            </a:r>
          </a:p>
          <a:p>
            <a:r>
              <a:rPr lang="en-US" dirty="0" smtClean="0"/>
              <a:t>Choose when and how to use it</a:t>
            </a:r>
          </a:p>
          <a:p>
            <a:r>
              <a:rPr lang="en-US" dirty="0" smtClean="0"/>
              <a:t>Position in sentence</a:t>
            </a:r>
          </a:p>
          <a:p>
            <a:r>
              <a:rPr lang="en-US" dirty="0" smtClean="0"/>
              <a:t>Pronounce it</a:t>
            </a:r>
          </a:p>
          <a:p>
            <a:r>
              <a:rPr lang="en-US" dirty="0" smtClean="0"/>
              <a:t>Spell it</a:t>
            </a:r>
          </a:p>
          <a:p>
            <a:r>
              <a:rPr lang="en-US" dirty="0" smtClean="0"/>
              <a:t>Structure of it</a:t>
            </a:r>
          </a:p>
          <a:p>
            <a:r>
              <a:rPr lang="en-US" dirty="0" smtClean="0"/>
              <a:t>Changing the meaning </a:t>
            </a:r>
            <a:r>
              <a:rPr lang="mr-IN" dirty="0" smtClean="0"/>
              <a:t>–</a:t>
            </a:r>
            <a:r>
              <a:rPr lang="en-US" dirty="0" smtClean="0"/>
              <a:t> fair/unfair/fairest</a:t>
            </a:r>
          </a:p>
          <a:p>
            <a:r>
              <a:rPr lang="en-US" dirty="0" smtClean="0"/>
              <a:t>Meaning in context (multiple meanings)</a:t>
            </a:r>
          </a:p>
          <a:p>
            <a:r>
              <a:rPr lang="en-US" dirty="0" smtClean="0"/>
              <a:t>Collocations (words that go with it)</a:t>
            </a:r>
          </a:p>
          <a:p>
            <a:r>
              <a:rPr lang="en-US" dirty="0" smtClean="0"/>
              <a:t>Synonyms </a:t>
            </a:r>
          </a:p>
          <a:p>
            <a:endParaRPr lang="en-US" dirty="0"/>
          </a:p>
        </p:txBody>
      </p:sp>
    </p:spTree>
    <p:extLst>
      <p:ext uri="{BB962C8B-B14F-4D97-AF65-F5344CB8AC3E}">
        <p14:creationId xmlns:p14="http://schemas.microsoft.com/office/powerpoint/2010/main" val="10322146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4439" y="566677"/>
            <a:ext cx="2508728" cy="2862323"/>
          </a:xfrm>
          <a:prstGeom prst="rect">
            <a:avLst/>
          </a:prstGeom>
          <a:solidFill>
            <a:schemeClr val="bg1"/>
          </a:solidFill>
          <a:ln>
            <a:solidFill>
              <a:schemeClr val="tx1"/>
            </a:solidFill>
          </a:ln>
        </p:spPr>
        <p:txBody>
          <a:bodyPr wrap="square">
            <a:spAutoFit/>
          </a:bodyPr>
          <a:lstStyle/>
          <a:p>
            <a:r>
              <a:rPr lang="en-US" b="1" dirty="0"/>
              <a:t>Acceptable/appropriate</a:t>
            </a:r>
            <a:endParaRPr lang="en-GB" dirty="0"/>
          </a:p>
          <a:p>
            <a:r>
              <a:rPr lang="en-US" dirty="0"/>
              <a:t>Fair play</a:t>
            </a:r>
            <a:endParaRPr lang="en-GB" dirty="0"/>
          </a:p>
          <a:p>
            <a:r>
              <a:rPr lang="en-US" dirty="0"/>
              <a:t>Play fair</a:t>
            </a:r>
            <a:endParaRPr lang="en-GB" dirty="0"/>
          </a:p>
          <a:p>
            <a:r>
              <a:rPr lang="en-US" dirty="0"/>
              <a:t>Fair price</a:t>
            </a:r>
            <a:endParaRPr lang="en-GB" dirty="0"/>
          </a:p>
          <a:p>
            <a:r>
              <a:rPr lang="en-US" dirty="0"/>
              <a:t>Fair question</a:t>
            </a:r>
            <a:endParaRPr lang="en-GB" dirty="0"/>
          </a:p>
          <a:p>
            <a:r>
              <a:rPr lang="en-US" dirty="0"/>
              <a:t>Fair</a:t>
            </a:r>
            <a:r>
              <a:rPr lang="en-US" b="1" dirty="0"/>
              <a:t> on</a:t>
            </a:r>
            <a:r>
              <a:rPr lang="en-US" dirty="0"/>
              <a:t> somebody</a:t>
            </a:r>
            <a:endParaRPr lang="en-GB" dirty="0"/>
          </a:p>
          <a:p>
            <a:r>
              <a:rPr lang="en-US" dirty="0"/>
              <a:t>Fair warning</a:t>
            </a:r>
            <a:endParaRPr lang="en-GB" dirty="0"/>
          </a:p>
          <a:p>
            <a:r>
              <a:rPr lang="en-US" dirty="0"/>
              <a:t>It doesn’t seem fair</a:t>
            </a:r>
            <a:endParaRPr lang="en-GB" dirty="0"/>
          </a:p>
          <a:p>
            <a:r>
              <a:rPr lang="en-US" dirty="0"/>
              <a:t>To be fair .. she </a:t>
            </a:r>
            <a:r>
              <a:rPr lang="en-US" dirty="0" smtClean="0"/>
              <a:t>was .. </a:t>
            </a:r>
            <a:endParaRPr lang="en-GB" dirty="0"/>
          </a:p>
          <a:p>
            <a:r>
              <a:rPr lang="en-US" dirty="0"/>
              <a:t>Fair result</a:t>
            </a:r>
            <a:endParaRPr lang="en-GB" dirty="0"/>
          </a:p>
        </p:txBody>
      </p:sp>
      <p:sp>
        <p:nvSpPr>
          <p:cNvPr id="6" name="Rectangle 5"/>
          <p:cNvSpPr/>
          <p:nvPr/>
        </p:nvSpPr>
        <p:spPr>
          <a:xfrm>
            <a:off x="264439" y="3702632"/>
            <a:ext cx="2716068" cy="1754327"/>
          </a:xfrm>
          <a:prstGeom prst="rect">
            <a:avLst/>
          </a:prstGeom>
          <a:solidFill>
            <a:schemeClr val="bg1"/>
          </a:solidFill>
          <a:ln>
            <a:solidFill>
              <a:schemeClr val="tx1"/>
            </a:solidFill>
          </a:ln>
        </p:spPr>
        <p:txBody>
          <a:bodyPr wrap="square">
            <a:spAutoFit/>
          </a:bodyPr>
          <a:lstStyle/>
          <a:p>
            <a:r>
              <a:rPr lang="en-US" b="1" dirty="0"/>
              <a:t>Treating people equally</a:t>
            </a:r>
            <a:endParaRPr lang="en-GB" dirty="0"/>
          </a:p>
          <a:p>
            <a:r>
              <a:rPr lang="en-US" dirty="0"/>
              <a:t>We have to be </a:t>
            </a:r>
            <a:r>
              <a:rPr lang="en-US" b="1" dirty="0"/>
              <a:t>fair to</a:t>
            </a:r>
            <a:r>
              <a:rPr lang="en-US" dirty="0"/>
              <a:t> both</a:t>
            </a:r>
            <a:endParaRPr lang="en-GB" dirty="0"/>
          </a:p>
          <a:p>
            <a:r>
              <a:rPr lang="en-US" dirty="0"/>
              <a:t>Fair trial</a:t>
            </a:r>
            <a:endParaRPr lang="en-GB" dirty="0"/>
          </a:p>
          <a:p>
            <a:r>
              <a:rPr lang="en-US" dirty="0"/>
              <a:t>It’s not fair</a:t>
            </a:r>
            <a:endParaRPr lang="en-GB" dirty="0"/>
          </a:p>
          <a:p>
            <a:r>
              <a:rPr lang="en-US" dirty="0" smtClean="0"/>
              <a:t>Fair </a:t>
            </a:r>
            <a:r>
              <a:rPr lang="en-US" dirty="0"/>
              <a:t>test</a:t>
            </a:r>
            <a:endParaRPr lang="en-GB" dirty="0"/>
          </a:p>
          <a:p>
            <a:r>
              <a:rPr lang="en-US" dirty="0"/>
              <a:t>Fair share</a:t>
            </a:r>
            <a:endParaRPr lang="en-GB" dirty="0"/>
          </a:p>
        </p:txBody>
      </p:sp>
      <p:sp>
        <p:nvSpPr>
          <p:cNvPr id="7" name="Rectangle 6"/>
          <p:cNvSpPr/>
          <p:nvPr/>
        </p:nvSpPr>
        <p:spPr>
          <a:xfrm>
            <a:off x="2972812" y="607352"/>
            <a:ext cx="1601617" cy="1200329"/>
          </a:xfrm>
          <a:prstGeom prst="rect">
            <a:avLst/>
          </a:prstGeom>
          <a:solidFill>
            <a:schemeClr val="bg1"/>
          </a:solidFill>
          <a:ln>
            <a:solidFill>
              <a:schemeClr val="tx1"/>
            </a:solidFill>
          </a:ln>
        </p:spPr>
        <p:txBody>
          <a:bodyPr wrap="square">
            <a:spAutoFit/>
          </a:bodyPr>
          <a:lstStyle/>
          <a:p>
            <a:r>
              <a:rPr lang="en-US" b="1" dirty="0"/>
              <a:t>Quite large</a:t>
            </a:r>
            <a:endParaRPr lang="en-GB" dirty="0"/>
          </a:p>
          <a:p>
            <a:r>
              <a:rPr lang="en-US" dirty="0"/>
              <a:t>Fair number</a:t>
            </a:r>
            <a:endParaRPr lang="en-GB" dirty="0"/>
          </a:p>
          <a:p>
            <a:r>
              <a:rPr lang="en-US" dirty="0"/>
              <a:t>Fair bit to do</a:t>
            </a:r>
            <a:endParaRPr lang="en-GB" dirty="0"/>
          </a:p>
          <a:p>
            <a:r>
              <a:rPr lang="en-US" dirty="0"/>
              <a:t>A fair way off</a:t>
            </a:r>
            <a:endParaRPr lang="en-GB" dirty="0"/>
          </a:p>
        </p:txBody>
      </p:sp>
      <p:sp>
        <p:nvSpPr>
          <p:cNvPr id="8" name="Rectangle 7"/>
          <p:cNvSpPr/>
          <p:nvPr/>
        </p:nvSpPr>
        <p:spPr>
          <a:xfrm>
            <a:off x="4704017" y="604596"/>
            <a:ext cx="1580964" cy="1200329"/>
          </a:xfrm>
          <a:prstGeom prst="rect">
            <a:avLst/>
          </a:prstGeom>
          <a:solidFill>
            <a:schemeClr val="bg1"/>
          </a:solidFill>
          <a:ln>
            <a:solidFill>
              <a:schemeClr val="tx1"/>
            </a:solidFill>
          </a:ln>
        </p:spPr>
        <p:txBody>
          <a:bodyPr wrap="square">
            <a:spAutoFit/>
          </a:bodyPr>
          <a:lstStyle/>
          <a:p>
            <a:r>
              <a:rPr lang="en-US" b="1" dirty="0"/>
              <a:t>Quite good</a:t>
            </a:r>
            <a:endParaRPr lang="en-GB" dirty="0"/>
          </a:p>
          <a:p>
            <a:r>
              <a:rPr lang="en-US" dirty="0"/>
              <a:t>Fair chance</a:t>
            </a:r>
            <a:endParaRPr lang="en-GB" dirty="0"/>
          </a:p>
          <a:p>
            <a:r>
              <a:rPr lang="en-US" dirty="0"/>
              <a:t>Fair bet</a:t>
            </a:r>
            <a:endParaRPr lang="en-GB" dirty="0"/>
          </a:p>
          <a:p>
            <a:r>
              <a:rPr lang="en-US" dirty="0"/>
              <a:t>Fair </a:t>
            </a:r>
            <a:r>
              <a:rPr lang="en-US" dirty="0" smtClean="0"/>
              <a:t>condition</a:t>
            </a:r>
            <a:endParaRPr lang="en-GB" dirty="0"/>
          </a:p>
        </p:txBody>
      </p:sp>
      <p:sp>
        <p:nvSpPr>
          <p:cNvPr id="9" name="Rectangle 8"/>
          <p:cNvSpPr/>
          <p:nvPr/>
        </p:nvSpPr>
        <p:spPr>
          <a:xfrm>
            <a:off x="3803351" y="5632787"/>
            <a:ext cx="1725941" cy="646331"/>
          </a:xfrm>
          <a:prstGeom prst="rect">
            <a:avLst/>
          </a:prstGeom>
          <a:solidFill>
            <a:schemeClr val="bg1"/>
          </a:solidFill>
          <a:ln>
            <a:solidFill>
              <a:schemeClr val="tx1"/>
            </a:solidFill>
          </a:ln>
        </p:spPr>
        <p:txBody>
          <a:bodyPr wrap="square">
            <a:spAutoFit/>
          </a:bodyPr>
          <a:lstStyle/>
          <a:p>
            <a:r>
              <a:rPr lang="en-US" b="1" dirty="0"/>
              <a:t>Pale in </a:t>
            </a:r>
            <a:r>
              <a:rPr lang="en-US" b="1" dirty="0" err="1"/>
              <a:t>colour</a:t>
            </a:r>
            <a:endParaRPr lang="en-GB" dirty="0"/>
          </a:p>
          <a:p>
            <a:r>
              <a:rPr lang="en-US" dirty="0"/>
              <a:t>Fair hair</a:t>
            </a:r>
            <a:endParaRPr lang="en-GB" dirty="0"/>
          </a:p>
        </p:txBody>
      </p:sp>
      <p:sp>
        <p:nvSpPr>
          <p:cNvPr id="10" name="Rectangle 9"/>
          <p:cNvSpPr/>
          <p:nvPr/>
        </p:nvSpPr>
        <p:spPr>
          <a:xfrm>
            <a:off x="3449257" y="4130278"/>
            <a:ext cx="2441505" cy="923330"/>
          </a:xfrm>
          <a:prstGeom prst="rect">
            <a:avLst/>
          </a:prstGeom>
          <a:solidFill>
            <a:schemeClr val="bg1"/>
          </a:solidFill>
          <a:ln>
            <a:solidFill>
              <a:schemeClr val="tx1"/>
            </a:solidFill>
          </a:ln>
        </p:spPr>
        <p:txBody>
          <a:bodyPr wrap="square">
            <a:spAutoFit/>
          </a:bodyPr>
          <a:lstStyle/>
          <a:p>
            <a:r>
              <a:rPr lang="en-US" b="1" dirty="0"/>
              <a:t>Weather</a:t>
            </a:r>
            <a:endParaRPr lang="en-GB" dirty="0"/>
          </a:p>
          <a:p>
            <a:r>
              <a:rPr lang="en-US" dirty="0"/>
              <a:t>Fair wind behind them</a:t>
            </a:r>
            <a:endParaRPr lang="en-GB" dirty="0"/>
          </a:p>
          <a:p>
            <a:r>
              <a:rPr lang="en-US" dirty="0"/>
              <a:t>Fair weather</a:t>
            </a:r>
            <a:endParaRPr lang="en-GB" dirty="0"/>
          </a:p>
        </p:txBody>
      </p:sp>
      <p:sp>
        <p:nvSpPr>
          <p:cNvPr id="11" name="Rectangle 10"/>
          <p:cNvSpPr/>
          <p:nvPr/>
        </p:nvSpPr>
        <p:spPr>
          <a:xfrm>
            <a:off x="781993" y="5899241"/>
            <a:ext cx="1580965" cy="646331"/>
          </a:xfrm>
          <a:prstGeom prst="rect">
            <a:avLst/>
          </a:prstGeom>
          <a:solidFill>
            <a:schemeClr val="bg1"/>
          </a:solidFill>
          <a:ln>
            <a:solidFill>
              <a:schemeClr val="tx1"/>
            </a:solidFill>
          </a:ln>
        </p:spPr>
        <p:txBody>
          <a:bodyPr wrap="square">
            <a:spAutoFit/>
          </a:bodyPr>
          <a:lstStyle/>
          <a:p>
            <a:r>
              <a:rPr lang="en-US" b="1" dirty="0" smtClean="0"/>
              <a:t>Beauty</a:t>
            </a:r>
            <a:endParaRPr lang="en-GB" dirty="0"/>
          </a:p>
          <a:p>
            <a:r>
              <a:rPr lang="en-US" dirty="0"/>
              <a:t>Fair maiden</a:t>
            </a:r>
            <a:endParaRPr lang="en-GB" dirty="0"/>
          </a:p>
        </p:txBody>
      </p:sp>
      <p:sp>
        <p:nvSpPr>
          <p:cNvPr id="12" name="Rectangle 11"/>
          <p:cNvSpPr/>
          <p:nvPr/>
        </p:nvSpPr>
        <p:spPr>
          <a:xfrm>
            <a:off x="6388652" y="626604"/>
            <a:ext cx="2604704" cy="3693319"/>
          </a:xfrm>
          <a:prstGeom prst="rect">
            <a:avLst/>
          </a:prstGeom>
          <a:solidFill>
            <a:schemeClr val="bg1"/>
          </a:solidFill>
          <a:ln>
            <a:solidFill>
              <a:schemeClr val="tx1"/>
            </a:solidFill>
          </a:ln>
        </p:spPr>
        <p:txBody>
          <a:bodyPr wrap="square">
            <a:spAutoFit/>
          </a:bodyPr>
          <a:lstStyle/>
          <a:p>
            <a:r>
              <a:rPr lang="en-US" b="1" dirty="0"/>
              <a:t>Idioms</a:t>
            </a:r>
            <a:endParaRPr lang="en-GB" dirty="0"/>
          </a:p>
          <a:p>
            <a:r>
              <a:rPr lang="en-US" dirty="0"/>
              <a:t>Fair and square</a:t>
            </a:r>
            <a:endParaRPr lang="en-GB" dirty="0"/>
          </a:p>
          <a:p>
            <a:r>
              <a:rPr lang="en-US" dirty="0"/>
              <a:t>All’s fair in love and war.</a:t>
            </a:r>
            <a:endParaRPr lang="en-GB" dirty="0"/>
          </a:p>
          <a:p>
            <a:r>
              <a:rPr lang="en-US" dirty="0"/>
              <a:t>Fair means or foul</a:t>
            </a:r>
            <a:endParaRPr lang="en-GB" dirty="0"/>
          </a:p>
          <a:p>
            <a:r>
              <a:rPr lang="en-US" dirty="0"/>
              <a:t>Fair crack of the whip</a:t>
            </a:r>
            <a:endParaRPr lang="en-GB" dirty="0"/>
          </a:p>
          <a:p>
            <a:r>
              <a:rPr lang="en-US" dirty="0"/>
              <a:t>Fair enough</a:t>
            </a:r>
            <a:endParaRPr lang="en-GB" dirty="0"/>
          </a:p>
          <a:p>
            <a:r>
              <a:rPr lang="en-US" dirty="0"/>
              <a:t>Give … a fair hearing</a:t>
            </a:r>
            <a:endParaRPr lang="en-GB" dirty="0"/>
          </a:p>
          <a:p>
            <a:r>
              <a:rPr lang="en-US" dirty="0"/>
              <a:t>Fairs fair</a:t>
            </a:r>
            <a:endParaRPr lang="en-GB" dirty="0"/>
          </a:p>
          <a:p>
            <a:r>
              <a:rPr lang="en-US" dirty="0"/>
              <a:t>More than his fair share</a:t>
            </a:r>
            <a:endParaRPr lang="en-GB" dirty="0"/>
          </a:p>
          <a:p>
            <a:r>
              <a:rPr lang="en-US" dirty="0"/>
              <a:t>It’s a fair cop</a:t>
            </a:r>
            <a:endParaRPr lang="en-GB" dirty="0"/>
          </a:p>
          <a:p>
            <a:r>
              <a:rPr lang="en-US" dirty="0"/>
              <a:t>Fair game</a:t>
            </a:r>
            <a:endParaRPr lang="en-GB" dirty="0"/>
          </a:p>
          <a:p>
            <a:r>
              <a:rPr lang="en-US" dirty="0"/>
              <a:t>Fair to </a:t>
            </a:r>
            <a:r>
              <a:rPr lang="en-US" dirty="0" smtClean="0"/>
              <a:t>middling</a:t>
            </a:r>
          </a:p>
          <a:p>
            <a:r>
              <a:rPr lang="en-US" dirty="0" smtClean="0"/>
              <a:t>Fairest one of all</a:t>
            </a:r>
            <a:endParaRPr lang="en-GB" dirty="0"/>
          </a:p>
        </p:txBody>
      </p:sp>
      <p:sp>
        <p:nvSpPr>
          <p:cNvPr id="13" name="Rectangle 12"/>
          <p:cNvSpPr/>
          <p:nvPr/>
        </p:nvSpPr>
        <p:spPr>
          <a:xfrm>
            <a:off x="7159632" y="4591943"/>
            <a:ext cx="1290608" cy="1477328"/>
          </a:xfrm>
          <a:prstGeom prst="rect">
            <a:avLst/>
          </a:prstGeom>
          <a:solidFill>
            <a:schemeClr val="bg1"/>
          </a:solidFill>
          <a:ln>
            <a:solidFill>
              <a:schemeClr val="tx1"/>
            </a:solidFill>
          </a:ln>
        </p:spPr>
        <p:txBody>
          <a:bodyPr wrap="square">
            <a:spAutoFit/>
          </a:bodyPr>
          <a:lstStyle/>
          <a:p>
            <a:r>
              <a:rPr lang="en-GB" b="1" dirty="0" smtClean="0"/>
              <a:t>Nouns</a:t>
            </a:r>
          </a:p>
          <a:p>
            <a:r>
              <a:rPr lang="en-GB" dirty="0" smtClean="0"/>
              <a:t>Funfair</a:t>
            </a:r>
          </a:p>
          <a:p>
            <a:r>
              <a:rPr lang="en-GB" dirty="0" smtClean="0"/>
              <a:t>Book fair</a:t>
            </a:r>
          </a:p>
          <a:p>
            <a:r>
              <a:rPr lang="en-GB" dirty="0" smtClean="0"/>
              <a:t>Craft fair</a:t>
            </a:r>
          </a:p>
          <a:p>
            <a:r>
              <a:rPr lang="en-GB" dirty="0" smtClean="0"/>
              <a:t>Fairground</a:t>
            </a:r>
          </a:p>
        </p:txBody>
      </p:sp>
      <p:sp>
        <p:nvSpPr>
          <p:cNvPr id="14" name="Rectangle 13"/>
          <p:cNvSpPr/>
          <p:nvPr/>
        </p:nvSpPr>
        <p:spPr>
          <a:xfrm>
            <a:off x="3619566" y="2426138"/>
            <a:ext cx="1909726" cy="1015663"/>
          </a:xfrm>
          <a:prstGeom prst="rect">
            <a:avLst/>
          </a:prstGeom>
          <a:solidFill>
            <a:schemeClr val="bg1"/>
          </a:solidFill>
          <a:ln>
            <a:solidFill>
              <a:schemeClr val="tx1"/>
            </a:solidFill>
          </a:ln>
        </p:spPr>
        <p:txBody>
          <a:bodyPr wrap="square">
            <a:spAutoFit/>
          </a:bodyPr>
          <a:lstStyle/>
          <a:p>
            <a:endParaRPr lang="en-GB" sz="2000" dirty="0" smtClean="0"/>
          </a:p>
          <a:p>
            <a:r>
              <a:rPr lang="en-GB" sz="4000" dirty="0" smtClean="0"/>
              <a:t>fair</a:t>
            </a:r>
            <a:endParaRPr lang="en-GB" sz="4000" dirty="0"/>
          </a:p>
        </p:txBody>
      </p:sp>
      <p:pic>
        <p:nvPicPr>
          <p:cNvPr id="2" name="Picture 1"/>
          <p:cNvPicPr>
            <a:picLocks noChangeAspect="1"/>
          </p:cNvPicPr>
          <p:nvPr/>
        </p:nvPicPr>
        <p:blipFill>
          <a:blip r:embed="rId3"/>
          <a:stretch>
            <a:fillRect/>
          </a:stretch>
        </p:blipFill>
        <p:spPr>
          <a:xfrm>
            <a:off x="4574429" y="2039691"/>
            <a:ext cx="1316333" cy="1121687"/>
          </a:xfrm>
          <a:prstGeom prst="rect">
            <a:avLst/>
          </a:prstGeom>
        </p:spPr>
      </p:pic>
    </p:spTree>
    <p:extLst>
      <p:ext uri="{BB962C8B-B14F-4D97-AF65-F5344CB8AC3E}">
        <p14:creationId xmlns:p14="http://schemas.microsoft.com/office/powerpoint/2010/main" val="15676389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302" y="-175699"/>
            <a:ext cx="8229600" cy="1143000"/>
          </a:xfrm>
        </p:spPr>
        <p:txBody>
          <a:bodyPr/>
          <a:lstStyle/>
          <a:p>
            <a:r>
              <a:rPr lang="en-US" dirty="0" smtClean="0"/>
              <a:t>Progression in vocabulary</a:t>
            </a:r>
            <a:endParaRPr lang="en-US" dirty="0"/>
          </a:p>
        </p:txBody>
      </p:sp>
      <p:sp>
        <p:nvSpPr>
          <p:cNvPr id="4" name="TextBox 3"/>
          <p:cNvSpPr txBox="1"/>
          <p:nvPr/>
        </p:nvSpPr>
        <p:spPr>
          <a:xfrm>
            <a:off x="236902" y="823714"/>
            <a:ext cx="8704618" cy="2585323"/>
          </a:xfrm>
          <a:prstGeom prst="rect">
            <a:avLst/>
          </a:prstGeom>
          <a:solidFill>
            <a:schemeClr val="tx2">
              <a:lumMod val="60000"/>
              <a:lumOff val="40000"/>
            </a:schemeClr>
          </a:solidFill>
          <a:ln>
            <a:solidFill>
              <a:schemeClr val="tx1"/>
            </a:solidFill>
          </a:ln>
        </p:spPr>
        <p:txBody>
          <a:bodyPr wrap="square" rtlCol="0">
            <a:spAutoFit/>
          </a:bodyPr>
          <a:lstStyle/>
          <a:p>
            <a:r>
              <a:rPr lang="en-US" dirty="0" smtClean="0">
                <a:solidFill>
                  <a:schemeClr val="bg1"/>
                </a:solidFill>
                <a:latin typeface="Arial"/>
                <a:cs typeface="Arial"/>
              </a:rPr>
              <a:t>KS1 Speaking		     Stage B				Stage C			    Stage D</a:t>
            </a:r>
          </a:p>
          <a:p>
            <a:r>
              <a:rPr lang="en-US" dirty="0" smtClean="0">
                <a:solidFill>
                  <a:schemeClr val="bg1"/>
                </a:solidFill>
                <a:latin typeface="Arial"/>
                <a:cs typeface="Arial"/>
              </a:rPr>
              <a:t>Stage A</a:t>
            </a:r>
            <a:endParaRPr lang="en-US" dirty="0">
              <a:solidFill>
                <a:schemeClr val="bg1"/>
              </a:solidFill>
              <a:latin typeface="Arial"/>
              <a:cs typeface="Arial"/>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p:txBody>
      </p:sp>
      <p:sp>
        <p:nvSpPr>
          <p:cNvPr id="5" name="TextBox 4"/>
          <p:cNvSpPr txBox="1"/>
          <p:nvPr/>
        </p:nvSpPr>
        <p:spPr>
          <a:xfrm>
            <a:off x="236902" y="3734689"/>
            <a:ext cx="8704618" cy="2862323"/>
          </a:xfrm>
          <a:prstGeom prst="rect">
            <a:avLst/>
          </a:prstGeom>
          <a:solidFill>
            <a:schemeClr val="tx2">
              <a:lumMod val="60000"/>
              <a:lumOff val="40000"/>
            </a:schemeClr>
          </a:solidFill>
          <a:ln>
            <a:solidFill>
              <a:schemeClr val="tx1"/>
            </a:solidFill>
          </a:ln>
        </p:spPr>
        <p:txBody>
          <a:bodyPr wrap="square" rtlCol="0">
            <a:spAutoFit/>
          </a:bodyPr>
          <a:lstStyle/>
          <a:p>
            <a:r>
              <a:rPr lang="en-US" dirty="0" smtClean="0">
                <a:solidFill>
                  <a:srgbClr val="FFFFFF"/>
                </a:solidFill>
                <a:latin typeface="Arial"/>
                <a:cs typeface="Arial"/>
              </a:rPr>
              <a:t>KS2 Writing</a:t>
            </a:r>
          </a:p>
          <a:p>
            <a:r>
              <a:rPr lang="en-US" dirty="0" smtClean="0">
                <a:solidFill>
                  <a:srgbClr val="FFFFFF"/>
                </a:solidFill>
                <a:latin typeface="Arial"/>
                <a:cs typeface="Arial"/>
              </a:rPr>
              <a:t>Stage B						Stage C							Stage D</a:t>
            </a:r>
            <a:endParaRPr lang="en-US" dirty="0">
              <a:solidFill>
                <a:srgbClr val="FFFFFF"/>
              </a:solidFill>
              <a:latin typeface="Arial"/>
              <a:cs typeface="Arial"/>
            </a:endParaRPr>
          </a:p>
          <a:p>
            <a:endParaRPr lang="en-US" dirty="0" smtClean="0">
              <a:solidFill>
                <a:srgbClr val="FFFFFF"/>
              </a:solidFill>
            </a:endParaRPr>
          </a:p>
          <a:p>
            <a:endParaRPr lang="en-US" dirty="0"/>
          </a:p>
          <a:p>
            <a:endParaRPr lang="en-US" dirty="0" smtClean="0"/>
          </a:p>
          <a:p>
            <a:endParaRPr lang="en-US" dirty="0"/>
          </a:p>
          <a:p>
            <a:endParaRPr lang="en-US" dirty="0" smtClean="0"/>
          </a:p>
          <a:p>
            <a:endParaRPr lang="en-US" dirty="0" smtClean="0"/>
          </a:p>
          <a:p>
            <a:endParaRPr lang="en-US" dirty="0"/>
          </a:p>
          <a:p>
            <a:endParaRPr lang="en-US" dirty="0"/>
          </a:p>
        </p:txBody>
      </p:sp>
      <p:sp>
        <p:nvSpPr>
          <p:cNvPr id="7" name="Rectangle 6"/>
          <p:cNvSpPr/>
          <p:nvPr/>
        </p:nvSpPr>
        <p:spPr>
          <a:xfrm>
            <a:off x="340302" y="1554955"/>
            <a:ext cx="1879015" cy="1656555"/>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solidFill>
                  <a:schemeClr val="tx1"/>
                </a:solidFill>
              </a:rPr>
              <a:t>Has very basic </a:t>
            </a:r>
          </a:p>
          <a:p>
            <a:pPr lvl="0" algn="ctr"/>
            <a:r>
              <a:rPr lang="en-US" dirty="0">
                <a:solidFill>
                  <a:schemeClr val="tx1"/>
                </a:solidFill>
              </a:rPr>
              <a:t>vocabulary </a:t>
            </a:r>
            <a:r>
              <a:rPr lang="en-US" b="1" dirty="0">
                <a:solidFill>
                  <a:schemeClr val="tx1"/>
                </a:solidFill>
              </a:rPr>
              <a:t>relating </a:t>
            </a:r>
            <a:endParaRPr lang="en-GB" b="1" dirty="0">
              <a:solidFill>
                <a:schemeClr val="tx1"/>
              </a:solidFill>
            </a:endParaRPr>
          </a:p>
          <a:p>
            <a:pPr algn="ctr"/>
            <a:r>
              <a:rPr lang="en-US" b="1" dirty="0">
                <a:solidFill>
                  <a:schemeClr val="tx1"/>
                </a:solidFill>
              </a:rPr>
              <a:t>to school and </a:t>
            </a:r>
          </a:p>
          <a:p>
            <a:pPr algn="ctr"/>
            <a:r>
              <a:rPr lang="en-US" b="1" dirty="0">
                <a:solidFill>
                  <a:schemeClr val="tx1"/>
                </a:solidFill>
              </a:rPr>
              <a:t>activities</a:t>
            </a:r>
          </a:p>
        </p:txBody>
      </p:sp>
      <p:sp>
        <p:nvSpPr>
          <p:cNvPr id="8" name="Rectangle 7"/>
          <p:cNvSpPr/>
          <p:nvPr/>
        </p:nvSpPr>
        <p:spPr>
          <a:xfrm>
            <a:off x="2543284" y="1438733"/>
            <a:ext cx="1979310" cy="1600438"/>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spAutoFit/>
          </a:bodyPr>
          <a:lstStyle/>
          <a:p>
            <a:pPr lvl="0"/>
            <a:r>
              <a:rPr lang="en-US" sz="1400" dirty="0" smtClean="0">
                <a:solidFill>
                  <a:srgbClr val="000000"/>
                </a:solidFill>
              </a:rPr>
              <a:t>Is acquiring </a:t>
            </a:r>
            <a:r>
              <a:rPr lang="en-US" sz="1400" b="1" dirty="0" smtClean="0">
                <a:solidFill>
                  <a:schemeClr val="tx1"/>
                </a:solidFill>
              </a:rPr>
              <a:t>some topic/subject specific vocab </a:t>
            </a:r>
            <a:r>
              <a:rPr lang="en-US" sz="1400" dirty="0" smtClean="0">
                <a:solidFill>
                  <a:schemeClr val="tx1"/>
                </a:solidFill>
              </a:rPr>
              <a:t>but still </a:t>
            </a:r>
            <a:r>
              <a:rPr lang="en-US" sz="1400" b="1" dirty="0" smtClean="0">
                <a:solidFill>
                  <a:schemeClr val="tx1"/>
                </a:solidFill>
              </a:rPr>
              <a:t>very dependent on deictic language</a:t>
            </a:r>
            <a:r>
              <a:rPr lang="en-US" sz="1400" dirty="0" smtClean="0">
                <a:solidFill>
                  <a:schemeClr val="tx1"/>
                </a:solidFill>
              </a:rPr>
              <a:t> such as </a:t>
            </a:r>
            <a:r>
              <a:rPr lang="en-US" sz="1400" i="1" dirty="0" smtClean="0">
                <a:solidFill>
                  <a:schemeClr val="tx1"/>
                </a:solidFill>
              </a:rPr>
              <a:t>her/there/this</a:t>
            </a:r>
            <a:r>
              <a:rPr lang="en-US" sz="1400" dirty="0" smtClean="0">
                <a:solidFill>
                  <a:schemeClr val="tx1"/>
                </a:solidFill>
              </a:rPr>
              <a:t> and common verbs </a:t>
            </a:r>
            <a:r>
              <a:rPr lang="en-US" sz="1400" dirty="0" err="1" smtClean="0">
                <a:solidFill>
                  <a:schemeClr val="tx1"/>
                </a:solidFill>
              </a:rPr>
              <a:t>ie</a:t>
            </a:r>
            <a:r>
              <a:rPr lang="en-US" sz="1400" dirty="0" smtClean="0">
                <a:solidFill>
                  <a:schemeClr val="tx1"/>
                </a:solidFill>
              </a:rPr>
              <a:t> </a:t>
            </a:r>
            <a:r>
              <a:rPr lang="en-US" sz="1400" i="1" dirty="0" smtClean="0">
                <a:solidFill>
                  <a:schemeClr val="tx1"/>
                </a:solidFill>
              </a:rPr>
              <a:t>have, be, do, come, go, make </a:t>
            </a:r>
            <a:endParaRPr lang="en-US" sz="1400" i="1" dirty="0">
              <a:solidFill>
                <a:schemeClr val="tx1"/>
              </a:solidFill>
            </a:endParaRPr>
          </a:p>
        </p:txBody>
      </p:sp>
      <p:sp>
        <p:nvSpPr>
          <p:cNvPr id="9" name="Rectangle 8"/>
          <p:cNvSpPr/>
          <p:nvPr/>
        </p:nvSpPr>
        <p:spPr>
          <a:xfrm>
            <a:off x="4814436" y="1441491"/>
            <a:ext cx="1879015" cy="1629545"/>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smtClean="0">
                <a:solidFill>
                  <a:srgbClr val="000000"/>
                </a:solidFill>
              </a:rPr>
              <a:t>Has a </a:t>
            </a:r>
            <a:r>
              <a:rPr lang="en-US" b="1" dirty="0" smtClean="0">
                <a:solidFill>
                  <a:srgbClr val="000000"/>
                </a:solidFill>
              </a:rPr>
              <a:t>fairly wide vocabulary, including subject-specific words</a:t>
            </a:r>
            <a:endParaRPr lang="en-US" b="1" dirty="0">
              <a:solidFill>
                <a:srgbClr val="000000"/>
              </a:solidFill>
            </a:endParaRPr>
          </a:p>
        </p:txBody>
      </p:sp>
      <p:sp>
        <p:nvSpPr>
          <p:cNvPr id="12" name="Rectangle 11"/>
          <p:cNvSpPr/>
          <p:nvPr/>
        </p:nvSpPr>
        <p:spPr>
          <a:xfrm>
            <a:off x="6871768" y="1263237"/>
            <a:ext cx="1879015" cy="1951431"/>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lvl="0"/>
            <a:r>
              <a:rPr lang="en-US" sz="1400" dirty="0" smtClean="0">
                <a:solidFill>
                  <a:srgbClr val="000000"/>
                </a:solidFill>
              </a:rPr>
              <a:t>Has a wide vocabulary and is </a:t>
            </a:r>
            <a:r>
              <a:rPr lang="en-US" sz="1400" b="1" dirty="0" smtClean="0">
                <a:solidFill>
                  <a:srgbClr val="000000"/>
                </a:solidFill>
              </a:rPr>
              <a:t>beginning to understand that a word can have more than one meaning </a:t>
            </a:r>
            <a:r>
              <a:rPr lang="en-US" sz="1400" dirty="0" err="1" smtClean="0">
                <a:solidFill>
                  <a:srgbClr val="000000"/>
                </a:solidFill>
              </a:rPr>
              <a:t>ie</a:t>
            </a:r>
            <a:r>
              <a:rPr lang="en-US" sz="1400" dirty="0" smtClean="0">
                <a:solidFill>
                  <a:srgbClr val="000000"/>
                </a:solidFill>
              </a:rPr>
              <a:t> </a:t>
            </a:r>
            <a:r>
              <a:rPr lang="en-US" sz="1400" i="1" dirty="0" smtClean="0">
                <a:solidFill>
                  <a:srgbClr val="000000"/>
                </a:solidFill>
              </a:rPr>
              <a:t>cross</a:t>
            </a:r>
            <a:r>
              <a:rPr lang="en-US" sz="1400" dirty="0" smtClean="0">
                <a:solidFill>
                  <a:srgbClr val="000000"/>
                </a:solidFill>
              </a:rPr>
              <a:t> and </a:t>
            </a:r>
            <a:r>
              <a:rPr lang="en-US" sz="1400" b="1" dirty="0" smtClean="0">
                <a:solidFill>
                  <a:srgbClr val="000000"/>
                </a:solidFill>
              </a:rPr>
              <a:t>can be used in different ways </a:t>
            </a:r>
            <a:r>
              <a:rPr lang="mr-IN" sz="1400" dirty="0" smtClean="0">
                <a:solidFill>
                  <a:srgbClr val="000000"/>
                </a:solidFill>
              </a:rPr>
              <a:t>–</a:t>
            </a:r>
            <a:r>
              <a:rPr lang="en-US" sz="1400" dirty="0" smtClean="0">
                <a:solidFill>
                  <a:srgbClr val="000000"/>
                </a:solidFill>
              </a:rPr>
              <a:t> </a:t>
            </a:r>
            <a:r>
              <a:rPr lang="en-US" sz="1400" i="1" dirty="0" smtClean="0">
                <a:solidFill>
                  <a:srgbClr val="000000"/>
                </a:solidFill>
              </a:rPr>
              <a:t>cross your fingers</a:t>
            </a:r>
            <a:endParaRPr lang="en-US" sz="1400" i="1" dirty="0">
              <a:solidFill>
                <a:srgbClr val="000000"/>
              </a:solidFill>
            </a:endParaRPr>
          </a:p>
        </p:txBody>
      </p:sp>
      <p:sp>
        <p:nvSpPr>
          <p:cNvPr id="13" name="Rectangle 12"/>
          <p:cNvSpPr/>
          <p:nvPr/>
        </p:nvSpPr>
        <p:spPr>
          <a:xfrm>
            <a:off x="340302" y="4464601"/>
            <a:ext cx="2332571" cy="1822708"/>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smtClean="0">
                <a:solidFill>
                  <a:srgbClr val="000000"/>
                </a:solidFill>
              </a:rPr>
              <a:t>Has </a:t>
            </a:r>
            <a:r>
              <a:rPr lang="en-US" b="1" dirty="0" smtClean="0">
                <a:solidFill>
                  <a:srgbClr val="000000"/>
                </a:solidFill>
              </a:rPr>
              <a:t>basic vocabulary </a:t>
            </a:r>
            <a:r>
              <a:rPr lang="en-US" dirty="0" smtClean="0">
                <a:solidFill>
                  <a:srgbClr val="000000"/>
                </a:solidFill>
              </a:rPr>
              <a:t>but may have become </a:t>
            </a:r>
            <a:r>
              <a:rPr lang="en-US" b="1" dirty="0" smtClean="0">
                <a:solidFill>
                  <a:srgbClr val="000000"/>
                </a:solidFill>
              </a:rPr>
              <a:t>familiar with some subject-specific words/phrases</a:t>
            </a:r>
            <a:endParaRPr lang="en-US" b="1" dirty="0">
              <a:solidFill>
                <a:srgbClr val="000000"/>
              </a:solidFill>
            </a:endParaRPr>
          </a:p>
        </p:txBody>
      </p:sp>
      <p:sp>
        <p:nvSpPr>
          <p:cNvPr id="14" name="Rectangle 13"/>
          <p:cNvSpPr/>
          <p:nvPr/>
        </p:nvSpPr>
        <p:spPr>
          <a:xfrm>
            <a:off x="3022758" y="4347979"/>
            <a:ext cx="2769792" cy="2132411"/>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sz="1400" dirty="0">
                <a:solidFill>
                  <a:srgbClr val="000000"/>
                </a:solidFill>
              </a:rPr>
              <a:t>Uses a </a:t>
            </a:r>
            <a:r>
              <a:rPr lang="en-US" sz="1400" b="1" dirty="0">
                <a:solidFill>
                  <a:srgbClr val="000000"/>
                </a:solidFill>
              </a:rPr>
              <a:t>wider range of vocabulary across the curriculum but not always appropriately:</a:t>
            </a:r>
            <a:endParaRPr lang="en-US" sz="1400" b="1" i="1" dirty="0">
              <a:solidFill>
                <a:srgbClr val="000000"/>
              </a:solidFill>
            </a:endParaRPr>
          </a:p>
          <a:p>
            <a:pPr marL="285750" indent="-285750">
              <a:buFontTx/>
              <a:buChar char="-"/>
            </a:pPr>
            <a:r>
              <a:rPr lang="en-US" sz="1400" i="1" dirty="0" smtClean="0">
                <a:solidFill>
                  <a:srgbClr val="000000"/>
                </a:solidFill>
              </a:rPr>
              <a:t>rapid </a:t>
            </a:r>
            <a:r>
              <a:rPr lang="en-US" sz="1400" i="1" dirty="0">
                <a:solidFill>
                  <a:srgbClr val="000000"/>
                </a:solidFill>
              </a:rPr>
              <a:t>animal, slammed open</a:t>
            </a:r>
          </a:p>
          <a:p>
            <a:pPr marL="285750" indent="-285750">
              <a:buFontTx/>
              <a:buChar char="-"/>
            </a:pPr>
            <a:r>
              <a:rPr lang="en-US" sz="1400" i="1" dirty="0" smtClean="0">
                <a:solidFill>
                  <a:srgbClr val="000000"/>
                </a:solidFill>
              </a:rPr>
              <a:t> </a:t>
            </a:r>
            <a:r>
              <a:rPr lang="en-US" sz="1400" dirty="0">
                <a:solidFill>
                  <a:srgbClr val="000000"/>
                </a:solidFill>
              </a:rPr>
              <a:t>duplication – </a:t>
            </a:r>
            <a:r>
              <a:rPr lang="en-US" sz="1400" i="1" dirty="0" err="1">
                <a:solidFill>
                  <a:srgbClr val="000000"/>
                </a:solidFill>
              </a:rPr>
              <a:t>big,vast</a:t>
            </a:r>
            <a:r>
              <a:rPr lang="en-US" sz="1400" i="1" dirty="0">
                <a:solidFill>
                  <a:srgbClr val="000000"/>
                </a:solidFill>
              </a:rPr>
              <a:t>,  rapidly </a:t>
            </a:r>
            <a:r>
              <a:rPr lang="en-US" sz="1400" i="1" dirty="0" smtClean="0">
                <a:solidFill>
                  <a:srgbClr val="000000"/>
                </a:solidFill>
              </a:rPr>
              <a:t>rushed</a:t>
            </a:r>
          </a:p>
          <a:p>
            <a:pPr marL="285750" indent="-285750">
              <a:buFontTx/>
              <a:buChar char="-"/>
            </a:pPr>
            <a:r>
              <a:rPr lang="en-US" sz="1400" i="1" dirty="0" smtClean="0">
                <a:solidFill>
                  <a:srgbClr val="000000"/>
                </a:solidFill>
              </a:rPr>
              <a:t> </a:t>
            </a:r>
            <a:r>
              <a:rPr lang="en-US" sz="1400" dirty="0" err="1" smtClean="0">
                <a:solidFill>
                  <a:srgbClr val="000000"/>
                </a:solidFill>
              </a:rPr>
              <a:t>overdependent</a:t>
            </a:r>
            <a:r>
              <a:rPr lang="en-US" sz="1400" dirty="0" smtClean="0">
                <a:solidFill>
                  <a:srgbClr val="000000"/>
                </a:solidFill>
              </a:rPr>
              <a:t> </a:t>
            </a:r>
            <a:r>
              <a:rPr lang="en-US" sz="1400" dirty="0">
                <a:solidFill>
                  <a:srgbClr val="000000"/>
                </a:solidFill>
              </a:rPr>
              <a:t>on common </a:t>
            </a:r>
            <a:r>
              <a:rPr lang="en-US" sz="1400" dirty="0" smtClean="0">
                <a:solidFill>
                  <a:srgbClr val="000000"/>
                </a:solidFill>
              </a:rPr>
              <a:t> verbs </a:t>
            </a:r>
            <a:r>
              <a:rPr lang="en-US" sz="1400" i="1" dirty="0">
                <a:solidFill>
                  <a:srgbClr val="000000"/>
                </a:solidFill>
              </a:rPr>
              <a:t>make, </a:t>
            </a:r>
            <a:r>
              <a:rPr lang="en-US" sz="1400" i="1" dirty="0" smtClean="0">
                <a:solidFill>
                  <a:srgbClr val="000000"/>
                </a:solidFill>
              </a:rPr>
              <a:t> </a:t>
            </a:r>
            <a:r>
              <a:rPr lang="en-US" sz="1400" i="1" dirty="0">
                <a:solidFill>
                  <a:srgbClr val="000000"/>
                </a:solidFill>
              </a:rPr>
              <a:t>do, have, be, come, go</a:t>
            </a:r>
            <a:endParaRPr lang="en-US" sz="1400" dirty="0">
              <a:solidFill>
                <a:srgbClr val="000000"/>
              </a:solidFill>
            </a:endParaRPr>
          </a:p>
        </p:txBody>
      </p:sp>
      <p:sp>
        <p:nvSpPr>
          <p:cNvPr id="15" name="Rectangle 14"/>
          <p:cNvSpPr/>
          <p:nvPr/>
        </p:nvSpPr>
        <p:spPr>
          <a:xfrm>
            <a:off x="5973971" y="4330294"/>
            <a:ext cx="2776812" cy="2132411"/>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lvl="0"/>
            <a:r>
              <a:rPr lang="en-US" b="1" dirty="0" smtClean="0">
                <a:solidFill>
                  <a:srgbClr val="000000"/>
                </a:solidFill>
              </a:rPr>
              <a:t>Wide range </a:t>
            </a:r>
            <a:r>
              <a:rPr lang="en-US" dirty="0" smtClean="0">
                <a:solidFill>
                  <a:srgbClr val="000000"/>
                </a:solidFill>
              </a:rPr>
              <a:t>and increasing </a:t>
            </a:r>
            <a:r>
              <a:rPr lang="en-US" b="1" dirty="0" smtClean="0">
                <a:solidFill>
                  <a:srgbClr val="000000"/>
                </a:solidFill>
              </a:rPr>
              <a:t>depth</a:t>
            </a:r>
            <a:r>
              <a:rPr lang="en-US" dirty="0" smtClean="0">
                <a:solidFill>
                  <a:srgbClr val="000000"/>
                </a:solidFill>
              </a:rPr>
              <a:t> of vocabulary, </a:t>
            </a:r>
            <a:r>
              <a:rPr lang="en-US" b="1" dirty="0" smtClean="0">
                <a:solidFill>
                  <a:srgbClr val="000000"/>
                </a:solidFill>
              </a:rPr>
              <a:t>used appropriately,</a:t>
            </a:r>
            <a:r>
              <a:rPr lang="en-US" dirty="0" smtClean="0">
                <a:solidFill>
                  <a:srgbClr val="000000"/>
                </a:solidFill>
              </a:rPr>
              <a:t> but needs support to further develop </a:t>
            </a:r>
            <a:r>
              <a:rPr lang="en-US" b="1" dirty="0" smtClean="0">
                <a:solidFill>
                  <a:srgbClr val="FF0000"/>
                </a:solidFill>
              </a:rPr>
              <a:t>abstract</a:t>
            </a:r>
            <a:r>
              <a:rPr lang="en-US" dirty="0" smtClean="0">
                <a:solidFill>
                  <a:srgbClr val="000000"/>
                </a:solidFill>
              </a:rPr>
              <a:t> vocabulary, </a:t>
            </a:r>
            <a:r>
              <a:rPr lang="en-US" dirty="0" err="1" smtClean="0">
                <a:solidFill>
                  <a:srgbClr val="000000"/>
                </a:solidFill>
              </a:rPr>
              <a:t>ie</a:t>
            </a:r>
            <a:r>
              <a:rPr lang="en-US" dirty="0" smtClean="0">
                <a:solidFill>
                  <a:srgbClr val="000000"/>
                </a:solidFill>
              </a:rPr>
              <a:t> </a:t>
            </a:r>
            <a:r>
              <a:rPr lang="en-US" i="1" dirty="0" smtClean="0">
                <a:solidFill>
                  <a:srgbClr val="000000"/>
                </a:solidFill>
              </a:rPr>
              <a:t>envy, democracy</a:t>
            </a:r>
            <a:endParaRPr lang="en-US" i="1" dirty="0">
              <a:solidFill>
                <a:srgbClr val="000000"/>
              </a:solidFill>
            </a:endParaRPr>
          </a:p>
        </p:txBody>
      </p:sp>
      <p:sp>
        <p:nvSpPr>
          <p:cNvPr id="16" name="Right Arrow 15"/>
          <p:cNvSpPr/>
          <p:nvPr/>
        </p:nvSpPr>
        <p:spPr>
          <a:xfrm>
            <a:off x="2047478" y="967301"/>
            <a:ext cx="625395" cy="263705"/>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4209896" y="917690"/>
            <a:ext cx="625395" cy="263705"/>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Arrow 17"/>
          <p:cNvSpPr/>
          <p:nvPr/>
        </p:nvSpPr>
        <p:spPr>
          <a:xfrm>
            <a:off x="6599366" y="876543"/>
            <a:ext cx="625395" cy="263705"/>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ight Arrow 19"/>
          <p:cNvSpPr/>
          <p:nvPr/>
        </p:nvSpPr>
        <p:spPr>
          <a:xfrm>
            <a:off x="2352278" y="4057239"/>
            <a:ext cx="625395" cy="263705"/>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ight Arrow 20"/>
          <p:cNvSpPr/>
          <p:nvPr/>
        </p:nvSpPr>
        <p:spPr>
          <a:xfrm>
            <a:off x="5661273" y="3925387"/>
            <a:ext cx="625395" cy="263705"/>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55087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2" grpId="0" animBg="1"/>
      <p:bldP spid="13" grpId="0" animBg="1"/>
      <p:bldP spid="14" grpId="0" animBg="1"/>
      <p:bldP spid="15" grpId="0" animBg="1"/>
      <p:bldP spid="16" grpId="0" animBg="1"/>
      <p:bldP spid="17" grpId="0" animBg="1"/>
      <p:bldP spid="18" grpId="0" animBg="1"/>
      <p:bldP spid="20"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20"/>
            <a:ext cx="8229600" cy="1143000"/>
          </a:xfrm>
        </p:spPr>
        <p:txBody>
          <a:bodyPr/>
          <a:lstStyle/>
          <a:p>
            <a:r>
              <a:rPr lang="en-US" dirty="0" smtClean="0"/>
              <a:t>Early Years and Reception Classes</a:t>
            </a:r>
            <a:endParaRPr lang="en-US" dirty="0"/>
          </a:p>
        </p:txBody>
      </p:sp>
      <p:sp>
        <p:nvSpPr>
          <p:cNvPr id="3" name="Content Placeholder 2"/>
          <p:cNvSpPr>
            <a:spLocks noGrp="1"/>
          </p:cNvSpPr>
          <p:nvPr>
            <p:ph idx="1"/>
          </p:nvPr>
        </p:nvSpPr>
        <p:spPr>
          <a:xfrm>
            <a:off x="457200" y="1141756"/>
            <a:ext cx="8229600" cy="5716244"/>
          </a:xfrm>
        </p:spPr>
        <p:txBody>
          <a:bodyPr>
            <a:normAutofit fontScale="85000" lnSpcReduction="10000"/>
          </a:bodyPr>
          <a:lstStyle/>
          <a:p>
            <a:r>
              <a:rPr lang="en-US" dirty="0" smtClean="0"/>
              <a:t>Developed EY descriptors so can be used until end of EYFS</a:t>
            </a:r>
          </a:p>
          <a:p>
            <a:r>
              <a:rPr lang="en-US" dirty="0" smtClean="0"/>
              <a:t>Includes some descriptors relating to reading and writing - mostly relevant for end of FS.  </a:t>
            </a:r>
          </a:p>
          <a:p>
            <a:r>
              <a:rPr lang="en-US" dirty="0" smtClean="0"/>
              <a:t>Throughout EYFS assessment should be based on </a:t>
            </a:r>
            <a:r>
              <a:rPr lang="en-US" b="1" dirty="0" smtClean="0"/>
              <a:t>oral language </a:t>
            </a:r>
            <a:r>
              <a:rPr lang="en-US" dirty="0" smtClean="0"/>
              <a:t>development</a:t>
            </a:r>
          </a:p>
          <a:p>
            <a:pPr lvl="0"/>
            <a:r>
              <a:rPr lang="en-US" b="1" dirty="0"/>
              <a:t>All</a:t>
            </a:r>
            <a:r>
              <a:rPr lang="en-US" dirty="0"/>
              <a:t> children in the EYFS are at the very early stages of language development.  It is only as they move into KS1 and 2 that they face the real challenges of academic language.  Thus although they may appear to be fluent speakers of English in the EYFS, issues only become apparent as the demands increase.  It is therefore likely that the majority of children with EAL will be at stages A-C in the EYFS</a:t>
            </a:r>
            <a:r>
              <a:rPr lang="en-US" dirty="0" smtClean="0"/>
              <a:t>.</a:t>
            </a:r>
            <a:endParaRPr lang="en-GB" dirty="0"/>
          </a:p>
        </p:txBody>
      </p:sp>
    </p:spTree>
    <p:extLst>
      <p:ext uri="{BB962C8B-B14F-4D97-AF65-F5344CB8AC3E}">
        <p14:creationId xmlns:p14="http://schemas.microsoft.com/office/powerpoint/2010/main" val="353069119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5"/>
            <a:ext cx="8229600" cy="1143000"/>
          </a:xfrm>
        </p:spPr>
        <p:txBody>
          <a:bodyPr>
            <a:normAutofit fontScale="90000"/>
          </a:bodyPr>
          <a:lstStyle/>
          <a:p>
            <a:r>
              <a:rPr lang="en-US" sz="4000" dirty="0" smtClean="0"/>
              <a:t>EYFSP assessment by first language - </a:t>
            </a:r>
            <a:r>
              <a:rPr lang="en-US" sz="3300" dirty="0" smtClean="0"/>
              <a:t>2017</a:t>
            </a:r>
            <a:endParaRPr lang="en-US" sz="3300" dirty="0"/>
          </a:p>
        </p:txBody>
      </p:sp>
      <p:graphicFrame>
        <p:nvGraphicFramePr>
          <p:cNvPr id="13" name="Table 12"/>
          <p:cNvGraphicFramePr>
            <a:graphicFrameLocks noGrp="1"/>
          </p:cNvGraphicFramePr>
          <p:nvPr>
            <p:extLst>
              <p:ext uri="{D42A27DB-BD31-4B8C-83A1-F6EECF244321}">
                <p14:modId xmlns:p14="http://schemas.microsoft.com/office/powerpoint/2010/main" val="2478315155"/>
              </p:ext>
            </p:extLst>
          </p:nvPr>
        </p:nvGraphicFramePr>
        <p:xfrm>
          <a:off x="297256" y="1260029"/>
          <a:ext cx="8606909" cy="3641850"/>
        </p:xfrm>
        <a:graphic>
          <a:graphicData uri="http://schemas.openxmlformats.org/drawingml/2006/table">
            <a:tbl>
              <a:tblPr firstRow="1" bandRow="1">
                <a:tableStyleId>{5C22544A-7EE6-4342-B048-85BDC9FD1C3A}</a:tableStyleId>
              </a:tblPr>
              <a:tblGrid>
                <a:gridCol w="1080934"/>
                <a:gridCol w="1080934"/>
                <a:gridCol w="1080934"/>
                <a:gridCol w="1080934"/>
                <a:gridCol w="1080934"/>
                <a:gridCol w="1080934"/>
                <a:gridCol w="1080934"/>
                <a:gridCol w="1040371"/>
              </a:tblGrid>
              <a:tr h="631224">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7">
                  <a:txBody>
                    <a:bodyPr/>
                    <a:lstStyle/>
                    <a:p>
                      <a:pPr algn="ctr"/>
                      <a:r>
                        <a:rPr lang="en-US" sz="2800" b="0" dirty="0" smtClean="0"/>
                        <a:t>AREAS OF LEARNING (%)</a:t>
                      </a:r>
                      <a:endParaRPr lang="en-US" sz="28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631224">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0" dirty="0" smtClean="0"/>
                        <a:t>CL</a:t>
                      </a:r>
                      <a:endParaRPr lang="en-US" sz="24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0" dirty="0" smtClean="0"/>
                        <a:t>PD</a:t>
                      </a:r>
                      <a:endParaRPr lang="en-US" sz="24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0" dirty="0" smtClean="0"/>
                        <a:t>PSE</a:t>
                      </a:r>
                      <a:endParaRPr lang="en-US" sz="24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0" dirty="0" smtClean="0"/>
                        <a:t>LIT</a:t>
                      </a:r>
                      <a:endParaRPr lang="en-US" sz="24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0" dirty="0" smtClean="0"/>
                        <a:t>MAT</a:t>
                      </a:r>
                      <a:endParaRPr lang="en-US" sz="24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0" dirty="0" smtClean="0"/>
                        <a:t>UW</a:t>
                      </a:r>
                      <a:endParaRPr lang="en-US" sz="24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0" dirty="0" smtClean="0"/>
                        <a:t>EAD</a:t>
                      </a:r>
                      <a:endParaRPr lang="en-US" sz="24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556442">
                <a:tc>
                  <a:txBody>
                    <a:bodyPr/>
                    <a:lstStyle/>
                    <a:p>
                      <a:r>
                        <a:rPr lang="en-US" sz="2200" dirty="0" smtClean="0"/>
                        <a:t>English only</a:t>
                      </a:r>
                    </a:p>
                    <a:p>
                      <a:endParaRPr lang="en-US" sz="2400" dirty="0" smtClean="0"/>
                    </a:p>
                    <a:p>
                      <a:r>
                        <a:rPr lang="en-US" sz="2400" dirty="0" smtClean="0"/>
                        <a:t>EAL</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1" dirty="0" smtClean="0"/>
                        <a:t>85</a:t>
                      </a:r>
                    </a:p>
                    <a:p>
                      <a:pPr algn="ctr"/>
                      <a:endParaRPr lang="en-US" sz="2400" b="1" dirty="0" smtClean="0"/>
                    </a:p>
                    <a:p>
                      <a:pPr algn="ctr"/>
                      <a:endParaRPr lang="en-US" sz="2400" b="1" dirty="0" smtClean="0"/>
                    </a:p>
                    <a:p>
                      <a:pPr algn="ctr"/>
                      <a:r>
                        <a:rPr lang="en-US" sz="2400" b="1" dirty="0" smtClean="0"/>
                        <a:t>77</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1" dirty="0" smtClean="0"/>
                        <a:t>88</a:t>
                      </a:r>
                    </a:p>
                    <a:p>
                      <a:pPr algn="ctr"/>
                      <a:endParaRPr lang="en-US" sz="2400" b="1" dirty="0" smtClean="0"/>
                    </a:p>
                    <a:p>
                      <a:pPr algn="ctr"/>
                      <a:endParaRPr lang="en-US" sz="2400" b="1" dirty="0" smtClean="0"/>
                    </a:p>
                    <a:p>
                      <a:pPr algn="ctr"/>
                      <a:r>
                        <a:rPr lang="en-US" sz="2400" b="1" dirty="0" smtClean="0"/>
                        <a:t>85</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1" dirty="0" smtClean="0"/>
                        <a:t>86</a:t>
                      </a:r>
                    </a:p>
                    <a:p>
                      <a:pPr algn="ctr"/>
                      <a:endParaRPr lang="en-US" sz="2400" b="1" dirty="0" smtClean="0"/>
                    </a:p>
                    <a:p>
                      <a:pPr algn="ctr"/>
                      <a:endParaRPr lang="en-US" sz="2400" b="1" dirty="0" smtClean="0"/>
                    </a:p>
                    <a:p>
                      <a:pPr algn="ctr"/>
                      <a:r>
                        <a:rPr lang="en-US" sz="2400" b="1" dirty="0" smtClean="0"/>
                        <a:t>82</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1" dirty="0" smtClean="0"/>
                        <a:t>75</a:t>
                      </a:r>
                    </a:p>
                    <a:p>
                      <a:pPr algn="ctr"/>
                      <a:endParaRPr lang="en-US" sz="2400" b="1" dirty="0" smtClean="0"/>
                    </a:p>
                    <a:p>
                      <a:pPr algn="ctr"/>
                      <a:endParaRPr lang="en-US" sz="2400" b="1" dirty="0" smtClean="0"/>
                    </a:p>
                    <a:p>
                      <a:pPr algn="ctr"/>
                      <a:r>
                        <a:rPr lang="en-US" sz="2400" b="1" dirty="0" smtClean="0"/>
                        <a:t>70</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1" dirty="0" smtClean="0"/>
                        <a:t>81</a:t>
                      </a:r>
                    </a:p>
                    <a:p>
                      <a:pPr algn="ctr"/>
                      <a:endParaRPr lang="en-US" sz="2400" b="1" dirty="0" smtClean="0"/>
                    </a:p>
                    <a:p>
                      <a:pPr algn="ctr"/>
                      <a:endParaRPr lang="en-US" sz="2400" b="1" dirty="0" smtClean="0"/>
                    </a:p>
                    <a:p>
                      <a:pPr algn="ctr"/>
                      <a:r>
                        <a:rPr lang="en-US" sz="2400" b="1" dirty="0" smtClean="0"/>
                        <a:t>74</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1" dirty="0" smtClean="0"/>
                        <a:t>86</a:t>
                      </a:r>
                    </a:p>
                    <a:p>
                      <a:pPr algn="ctr"/>
                      <a:endParaRPr lang="en-US" sz="2400" b="1" dirty="0" smtClean="0"/>
                    </a:p>
                    <a:p>
                      <a:pPr algn="ctr"/>
                      <a:endParaRPr lang="en-US" sz="2400" b="1" dirty="0" smtClean="0"/>
                    </a:p>
                    <a:p>
                      <a:pPr algn="ctr"/>
                      <a:r>
                        <a:rPr lang="en-US" sz="2400" b="1" dirty="0" smtClean="0"/>
                        <a:t>77</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1" dirty="0" smtClean="0"/>
                        <a:t>88</a:t>
                      </a:r>
                    </a:p>
                    <a:p>
                      <a:pPr algn="ctr"/>
                      <a:endParaRPr lang="en-US" sz="2400" b="1" dirty="0" smtClean="0"/>
                    </a:p>
                    <a:p>
                      <a:pPr algn="ctr"/>
                      <a:endParaRPr lang="en-US" sz="2400" b="1" dirty="0" smtClean="0"/>
                    </a:p>
                    <a:p>
                      <a:pPr algn="ctr"/>
                      <a:r>
                        <a:rPr lang="en-US" sz="2400" b="1" dirty="0" smtClean="0"/>
                        <a:t>84</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31224">
                <a:tc>
                  <a:txBody>
                    <a:bodyPr/>
                    <a:lstStyle/>
                    <a:p>
                      <a:endParaRPr lang="en-US" sz="2400" dirty="0" smtClean="0"/>
                    </a:p>
                    <a:p>
                      <a:r>
                        <a:rPr lang="en-US" sz="2400" dirty="0" smtClean="0"/>
                        <a:t>Gap</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400" b="1" dirty="0" smtClean="0"/>
                    </a:p>
                    <a:p>
                      <a:pPr algn="ctr"/>
                      <a:r>
                        <a:rPr lang="en-US" sz="2400" b="1" dirty="0" smtClean="0"/>
                        <a:t>-</a:t>
                      </a:r>
                      <a:r>
                        <a:rPr lang="en-US" sz="2400" b="1" baseline="0" dirty="0" smtClean="0"/>
                        <a:t> 7</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400" b="1" dirty="0" smtClean="0"/>
                    </a:p>
                    <a:p>
                      <a:pPr algn="ctr"/>
                      <a:r>
                        <a:rPr lang="en-US" sz="2400" b="1" dirty="0" smtClean="0"/>
                        <a:t>- 3</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400" b="1" dirty="0" smtClean="0"/>
                    </a:p>
                    <a:p>
                      <a:pPr algn="ctr"/>
                      <a:r>
                        <a:rPr lang="en-US" sz="2400" b="1" dirty="0" smtClean="0"/>
                        <a:t>- 4</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400" b="1" dirty="0" smtClean="0"/>
                    </a:p>
                    <a:p>
                      <a:pPr algn="ctr"/>
                      <a:r>
                        <a:rPr lang="en-US" sz="2400" b="1" dirty="0" smtClean="0"/>
                        <a:t>- 5</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400" b="1" dirty="0" smtClean="0"/>
                    </a:p>
                    <a:p>
                      <a:pPr algn="ctr"/>
                      <a:r>
                        <a:rPr lang="en-US" sz="2400" b="1" dirty="0" smtClean="0"/>
                        <a:t> -7</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400" b="1" dirty="0" smtClean="0"/>
                    </a:p>
                    <a:p>
                      <a:pPr algn="ctr"/>
                      <a:r>
                        <a:rPr lang="en-US" sz="2400" b="1" dirty="0" smtClean="0"/>
                        <a:t>- </a:t>
                      </a:r>
                      <a:r>
                        <a:rPr lang="en-US" sz="2400" b="1" dirty="0" smtClean="0">
                          <a:solidFill>
                            <a:srgbClr val="FF0000"/>
                          </a:solidFill>
                        </a:rPr>
                        <a:t>9</a:t>
                      </a:r>
                      <a:endParaRPr lang="en-US" sz="2400" b="1" dirty="0">
                        <a:solidFill>
                          <a:srgbClr val="FF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400" b="1" dirty="0" smtClean="0"/>
                    </a:p>
                    <a:p>
                      <a:pPr algn="ctr"/>
                      <a:r>
                        <a:rPr lang="en-US" sz="2400" b="1" dirty="0" smtClean="0"/>
                        <a:t>- 4</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0713182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00"/>
            <a:ext cx="8229600" cy="1143000"/>
          </a:xfrm>
        </p:spPr>
        <p:txBody>
          <a:bodyPr>
            <a:normAutofit/>
          </a:bodyPr>
          <a:lstStyle/>
          <a:p>
            <a:r>
              <a:rPr lang="en-US" sz="3600" dirty="0"/>
              <a:t>EYFSP assessment by first </a:t>
            </a:r>
            <a:r>
              <a:rPr lang="en-US" sz="3600" dirty="0" smtClean="0"/>
              <a:t>language </a:t>
            </a:r>
            <a:r>
              <a:rPr lang="en-US" sz="3000" dirty="0" smtClean="0"/>
              <a:t>(2017)</a:t>
            </a:r>
            <a:endParaRPr lang="en-US" sz="3000" dirty="0"/>
          </a:p>
        </p:txBody>
      </p:sp>
      <p:graphicFrame>
        <p:nvGraphicFramePr>
          <p:cNvPr id="4" name="Table 3"/>
          <p:cNvGraphicFramePr>
            <a:graphicFrameLocks noGrp="1"/>
          </p:cNvGraphicFramePr>
          <p:nvPr>
            <p:extLst>
              <p:ext uri="{D42A27DB-BD31-4B8C-83A1-F6EECF244321}">
                <p14:modId xmlns:p14="http://schemas.microsoft.com/office/powerpoint/2010/main" val="223781980"/>
              </p:ext>
            </p:extLst>
          </p:nvPr>
        </p:nvGraphicFramePr>
        <p:xfrm>
          <a:off x="347579" y="1007900"/>
          <a:ext cx="8515681" cy="3910795"/>
        </p:xfrm>
        <a:graphic>
          <a:graphicData uri="http://schemas.openxmlformats.org/drawingml/2006/table">
            <a:tbl>
              <a:tblPr firstRow="1" bandRow="1">
                <a:tableStyleId>{5C22544A-7EE6-4342-B048-85BDC9FD1C3A}</a:tableStyleId>
              </a:tblPr>
              <a:tblGrid>
                <a:gridCol w="1376947"/>
                <a:gridCol w="828842"/>
                <a:gridCol w="775369"/>
                <a:gridCol w="828842"/>
                <a:gridCol w="1096210"/>
                <a:gridCol w="770911"/>
                <a:gridCol w="646142"/>
                <a:gridCol w="601579"/>
                <a:gridCol w="828842"/>
                <a:gridCol w="761997"/>
              </a:tblGrid>
              <a:tr h="489224">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sz="1400" dirty="0" smtClean="0"/>
                        <a:t>LITERACY</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sz="1400" dirty="0" smtClean="0"/>
                        <a:t>MATHEMATICS</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pPr algn="ctr"/>
                      <a:r>
                        <a:rPr lang="en-US" sz="1400" dirty="0" smtClean="0"/>
                        <a:t>UNDERSTANDING THE WORLD</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sz="1400" dirty="0" smtClean="0"/>
                        <a:t>EXPRESSIVE ARTS &amp; DESIGN</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27563">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b="1" dirty="0" smtClean="0"/>
                        <a:t>Reading</a:t>
                      </a:r>
                      <a:endParaRPr lang="en-US" sz="12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b="1" dirty="0" smtClean="0"/>
                        <a:t>Writing</a:t>
                      </a:r>
                      <a:endParaRPr lang="en-US" sz="12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b="1" dirty="0" smtClean="0"/>
                        <a:t>Numbers</a:t>
                      </a:r>
                      <a:endParaRPr lang="en-US" sz="12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b="1" dirty="0" smtClean="0"/>
                        <a:t>Shape, space &amp;</a:t>
                      </a:r>
                      <a:r>
                        <a:rPr lang="en-US" sz="1200" b="1" baseline="0" dirty="0" smtClean="0"/>
                        <a:t> </a:t>
                      </a:r>
                      <a:r>
                        <a:rPr lang="en-US" sz="1200" b="1" dirty="0" smtClean="0"/>
                        <a:t>measures</a:t>
                      </a:r>
                      <a:endParaRPr lang="en-US" sz="12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b="1" dirty="0" smtClean="0"/>
                        <a:t>People  &amp; </a:t>
                      </a:r>
                      <a:r>
                        <a:rPr lang="en-US" sz="1200" b="1" dirty="0" err="1" smtClean="0"/>
                        <a:t>comms</a:t>
                      </a:r>
                      <a:r>
                        <a:rPr lang="en-US" sz="1200" b="1" dirty="0" smtClean="0"/>
                        <a:t>.</a:t>
                      </a:r>
                      <a:endParaRPr lang="en-US" sz="12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b="1" baseline="0" dirty="0" smtClean="0"/>
                        <a:t>The world</a:t>
                      </a:r>
                      <a:endParaRPr lang="en-US" sz="12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b="1" dirty="0" err="1" smtClean="0"/>
                        <a:t>Techn</a:t>
                      </a:r>
                      <a:r>
                        <a:rPr lang="en-US" sz="1200" b="1" dirty="0" smtClean="0"/>
                        <a:t>.</a:t>
                      </a:r>
                      <a:endParaRPr lang="en-US" sz="12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b="1" dirty="0" smtClean="0"/>
                        <a:t>Media &amp; Materials</a:t>
                      </a:r>
                      <a:endParaRPr lang="en-US" sz="12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b="1" dirty="0" smtClean="0"/>
                        <a:t>Imaginative</a:t>
                      </a:r>
                      <a:endParaRPr lang="en-US" sz="12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924261">
                <a:tc>
                  <a:txBody>
                    <a:bodyPr/>
                    <a:lstStyle/>
                    <a:p>
                      <a:r>
                        <a:rPr lang="en-US" sz="2000" dirty="0" smtClean="0"/>
                        <a:t>EAL</a:t>
                      </a:r>
                    </a:p>
                    <a:p>
                      <a:r>
                        <a:rPr lang="en-US" sz="2000" dirty="0" smtClean="0"/>
                        <a:t>Stage A - D</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72</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68</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75</a:t>
                      </a:r>
                      <a:r>
                        <a:rPr lang="en-US" sz="2000" baseline="0" dirty="0" smtClean="0"/>
                        <a:t>   </a:t>
                      </a:r>
                      <a:r>
                        <a:rPr lang="en-US" sz="2000" dirty="0" smtClean="0"/>
                        <a:t>    </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74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78</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78</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88</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86</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85</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20406">
                <a:tc>
                  <a:txBody>
                    <a:bodyPr/>
                    <a:lstStyle/>
                    <a:p>
                      <a:r>
                        <a:rPr lang="en-US" sz="2000" dirty="0" smtClean="0"/>
                        <a:t>English L1</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79</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75</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82</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83</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88</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88</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94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90</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91</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20406">
                <a:tc>
                  <a:txBody>
                    <a:bodyPr/>
                    <a:lstStyle/>
                    <a:p>
                      <a:r>
                        <a:rPr lang="en-US" sz="2000" dirty="0" smtClean="0"/>
                        <a:t>GAP</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-7</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-7</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-7</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b="1" dirty="0" smtClean="0">
                          <a:solidFill>
                            <a:srgbClr val="FF0000"/>
                          </a:solidFill>
                        </a:rPr>
                        <a:t>-9</a:t>
                      </a:r>
                      <a:endParaRPr lang="en-US" sz="2000" b="1" dirty="0">
                        <a:solidFill>
                          <a:srgbClr val="FF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2000" b="1" dirty="0" smtClean="0">
                          <a:solidFill>
                            <a:srgbClr val="FF0000"/>
                          </a:solidFill>
                        </a:rPr>
                        <a:t>-10</a:t>
                      </a:r>
                      <a:endParaRPr lang="en-US" sz="2000" b="1" dirty="0">
                        <a:solidFill>
                          <a:srgbClr val="FF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2000" b="1" dirty="0" smtClean="0">
                          <a:solidFill>
                            <a:srgbClr val="FF0000"/>
                          </a:solidFill>
                        </a:rPr>
                        <a:t>-10</a:t>
                      </a:r>
                      <a:endParaRPr lang="en-US" sz="2000" b="1" dirty="0">
                        <a:solidFill>
                          <a:srgbClr val="FF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2000" dirty="0" smtClean="0"/>
                        <a:t>- 6</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- 4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- 6</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1419340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1330</TotalTime>
  <Words>1954</Words>
  <Application>Microsoft Macintosh PowerPoint</Application>
  <PresentationFormat>On-screen Show (4:3)</PresentationFormat>
  <Paragraphs>306</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Assessing Proficiency in English in children with EAL</vt:lpstr>
      <vt:lpstr>New Proficiency in English grids</vt:lpstr>
      <vt:lpstr>Progression across the stages</vt:lpstr>
      <vt:lpstr>Vocabulary – ‘fair’</vt:lpstr>
      <vt:lpstr>PowerPoint Presentation</vt:lpstr>
      <vt:lpstr>Progression in vocabulary</vt:lpstr>
      <vt:lpstr>Early Years and Reception Classes</vt:lpstr>
      <vt:lpstr>EYFSP assessment by first language - 2017</vt:lpstr>
      <vt:lpstr>EYFSP assessment by first language (2017)</vt:lpstr>
      <vt:lpstr>Early Years and Reception Classes</vt:lpstr>
      <vt:lpstr>KS1 &amp; 2 descriptors</vt:lpstr>
      <vt:lpstr>Making an assessment</vt:lpstr>
      <vt:lpstr>Nursery Schools</vt:lpstr>
      <vt:lpstr>Opportunities for assessing talk?</vt:lpstr>
      <vt:lpstr>Good practice for EAL assessment</vt:lpstr>
      <vt:lpstr>Good practice for EAL assessment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Bellsham-Revell</dc:creator>
  <cp:lastModifiedBy>Amanda Bellsham-Revell</cp:lastModifiedBy>
  <cp:revision>64</cp:revision>
  <dcterms:created xsi:type="dcterms:W3CDTF">2018-05-15T17:57:43Z</dcterms:created>
  <dcterms:modified xsi:type="dcterms:W3CDTF">2018-06-15T07:23:42Z</dcterms:modified>
</cp:coreProperties>
</file>