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5" r:id="rId2"/>
    <p:sldId id="278" r:id="rId3"/>
    <p:sldId id="266" r:id="rId4"/>
    <p:sldId id="267" r:id="rId5"/>
    <p:sldId id="268" r:id="rId6"/>
    <p:sldId id="280" r:id="rId7"/>
    <p:sldId id="279" r:id="rId8"/>
    <p:sldId id="281" r:id="rId9"/>
    <p:sldId id="282" r:id="rId10"/>
    <p:sldId id="283" r:id="rId11"/>
    <p:sldId id="269" r:id="rId12"/>
    <p:sldId id="270" r:id="rId13"/>
    <p:sldId id="271" r:id="rId14"/>
    <p:sldId id="273" r:id="rId15"/>
    <p:sldId id="275" r:id="rId16"/>
    <p:sldId id="276" r:id="rId17"/>
    <p:sldId id="272" r:id="rId18"/>
    <p:sldId id="277" r:id="rId19"/>
    <p:sldId id="274" r:id="rId20"/>
    <p:sldId id="258" r:id="rId21"/>
    <p:sldId id="259" r:id="rId22"/>
    <p:sldId id="263" r:id="rId23"/>
    <p:sldId id="260" r:id="rId24"/>
    <p:sldId id="261" r:id="rId25"/>
    <p:sldId id="262" r:id="rId2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7379" autoAdjust="0"/>
  </p:normalViewPr>
  <p:slideViewPr>
    <p:cSldViewPr snapToGrid="0">
      <p:cViewPr varScale="1">
        <p:scale>
          <a:sx n="54" d="100"/>
          <a:sy n="54" d="100"/>
        </p:scale>
        <p:origin x="12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bl-usershares\users26$\ahau\Desktop\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Sheet3!$B$9</c:f>
              <c:strCache>
                <c:ptCount val="1"/>
                <c:pt idx="0">
                  <c:v>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Sheet3!$A$10:$A$12</c:f>
              <c:strCache>
                <c:ptCount val="3"/>
                <c:pt idx="0">
                  <c:v>EYFS</c:v>
                </c:pt>
                <c:pt idx="1">
                  <c:v>KS1</c:v>
                </c:pt>
                <c:pt idx="2">
                  <c:v>KS2</c:v>
                </c:pt>
              </c:strCache>
            </c:strRef>
          </c:cat>
          <c:val>
            <c:numRef>
              <c:f>Sheet3!$B$10:$B$12</c:f>
              <c:numCache>
                <c:formatCode>0.0%</c:formatCode>
                <c:ptCount val="3"/>
                <c:pt idx="0">
                  <c:v>0.1325473383351197</c:v>
                </c:pt>
                <c:pt idx="1">
                  <c:v>6.1762778505897772E-2</c:v>
                </c:pt>
                <c:pt idx="2">
                  <c:v>1.8066242890598862E-2</c:v>
                </c:pt>
              </c:numCache>
            </c:numRef>
          </c:val>
        </c:ser>
        <c:ser>
          <c:idx val="1"/>
          <c:order val="1"/>
          <c:tx>
            <c:strRef>
              <c:f>Sheet3!$C$9</c:f>
              <c:strCache>
                <c:ptCount val="1"/>
                <c:pt idx="0">
                  <c:v>B</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Sheet3!$A$10:$A$12</c:f>
              <c:strCache>
                <c:ptCount val="3"/>
                <c:pt idx="0">
                  <c:v>EYFS</c:v>
                </c:pt>
                <c:pt idx="1">
                  <c:v>KS1</c:v>
                </c:pt>
                <c:pt idx="2">
                  <c:v>KS2</c:v>
                </c:pt>
              </c:strCache>
            </c:strRef>
          </c:cat>
          <c:val>
            <c:numRef>
              <c:f>Sheet3!$C$10:$C$12</c:f>
              <c:numCache>
                <c:formatCode>0.0%</c:formatCode>
                <c:ptCount val="3"/>
                <c:pt idx="0">
                  <c:v>0.13129689174705253</c:v>
                </c:pt>
                <c:pt idx="1">
                  <c:v>0.12762123197903014</c:v>
                </c:pt>
                <c:pt idx="2">
                  <c:v>7.3770491803278687E-2</c:v>
                </c:pt>
              </c:numCache>
            </c:numRef>
          </c:val>
        </c:ser>
        <c:ser>
          <c:idx val="2"/>
          <c:order val="2"/>
          <c:tx>
            <c:strRef>
              <c:f>Sheet3!$D$9</c:f>
              <c:strCache>
                <c:ptCount val="1"/>
                <c:pt idx="0">
                  <c:v>C</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Sheet3!$A$10:$A$12</c:f>
              <c:strCache>
                <c:ptCount val="3"/>
                <c:pt idx="0">
                  <c:v>EYFS</c:v>
                </c:pt>
                <c:pt idx="1">
                  <c:v>KS1</c:v>
                </c:pt>
                <c:pt idx="2">
                  <c:v>KS2</c:v>
                </c:pt>
              </c:strCache>
            </c:strRef>
          </c:cat>
          <c:val>
            <c:numRef>
              <c:f>Sheet3!$D$10:$D$12</c:f>
              <c:numCache>
                <c:formatCode>0.0%</c:formatCode>
                <c:ptCount val="3"/>
                <c:pt idx="0">
                  <c:v>8.0207216863165412E-2</c:v>
                </c:pt>
                <c:pt idx="1">
                  <c:v>0.14809960681520315</c:v>
                </c:pt>
                <c:pt idx="2">
                  <c:v>0.15682502509200402</c:v>
                </c:pt>
              </c:numCache>
            </c:numRef>
          </c:val>
        </c:ser>
        <c:ser>
          <c:idx val="3"/>
          <c:order val="3"/>
          <c:tx>
            <c:strRef>
              <c:f>Sheet3!$E$9</c:f>
              <c:strCache>
                <c:ptCount val="1"/>
                <c:pt idx="0">
                  <c:v>D</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Sheet3!$A$10:$A$12</c:f>
              <c:strCache>
                <c:ptCount val="3"/>
                <c:pt idx="0">
                  <c:v>EYFS</c:v>
                </c:pt>
                <c:pt idx="1">
                  <c:v>KS1</c:v>
                </c:pt>
                <c:pt idx="2">
                  <c:v>KS2</c:v>
                </c:pt>
              </c:strCache>
            </c:strRef>
          </c:cat>
          <c:val>
            <c:numRef>
              <c:f>Sheet3!$E$10:$E$12</c:f>
              <c:numCache>
                <c:formatCode>0.0%</c:formatCode>
                <c:ptCount val="3"/>
                <c:pt idx="0">
                  <c:v>5.4662379421221867E-2</c:v>
                </c:pt>
                <c:pt idx="1">
                  <c:v>7.8636959370904327E-2</c:v>
                </c:pt>
                <c:pt idx="2">
                  <c:v>0.15289394446303112</c:v>
                </c:pt>
              </c:numCache>
            </c:numRef>
          </c:val>
        </c:ser>
        <c:ser>
          <c:idx val="4"/>
          <c:order val="4"/>
          <c:tx>
            <c:strRef>
              <c:f>Sheet3!$F$9</c:f>
              <c:strCache>
                <c:ptCount val="1"/>
                <c:pt idx="0">
                  <c:v>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Sheet3!$A$10:$A$12</c:f>
              <c:strCache>
                <c:ptCount val="3"/>
                <c:pt idx="0">
                  <c:v>EYFS</c:v>
                </c:pt>
                <c:pt idx="1">
                  <c:v>KS1</c:v>
                </c:pt>
                <c:pt idx="2">
                  <c:v>KS2</c:v>
                </c:pt>
              </c:strCache>
            </c:strRef>
          </c:cat>
          <c:val>
            <c:numRef>
              <c:f>Sheet3!$F$10:$F$12</c:f>
              <c:numCache>
                <c:formatCode>0.0%</c:formatCode>
                <c:ptCount val="3"/>
                <c:pt idx="0">
                  <c:v>3.483386923901393E-2</c:v>
                </c:pt>
                <c:pt idx="1">
                  <c:v>9.0596330275229342E-2</c:v>
                </c:pt>
                <c:pt idx="2">
                  <c:v>0.14143526262964201</c:v>
                </c:pt>
              </c:numCache>
            </c:numRef>
          </c:val>
        </c:ser>
        <c:dLbls>
          <c:showLegendKey val="0"/>
          <c:showVal val="0"/>
          <c:showCatName val="0"/>
          <c:showSerName val="0"/>
          <c:showPercent val="0"/>
          <c:showBubbleSize val="0"/>
        </c:dLbls>
        <c:gapWidth val="260"/>
        <c:overlap val="-15"/>
        <c:axId val="72691568"/>
        <c:axId val="72691960"/>
      </c:barChart>
      <c:catAx>
        <c:axId val="726915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72691960"/>
        <c:crosses val="autoZero"/>
        <c:auto val="1"/>
        <c:lblAlgn val="ctr"/>
        <c:lblOffset val="100"/>
        <c:noMultiLvlLbl val="0"/>
      </c:catAx>
      <c:valAx>
        <c:axId val="72691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26915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Sheet6!$B$2</c:f>
              <c:strCache>
                <c:ptCount val="1"/>
                <c:pt idx="0">
                  <c:v>A</c:v>
                </c:pt>
              </c:strCache>
            </c:strRef>
          </c:tx>
          <c:spPr>
            <a:solidFill>
              <a:schemeClr val="accent1"/>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Sheet6!$B$3:$B$19</c:f>
              <c:numCache>
                <c:formatCode>###0.0%</c:formatCode>
                <c:ptCount val="17"/>
                <c:pt idx="0">
                  <c:v>0.5</c:v>
                </c:pt>
                <c:pt idx="1">
                  <c:v>0.37955346650998822</c:v>
                </c:pt>
                <c:pt idx="2">
                  <c:v>0.24657534246575341</c:v>
                </c:pt>
                <c:pt idx="3">
                  <c:v>0.18343195266272189</c:v>
                </c:pt>
                <c:pt idx="4">
                  <c:v>7.1383449147188888E-2</c:v>
                </c:pt>
                <c:pt idx="5">
                  <c:v>5.3324968632371392E-2</c:v>
                </c:pt>
                <c:pt idx="6">
                  <c:v>3.5735917625681408E-2</c:v>
                </c:pt>
                <c:pt idx="7">
                  <c:v>2.6235509456985967E-2</c:v>
                </c:pt>
                <c:pt idx="8">
                  <c:v>2.4829298572315334E-2</c:v>
                </c:pt>
                <c:pt idx="9">
                  <c:v>2.75E-2</c:v>
                </c:pt>
                <c:pt idx="10">
                  <c:v>3.6101083032490974E-2</c:v>
                </c:pt>
                <c:pt idx="11">
                  <c:v>1.7182130584192441E-2</c:v>
                </c:pt>
                <c:pt idx="12">
                  <c:v>3.3112582781456956E-2</c:v>
                </c:pt>
                <c:pt idx="13">
                  <c:v>2.3516237402015677E-2</c:v>
                </c:pt>
                <c:pt idx="14" formatCode="####.0%">
                  <c:v>2.5641025641025637E-3</c:v>
                </c:pt>
                <c:pt idx="15">
                  <c:v>1.0582010582010581E-2</c:v>
                </c:pt>
                <c:pt idx="16">
                  <c:v>0</c:v>
                </c:pt>
              </c:numCache>
            </c:numRef>
          </c:val>
        </c:ser>
        <c:ser>
          <c:idx val="1"/>
          <c:order val="1"/>
          <c:tx>
            <c:strRef>
              <c:f>Sheet6!$C$2</c:f>
              <c:strCache>
                <c:ptCount val="1"/>
                <c:pt idx="0">
                  <c:v>B</c:v>
                </c:pt>
              </c:strCache>
            </c:strRef>
          </c:tx>
          <c:spPr>
            <a:solidFill>
              <a:schemeClr val="accent2"/>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Sheet6!$C$3:$C$19</c:f>
              <c:numCache>
                <c:formatCode>###0.0%</c:formatCode>
                <c:ptCount val="17"/>
                <c:pt idx="0">
                  <c:v>0.34166666666666662</c:v>
                </c:pt>
                <c:pt idx="1">
                  <c:v>0.33725029377203292</c:v>
                </c:pt>
                <c:pt idx="2">
                  <c:v>0.28424657534246578</c:v>
                </c:pt>
                <c:pt idx="3">
                  <c:v>0.27350427350427353</c:v>
                </c:pt>
                <c:pt idx="4">
                  <c:v>0.23373341756159191</c:v>
                </c:pt>
                <c:pt idx="5">
                  <c:v>0.20514429109159349</c:v>
                </c:pt>
                <c:pt idx="6">
                  <c:v>0.15687462144155057</c:v>
                </c:pt>
                <c:pt idx="7">
                  <c:v>0.10128126906650396</c:v>
                </c:pt>
                <c:pt idx="8">
                  <c:v>9.683426443202979E-2</c:v>
                </c:pt>
                <c:pt idx="9">
                  <c:v>0.105</c:v>
                </c:pt>
                <c:pt idx="10">
                  <c:v>0.14320096269554752</c:v>
                </c:pt>
                <c:pt idx="11">
                  <c:v>5.9564719358533781E-2</c:v>
                </c:pt>
                <c:pt idx="12">
                  <c:v>5.9602649006622516E-2</c:v>
                </c:pt>
                <c:pt idx="13">
                  <c:v>4.7032474804031353E-2</c:v>
                </c:pt>
                <c:pt idx="14">
                  <c:v>1.5384615384615385E-2</c:v>
                </c:pt>
                <c:pt idx="15" formatCode="####.0%">
                  <c:v>7.9365079365079361E-3</c:v>
                </c:pt>
                <c:pt idx="16">
                  <c:v>0</c:v>
                </c:pt>
              </c:numCache>
            </c:numRef>
          </c:val>
        </c:ser>
        <c:ser>
          <c:idx val="2"/>
          <c:order val="2"/>
          <c:tx>
            <c:strRef>
              <c:f>Sheet6!$D$2</c:f>
              <c:strCache>
                <c:ptCount val="1"/>
                <c:pt idx="0">
                  <c:v>C</c:v>
                </c:pt>
              </c:strCache>
            </c:strRef>
          </c:tx>
          <c:spPr>
            <a:solidFill>
              <a:schemeClr val="accent3"/>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Sheet6!$D$3:$D$19</c:f>
              <c:numCache>
                <c:formatCode>###0.0%</c:formatCode>
                <c:ptCount val="17"/>
                <c:pt idx="0">
                  <c:v>8.3333333333333315E-2</c:v>
                </c:pt>
                <c:pt idx="1">
                  <c:v>0.14806110458284372</c:v>
                </c:pt>
                <c:pt idx="2">
                  <c:v>0.2171232876712329</c:v>
                </c:pt>
                <c:pt idx="3">
                  <c:v>0.25246548323471402</c:v>
                </c:pt>
                <c:pt idx="4">
                  <c:v>0.33480732785849654</c:v>
                </c:pt>
                <c:pt idx="5">
                  <c:v>0.32622333751568383</c:v>
                </c:pt>
                <c:pt idx="6">
                  <c:v>0.306480920654149</c:v>
                </c:pt>
                <c:pt idx="7">
                  <c:v>0.28187919463087246</c:v>
                </c:pt>
                <c:pt idx="8">
                  <c:v>0.25139664804469275</c:v>
                </c:pt>
                <c:pt idx="9">
                  <c:v>0.18</c:v>
                </c:pt>
                <c:pt idx="10">
                  <c:v>0.19133574007220214</c:v>
                </c:pt>
                <c:pt idx="11">
                  <c:v>0.20389461626575028</c:v>
                </c:pt>
                <c:pt idx="12">
                  <c:v>0.18322295805739514</c:v>
                </c:pt>
                <c:pt idx="13">
                  <c:v>0.11982082866741321</c:v>
                </c:pt>
                <c:pt idx="14">
                  <c:v>2.8205128205128206E-2</c:v>
                </c:pt>
                <c:pt idx="15">
                  <c:v>3.968253968253968E-2</c:v>
                </c:pt>
                <c:pt idx="16">
                  <c:v>0</c:v>
                </c:pt>
              </c:numCache>
            </c:numRef>
          </c:val>
        </c:ser>
        <c:ser>
          <c:idx val="3"/>
          <c:order val="3"/>
          <c:tx>
            <c:strRef>
              <c:f>Sheet6!$E$2</c:f>
              <c:strCache>
                <c:ptCount val="1"/>
                <c:pt idx="0">
                  <c:v>D</c:v>
                </c:pt>
              </c:strCache>
            </c:strRef>
          </c:tx>
          <c:spPr>
            <a:solidFill>
              <a:schemeClr val="accent4"/>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Sheet6!$E$3:$E$19</c:f>
              <c:numCache>
                <c:formatCode>###0.0%</c:formatCode>
                <c:ptCount val="17"/>
                <c:pt idx="0">
                  <c:v>3.3333333333333333E-2</c:v>
                </c:pt>
                <c:pt idx="1">
                  <c:v>9.7532314923619273E-2</c:v>
                </c:pt>
                <c:pt idx="2">
                  <c:v>0.15547945205479452</c:v>
                </c:pt>
                <c:pt idx="3">
                  <c:v>0.14201183431952663</c:v>
                </c:pt>
                <c:pt idx="4">
                  <c:v>0.16929879974731524</c:v>
                </c:pt>
                <c:pt idx="5">
                  <c:v>0.2233375156838143</c:v>
                </c:pt>
                <c:pt idx="6">
                  <c:v>0.27377347062386431</c:v>
                </c:pt>
                <c:pt idx="7">
                  <c:v>0.30811470408785846</c:v>
                </c:pt>
                <c:pt idx="8">
                  <c:v>0.32402234636871508</c:v>
                </c:pt>
                <c:pt idx="9">
                  <c:v>0.24124999999999999</c:v>
                </c:pt>
                <c:pt idx="10">
                  <c:v>0.17809867629362214</c:v>
                </c:pt>
                <c:pt idx="11">
                  <c:v>0.2279495990836197</c:v>
                </c:pt>
                <c:pt idx="12">
                  <c:v>0.23951434878587197</c:v>
                </c:pt>
                <c:pt idx="13">
                  <c:v>0.25307950727883538</c:v>
                </c:pt>
                <c:pt idx="14">
                  <c:v>0.23076923076923075</c:v>
                </c:pt>
                <c:pt idx="15">
                  <c:v>0.23280423280423279</c:v>
                </c:pt>
                <c:pt idx="16">
                  <c:v>0.375</c:v>
                </c:pt>
              </c:numCache>
            </c:numRef>
          </c:val>
        </c:ser>
        <c:ser>
          <c:idx val="4"/>
          <c:order val="4"/>
          <c:tx>
            <c:strRef>
              <c:f>Sheet6!$F$2</c:f>
              <c:strCache>
                <c:ptCount val="1"/>
                <c:pt idx="0">
                  <c:v>E</c:v>
                </c:pt>
              </c:strCache>
            </c:strRef>
          </c:tx>
          <c:spPr>
            <a:solidFill>
              <a:schemeClr val="accent5"/>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Sheet6!$F$3:$F$19</c:f>
              <c:numCache>
                <c:formatCode>###0.0%</c:formatCode>
                <c:ptCount val="17"/>
                <c:pt idx="0">
                  <c:v>4.1666666666666657E-2</c:v>
                </c:pt>
                <c:pt idx="1">
                  <c:v>3.7602820211515862E-2</c:v>
                </c:pt>
                <c:pt idx="2">
                  <c:v>9.657534246575343E-2</c:v>
                </c:pt>
                <c:pt idx="3">
                  <c:v>0.14858645627876396</c:v>
                </c:pt>
                <c:pt idx="4">
                  <c:v>0.19077700568540745</c:v>
                </c:pt>
                <c:pt idx="5">
                  <c:v>0.19196988707653703</c:v>
                </c:pt>
                <c:pt idx="6">
                  <c:v>0.22713506965475466</c:v>
                </c:pt>
                <c:pt idx="7">
                  <c:v>0.28248932275777916</c:v>
                </c:pt>
                <c:pt idx="8">
                  <c:v>0.30291744258224707</c:v>
                </c:pt>
                <c:pt idx="9">
                  <c:v>0.44624999999999998</c:v>
                </c:pt>
                <c:pt idx="10">
                  <c:v>0.45126353790613716</c:v>
                </c:pt>
                <c:pt idx="11">
                  <c:v>0.49140893470790376</c:v>
                </c:pt>
                <c:pt idx="12">
                  <c:v>0.4845474613686534</c:v>
                </c:pt>
                <c:pt idx="13">
                  <c:v>0.55655095184770442</c:v>
                </c:pt>
                <c:pt idx="14">
                  <c:v>0.72307692307692306</c:v>
                </c:pt>
                <c:pt idx="15">
                  <c:v>0.70899470899470896</c:v>
                </c:pt>
                <c:pt idx="16">
                  <c:v>0.625</c:v>
                </c:pt>
              </c:numCache>
            </c:numRef>
          </c:val>
        </c:ser>
        <c:dLbls>
          <c:showLegendKey val="0"/>
          <c:showVal val="0"/>
          <c:showCatName val="0"/>
          <c:showSerName val="0"/>
          <c:showPercent val="0"/>
          <c:showBubbleSize val="0"/>
        </c:dLbls>
        <c:gapWidth val="40"/>
        <c:overlap val="100"/>
        <c:axId val="72692744"/>
        <c:axId val="72693136"/>
      </c:barChart>
      <c:catAx>
        <c:axId val="726927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2693136"/>
        <c:crosses val="autoZero"/>
        <c:auto val="1"/>
        <c:lblAlgn val="ctr"/>
        <c:lblOffset val="100"/>
        <c:noMultiLvlLbl val="0"/>
      </c:catAx>
      <c:valAx>
        <c:axId val="72693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2692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AB9FAF61-E844-4403-BB6A-5E74E6C3E7F2}" type="datetimeFigureOut">
              <a:rPr lang="en-GB" smtClean="0"/>
              <a:t>14/06/2018</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FC2B752-DD0A-4B67-BA6E-D8B16D50A5FB}" type="slidenum">
              <a:rPr lang="en-GB" smtClean="0"/>
              <a:t>‹#›</a:t>
            </a:fld>
            <a:endParaRPr lang="en-GB"/>
          </a:p>
        </p:txBody>
      </p:sp>
    </p:spTree>
    <p:extLst>
      <p:ext uri="{BB962C8B-B14F-4D97-AF65-F5344CB8AC3E}">
        <p14:creationId xmlns:p14="http://schemas.microsoft.com/office/powerpoint/2010/main" val="3117494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2BE91F92-977A-4151-99BA-E10249C5096A}" type="datetimeFigureOut">
              <a:rPr lang="en-GB" smtClean="0"/>
              <a:t>14/06/2018</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0334B1FB-DB28-4841-9B0F-89D5E1C51365}" type="slidenum">
              <a:rPr lang="en-GB" smtClean="0"/>
              <a:t>‹#›</a:t>
            </a:fld>
            <a:endParaRPr lang="en-GB"/>
          </a:p>
        </p:txBody>
      </p:sp>
    </p:spTree>
    <p:extLst>
      <p:ext uri="{BB962C8B-B14F-4D97-AF65-F5344CB8AC3E}">
        <p14:creationId xmlns:p14="http://schemas.microsoft.com/office/powerpoint/2010/main" val="427060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1</a:t>
            </a:fld>
            <a:endParaRPr lang="en-GB"/>
          </a:p>
        </p:txBody>
      </p:sp>
    </p:spTree>
    <p:extLst>
      <p:ext uri="{BB962C8B-B14F-4D97-AF65-F5344CB8AC3E}">
        <p14:creationId xmlns:p14="http://schemas.microsoft.com/office/powerpoint/2010/main" val="322724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4</a:t>
            </a:fld>
            <a:endParaRPr lang="en-GB"/>
          </a:p>
        </p:txBody>
      </p:sp>
    </p:spTree>
    <p:extLst>
      <p:ext uri="{BB962C8B-B14F-4D97-AF65-F5344CB8AC3E}">
        <p14:creationId xmlns:p14="http://schemas.microsoft.com/office/powerpoint/2010/main" val="352978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25</a:t>
            </a:fld>
            <a:endParaRPr lang="en-GB"/>
          </a:p>
        </p:txBody>
      </p:sp>
    </p:spTree>
    <p:extLst>
      <p:ext uri="{BB962C8B-B14F-4D97-AF65-F5344CB8AC3E}">
        <p14:creationId xmlns:p14="http://schemas.microsoft.com/office/powerpoint/2010/main" val="258488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1AE686-7C7C-40F8-BB99-D39BD9BDA106}"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236285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1AE686-7C7C-40F8-BB99-D39BD9BDA106}"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97072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1AE686-7C7C-40F8-BB99-D39BD9BDA106}"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296927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1AE686-7C7C-40F8-BB99-D39BD9BDA106}"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332050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AE686-7C7C-40F8-BB99-D39BD9BDA106}" type="datetimeFigureOut">
              <a:rPr lang="en-GB" smtClean="0"/>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356436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1AE686-7C7C-40F8-BB99-D39BD9BDA106}"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396938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1AE686-7C7C-40F8-BB99-D39BD9BDA106}" type="datetimeFigureOut">
              <a:rPr lang="en-GB" smtClean="0"/>
              <a:t>14/06/2018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118484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1AE686-7C7C-40F8-BB99-D39BD9BDA106}" type="datetimeFigureOut">
              <a:rPr lang="en-GB" smtClean="0"/>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67883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AE686-7C7C-40F8-BB99-D39BD9BDA106}" type="datetimeFigureOut">
              <a:rPr lang="en-GB" smtClean="0"/>
              <a:t>14/06/2018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302435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AE686-7C7C-40F8-BB99-D39BD9BDA106}"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250456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AE686-7C7C-40F8-BB99-D39BD9BDA106}" type="datetimeFigureOut">
              <a:rPr lang="en-GB" smtClean="0"/>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72050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AE686-7C7C-40F8-BB99-D39BD9BDA106}" type="datetimeFigureOut">
              <a:rPr lang="en-GB" smtClean="0"/>
              <a:t>14/06/2018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380AC-6CAF-4C59-9DA2-99CA1A8FF768}" type="slidenum">
              <a:rPr lang="en-GB" smtClean="0"/>
              <a:t>‹#›</a:t>
            </a:fld>
            <a:endParaRPr lang="en-GB"/>
          </a:p>
        </p:txBody>
      </p:sp>
    </p:spTree>
    <p:extLst>
      <p:ext uri="{BB962C8B-B14F-4D97-AF65-F5344CB8AC3E}">
        <p14:creationId xmlns:p14="http://schemas.microsoft.com/office/powerpoint/2010/main" val="60374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lambeth.gov.uk/rsu/sites/www.lambeth.gov.uk.rsu/files/special_school_eal_stage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Languages spoken in Lambeth</a:t>
            </a:r>
            <a:endParaRPr lang="en-GB" b="1" dirty="0">
              <a:solidFill>
                <a:srgbClr val="0033CC"/>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What are the 10 most spoken languages in Lambeth Primary and Nursery schools?</a:t>
            </a:r>
          </a:p>
          <a:p>
            <a:pPr marL="0" indent="0">
              <a:buNone/>
            </a:pPr>
            <a:endParaRPr lang="en-GB" dirty="0" smtClean="0"/>
          </a:p>
          <a:p>
            <a:pPr marL="514350" indent="-514350">
              <a:buAutoNum type="arabicPeriod"/>
            </a:pPr>
            <a:r>
              <a:rPr lang="en-GB" dirty="0" smtClean="0"/>
              <a:t>	English (49.2%) 		- 11651 speakers</a:t>
            </a:r>
          </a:p>
          <a:p>
            <a:pPr marL="514350" indent="-514350">
              <a:buAutoNum type="arabicPeriod"/>
            </a:pPr>
            <a:r>
              <a:rPr lang="en-GB" dirty="0" smtClean="0"/>
              <a:t>	Portuguese (6.8%)	- 1607 speakers</a:t>
            </a:r>
          </a:p>
          <a:p>
            <a:pPr marL="0" indent="0">
              <a:buNone/>
            </a:pPr>
            <a:r>
              <a:rPr lang="en-GB" dirty="0" smtClean="0"/>
              <a:t>3. 	Spanish (5.9%)		- 1404 speakers</a:t>
            </a:r>
          </a:p>
          <a:p>
            <a:pPr marL="0" indent="0">
              <a:buNone/>
            </a:pPr>
            <a:r>
              <a:rPr lang="en-GB" dirty="0" smtClean="0"/>
              <a:t>4. 	Somali (4.5%)		- 1062 speakers</a:t>
            </a:r>
          </a:p>
          <a:p>
            <a:pPr marL="0" indent="0">
              <a:buNone/>
            </a:pPr>
            <a:r>
              <a:rPr lang="en-GB" dirty="0" smtClean="0"/>
              <a:t>5. 	Polish (3.9%)		- 911 speakers  </a:t>
            </a:r>
          </a:p>
          <a:p>
            <a:pPr marL="0" indent="0">
              <a:buNone/>
            </a:pPr>
            <a:r>
              <a:rPr lang="en-GB" dirty="0" smtClean="0"/>
              <a:t>6. 	French (3.7%)		- 877 speakers</a:t>
            </a:r>
          </a:p>
          <a:p>
            <a:pPr marL="0" indent="0">
              <a:buNone/>
            </a:pPr>
            <a:r>
              <a:rPr lang="en-GB" dirty="0" smtClean="0"/>
              <a:t>7. 	Arabic (3.1%)		- 730 speakers</a:t>
            </a:r>
          </a:p>
          <a:p>
            <a:pPr marL="0" indent="0">
              <a:buNone/>
            </a:pPr>
            <a:r>
              <a:rPr lang="en-GB" dirty="0" smtClean="0"/>
              <a:t>8. 	Yoruba (2.6%)		- 606 speakers</a:t>
            </a:r>
          </a:p>
          <a:p>
            <a:pPr marL="0" indent="0">
              <a:buNone/>
            </a:pPr>
            <a:r>
              <a:rPr lang="en-GB" dirty="0" smtClean="0"/>
              <a:t>9. 	Akan/Twi-</a:t>
            </a:r>
            <a:r>
              <a:rPr lang="en-GB" dirty="0" err="1" smtClean="0"/>
              <a:t>Fante</a:t>
            </a:r>
            <a:r>
              <a:rPr lang="en-GB" dirty="0" smtClean="0"/>
              <a:t> (2.5%)	- 587 speakers</a:t>
            </a:r>
          </a:p>
          <a:p>
            <a:pPr marL="0" indent="0">
              <a:buNone/>
            </a:pPr>
            <a:r>
              <a:rPr lang="en-GB" dirty="0" smtClean="0"/>
              <a:t>10. 	Urdu (1.6%)		- 383 speakers </a:t>
            </a:r>
            <a:endParaRPr lang="en-GB" dirty="0"/>
          </a:p>
        </p:txBody>
      </p:sp>
    </p:spTree>
    <p:extLst>
      <p:ext uri="{BB962C8B-B14F-4D97-AF65-F5344CB8AC3E}">
        <p14:creationId xmlns:p14="http://schemas.microsoft.com/office/powerpoint/2010/main" val="30821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Pakistani – Language Diversity</a:t>
            </a:r>
            <a:endParaRPr lang="en-GB" b="1" dirty="0">
              <a:solidFill>
                <a:srgbClr val="0033CC"/>
              </a:solidFill>
            </a:endParaRPr>
          </a:p>
        </p:txBody>
      </p:sp>
      <p:pic>
        <p:nvPicPr>
          <p:cNvPr id="4" name="Content Placeholder 3"/>
          <p:cNvPicPr>
            <a:picLocks noGrp="1" noChangeAspect="1"/>
          </p:cNvPicPr>
          <p:nvPr>
            <p:ph idx="1"/>
          </p:nvPr>
        </p:nvPicPr>
        <p:blipFill>
          <a:blip r:embed="rId2"/>
          <a:stretch>
            <a:fillRect/>
          </a:stretch>
        </p:blipFill>
        <p:spPr>
          <a:xfrm>
            <a:off x="4997655" y="1768475"/>
            <a:ext cx="6578190" cy="4351338"/>
          </a:xfrm>
          <a:prstGeom prst="rect">
            <a:avLst/>
          </a:prstGeom>
          <a:ln>
            <a:solidFill>
              <a:schemeClr val="tx1"/>
            </a:solidFill>
          </a:ln>
        </p:spPr>
      </p:pic>
      <p:sp>
        <p:nvSpPr>
          <p:cNvPr id="5" name="TextBox 4"/>
          <p:cNvSpPr txBox="1"/>
          <p:nvPr/>
        </p:nvSpPr>
        <p:spPr>
          <a:xfrm>
            <a:off x="933450" y="1768475"/>
            <a:ext cx="3943350"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Pakistani pupils are the third largest ethnic group in England</a:t>
            </a:r>
          </a:p>
          <a:p>
            <a:pPr marL="285750" indent="-285750">
              <a:spcAft>
                <a:spcPts val="600"/>
              </a:spcAft>
              <a:buFont typeface="Arial" panose="020B0604020202020204" pitchFamily="34" charset="0"/>
              <a:buChar char="•"/>
            </a:pPr>
            <a:r>
              <a:rPr lang="en-GB" dirty="0" smtClean="0"/>
              <a:t>Pakistani is one of the lowest performing ethnic group, consistently achieving below the national expected standards</a:t>
            </a:r>
          </a:p>
          <a:p>
            <a:pPr marL="285750" indent="-285750">
              <a:spcAft>
                <a:spcPts val="600"/>
              </a:spcAft>
              <a:buFont typeface="Arial" panose="020B0604020202020204" pitchFamily="34" charset="0"/>
              <a:buChar char="•"/>
            </a:pPr>
            <a:r>
              <a:rPr lang="en-GB" dirty="0" smtClean="0"/>
              <a:t>Much less linguistically diverse, but notable differences between languages:</a:t>
            </a:r>
          </a:p>
          <a:p>
            <a:pPr marL="542925" indent="-285750">
              <a:spcAft>
                <a:spcPts val="600"/>
              </a:spcAft>
              <a:buFont typeface="Wingdings" panose="05000000000000000000" pitchFamily="2" charset="2"/>
              <a:buChar char="Ø"/>
            </a:pPr>
            <a:r>
              <a:rPr lang="en-GB" dirty="0" err="1" smtClean="0"/>
              <a:t>Pahari</a:t>
            </a:r>
            <a:r>
              <a:rPr lang="en-GB" dirty="0" smtClean="0"/>
              <a:t> and Panjabi were lowest attaining</a:t>
            </a:r>
          </a:p>
          <a:p>
            <a:pPr marL="542925" indent="-285750">
              <a:spcAft>
                <a:spcPts val="600"/>
              </a:spcAft>
              <a:buFont typeface="Wingdings" panose="05000000000000000000" pitchFamily="2" charset="2"/>
              <a:buChar char="Ø"/>
            </a:pPr>
            <a:r>
              <a:rPr lang="en-GB" dirty="0" smtClean="0"/>
              <a:t>However, Kashmiri and especially Gujarati speakers were performing well above the national average.</a:t>
            </a:r>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178337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EYFSP by Stage of English Proficiency</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9170009"/>
              </p:ext>
            </p:extLst>
          </p:nvPr>
        </p:nvGraphicFramePr>
        <p:xfrm>
          <a:off x="955487" y="1525074"/>
          <a:ext cx="10150048" cy="2980779"/>
        </p:xfrm>
        <a:graphic>
          <a:graphicData uri="http://schemas.openxmlformats.org/drawingml/2006/table">
            <a:tbl>
              <a:tblPr>
                <a:tableStyleId>{5C22544A-7EE6-4342-B048-85BDC9FD1C3A}</a:tableStyleId>
              </a:tblPr>
              <a:tblGrid>
                <a:gridCol w="1564195"/>
                <a:gridCol w="1024946"/>
                <a:gridCol w="1121941"/>
                <a:gridCol w="1064926"/>
                <a:gridCol w="1001085"/>
                <a:gridCol w="1001085"/>
                <a:gridCol w="1001085"/>
                <a:gridCol w="1248844"/>
                <a:gridCol w="1121941"/>
              </a:tblGrid>
              <a:tr h="599561">
                <a:tc>
                  <a:txBody>
                    <a:bodyPr/>
                    <a:lstStyle/>
                    <a:p>
                      <a:pPr algn="l" fontAlgn="b"/>
                      <a:r>
                        <a:rPr lang="en-GB" sz="1800" b="1" u="none" strike="noStrike" dirty="0">
                          <a:effectLst/>
                        </a:rPr>
                        <a:t>Proficiency</a:t>
                      </a:r>
                      <a:endParaRPr lang="en-GB" sz="18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rPr>
                        <a:t>GLD</a:t>
                      </a:r>
                      <a:endParaRPr lang="en-GB"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800" b="1" u="none" strike="noStrike" dirty="0" err="1">
                          <a:effectLst/>
                        </a:rPr>
                        <a:t>Comm</a:t>
                      </a:r>
                      <a:r>
                        <a:rPr lang="en-GB" sz="1800" b="1" u="none" strike="noStrike" dirty="0">
                          <a:effectLst/>
                        </a:rPr>
                        <a:t> &amp; Lang</a:t>
                      </a:r>
                      <a:endParaRPr lang="en-GB" sz="18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rPr>
                        <a:t>Physical Dev</a:t>
                      </a:r>
                      <a:endParaRPr lang="en-GB"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rPr>
                        <a:t>PSED</a:t>
                      </a:r>
                      <a:endParaRPr lang="en-GB"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rPr>
                        <a:t>Literacy</a:t>
                      </a:r>
                      <a:endParaRPr lang="en-GB"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rPr>
                        <a:t>Maths</a:t>
                      </a:r>
                      <a:endParaRPr lang="en-GB"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400" b="1" u="none" strike="noStrike" dirty="0" smtClean="0">
                          <a:effectLst/>
                        </a:rPr>
                        <a:t>Understanding the </a:t>
                      </a:r>
                      <a:r>
                        <a:rPr lang="en-GB" sz="1400" b="1" u="none" strike="noStrike" dirty="0">
                          <a:effectLst/>
                        </a:rPr>
                        <a:t>World</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400" b="1" u="none" strike="noStrike" dirty="0" err="1">
                          <a:effectLst/>
                        </a:rPr>
                        <a:t>Exp</a:t>
                      </a:r>
                      <a:r>
                        <a:rPr lang="en-GB" sz="1400" b="1" u="none" strike="noStrike" dirty="0">
                          <a:effectLst/>
                        </a:rPr>
                        <a:t> Arts and Design</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40174">
                <a:tc>
                  <a:txBody>
                    <a:bodyPr/>
                    <a:lstStyle/>
                    <a:p>
                      <a:pPr algn="l" fontAlgn="ctr"/>
                      <a:r>
                        <a:rPr lang="en-GB" sz="1800" u="none" strike="noStrike" dirty="0">
                          <a:effectLst/>
                        </a:rPr>
                        <a:t>Stage A</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50%</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60%</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72%</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65%</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52%</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55%</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57%</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70%</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340174">
                <a:tc>
                  <a:txBody>
                    <a:bodyPr/>
                    <a:lstStyle/>
                    <a:p>
                      <a:pPr algn="l" fontAlgn="ctr"/>
                      <a:r>
                        <a:rPr lang="en-GB" sz="1800" u="none" strike="noStrike" dirty="0">
                          <a:effectLst/>
                        </a:rPr>
                        <a:t>Stage B</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63%</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73%</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84%</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80%</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65%</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69%</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74%</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82%</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340174">
                <a:tc>
                  <a:txBody>
                    <a:bodyPr/>
                    <a:lstStyle/>
                    <a:p>
                      <a:pPr algn="l" fontAlgn="ctr"/>
                      <a:r>
                        <a:rPr lang="en-GB" sz="1800" u="none" strike="noStrike" dirty="0">
                          <a:effectLst/>
                        </a:rPr>
                        <a:t>Stage C</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76%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84%</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89%</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91%</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78%</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83%</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86%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89%</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340174">
                <a:tc>
                  <a:txBody>
                    <a:bodyPr/>
                    <a:lstStyle/>
                    <a:p>
                      <a:pPr algn="l" fontAlgn="ctr"/>
                      <a:r>
                        <a:rPr lang="en-GB" sz="1800" u="none" strike="noStrike" dirty="0">
                          <a:effectLst/>
                        </a:rPr>
                        <a:t>Stage D</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84%</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90%</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96%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92%</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86%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90%</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90%</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GB" sz="1800" u="none" strike="noStrike" dirty="0">
                          <a:effectLst/>
                        </a:rPr>
                        <a:t>92%</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340174">
                <a:tc>
                  <a:txBody>
                    <a:bodyPr/>
                    <a:lstStyle/>
                    <a:p>
                      <a:pPr algn="l" fontAlgn="ctr"/>
                      <a:r>
                        <a:rPr lang="en-GB" sz="1800" u="none" strike="noStrike" dirty="0">
                          <a:effectLst/>
                        </a:rPr>
                        <a:t>Stage E</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86%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97%</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98%</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96%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86%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91%</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96%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GB" sz="1800" u="none" strike="noStrike" dirty="0">
                          <a:effectLst/>
                        </a:rPr>
                        <a:t>95%</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340174">
                <a:tc>
                  <a:txBody>
                    <a:bodyPr/>
                    <a:lstStyle/>
                    <a:p>
                      <a:pPr algn="l" fontAlgn="ctr"/>
                      <a:r>
                        <a:rPr lang="en-GB" sz="1800" u="none" strike="noStrike" dirty="0">
                          <a:effectLst/>
                        </a:rPr>
                        <a:t>English Only</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800" u="none" strike="noStrike" dirty="0">
                          <a:effectLst/>
                        </a:rPr>
                        <a:t>73%</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800" u="none" strike="noStrike" dirty="0">
                          <a:effectLst/>
                        </a:rPr>
                        <a:t>85%</a:t>
                      </a:r>
                      <a:endParaRPr lang="en-GB" sz="1800" b="0" i="0" u="none" strike="noStrike" dirty="0">
                        <a:solidFill>
                          <a:srgbClr val="00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800" u="none" strike="noStrike" dirty="0">
                          <a:effectLst/>
                        </a:rPr>
                        <a:t>88%</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800" u="none" strike="noStrike" dirty="0">
                          <a:effectLst/>
                        </a:rPr>
                        <a:t>86%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800" u="none" strike="noStrike" dirty="0">
                          <a:effectLst/>
                        </a:rPr>
                        <a:t>75%</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800" u="none" strike="noStrike" dirty="0">
                          <a:effectLst/>
                        </a:rPr>
                        <a:t>81%</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800" u="none" strike="noStrike" dirty="0">
                          <a:effectLst/>
                        </a:rPr>
                        <a:t>86%</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800" u="none" strike="noStrike" dirty="0">
                          <a:effectLst/>
                        </a:rPr>
                        <a:t>88%</a:t>
                      </a:r>
                      <a:endParaRPr lang="en-GB"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r>
              <a:tr h="340174">
                <a:tc>
                  <a:txBody>
                    <a:bodyPr/>
                    <a:lstStyle/>
                    <a:p>
                      <a:pPr algn="l" fontAlgn="ctr"/>
                      <a:r>
                        <a:rPr lang="en-GB" sz="1600" b="0" i="0" u="none" strike="noStrike" dirty="0" smtClean="0">
                          <a:solidFill>
                            <a:srgbClr val="FF0000"/>
                          </a:solidFill>
                          <a:effectLst/>
                          <a:latin typeface="Arial" panose="020B0604020202020204" pitchFamily="34" charset="0"/>
                        </a:rPr>
                        <a:t>Lambeth </a:t>
                      </a:r>
                      <a:endParaRPr lang="en-GB" sz="1600" b="0" i="0" u="none" strike="noStrike" dirty="0">
                        <a:solidFill>
                          <a:srgbClr val="FF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smtClean="0">
                          <a:solidFill>
                            <a:srgbClr val="FF0000"/>
                          </a:solidFill>
                          <a:effectLst/>
                          <a:latin typeface="Arial" panose="020B0604020202020204" pitchFamily="34" charset="0"/>
                        </a:rPr>
                        <a:t>71%</a:t>
                      </a:r>
                      <a:endParaRPr lang="en-GB" sz="16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smtClean="0">
                          <a:solidFill>
                            <a:srgbClr val="FF0000"/>
                          </a:solidFill>
                          <a:effectLst/>
                          <a:latin typeface="Arial" panose="020B0604020202020204" pitchFamily="34" charset="0"/>
                        </a:rPr>
                        <a:t>81%</a:t>
                      </a:r>
                      <a:endParaRPr lang="en-GB" sz="1600" b="0" i="0" u="none" strike="noStrike" dirty="0">
                        <a:solidFill>
                          <a:srgbClr val="FF0000"/>
                        </a:solidFill>
                        <a:effectLst/>
                        <a:latin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smtClean="0">
                          <a:solidFill>
                            <a:srgbClr val="FF0000"/>
                          </a:solidFill>
                          <a:effectLst/>
                          <a:latin typeface="Arial" panose="020B0604020202020204" pitchFamily="34" charset="0"/>
                        </a:rPr>
                        <a:t>87%</a:t>
                      </a:r>
                      <a:endParaRPr lang="en-GB" sz="16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smtClean="0">
                          <a:solidFill>
                            <a:srgbClr val="FF0000"/>
                          </a:solidFill>
                          <a:effectLst/>
                          <a:latin typeface="Arial" panose="020B0604020202020204" pitchFamily="34" charset="0"/>
                        </a:rPr>
                        <a:t>84%</a:t>
                      </a:r>
                      <a:endParaRPr lang="en-GB" sz="16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smtClean="0">
                          <a:solidFill>
                            <a:srgbClr val="FF0000"/>
                          </a:solidFill>
                          <a:effectLst/>
                          <a:latin typeface="Arial" panose="020B0604020202020204" pitchFamily="34" charset="0"/>
                        </a:rPr>
                        <a:t>73%</a:t>
                      </a:r>
                      <a:endParaRPr lang="en-GB" sz="16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smtClean="0">
                          <a:solidFill>
                            <a:srgbClr val="FF0000"/>
                          </a:solidFill>
                          <a:effectLst/>
                          <a:latin typeface="Arial" panose="020B0604020202020204" pitchFamily="34" charset="0"/>
                        </a:rPr>
                        <a:t>78%</a:t>
                      </a:r>
                      <a:endParaRPr lang="en-GB" sz="16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smtClean="0">
                          <a:solidFill>
                            <a:srgbClr val="FF0000"/>
                          </a:solidFill>
                          <a:effectLst/>
                          <a:latin typeface="Arial" panose="020B0604020202020204" pitchFamily="34" charset="0"/>
                        </a:rPr>
                        <a:t>82%</a:t>
                      </a:r>
                      <a:endParaRPr lang="en-GB" sz="16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smtClean="0">
                          <a:solidFill>
                            <a:srgbClr val="FF0000"/>
                          </a:solidFill>
                          <a:effectLst/>
                          <a:latin typeface="Arial" panose="020B0604020202020204" pitchFamily="34" charset="0"/>
                        </a:rPr>
                        <a:t>86%</a:t>
                      </a:r>
                      <a:endParaRPr lang="en-GB" sz="16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955487" y="4666129"/>
            <a:ext cx="10150048"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Stage A pupils were the lowest performing group, particularly at </a:t>
            </a:r>
            <a:r>
              <a:rPr lang="en-GB" b="1" dirty="0" smtClean="0"/>
              <a:t>Literacy</a:t>
            </a:r>
            <a:r>
              <a:rPr lang="en-GB" dirty="0" smtClean="0"/>
              <a:t> and </a:t>
            </a:r>
            <a:r>
              <a:rPr lang="en-GB" b="1" dirty="0" smtClean="0"/>
              <a:t>Maths </a:t>
            </a:r>
            <a:r>
              <a:rPr lang="en-GB" dirty="0" smtClean="0"/>
              <a:t>learning goals</a:t>
            </a:r>
          </a:p>
          <a:p>
            <a:pPr marL="285750" indent="-285750">
              <a:buFont typeface="Arial" panose="020B0604020202020204" pitchFamily="34" charset="0"/>
              <a:buChar char="•"/>
            </a:pPr>
            <a:r>
              <a:rPr lang="en-GB" dirty="0" smtClean="0"/>
              <a:t>As stage of English proficiency increased, performance improved across all learning goals</a:t>
            </a:r>
          </a:p>
          <a:p>
            <a:pPr marL="285750" indent="-285750">
              <a:buFont typeface="Arial" panose="020B0604020202020204" pitchFamily="34" charset="0"/>
              <a:buChar char="•"/>
            </a:pPr>
            <a:r>
              <a:rPr lang="en-GB" dirty="0" smtClean="0"/>
              <a:t>By Stage C, pupils performing as well as English Only speakers</a:t>
            </a:r>
          </a:p>
          <a:p>
            <a:pPr marL="285750" indent="-285750">
              <a:buFont typeface="Arial" panose="020B0604020202020204" pitchFamily="34" charset="0"/>
              <a:buChar char="•"/>
            </a:pPr>
            <a:r>
              <a:rPr lang="en-GB" dirty="0" smtClean="0"/>
              <a:t>Stage D and E pupils performing several percentage points better than English Only and the Lambeth average for all pupils</a:t>
            </a:r>
            <a:endParaRPr lang="en-GB" dirty="0"/>
          </a:p>
        </p:txBody>
      </p:sp>
    </p:spTree>
    <p:extLst>
      <p:ext uri="{BB962C8B-B14F-4D97-AF65-F5344CB8AC3E}">
        <p14:creationId xmlns:p14="http://schemas.microsoft.com/office/powerpoint/2010/main" val="388576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KS1 by Stage of English Proficiency</a:t>
            </a:r>
            <a:endParaRPr lang="en-GB" b="1" dirty="0">
              <a:solidFill>
                <a:srgbClr val="0033CC"/>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51588546"/>
              </p:ext>
            </p:extLst>
          </p:nvPr>
        </p:nvGraphicFramePr>
        <p:xfrm>
          <a:off x="5439553" y="1954176"/>
          <a:ext cx="6430298" cy="3922189"/>
        </p:xfrm>
        <a:graphic>
          <a:graphicData uri="http://schemas.openxmlformats.org/drawingml/2006/table">
            <a:tbl>
              <a:tblPr firstRow="1" firstCol="1" bandRow="1">
                <a:tableStyleId>{5C22544A-7EE6-4342-B048-85BDC9FD1C3A}</a:tableStyleId>
              </a:tblPr>
              <a:tblGrid>
                <a:gridCol w="1491341"/>
                <a:gridCol w="997970"/>
                <a:gridCol w="859865"/>
                <a:gridCol w="955822"/>
                <a:gridCol w="1063025"/>
                <a:gridCol w="1062275"/>
              </a:tblGrid>
              <a:tr h="876879">
                <a:tc>
                  <a:txBody>
                    <a:bodyPr/>
                    <a:lstStyle/>
                    <a:p>
                      <a:pPr>
                        <a:spcAft>
                          <a:spcPts val="0"/>
                        </a:spcAft>
                      </a:pPr>
                      <a:r>
                        <a:rPr lang="en-GB" sz="1800" dirty="0">
                          <a:solidFill>
                            <a:schemeClr val="tx1"/>
                          </a:solidFill>
                          <a:effectLst/>
                        </a:rPr>
                        <a:t>Proficiency</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Reading</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Writing</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Maths</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RWM</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RWM GDS</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r h="450028">
                <a:tc>
                  <a:txBody>
                    <a:bodyPr/>
                    <a:lstStyle/>
                    <a:p>
                      <a:pPr>
                        <a:spcAft>
                          <a:spcPts val="0"/>
                        </a:spcAft>
                      </a:pPr>
                      <a:r>
                        <a:rPr lang="en-GB" sz="1800" dirty="0">
                          <a:solidFill>
                            <a:schemeClr val="tx1"/>
                          </a:solidFill>
                          <a:effectLst/>
                        </a:rPr>
                        <a:t>Stage </a:t>
                      </a:r>
                      <a:r>
                        <a:rPr lang="en-GB" sz="1800" dirty="0" smtClean="0">
                          <a:solidFill>
                            <a:schemeClr val="tx1"/>
                          </a:solidFill>
                          <a:effectLst/>
                        </a:rPr>
                        <a:t>A</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38%</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30%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43%</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25%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3%</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30306">
                <a:tc>
                  <a:txBody>
                    <a:bodyPr/>
                    <a:lstStyle/>
                    <a:p>
                      <a:pPr>
                        <a:spcAft>
                          <a:spcPts val="0"/>
                        </a:spcAft>
                      </a:pPr>
                      <a:r>
                        <a:rPr lang="en-GB" sz="1800" dirty="0">
                          <a:solidFill>
                            <a:schemeClr val="tx1"/>
                          </a:solidFill>
                          <a:effectLst/>
                        </a:rPr>
                        <a:t>Stage B</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62%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56%</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64%</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a:solidFill>
                            <a:schemeClr val="tx1"/>
                          </a:solidFill>
                          <a:effectLst/>
                        </a:rPr>
                        <a:t>52%</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a:solidFill>
                            <a:schemeClr val="tx1"/>
                          </a:solidFill>
                          <a:effectLst/>
                        </a:rPr>
                        <a:t>5%</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r>
              <a:tr h="430306">
                <a:tc>
                  <a:txBody>
                    <a:bodyPr/>
                    <a:lstStyle/>
                    <a:p>
                      <a:pPr>
                        <a:spcAft>
                          <a:spcPts val="0"/>
                        </a:spcAft>
                      </a:pPr>
                      <a:r>
                        <a:rPr lang="en-GB" sz="1800" dirty="0">
                          <a:solidFill>
                            <a:schemeClr val="tx1"/>
                          </a:solidFill>
                          <a:effectLst/>
                        </a:rPr>
                        <a:t>Stage C</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81%</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79%</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83%</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74%</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11%</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57200">
                <a:tc>
                  <a:txBody>
                    <a:bodyPr/>
                    <a:lstStyle/>
                    <a:p>
                      <a:pPr>
                        <a:spcAft>
                          <a:spcPts val="0"/>
                        </a:spcAft>
                      </a:pPr>
                      <a:r>
                        <a:rPr lang="en-GB" sz="1800">
                          <a:solidFill>
                            <a:schemeClr val="tx1"/>
                          </a:solidFill>
                          <a:effectLst/>
                        </a:rPr>
                        <a:t>Stage D</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90%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86%</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88%</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82%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20%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r>
              <a:tr h="416859">
                <a:tc>
                  <a:txBody>
                    <a:bodyPr/>
                    <a:lstStyle/>
                    <a:p>
                      <a:pPr>
                        <a:spcAft>
                          <a:spcPts val="0"/>
                        </a:spcAft>
                      </a:pPr>
                      <a:r>
                        <a:rPr lang="en-GB" sz="1800" dirty="0">
                          <a:solidFill>
                            <a:schemeClr val="tx1"/>
                          </a:solidFill>
                          <a:effectLst/>
                        </a:rPr>
                        <a:t>Stage </a:t>
                      </a:r>
                      <a:r>
                        <a:rPr lang="en-GB" sz="1800" dirty="0" smtClean="0">
                          <a:solidFill>
                            <a:schemeClr val="tx1"/>
                          </a:solidFill>
                          <a:effectLst/>
                        </a:rPr>
                        <a:t>E</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95%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91%</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92%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88%</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29%</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43753">
                <a:tc>
                  <a:txBody>
                    <a:bodyPr/>
                    <a:lstStyle/>
                    <a:p>
                      <a:pPr>
                        <a:spcAft>
                          <a:spcPts val="0"/>
                        </a:spcAft>
                      </a:pPr>
                      <a:r>
                        <a:rPr lang="en-GB" sz="1800" dirty="0">
                          <a:solidFill>
                            <a:schemeClr val="tx1"/>
                          </a:solidFill>
                          <a:effectLst/>
                        </a:rPr>
                        <a:t>English Only</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82%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83%</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82%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70%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15%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r h="416858">
                <a:tc>
                  <a:txBody>
                    <a:bodyPr/>
                    <a:lstStyle/>
                    <a:p>
                      <a:pPr>
                        <a:spcAft>
                          <a:spcPts val="0"/>
                        </a:spcAft>
                      </a:pPr>
                      <a:r>
                        <a:rPr lang="en-GB" sz="1800" dirty="0" smtClean="0">
                          <a:solidFill>
                            <a:srgbClr val="FF0000"/>
                          </a:solidFill>
                          <a:effectLst/>
                          <a:latin typeface="+mn-lt"/>
                          <a:ea typeface="Times New Roman" panose="02020603050405020304" pitchFamily="18" charset="0"/>
                        </a:rPr>
                        <a:t>Lambeth</a:t>
                      </a:r>
                      <a:endParaRPr lang="en-GB" sz="1800" dirty="0">
                        <a:solidFill>
                          <a:srgbClr val="FF0000"/>
                        </a:solidFill>
                        <a:effectLst/>
                        <a:latin typeface="+mn-lt"/>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79%</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73%</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79%</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69%</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14%</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bl>
          </a:graphicData>
        </a:graphic>
      </p:graphicFrame>
      <p:sp>
        <p:nvSpPr>
          <p:cNvPr id="3" name="TextBox 2"/>
          <p:cNvSpPr txBox="1"/>
          <p:nvPr/>
        </p:nvSpPr>
        <p:spPr>
          <a:xfrm>
            <a:off x="838200" y="1937088"/>
            <a:ext cx="4473388" cy="44319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Pupils at the early stages of English proficiency achieved lower outcomes</a:t>
            </a:r>
          </a:p>
          <a:p>
            <a:pPr marL="285750" indent="-285750">
              <a:spcAft>
                <a:spcPts val="600"/>
              </a:spcAft>
              <a:buFont typeface="Arial" panose="020B0604020202020204" pitchFamily="34" charset="0"/>
              <a:buChar char="•"/>
            </a:pPr>
            <a:r>
              <a:rPr lang="en-GB" dirty="0" smtClean="0"/>
              <a:t>Stage A and B lower attainment at </a:t>
            </a:r>
            <a:r>
              <a:rPr lang="en-GB" b="1" dirty="0" smtClean="0"/>
              <a:t>Writing</a:t>
            </a:r>
            <a:r>
              <a:rPr lang="en-GB" dirty="0" smtClean="0"/>
              <a:t>, but were achieving better at </a:t>
            </a:r>
            <a:r>
              <a:rPr lang="en-GB" b="1" dirty="0" smtClean="0"/>
              <a:t>Maths</a:t>
            </a:r>
          </a:p>
          <a:p>
            <a:pPr marL="285750" indent="-285750">
              <a:spcAft>
                <a:spcPts val="600"/>
              </a:spcAft>
              <a:buFont typeface="Arial" panose="020B0604020202020204" pitchFamily="34" charset="0"/>
              <a:buChar char="•"/>
            </a:pPr>
            <a:r>
              <a:rPr lang="en-GB" dirty="0" smtClean="0"/>
              <a:t>Attainment at Stage A and B, much higher than expected:</a:t>
            </a:r>
          </a:p>
          <a:p>
            <a:pPr marL="444500" indent="-176213">
              <a:spcAft>
                <a:spcPts val="600"/>
              </a:spcAft>
              <a:buSzPct val="80000"/>
              <a:buFont typeface="Wingdings" panose="05000000000000000000" pitchFamily="2" charset="2"/>
              <a:buChar char="Ø"/>
            </a:pPr>
            <a:r>
              <a:rPr lang="en-GB" dirty="0"/>
              <a:t>	</a:t>
            </a:r>
            <a:r>
              <a:rPr lang="en-GB" dirty="0" smtClean="0"/>
              <a:t>Skewed by small cohort size</a:t>
            </a:r>
          </a:p>
          <a:p>
            <a:pPr marL="444500" indent="-176213">
              <a:spcAft>
                <a:spcPts val="600"/>
              </a:spcAft>
              <a:buSzPct val="80000"/>
              <a:buFont typeface="Wingdings" panose="05000000000000000000" pitchFamily="2" charset="2"/>
              <a:buChar char="Ø"/>
            </a:pPr>
            <a:r>
              <a:rPr lang="en-GB" dirty="0"/>
              <a:t>	</a:t>
            </a:r>
            <a:r>
              <a:rPr lang="en-GB" dirty="0" smtClean="0"/>
              <a:t>Error in proficiency assessment?</a:t>
            </a:r>
          </a:p>
          <a:p>
            <a:pPr marL="268288" indent="-268288">
              <a:spcAft>
                <a:spcPts val="600"/>
              </a:spcAft>
              <a:buSzPct val="100000"/>
              <a:buFont typeface="Arial" panose="020B0604020202020204" pitchFamily="34" charset="0"/>
              <a:buChar char="•"/>
            </a:pPr>
            <a:r>
              <a:rPr lang="en-GB" dirty="0" smtClean="0"/>
              <a:t>Stage D and Stage E pupils outperformed English Only pupils by several percentage points at all measures.</a:t>
            </a:r>
          </a:p>
          <a:p>
            <a:pPr marL="268288" indent="-268288">
              <a:spcAft>
                <a:spcPts val="600"/>
              </a:spcAft>
              <a:buSzPct val="100000"/>
              <a:buFont typeface="Arial" panose="020B0604020202020204" pitchFamily="34" charset="0"/>
              <a:buChar char="•"/>
            </a:pPr>
            <a:r>
              <a:rPr lang="en-GB" dirty="0" smtClean="0"/>
              <a:t>More Stage D and Stage E pupils achieved greater depth at RWM, than English Only pupils.</a:t>
            </a:r>
          </a:p>
        </p:txBody>
      </p:sp>
    </p:spTree>
    <p:extLst>
      <p:ext uri="{BB962C8B-B14F-4D97-AF65-F5344CB8AC3E}">
        <p14:creationId xmlns:p14="http://schemas.microsoft.com/office/powerpoint/2010/main" val="1733730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KS2 by Stage of English Proficiency</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5998355"/>
              </p:ext>
            </p:extLst>
          </p:nvPr>
        </p:nvGraphicFramePr>
        <p:xfrm>
          <a:off x="5424804" y="1983227"/>
          <a:ext cx="6430297" cy="4000715"/>
        </p:xfrm>
        <a:graphic>
          <a:graphicData uri="http://schemas.openxmlformats.org/drawingml/2006/table">
            <a:tbl>
              <a:tblPr firstRow="1" firstCol="1" bandRow="1">
                <a:tableStyleId>{5C22544A-7EE6-4342-B048-85BDC9FD1C3A}</a:tableStyleId>
              </a:tblPr>
              <a:tblGrid>
                <a:gridCol w="1463031"/>
                <a:gridCol w="1025630"/>
                <a:gridCol w="920049"/>
                <a:gridCol w="904967"/>
                <a:gridCol w="976902"/>
                <a:gridCol w="1139718"/>
              </a:tblGrid>
              <a:tr h="878008">
                <a:tc>
                  <a:txBody>
                    <a:bodyPr/>
                    <a:lstStyle/>
                    <a:p>
                      <a:pPr>
                        <a:spcAft>
                          <a:spcPts val="0"/>
                        </a:spcAft>
                      </a:pPr>
                      <a:r>
                        <a:rPr lang="en-GB" sz="1800" dirty="0">
                          <a:solidFill>
                            <a:schemeClr val="tx1"/>
                          </a:solidFill>
                          <a:effectLst/>
                        </a:rPr>
                        <a:t>Proficiency</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Reading</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Writing</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Maths</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RWM</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RWM GDS</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r h="473636">
                <a:tc>
                  <a:txBody>
                    <a:bodyPr/>
                    <a:lstStyle/>
                    <a:p>
                      <a:pPr>
                        <a:spcAft>
                          <a:spcPts val="0"/>
                        </a:spcAft>
                      </a:pPr>
                      <a:r>
                        <a:rPr lang="en-GB" sz="1800" dirty="0">
                          <a:solidFill>
                            <a:schemeClr val="tx1"/>
                          </a:solidFill>
                          <a:effectLst/>
                        </a:rPr>
                        <a:t>Stage A</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3%</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9%</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97541">
                <a:tc>
                  <a:txBody>
                    <a:bodyPr/>
                    <a:lstStyle/>
                    <a:p>
                      <a:pPr>
                        <a:spcAft>
                          <a:spcPts val="0"/>
                        </a:spcAft>
                      </a:pPr>
                      <a:r>
                        <a:rPr lang="en-GB" sz="1800" dirty="0">
                          <a:solidFill>
                            <a:schemeClr val="tx1"/>
                          </a:solidFill>
                          <a:effectLst/>
                        </a:rPr>
                        <a:t>Stage B</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24%</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20%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46%</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12%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a:solidFill>
                            <a:schemeClr val="tx1"/>
                          </a:solidFill>
                          <a:effectLst/>
                        </a:rPr>
                        <a:t>1%</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r>
              <a:tr h="430306">
                <a:tc>
                  <a:txBody>
                    <a:bodyPr/>
                    <a:lstStyle/>
                    <a:p>
                      <a:pPr>
                        <a:spcAft>
                          <a:spcPts val="0"/>
                        </a:spcAft>
                      </a:pPr>
                      <a:r>
                        <a:rPr lang="en-GB" sz="1800" dirty="0">
                          <a:solidFill>
                            <a:schemeClr val="tx1"/>
                          </a:solidFill>
                          <a:effectLst/>
                        </a:rPr>
                        <a:t>Stage C</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65%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76%</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80%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56%</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16859">
                <a:tc>
                  <a:txBody>
                    <a:bodyPr/>
                    <a:lstStyle/>
                    <a:p>
                      <a:pPr>
                        <a:spcAft>
                          <a:spcPts val="0"/>
                        </a:spcAft>
                      </a:pPr>
                      <a:r>
                        <a:rPr lang="en-GB" sz="1800" dirty="0">
                          <a:solidFill>
                            <a:schemeClr val="tx1"/>
                          </a:solidFill>
                          <a:effectLst/>
                        </a:rPr>
                        <a:t>Stage D</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77%</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85%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83%</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67%</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a:solidFill>
                            <a:schemeClr val="tx1"/>
                          </a:solidFill>
                          <a:effectLst/>
                        </a:rPr>
                        <a:t>8%</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r>
              <a:tr h="416859">
                <a:tc>
                  <a:txBody>
                    <a:bodyPr/>
                    <a:lstStyle/>
                    <a:p>
                      <a:pPr>
                        <a:spcAft>
                          <a:spcPts val="0"/>
                        </a:spcAft>
                      </a:pPr>
                      <a:r>
                        <a:rPr lang="en-GB" sz="1800" dirty="0">
                          <a:solidFill>
                            <a:schemeClr val="tx1"/>
                          </a:solidFill>
                          <a:effectLst/>
                        </a:rPr>
                        <a:t>Stage </a:t>
                      </a:r>
                      <a:r>
                        <a:rPr lang="en-GB" sz="1800" dirty="0" smtClean="0">
                          <a:solidFill>
                            <a:schemeClr val="tx1"/>
                          </a:solidFill>
                          <a:effectLst/>
                        </a:rPr>
                        <a:t>E</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89%</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95%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95%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86%</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15%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43753">
                <a:tc>
                  <a:txBody>
                    <a:bodyPr/>
                    <a:lstStyle/>
                    <a:p>
                      <a:pPr>
                        <a:spcAft>
                          <a:spcPts val="0"/>
                        </a:spcAft>
                      </a:pPr>
                      <a:r>
                        <a:rPr lang="en-GB" sz="1800" dirty="0">
                          <a:solidFill>
                            <a:schemeClr val="tx1"/>
                          </a:solidFill>
                          <a:effectLst/>
                        </a:rPr>
                        <a:t>English Only</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82%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82%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81%</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72%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a:solidFill>
                            <a:schemeClr val="tx1"/>
                          </a:solidFill>
                          <a:effectLst/>
                        </a:rPr>
                        <a:t>14%</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r h="443753">
                <a:tc>
                  <a:txBody>
                    <a:bodyPr/>
                    <a:lstStyle/>
                    <a:p>
                      <a:pPr>
                        <a:spcAft>
                          <a:spcPts val="0"/>
                        </a:spcAft>
                      </a:pPr>
                      <a:r>
                        <a:rPr lang="en-GB" sz="1800" dirty="0" smtClean="0">
                          <a:solidFill>
                            <a:srgbClr val="FF0000"/>
                          </a:solidFill>
                          <a:effectLst/>
                          <a:latin typeface="+mn-lt"/>
                          <a:ea typeface="Times New Roman" panose="02020603050405020304" pitchFamily="18" charset="0"/>
                        </a:rPr>
                        <a:t>Lambeth</a:t>
                      </a:r>
                      <a:endParaRPr lang="en-GB" sz="1800" dirty="0">
                        <a:solidFill>
                          <a:srgbClr val="FF0000"/>
                        </a:solidFill>
                        <a:effectLst/>
                        <a:latin typeface="+mn-lt"/>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77%</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82%</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82%</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69%</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11%</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bl>
          </a:graphicData>
        </a:graphic>
      </p:graphicFrame>
      <p:sp>
        <p:nvSpPr>
          <p:cNvPr id="5" name="TextBox 4"/>
          <p:cNvSpPr txBox="1"/>
          <p:nvPr/>
        </p:nvSpPr>
        <p:spPr>
          <a:xfrm>
            <a:off x="1035424" y="1983227"/>
            <a:ext cx="4101352" cy="44781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Nearly all pupils in the early stages of English proficiency did not achieve the expected standard. No Stage A pupils achieved RWM</a:t>
            </a:r>
          </a:p>
          <a:p>
            <a:pPr marL="285750" indent="-285750">
              <a:spcAft>
                <a:spcPts val="600"/>
              </a:spcAft>
              <a:buFont typeface="Arial" panose="020B0604020202020204" pitchFamily="34" charset="0"/>
              <a:buChar char="•"/>
            </a:pPr>
            <a:r>
              <a:rPr lang="en-GB" dirty="0" smtClean="0"/>
              <a:t>Pupils at early stages of proficiency performed better at </a:t>
            </a:r>
            <a:r>
              <a:rPr lang="en-GB" b="1" dirty="0" smtClean="0"/>
              <a:t>Maths </a:t>
            </a:r>
            <a:r>
              <a:rPr lang="en-GB" dirty="0" smtClean="0"/>
              <a:t>than at Reading or Writing.</a:t>
            </a:r>
          </a:p>
          <a:p>
            <a:pPr marL="285750" indent="-285750">
              <a:spcAft>
                <a:spcPts val="600"/>
              </a:spcAft>
              <a:buFont typeface="Arial" panose="020B0604020202020204" pitchFamily="34" charset="0"/>
              <a:buChar char="•"/>
            </a:pPr>
            <a:r>
              <a:rPr lang="en-GB" dirty="0" smtClean="0"/>
              <a:t>Not until Stage E do EAL pupils outperform English Only pupils. Stage D pupils were performing below their monolingual peers.</a:t>
            </a:r>
          </a:p>
          <a:p>
            <a:pPr marL="285750" indent="-285750">
              <a:spcAft>
                <a:spcPts val="600"/>
              </a:spcAft>
              <a:buFont typeface="Arial" panose="020B0604020202020204" pitchFamily="34" charset="0"/>
              <a:buChar char="•"/>
            </a:pPr>
            <a:r>
              <a:rPr lang="en-GB" dirty="0" smtClean="0"/>
              <a:t>The achievement of fully fluent in English pupils continues to be high, 17 percentage points above the overall test average for all pupils.</a:t>
            </a:r>
            <a:endParaRPr lang="en-GB" dirty="0"/>
          </a:p>
        </p:txBody>
      </p:sp>
    </p:spTree>
    <p:extLst>
      <p:ext uri="{BB962C8B-B14F-4D97-AF65-F5344CB8AC3E}">
        <p14:creationId xmlns:p14="http://schemas.microsoft.com/office/powerpoint/2010/main" val="61628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School Census 2018</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131841"/>
              </p:ext>
            </p:extLst>
          </p:nvPr>
        </p:nvGraphicFramePr>
        <p:xfrm>
          <a:off x="6046840" y="2035278"/>
          <a:ext cx="5306960" cy="4114800"/>
        </p:xfrm>
        <a:graphic>
          <a:graphicData uri="http://schemas.openxmlformats.org/drawingml/2006/table">
            <a:tbl>
              <a:tblPr>
                <a:tableStyleId>{5C22544A-7EE6-4342-B048-85BDC9FD1C3A}</a:tableStyleId>
              </a:tblPr>
              <a:tblGrid>
                <a:gridCol w="2809568"/>
                <a:gridCol w="1248696"/>
                <a:gridCol w="1248696"/>
              </a:tblGrid>
              <a:tr h="686571">
                <a:tc>
                  <a:txBody>
                    <a:bodyPr/>
                    <a:lstStyle/>
                    <a:p>
                      <a:pPr algn="l" fontAlgn="b"/>
                      <a:r>
                        <a:rPr lang="en-GB" sz="2400" b="1" u="none" strike="noStrike" dirty="0">
                          <a:effectLst/>
                        </a:rPr>
                        <a:t>English Proficiency</a:t>
                      </a:r>
                      <a:endParaRPr lang="en-GB"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1" u="none" strike="noStrike" dirty="0">
                          <a:effectLst/>
                        </a:rPr>
                        <a:t>2016</a:t>
                      </a:r>
                      <a:endParaRPr lang="en-GB"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1" u="none" strike="noStrike" dirty="0">
                          <a:solidFill>
                            <a:srgbClr val="FF0000"/>
                          </a:solidFill>
                          <a:effectLst/>
                        </a:rPr>
                        <a:t>2017</a:t>
                      </a:r>
                      <a:endParaRPr lang="en-GB" sz="2400" b="1"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747">
                <a:tc>
                  <a:txBody>
                    <a:bodyPr/>
                    <a:lstStyle/>
                    <a:p>
                      <a:pPr algn="l" fontAlgn="t"/>
                      <a:r>
                        <a:rPr lang="en-GB" sz="2400" u="none" strike="noStrike" dirty="0">
                          <a:effectLst/>
                        </a:rPr>
                        <a:t>Stage A</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2400" u="none" strike="noStrike" dirty="0">
                          <a:effectLst/>
                        </a:rPr>
                        <a:t>4.0%</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solidFill>
                            <a:srgbClr val="FF0000"/>
                          </a:solidFill>
                          <a:effectLst/>
                        </a:rPr>
                        <a:t>4.2%</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9747">
                <a:tc>
                  <a:txBody>
                    <a:bodyPr/>
                    <a:lstStyle/>
                    <a:p>
                      <a:pPr algn="l" fontAlgn="t"/>
                      <a:r>
                        <a:rPr lang="en-GB" sz="2400" u="none" strike="noStrike" dirty="0">
                          <a:effectLst/>
                        </a:rPr>
                        <a:t>Stage B</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2400" u="none" strike="noStrike" dirty="0">
                          <a:effectLst/>
                        </a:rPr>
                        <a:t>7.8%</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solidFill>
                            <a:srgbClr val="FF0000"/>
                          </a:solidFill>
                          <a:effectLst/>
                        </a:rPr>
                        <a:t>8.0%</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747">
                <a:tc>
                  <a:txBody>
                    <a:bodyPr/>
                    <a:lstStyle/>
                    <a:p>
                      <a:pPr algn="l" fontAlgn="t"/>
                      <a:r>
                        <a:rPr lang="en-GB" sz="2400" u="none" strike="noStrike" dirty="0">
                          <a:effectLst/>
                        </a:rPr>
                        <a:t>Stage C</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2400" u="none" strike="noStrike" dirty="0">
                          <a:effectLst/>
                        </a:rPr>
                        <a:t>11.2%</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solidFill>
                            <a:srgbClr val="FF0000"/>
                          </a:solidFill>
                          <a:effectLst/>
                        </a:rPr>
                        <a:t>11.5%</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9747">
                <a:tc>
                  <a:txBody>
                    <a:bodyPr/>
                    <a:lstStyle/>
                    <a:p>
                      <a:pPr algn="l" fontAlgn="t"/>
                      <a:r>
                        <a:rPr lang="en-GB" sz="2400" u="none" strike="noStrike">
                          <a:effectLst/>
                        </a:rPr>
                        <a:t>Stage D</a:t>
                      </a:r>
                      <a:endParaRPr lang="en-GB"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2400" u="none" strike="noStrike" dirty="0">
                          <a:effectLst/>
                        </a:rPr>
                        <a:t>11.1%</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solidFill>
                            <a:srgbClr val="FF0000"/>
                          </a:solidFill>
                          <a:effectLst/>
                        </a:rPr>
                        <a:t>10.9%</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747">
                <a:tc>
                  <a:txBody>
                    <a:bodyPr/>
                    <a:lstStyle/>
                    <a:p>
                      <a:pPr algn="l" fontAlgn="t"/>
                      <a:r>
                        <a:rPr lang="en-GB" sz="2400" u="none" strike="noStrike" dirty="0">
                          <a:effectLst/>
                        </a:rPr>
                        <a:t>Stage E</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2400" u="none" strike="noStrike" dirty="0">
                          <a:effectLst/>
                        </a:rPr>
                        <a:t>13.9%</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solidFill>
                            <a:srgbClr val="FF0000"/>
                          </a:solidFill>
                          <a:effectLst/>
                        </a:rPr>
                        <a:t>14.3%</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9747">
                <a:tc>
                  <a:txBody>
                    <a:bodyPr/>
                    <a:lstStyle/>
                    <a:p>
                      <a:pPr algn="l" fontAlgn="t"/>
                      <a:r>
                        <a:rPr lang="en-GB" sz="2400" u="none" strike="noStrike">
                          <a:effectLst/>
                        </a:rPr>
                        <a:t>English Only</a:t>
                      </a:r>
                      <a:endParaRPr lang="en-GB"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2400" u="none" strike="noStrike" dirty="0">
                          <a:effectLst/>
                        </a:rPr>
                        <a:t>50.5%</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solidFill>
                            <a:srgbClr val="FF0000"/>
                          </a:solidFill>
                          <a:effectLst/>
                        </a:rPr>
                        <a:t>49.2%</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747">
                <a:tc>
                  <a:txBody>
                    <a:bodyPr/>
                    <a:lstStyle/>
                    <a:p>
                      <a:pPr algn="l" fontAlgn="t"/>
                      <a:r>
                        <a:rPr lang="en-GB" sz="2400" u="none" strike="noStrike" dirty="0">
                          <a:effectLst/>
                        </a:rPr>
                        <a:t>Not yet assessed</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2400" u="none" strike="noStrike" dirty="0">
                          <a:effectLst/>
                        </a:rPr>
                        <a:t>1.5%</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solidFill>
                            <a:srgbClr val="FF0000"/>
                          </a:solidFill>
                          <a:effectLst/>
                        </a:rPr>
                        <a:t>1.9%</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838199" y="2232101"/>
            <a:ext cx="5061155" cy="36163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dirty="0"/>
              <a:t>L</a:t>
            </a:r>
            <a:r>
              <a:rPr lang="en-GB" sz="2800" dirty="0" smtClean="0"/>
              <a:t>evels of EAL English proficiency stages consistent with 2016</a:t>
            </a:r>
          </a:p>
          <a:p>
            <a:pPr marL="285750" indent="-285750">
              <a:spcAft>
                <a:spcPts val="600"/>
              </a:spcAft>
              <a:buFont typeface="Arial" panose="020B0604020202020204" pitchFamily="34" charset="0"/>
              <a:buChar char="•"/>
            </a:pPr>
            <a:r>
              <a:rPr lang="en-GB" sz="2800" dirty="0" smtClean="0"/>
              <a:t>1.3% fewer English Only/non-EAL pupils</a:t>
            </a:r>
          </a:p>
          <a:p>
            <a:pPr marL="285750" indent="-285750">
              <a:spcAft>
                <a:spcPts val="600"/>
              </a:spcAft>
              <a:buFont typeface="Arial" panose="020B0604020202020204" pitchFamily="34" charset="0"/>
              <a:buChar char="•"/>
            </a:pPr>
            <a:r>
              <a:rPr lang="en-GB" sz="2800" b="1" dirty="0" smtClean="0"/>
              <a:t>“Not yet assessed” </a:t>
            </a:r>
            <a:r>
              <a:rPr lang="en-GB" sz="2800" dirty="0" smtClean="0"/>
              <a:t>up by 0.4%, a total of 575 pupils.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0171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Nursery Schools 2018</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6562284"/>
              </p:ext>
            </p:extLst>
          </p:nvPr>
        </p:nvGraphicFramePr>
        <p:xfrm>
          <a:off x="6096000" y="2029901"/>
          <a:ext cx="5115231" cy="4061181"/>
        </p:xfrm>
        <a:graphic>
          <a:graphicData uri="http://schemas.openxmlformats.org/drawingml/2006/table">
            <a:tbl>
              <a:tblPr>
                <a:tableStyleId>{5C22544A-7EE6-4342-B048-85BDC9FD1C3A}</a:tableStyleId>
              </a:tblPr>
              <a:tblGrid>
                <a:gridCol w="2865233"/>
                <a:gridCol w="1124999"/>
                <a:gridCol w="1124999"/>
              </a:tblGrid>
              <a:tr h="544793">
                <a:tc>
                  <a:txBody>
                    <a:bodyPr/>
                    <a:lstStyle/>
                    <a:p>
                      <a:pPr algn="l" fontAlgn="ctr"/>
                      <a:r>
                        <a:rPr lang="en-GB" sz="2400" b="1" u="none" strike="noStrike" dirty="0">
                          <a:effectLst/>
                        </a:rPr>
                        <a:t>English Proficiency</a:t>
                      </a:r>
                      <a:endParaRPr lang="en-GB"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u="none" strike="noStrike" dirty="0">
                          <a:effectLst/>
                        </a:rPr>
                        <a:t>2016</a:t>
                      </a:r>
                      <a:endParaRPr lang="en-GB"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u="none" strike="noStrike" dirty="0">
                          <a:solidFill>
                            <a:srgbClr val="FF0000"/>
                          </a:solidFill>
                          <a:effectLst/>
                        </a:rPr>
                        <a:t>2017</a:t>
                      </a:r>
                      <a:endParaRPr lang="en-GB" sz="2400" b="1"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029">
                <a:tc>
                  <a:txBody>
                    <a:bodyPr/>
                    <a:lstStyle/>
                    <a:p>
                      <a:pPr algn="l" fontAlgn="ctr"/>
                      <a:r>
                        <a:rPr lang="en-GB" sz="2400" u="none" strike="noStrike" dirty="0">
                          <a:effectLst/>
                        </a:rPr>
                        <a:t>Stage A</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effectLst/>
                        </a:rPr>
                        <a:t>14.5%</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solidFill>
                            <a:srgbClr val="FF0000"/>
                          </a:solidFill>
                          <a:effectLst/>
                        </a:rPr>
                        <a:t>12.6%</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266">
                <a:tc>
                  <a:txBody>
                    <a:bodyPr/>
                    <a:lstStyle/>
                    <a:p>
                      <a:pPr algn="l" fontAlgn="ctr"/>
                      <a:r>
                        <a:rPr lang="en-GB" sz="2400" u="none" strike="noStrike" dirty="0">
                          <a:effectLst/>
                        </a:rPr>
                        <a:t>Stage B</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effectLst/>
                        </a:rPr>
                        <a:t>12.2%</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solidFill>
                            <a:srgbClr val="FF0000"/>
                          </a:solidFill>
                          <a:effectLst/>
                        </a:rPr>
                        <a:t>15.2%</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266">
                <a:tc>
                  <a:txBody>
                    <a:bodyPr/>
                    <a:lstStyle/>
                    <a:p>
                      <a:pPr algn="l" fontAlgn="ctr"/>
                      <a:r>
                        <a:rPr lang="en-GB" sz="2400" u="none" strike="noStrike" dirty="0">
                          <a:effectLst/>
                        </a:rPr>
                        <a:t>Stage C</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effectLst/>
                        </a:rPr>
                        <a:t>11.4%</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solidFill>
                            <a:srgbClr val="FF0000"/>
                          </a:solidFill>
                          <a:effectLst/>
                        </a:rPr>
                        <a:t>8.2%</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266">
                <a:tc>
                  <a:txBody>
                    <a:bodyPr/>
                    <a:lstStyle/>
                    <a:p>
                      <a:pPr algn="l" fontAlgn="ctr"/>
                      <a:r>
                        <a:rPr lang="en-GB" sz="2400" u="none" strike="noStrike">
                          <a:effectLst/>
                        </a:rPr>
                        <a:t>Stage D</a:t>
                      </a:r>
                      <a:endParaRPr lang="en-GB"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effectLst/>
                        </a:rPr>
                        <a:t>4.8%</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solidFill>
                            <a:srgbClr val="FF0000"/>
                          </a:solidFill>
                          <a:effectLst/>
                        </a:rPr>
                        <a:t>4.0%</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266">
                <a:tc>
                  <a:txBody>
                    <a:bodyPr/>
                    <a:lstStyle/>
                    <a:p>
                      <a:pPr algn="l" fontAlgn="ctr"/>
                      <a:r>
                        <a:rPr lang="en-GB" sz="2400" u="none" strike="noStrike" dirty="0">
                          <a:effectLst/>
                        </a:rPr>
                        <a:t>Stage E</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effectLst/>
                        </a:rPr>
                        <a:t>3.9%</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solidFill>
                            <a:srgbClr val="FF0000"/>
                          </a:solidFill>
                          <a:effectLst/>
                        </a:rPr>
                        <a:t>2.7%</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266">
                <a:tc>
                  <a:txBody>
                    <a:bodyPr/>
                    <a:lstStyle/>
                    <a:p>
                      <a:pPr algn="l" fontAlgn="ctr"/>
                      <a:r>
                        <a:rPr lang="en-GB" sz="2400" u="none" strike="noStrike">
                          <a:effectLst/>
                        </a:rPr>
                        <a:t>English Only</a:t>
                      </a:r>
                      <a:endParaRPr lang="en-GB"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effectLst/>
                        </a:rPr>
                        <a:t>50.2%</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solidFill>
                            <a:srgbClr val="FF0000"/>
                          </a:solidFill>
                          <a:effectLst/>
                        </a:rPr>
                        <a:t>48.6%</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029">
                <a:tc>
                  <a:txBody>
                    <a:bodyPr/>
                    <a:lstStyle/>
                    <a:p>
                      <a:pPr algn="l" fontAlgn="ctr"/>
                      <a:r>
                        <a:rPr lang="en-GB" sz="2400" u="none" strike="noStrike" dirty="0">
                          <a:effectLst/>
                        </a:rPr>
                        <a:t>Not yet assessed</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effectLst/>
                        </a:rPr>
                        <a:t>3.1%</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solidFill>
                            <a:srgbClr val="FF0000"/>
                          </a:solidFill>
                          <a:effectLst/>
                        </a:rPr>
                        <a:t>8.6%</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427702" y="1690688"/>
            <a:ext cx="5515897" cy="49090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smtClean="0"/>
              <a:t>About 2 in 3 EAL pupils in Nurseries are at early stages of English proficiency (A&amp;B)</a:t>
            </a:r>
          </a:p>
          <a:p>
            <a:pPr marL="285750" indent="-285750">
              <a:spcAft>
                <a:spcPts val="600"/>
              </a:spcAft>
              <a:buFont typeface="Arial" panose="020B0604020202020204" pitchFamily="34" charset="0"/>
              <a:buChar char="•"/>
            </a:pPr>
            <a:r>
              <a:rPr lang="en-GB" sz="2400" dirty="0" smtClean="0"/>
              <a:t>Apart from Stage B, overall drop in pupils at all other stages.</a:t>
            </a:r>
          </a:p>
          <a:p>
            <a:pPr marL="285750" indent="-285750">
              <a:spcAft>
                <a:spcPts val="600"/>
              </a:spcAft>
              <a:buFont typeface="Arial" panose="020B0604020202020204" pitchFamily="34" charset="0"/>
              <a:buChar char="•"/>
            </a:pPr>
            <a:r>
              <a:rPr lang="en-GB" sz="2400" dirty="0" smtClean="0"/>
              <a:t>Drop in pupils recorded as English Only</a:t>
            </a:r>
          </a:p>
          <a:p>
            <a:pPr marL="285750" indent="-285750">
              <a:spcAft>
                <a:spcPts val="600"/>
              </a:spcAft>
              <a:buFont typeface="Arial" panose="020B0604020202020204" pitchFamily="34" charset="0"/>
              <a:buChar char="•"/>
            </a:pPr>
            <a:r>
              <a:rPr lang="en-GB" sz="2400" dirty="0" smtClean="0"/>
              <a:t>Large rise in numbers of pupils who are “Not Yet Assessed”</a:t>
            </a:r>
          </a:p>
          <a:p>
            <a:pPr marL="633413" indent="-368300">
              <a:spcAft>
                <a:spcPts val="600"/>
              </a:spcAft>
              <a:buSzPct val="75000"/>
              <a:buFont typeface="Wingdings" panose="05000000000000000000" pitchFamily="2" charset="2"/>
              <a:buChar char="Ø"/>
            </a:pPr>
            <a:r>
              <a:rPr lang="en-GB" sz="2400" dirty="0" smtClean="0"/>
              <a:t>2 nurseries had between 15-20% “Not yet assessed”</a:t>
            </a:r>
          </a:p>
          <a:p>
            <a:pPr marL="633413" indent="-368300">
              <a:spcAft>
                <a:spcPts val="600"/>
              </a:spcAft>
              <a:buSzPct val="75000"/>
              <a:buFont typeface="Wingdings" panose="05000000000000000000" pitchFamily="2" charset="2"/>
              <a:buChar char="Ø"/>
            </a:pPr>
            <a:r>
              <a:rPr lang="en-GB" sz="2400" dirty="0" smtClean="0"/>
              <a:t>N1 had 13.7% “Not yet assessed”, N2 had 6.0% “Not yet assessed</a:t>
            </a:r>
            <a:r>
              <a:rPr lang="en-GB" sz="2200" dirty="0" smtClean="0"/>
              <a:t>”</a:t>
            </a:r>
            <a:endParaRPr lang="en-GB" sz="2200" dirty="0"/>
          </a:p>
        </p:txBody>
      </p:sp>
    </p:spTree>
    <p:extLst>
      <p:ext uri="{BB962C8B-B14F-4D97-AF65-F5344CB8AC3E}">
        <p14:creationId xmlns:p14="http://schemas.microsoft.com/office/powerpoint/2010/main" val="1706848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Primary Schools 2018</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7106164"/>
              </p:ext>
            </p:extLst>
          </p:nvPr>
        </p:nvGraphicFramePr>
        <p:xfrm>
          <a:off x="5943600" y="2055118"/>
          <a:ext cx="5410200" cy="3888480"/>
        </p:xfrm>
        <a:graphic>
          <a:graphicData uri="http://schemas.openxmlformats.org/drawingml/2006/table">
            <a:tbl>
              <a:tblPr>
                <a:tableStyleId>{5C22544A-7EE6-4342-B048-85BDC9FD1C3A}</a:tableStyleId>
              </a:tblPr>
              <a:tblGrid>
                <a:gridCol w="2687090"/>
                <a:gridCol w="1361555"/>
                <a:gridCol w="1361555"/>
              </a:tblGrid>
              <a:tr h="486060">
                <a:tc>
                  <a:txBody>
                    <a:bodyPr/>
                    <a:lstStyle/>
                    <a:p>
                      <a:pPr algn="l" fontAlgn="ctr"/>
                      <a:r>
                        <a:rPr lang="en-GB" sz="2400" b="1" u="none" strike="noStrike" dirty="0">
                          <a:effectLst/>
                        </a:rPr>
                        <a:t>English Proficiency</a:t>
                      </a:r>
                      <a:endParaRPr lang="en-GB"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u="none" strike="noStrike" dirty="0">
                          <a:effectLst/>
                        </a:rPr>
                        <a:t>2016</a:t>
                      </a:r>
                      <a:endParaRPr lang="en-GB"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u="none" strike="noStrike" dirty="0">
                          <a:solidFill>
                            <a:srgbClr val="FF0000"/>
                          </a:solidFill>
                          <a:effectLst/>
                        </a:rPr>
                        <a:t>2017</a:t>
                      </a:r>
                      <a:endParaRPr lang="en-GB" sz="2400" b="1"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060">
                <a:tc>
                  <a:txBody>
                    <a:bodyPr/>
                    <a:lstStyle/>
                    <a:p>
                      <a:pPr algn="l" fontAlgn="ctr"/>
                      <a:r>
                        <a:rPr lang="en-GB" sz="2400" u="none" strike="noStrike" dirty="0">
                          <a:effectLst/>
                        </a:rPr>
                        <a:t>Stage A</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effectLst/>
                        </a:rPr>
                        <a:t>5.1%</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smtClean="0">
                          <a:solidFill>
                            <a:srgbClr val="FF0000"/>
                          </a:solidFill>
                          <a:effectLst/>
                        </a:rPr>
                        <a:t>4.5%</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060">
                <a:tc>
                  <a:txBody>
                    <a:bodyPr/>
                    <a:lstStyle/>
                    <a:p>
                      <a:pPr algn="l" fontAlgn="ctr"/>
                      <a:r>
                        <a:rPr lang="en-GB" sz="2400" u="none" strike="noStrike" dirty="0">
                          <a:effectLst/>
                        </a:rPr>
                        <a:t>Stage B</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a:effectLst/>
                        </a:rPr>
                        <a:t>10.2%</a:t>
                      </a:r>
                      <a:endParaRPr lang="en-GB"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smtClean="0">
                          <a:solidFill>
                            <a:srgbClr val="FF0000"/>
                          </a:solidFill>
                          <a:effectLst/>
                        </a:rPr>
                        <a:t>9.7%</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060">
                <a:tc>
                  <a:txBody>
                    <a:bodyPr/>
                    <a:lstStyle/>
                    <a:p>
                      <a:pPr algn="l" fontAlgn="ctr"/>
                      <a:r>
                        <a:rPr lang="en-GB" sz="2400" u="none" strike="noStrike" dirty="0">
                          <a:effectLst/>
                        </a:rPr>
                        <a:t>Stage C</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effectLst/>
                        </a:rPr>
                        <a:t>13.9%</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smtClean="0">
                          <a:solidFill>
                            <a:srgbClr val="FF0000"/>
                          </a:solidFill>
                          <a:effectLst/>
                        </a:rPr>
                        <a:t>14.5%</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060">
                <a:tc>
                  <a:txBody>
                    <a:bodyPr/>
                    <a:lstStyle/>
                    <a:p>
                      <a:pPr algn="l" fontAlgn="ctr"/>
                      <a:r>
                        <a:rPr lang="en-GB" sz="2400" u="none" strike="noStrike">
                          <a:effectLst/>
                        </a:rPr>
                        <a:t>Stage D</a:t>
                      </a:r>
                      <a:endParaRPr lang="en-GB"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effectLst/>
                        </a:rPr>
                        <a:t>10.8%</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smtClean="0">
                          <a:solidFill>
                            <a:srgbClr val="FF0000"/>
                          </a:solidFill>
                          <a:effectLst/>
                        </a:rPr>
                        <a:t>11.9%</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060">
                <a:tc>
                  <a:txBody>
                    <a:bodyPr/>
                    <a:lstStyle/>
                    <a:p>
                      <a:pPr algn="l" fontAlgn="ctr"/>
                      <a:r>
                        <a:rPr lang="en-GB" sz="2400" u="none" strike="noStrike" dirty="0">
                          <a:effectLst/>
                        </a:rPr>
                        <a:t>Stage E</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effectLst/>
                        </a:rPr>
                        <a:t>9.4%</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smtClean="0">
                          <a:solidFill>
                            <a:srgbClr val="FF0000"/>
                          </a:solidFill>
                          <a:effectLst/>
                        </a:rPr>
                        <a:t>10.8%</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060">
                <a:tc>
                  <a:txBody>
                    <a:bodyPr/>
                    <a:lstStyle/>
                    <a:p>
                      <a:pPr algn="l" fontAlgn="ctr"/>
                      <a:r>
                        <a:rPr lang="en-GB" sz="2400" u="none" strike="noStrike">
                          <a:effectLst/>
                        </a:rPr>
                        <a:t>English Only</a:t>
                      </a:r>
                      <a:endParaRPr lang="en-GB"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effectLst/>
                        </a:rPr>
                        <a:t>49.1%</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smtClean="0">
                          <a:solidFill>
                            <a:srgbClr val="FF0000"/>
                          </a:solidFill>
                          <a:effectLst/>
                        </a:rPr>
                        <a:t>48.1%</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060">
                <a:tc>
                  <a:txBody>
                    <a:bodyPr/>
                    <a:lstStyle/>
                    <a:p>
                      <a:pPr algn="l" fontAlgn="ctr"/>
                      <a:r>
                        <a:rPr lang="en-GB" sz="2400" u="none" strike="noStrike" dirty="0">
                          <a:effectLst/>
                        </a:rPr>
                        <a:t>Not yet assessed</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a:effectLst/>
                        </a:rPr>
                        <a:t>1.5%</a:t>
                      </a:r>
                      <a:endParaRPr lang="en-GB"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400" u="none" strike="noStrike" dirty="0" smtClean="0">
                          <a:solidFill>
                            <a:srgbClr val="FF0000"/>
                          </a:solidFill>
                          <a:effectLst/>
                        </a:rPr>
                        <a:t>0.5%</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838200" y="2055118"/>
            <a:ext cx="4943168" cy="37240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smtClean="0"/>
              <a:t>Small drop in Stage A and B pupils</a:t>
            </a:r>
          </a:p>
          <a:p>
            <a:pPr marL="285750" indent="-285750">
              <a:spcAft>
                <a:spcPts val="600"/>
              </a:spcAft>
              <a:buFont typeface="Arial" panose="020B0604020202020204" pitchFamily="34" charset="0"/>
              <a:buChar char="•"/>
            </a:pPr>
            <a:r>
              <a:rPr lang="en-GB" sz="2400" dirty="0" smtClean="0"/>
              <a:t>Small rise in Stage C,D and E pupil</a:t>
            </a:r>
          </a:p>
          <a:p>
            <a:pPr marL="285750" indent="-285750">
              <a:spcAft>
                <a:spcPts val="600"/>
              </a:spcAft>
              <a:buFont typeface="Arial" panose="020B0604020202020204" pitchFamily="34" charset="0"/>
              <a:buChar char="•"/>
            </a:pPr>
            <a:r>
              <a:rPr lang="en-GB" sz="2400" dirty="0" smtClean="0"/>
              <a:t>“Not yet assessed” pupils has fallen</a:t>
            </a:r>
          </a:p>
          <a:p>
            <a:pPr marL="722313" indent="-457200">
              <a:spcAft>
                <a:spcPts val="600"/>
              </a:spcAft>
              <a:buSzPct val="80000"/>
              <a:buFont typeface="Wingdings" panose="05000000000000000000" pitchFamily="2" charset="2"/>
              <a:buChar char="Ø"/>
            </a:pPr>
            <a:r>
              <a:rPr lang="en-GB" sz="2400" dirty="0" smtClean="0"/>
              <a:t>75% primary schools had no “Not yet assessed” pupils</a:t>
            </a:r>
          </a:p>
          <a:p>
            <a:pPr marL="722313" indent="-457200">
              <a:spcAft>
                <a:spcPts val="600"/>
              </a:spcAft>
              <a:buSzPct val="80000"/>
              <a:buFont typeface="Wingdings" panose="05000000000000000000" pitchFamily="2" charset="2"/>
              <a:buChar char="Ø"/>
            </a:pPr>
            <a:r>
              <a:rPr lang="en-GB" sz="2400" dirty="0" smtClean="0"/>
              <a:t>However, 4 primary schools had over 10% “Not yet assessed”, predominantly in Reception and Year 1 – New intake?</a:t>
            </a:r>
          </a:p>
        </p:txBody>
      </p:sp>
    </p:spTree>
    <p:extLst>
      <p:ext uri="{BB962C8B-B14F-4D97-AF65-F5344CB8AC3E}">
        <p14:creationId xmlns:p14="http://schemas.microsoft.com/office/powerpoint/2010/main" val="4161951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English Proficiency by Key Stage</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7301549"/>
              </p:ext>
            </p:extLst>
          </p:nvPr>
        </p:nvGraphicFramePr>
        <p:xfrm>
          <a:off x="838200" y="1690688"/>
          <a:ext cx="10515600" cy="4884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0283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EAL Pupils Only by Year Group</a:t>
            </a:r>
            <a:endParaRPr lang="en-GB" b="1" dirty="0">
              <a:solidFill>
                <a:srgbClr val="0033CC"/>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7590794"/>
              </p:ext>
            </p:extLst>
          </p:nvPr>
        </p:nvGraphicFramePr>
        <p:xfrm>
          <a:off x="838200" y="1435660"/>
          <a:ext cx="10515600" cy="5220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827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Assessment and Data Good Practice</a:t>
            </a:r>
            <a:endParaRPr lang="en-GB" b="1" dirty="0">
              <a:solidFill>
                <a:srgbClr val="0033CC"/>
              </a:solidFill>
            </a:endParaRPr>
          </a:p>
        </p:txBody>
      </p:sp>
      <p:sp>
        <p:nvSpPr>
          <p:cNvPr id="3" name="Content Placeholder 2"/>
          <p:cNvSpPr>
            <a:spLocks noGrp="1"/>
          </p:cNvSpPr>
          <p:nvPr>
            <p:ph idx="1"/>
          </p:nvPr>
        </p:nvSpPr>
        <p:spPr/>
        <p:txBody>
          <a:bodyPr/>
          <a:lstStyle/>
          <a:p>
            <a:r>
              <a:rPr lang="en-GB" dirty="0" smtClean="0"/>
              <a:t>“Not yet assessed” numbers suggest that many new pupils are not being assessed before the Spring Census – try to assess in Autumn term</a:t>
            </a:r>
          </a:p>
          <a:p>
            <a:r>
              <a:rPr lang="en-GB" dirty="0" smtClean="0"/>
              <a:t>English Proficiency assessment is for EAL pupils ONLY</a:t>
            </a:r>
          </a:p>
          <a:p>
            <a:r>
              <a:rPr lang="en-GB" dirty="0" smtClean="0"/>
              <a:t>Review recorded language to ensure it corresponds with the presence of a stage of proficiency – if EAL, language recorded should be that which is not English (or British Sign Language)</a:t>
            </a:r>
          </a:p>
        </p:txBody>
      </p:sp>
    </p:spTree>
    <p:extLst>
      <p:ext uri="{BB962C8B-B14F-4D97-AF65-F5344CB8AC3E}">
        <p14:creationId xmlns:p14="http://schemas.microsoft.com/office/powerpoint/2010/main" val="243744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Why EAL Matters</a:t>
            </a:r>
            <a:endParaRPr lang="en-GB" b="1" dirty="0">
              <a:solidFill>
                <a:srgbClr val="0033CC"/>
              </a:solidFill>
            </a:endParaRPr>
          </a:p>
        </p:txBody>
      </p:sp>
      <p:sp>
        <p:nvSpPr>
          <p:cNvPr id="3" name="Content Placeholder 2"/>
          <p:cNvSpPr>
            <a:spLocks noGrp="1"/>
          </p:cNvSpPr>
          <p:nvPr>
            <p:ph idx="1"/>
          </p:nvPr>
        </p:nvSpPr>
        <p:spPr>
          <a:xfrm>
            <a:off x="6601315" y="3203648"/>
            <a:ext cx="10610644" cy="5668419"/>
          </a:xfrm>
        </p:spPr>
        <p:txBody>
          <a:bodyPr/>
          <a:lstStyle/>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15" y="2175035"/>
            <a:ext cx="7201097" cy="4288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573" y="1634422"/>
            <a:ext cx="4248442" cy="50783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EAL population in England is growing.</a:t>
            </a:r>
          </a:p>
          <a:p>
            <a:pPr marL="285750" indent="-285750">
              <a:buFont typeface="Arial" panose="020B0604020202020204" pitchFamily="34" charset="0"/>
              <a:buChar char="•"/>
            </a:pPr>
            <a:r>
              <a:rPr lang="en-GB" dirty="0" smtClean="0"/>
              <a:t>EAL has seen a dramatic rise, from 500,000 in 1997 to 1.3 million in 2017. This is about 20% of all pupils in England </a:t>
            </a:r>
            <a:r>
              <a:rPr lang="en-GB" dirty="0" smtClean="0">
                <a:solidFill>
                  <a:srgbClr val="FF0000"/>
                </a:solidFill>
              </a:rPr>
              <a:t>(About 50% of Lambeth pupils)</a:t>
            </a:r>
          </a:p>
          <a:p>
            <a:pPr marL="285750" indent="-285750">
              <a:buFont typeface="Arial" panose="020B0604020202020204" pitchFamily="34" charset="0"/>
              <a:buChar char="•"/>
            </a:pPr>
            <a:r>
              <a:rPr lang="en-GB" dirty="0" smtClean="0"/>
              <a:t>Accordingly, levels of pupils who are </a:t>
            </a:r>
            <a:r>
              <a:rPr lang="en-GB" b="1" i="1" dirty="0" smtClean="0"/>
              <a:t>not proficient</a:t>
            </a:r>
            <a:r>
              <a:rPr lang="en-GB" dirty="0" smtClean="0"/>
              <a:t> in English has also increased.</a:t>
            </a:r>
          </a:p>
          <a:p>
            <a:pPr marL="285750" indent="-285750">
              <a:buFont typeface="Arial" panose="020B0604020202020204" pitchFamily="34" charset="0"/>
              <a:buChar char="•"/>
            </a:pPr>
            <a:r>
              <a:rPr lang="en-GB" dirty="0" smtClean="0"/>
              <a:t>Over 350 different languages spoken in England’s schools </a:t>
            </a:r>
            <a:r>
              <a:rPr lang="en-GB" dirty="0" smtClean="0">
                <a:solidFill>
                  <a:srgbClr val="FF0000"/>
                </a:solidFill>
              </a:rPr>
              <a:t>(141 languages in Lambeth)</a:t>
            </a:r>
          </a:p>
          <a:p>
            <a:pPr marL="285750" indent="-285750">
              <a:buFont typeface="Arial" panose="020B0604020202020204" pitchFamily="34" charset="0"/>
              <a:buChar char="•"/>
            </a:pPr>
            <a:r>
              <a:rPr lang="en-GB" dirty="0" smtClean="0"/>
              <a:t>Research has shown that pupils who are not proficient in English perform significantly lower than national expected standards at all Key Stages. However, EAL pupils who are fully fluent in English perform significantly higher than monolingual English speakers and the national average.</a:t>
            </a:r>
          </a:p>
        </p:txBody>
      </p:sp>
      <p:sp>
        <p:nvSpPr>
          <p:cNvPr id="5" name="TextBox 4"/>
          <p:cNvSpPr txBox="1"/>
          <p:nvPr/>
        </p:nvSpPr>
        <p:spPr>
          <a:xfrm>
            <a:off x="4783015" y="1532751"/>
            <a:ext cx="7123622" cy="400110"/>
          </a:xfrm>
          <a:prstGeom prst="rect">
            <a:avLst/>
          </a:prstGeom>
          <a:noFill/>
        </p:spPr>
        <p:txBody>
          <a:bodyPr wrap="square" rtlCol="0">
            <a:spAutoFit/>
          </a:bodyPr>
          <a:lstStyle/>
          <a:p>
            <a:r>
              <a:rPr lang="en-GB" sz="2000" b="1" dirty="0" smtClean="0"/>
              <a:t>EAL Population in State-funded Schools in England 1997-2017</a:t>
            </a:r>
            <a:endParaRPr lang="en-GB" sz="2000" b="1" dirty="0"/>
          </a:p>
        </p:txBody>
      </p:sp>
    </p:spTree>
    <p:extLst>
      <p:ext uri="{BB962C8B-B14F-4D97-AF65-F5344CB8AC3E}">
        <p14:creationId xmlns:p14="http://schemas.microsoft.com/office/powerpoint/2010/main" val="41845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2017 EAL Moderations</a:t>
            </a:r>
            <a:endParaRPr lang="en-GB" b="1" dirty="0">
              <a:solidFill>
                <a:srgbClr val="0033CC"/>
              </a:solidFill>
            </a:endParaRPr>
          </a:p>
        </p:txBody>
      </p:sp>
      <p:sp>
        <p:nvSpPr>
          <p:cNvPr id="3" name="Content Placeholder 2"/>
          <p:cNvSpPr>
            <a:spLocks noGrp="1"/>
          </p:cNvSpPr>
          <p:nvPr>
            <p:ph idx="1"/>
          </p:nvPr>
        </p:nvSpPr>
        <p:spPr/>
        <p:txBody>
          <a:bodyPr>
            <a:normAutofit/>
          </a:bodyPr>
          <a:lstStyle/>
          <a:p>
            <a:pPr marL="355600" indent="-355600"/>
            <a:r>
              <a:rPr lang="en-GB" dirty="0" smtClean="0"/>
              <a:t>Accurate identification and assessment of EAL pupils essential for:</a:t>
            </a:r>
          </a:p>
          <a:p>
            <a:pPr marL="971550" lvl="1" indent="-514350">
              <a:buFont typeface="+mj-lt"/>
              <a:buAutoNum type="arabicPeriod"/>
            </a:pPr>
            <a:r>
              <a:rPr lang="en-GB" dirty="0" smtClean="0"/>
              <a:t>School grant allocation (New to the country)</a:t>
            </a:r>
          </a:p>
          <a:p>
            <a:pPr marL="971550" lvl="1" indent="-514350">
              <a:buFont typeface="+mj-lt"/>
              <a:buAutoNum type="arabicPeriod"/>
            </a:pPr>
            <a:r>
              <a:rPr lang="en-GB" dirty="0" smtClean="0"/>
              <a:t>Inform teaching and learning and performance tracking</a:t>
            </a:r>
          </a:p>
          <a:p>
            <a:pPr marL="971550" lvl="1" indent="-514350">
              <a:buFont typeface="+mj-lt"/>
              <a:buAutoNum type="arabicPeriod"/>
            </a:pPr>
            <a:r>
              <a:rPr lang="en-GB" dirty="0" smtClean="0"/>
              <a:t>Data analysis</a:t>
            </a:r>
            <a:endParaRPr lang="en-GB" dirty="0"/>
          </a:p>
          <a:p>
            <a:pPr marL="457200" lvl="1" indent="0">
              <a:buNone/>
            </a:pPr>
            <a:endParaRPr lang="en-GB" dirty="0" smtClean="0"/>
          </a:p>
          <a:p>
            <a:pPr marL="342900" lvl="1" indent="-342900"/>
            <a:r>
              <a:rPr lang="en-GB" sz="2800" dirty="0" smtClean="0"/>
              <a:t>Moderation supports schools in doing this by:</a:t>
            </a:r>
          </a:p>
          <a:p>
            <a:pPr marL="987425" lvl="1" indent="-555625">
              <a:buAutoNum type="arabicPeriod"/>
              <a:tabLst>
                <a:tab pos="898525" algn="l"/>
              </a:tabLst>
            </a:pPr>
            <a:r>
              <a:rPr lang="en-GB" dirty="0" smtClean="0"/>
              <a:t>Offering advice and good practice support to moderated schools</a:t>
            </a:r>
          </a:p>
          <a:p>
            <a:pPr marL="987425" lvl="1" indent="-555625">
              <a:buAutoNum type="arabicPeriod"/>
            </a:pPr>
            <a:r>
              <a:rPr lang="en-GB" dirty="0" smtClean="0"/>
              <a:t>Establishing standardised interpretation of assessment guidelines</a:t>
            </a:r>
          </a:p>
          <a:p>
            <a:pPr marL="987425" lvl="1" indent="-555625">
              <a:buAutoNum type="arabicPeriod"/>
            </a:pPr>
            <a:r>
              <a:rPr lang="en-GB" dirty="0" smtClean="0"/>
              <a:t>Ensuring data collected is high quality and reliable</a:t>
            </a:r>
          </a:p>
          <a:p>
            <a:pPr marL="0" lvl="1" indent="0">
              <a:buNone/>
            </a:pPr>
            <a:endParaRPr lang="en-GB" dirty="0" smtClean="0"/>
          </a:p>
          <a:p>
            <a:pPr marL="431800" lvl="1" indent="0">
              <a:buNone/>
            </a:pPr>
            <a:endParaRPr lang="en-GB" dirty="0"/>
          </a:p>
          <a:p>
            <a:pPr marL="0" lvl="1" indent="0">
              <a:buNone/>
            </a:pPr>
            <a:endParaRPr lang="en-GB" dirty="0" smtClean="0"/>
          </a:p>
          <a:p>
            <a:pPr marL="457200" lvl="1" indent="-457200">
              <a:buAutoNum type="arabicPeriod"/>
            </a:pPr>
            <a:endParaRPr lang="en-GB" dirty="0"/>
          </a:p>
        </p:txBody>
      </p:sp>
    </p:spTree>
    <p:extLst>
      <p:ext uri="{BB962C8B-B14F-4D97-AF65-F5344CB8AC3E}">
        <p14:creationId xmlns:p14="http://schemas.microsoft.com/office/powerpoint/2010/main" val="2251754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Criteria for Moderation</a:t>
            </a:r>
            <a:endParaRPr lang="en-GB" b="1" dirty="0">
              <a:solidFill>
                <a:srgbClr val="0033CC"/>
              </a:solidFill>
            </a:endParaRPr>
          </a:p>
        </p:txBody>
      </p:sp>
      <p:sp>
        <p:nvSpPr>
          <p:cNvPr id="3" name="Content Placeholder 2"/>
          <p:cNvSpPr>
            <a:spLocks noGrp="1"/>
          </p:cNvSpPr>
          <p:nvPr>
            <p:ph idx="1"/>
          </p:nvPr>
        </p:nvSpPr>
        <p:spPr>
          <a:xfrm>
            <a:off x="838199" y="1825625"/>
            <a:ext cx="11156577" cy="4351338"/>
          </a:xfrm>
        </p:spPr>
        <p:txBody>
          <a:bodyPr>
            <a:normAutofit fontScale="47500" lnSpcReduction="20000"/>
          </a:bodyPr>
          <a:lstStyle/>
          <a:p>
            <a:pPr marL="0" lvl="1" indent="363538"/>
            <a:r>
              <a:rPr lang="en-GB" sz="3600" b="1" dirty="0" smtClean="0"/>
              <a:t>Moderated schools were chosen on the basis of one of the following:</a:t>
            </a:r>
          </a:p>
          <a:p>
            <a:pPr marL="0" lvl="1" indent="0">
              <a:buNone/>
            </a:pPr>
            <a:endParaRPr lang="en-GB" sz="900" dirty="0" smtClean="0"/>
          </a:p>
          <a:p>
            <a:pPr marL="342900" lvl="1" indent="558800">
              <a:buAutoNum type="arabicPeriod"/>
            </a:pPr>
            <a:r>
              <a:rPr lang="en-GB" sz="3600" dirty="0" smtClean="0"/>
              <a:t>Schools who had directly requested support or to be moderated</a:t>
            </a:r>
          </a:p>
          <a:p>
            <a:pPr marL="342900" lvl="1" indent="558800">
              <a:buAutoNum type="arabicPeriod"/>
            </a:pPr>
            <a:r>
              <a:rPr lang="en-GB" sz="3600" dirty="0" smtClean="0"/>
              <a:t>Schools who had not been moderated in recent years</a:t>
            </a:r>
          </a:p>
          <a:p>
            <a:pPr marL="342900" lvl="1" indent="0">
              <a:buNone/>
            </a:pPr>
            <a:endParaRPr lang="en-GB" sz="3600" dirty="0" smtClean="0"/>
          </a:p>
          <a:p>
            <a:pPr marL="342900" lvl="1" indent="0">
              <a:buNone/>
            </a:pPr>
            <a:r>
              <a:rPr lang="en-GB" sz="3600" dirty="0" smtClean="0"/>
              <a:t>But also may be:</a:t>
            </a:r>
            <a:endParaRPr lang="en-GB" sz="3600" dirty="0"/>
          </a:p>
          <a:p>
            <a:pPr marL="342900" lvl="1" indent="0">
              <a:buNone/>
            </a:pPr>
            <a:endParaRPr lang="en-GB" sz="3600" dirty="0" smtClean="0"/>
          </a:p>
          <a:p>
            <a:pPr marL="342900" lvl="1" indent="0">
              <a:buNone/>
            </a:pPr>
            <a:r>
              <a:rPr lang="en-GB" sz="3600" dirty="0" smtClean="0"/>
              <a:t>3.	Showing a high level of deviation from the expected proficiency levels</a:t>
            </a:r>
          </a:p>
          <a:p>
            <a:pPr marL="342900" lvl="1" indent="0">
              <a:buNone/>
            </a:pPr>
            <a:r>
              <a:rPr lang="en-GB" sz="3600" dirty="0" smtClean="0"/>
              <a:t>4.	Having a higher number of Code N (Not yet assessed)</a:t>
            </a:r>
          </a:p>
          <a:p>
            <a:pPr marL="342900" lvl="1" indent="0">
              <a:buNone/>
            </a:pPr>
            <a:r>
              <a:rPr lang="en-GB" sz="3600" dirty="0" smtClean="0"/>
              <a:t>5.	Having more pupils whose language and English proficiency didn’t correspond</a:t>
            </a:r>
          </a:p>
          <a:p>
            <a:pPr marL="901700" lvl="1" indent="-558800">
              <a:buAutoNum type="arabicPeriod" startAt="6"/>
            </a:pPr>
            <a:endParaRPr lang="en-GB" sz="2000" dirty="0"/>
          </a:p>
          <a:p>
            <a:pPr marL="363538" lvl="1" indent="-363538">
              <a:lnSpc>
                <a:spcPct val="120000"/>
              </a:lnSpc>
            </a:pPr>
            <a:r>
              <a:rPr lang="en-GB" sz="3600" b="1" dirty="0" smtClean="0"/>
              <a:t>A random sample of around 8 EAL pupils - different year groups, stages of English proficiency, languages</a:t>
            </a:r>
          </a:p>
          <a:p>
            <a:pPr marL="0" lvl="1" indent="0">
              <a:buNone/>
            </a:pPr>
            <a:endParaRPr lang="en-GB" sz="3600" dirty="0" smtClean="0"/>
          </a:p>
          <a:p>
            <a:pPr marL="363538" lvl="1" indent="-363538"/>
            <a:r>
              <a:rPr lang="en-GB" sz="3600" b="1" dirty="0" smtClean="0"/>
              <a:t>Each pupil was assessed by moderator - outcomes compared with what was recorded</a:t>
            </a:r>
          </a:p>
          <a:p>
            <a:pPr marL="0" lvl="1" indent="0">
              <a:buNone/>
            </a:pPr>
            <a:endParaRPr lang="en-GB" sz="3600" b="1" dirty="0" smtClean="0"/>
          </a:p>
          <a:p>
            <a:pPr marL="363538" lvl="1" indent="-363538"/>
            <a:r>
              <a:rPr lang="en-GB" sz="3600" b="1" dirty="0" smtClean="0"/>
              <a:t>2017 moderation in Lambeth involved 8 schools: 1 nursery, 5 primaries, 1 special and 1 secondary </a:t>
            </a:r>
          </a:p>
          <a:p>
            <a:pPr marL="0" lvl="1" indent="0">
              <a:buNone/>
            </a:pPr>
            <a:endParaRPr lang="en-GB" dirty="0" smtClean="0"/>
          </a:p>
        </p:txBody>
      </p:sp>
    </p:spTree>
    <p:extLst>
      <p:ext uri="{BB962C8B-B14F-4D97-AF65-F5344CB8AC3E}">
        <p14:creationId xmlns:p14="http://schemas.microsoft.com/office/powerpoint/2010/main" val="3906046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Moderation Outcomes</a:t>
            </a:r>
            <a:endParaRPr lang="en-GB" b="1" dirty="0">
              <a:solidFill>
                <a:srgbClr val="0033CC"/>
              </a:solidFill>
            </a:endParaRPr>
          </a:p>
        </p:txBody>
      </p:sp>
      <p:sp>
        <p:nvSpPr>
          <p:cNvPr id="3" name="Content Placeholder 2"/>
          <p:cNvSpPr>
            <a:spLocks noGrp="1"/>
          </p:cNvSpPr>
          <p:nvPr>
            <p:ph idx="1"/>
          </p:nvPr>
        </p:nvSpPr>
        <p:spPr/>
        <p:txBody>
          <a:bodyPr>
            <a:normAutofit fontScale="70000" lnSpcReduction="20000"/>
          </a:bodyPr>
          <a:lstStyle/>
          <a:p>
            <a:r>
              <a:rPr lang="en-GB" sz="3800" b="1" dirty="0" smtClean="0"/>
              <a:t>In Early Years, Reception and Year 1, difficult to apply descriptors</a:t>
            </a:r>
          </a:p>
          <a:p>
            <a:pPr marL="0" indent="0">
              <a:buNone/>
            </a:pPr>
            <a:endParaRPr lang="en-GB" dirty="0" smtClean="0"/>
          </a:p>
          <a:p>
            <a:pPr marL="971550" indent="-457200">
              <a:buFont typeface="Wingdings" panose="05000000000000000000" pitchFamily="2" charset="2"/>
              <a:buChar char="Ø"/>
              <a:tabLst>
                <a:tab pos="981075" algn="l"/>
              </a:tabLst>
            </a:pPr>
            <a:r>
              <a:rPr lang="en-GB" dirty="0" smtClean="0"/>
              <a:t>Descriptors by Stage C are beyond the age expectation for these younger children. </a:t>
            </a:r>
          </a:p>
          <a:p>
            <a:pPr marL="514350" indent="466725">
              <a:buNone/>
            </a:pPr>
            <a:r>
              <a:rPr lang="en-GB" i="1" dirty="0" smtClean="0"/>
              <a:t>“May be able to follow more complex written English”</a:t>
            </a:r>
          </a:p>
          <a:p>
            <a:pPr marL="514350" indent="466725">
              <a:buNone/>
            </a:pPr>
            <a:r>
              <a:rPr lang="en-GB" i="1" dirty="0" smtClean="0"/>
              <a:t>“Has difficulty interpreting complex texts”</a:t>
            </a:r>
          </a:p>
          <a:p>
            <a:pPr marL="514350" indent="466725">
              <a:buNone/>
            </a:pPr>
            <a:r>
              <a:rPr lang="en-GB" i="1" dirty="0" smtClean="0"/>
              <a:t>“Strives towards more developed pieces of writing” </a:t>
            </a:r>
          </a:p>
          <a:p>
            <a:pPr marL="971550" indent="-457200">
              <a:lnSpc>
                <a:spcPct val="120000"/>
              </a:lnSpc>
              <a:buFont typeface="Wingdings" panose="05000000000000000000" pitchFamily="2" charset="2"/>
              <a:buChar char="Ø"/>
              <a:tabLst>
                <a:tab pos="981075" algn="l"/>
              </a:tabLst>
            </a:pPr>
            <a:r>
              <a:rPr lang="en-GB" dirty="0" smtClean="0"/>
              <a:t>Some schools are retaining children at Stage A and B based strictly on these criteria, others are trying to find age-appropriate interpretations and moving to C or D – inconsistent</a:t>
            </a:r>
          </a:p>
          <a:p>
            <a:pPr marL="514350" indent="0">
              <a:buNone/>
              <a:tabLst>
                <a:tab pos="981075" algn="l"/>
              </a:tabLst>
            </a:pPr>
            <a:endParaRPr lang="en-GB" dirty="0" smtClean="0"/>
          </a:p>
          <a:p>
            <a:pPr marL="268288" indent="-268288"/>
            <a:r>
              <a:rPr lang="en-GB" sz="3800" b="1" dirty="0" smtClean="0"/>
              <a:t>EAL or SEN?</a:t>
            </a:r>
          </a:p>
          <a:p>
            <a:pPr marL="0" indent="0">
              <a:buNone/>
            </a:pPr>
            <a:endParaRPr lang="en-GB" dirty="0" smtClean="0"/>
          </a:p>
          <a:p>
            <a:pPr marL="268288" indent="-268288"/>
            <a:r>
              <a:rPr lang="en-GB" sz="3800" b="1" dirty="0" smtClean="0"/>
              <a:t>Pupils at Stage A,B or C achieving age-related expectations</a:t>
            </a:r>
          </a:p>
        </p:txBody>
      </p:sp>
    </p:spTree>
    <p:extLst>
      <p:ext uri="{BB962C8B-B14F-4D97-AF65-F5344CB8AC3E}">
        <p14:creationId xmlns:p14="http://schemas.microsoft.com/office/powerpoint/2010/main" val="4041784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Moderation Recommendations</a:t>
            </a:r>
            <a:endParaRPr lang="en-GB" b="1" dirty="0">
              <a:solidFill>
                <a:srgbClr val="0033CC"/>
              </a:solidFill>
            </a:endParaRPr>
          </a:p>
        </p:txBody>
      </p:sp>
      <p:sp>
        <p:nvSpPr>
          <p:cNvPr id="3" name="Content Placeholder 2"/>
          <p:cNvSpPr>
            <a:spLocks noGrp="1"/>
          </p:cNvSpPr>
          <p:nvPr>
            <p:ph idx="1"/>
          </p:nvPr>
        </p:nvSpPr>
        <p:spPr>
          <a:xfrm>
            <a:off x="838199" y="1825625"/>
            <a:ext cx="11116236" cy="4351338"/>
          </a:xfrm>
        </p:spPr>
        <p:txBody>
          <a:bodyPr>
            <a:normAutofit fontScale="92500" lnSpcReduction="10000"/>
          </a:bodyPr>
          <a:lstStyle/>
          <a:p>
            <a:r>
              <a:rPr lang="en-GB" dirty="0" smtClean="0"/>
              <a:t>Reassess all children before Spring Census, especially the borderline children</a:t>
            </a:r>
          </a:p>
          <a:p>
            <a:r>
              <a:rPr lang="en-GB" dirty="0"/>
              <a:t>Comparing curriculum assessments with EAL stages is a useful </a:t>
            </a:r>
            <a:r>
              <a:rPr lang="en-GB" dirty="0" smtClean="0"/>
              <a:t>tool in assessment</a:t>
            </a:r>
          </a:p>
          <a:p>
            <a:r>
              <a:rPr lang="en-GB" dirty="0" smtClean="0"/>
              <a:t>Any children </a:t>
            </a:r>
            <a:r>
              <a:rPr lang="en-GB" dirty="0"/>
              <a:t>who are at a stage B or C and </a:t>
            </a:r>
            <a:r>
              <a:rPr lang="en-GB" dirty="0" smtClean="0"/>
              <a:t>working </a:t>
            </a:r>
            <a:r>
              <a:rPr lang="en-GB" dirty="0"/>
              <a:t>at </a:t>
            </a:r>
            <a:r>
              <a:rPr lang="en-GB" dirty="0" smtClean="0"/>
              <a:t>age-related </a:t>
            </a:r>
            <a:r>
              <a:rPr lang="en-GB" dirty="0"/>
              <a:t>expectations should be </a:t>
            </a:r>
            <a:r>
              <a:rPr lang="en-GB" dirty="0" smtClean="0"/>
              <a:t>identified and re-assessed </a:t>
            </a:r>
            <a:r>
              <a:rPr lang="en-GB" dirty="0"/>
              <a:t>before the </a:t>
            </a:r>
            <a:r>
              <a:rPr lang="en-GB" dirty="0" smtClean="0"/>
              <a:t>next spring census</a:t>
            </a:r>
          </a:p>
          <a:p>
            <a:r>
              <a:rPr lang="en-US" dirty="0"/>
              <a:t>Greater weighting should be given to oral English development when assessing children in the nursery, reception and early year 1</a:t>
            </a:r>
            <a:r>
              <a:rPr lang="en-US" dirty="0" smtClean="0"/>
              <a:t>.</a:t>
            </a:r>
            <a:endParaRPr lang="en-GB" dirty="0" smtClean="0"/>
          </a:p>
          <a:p>
            <a:r>
              <a:rPr lang="en-US" dirty="0"/>
              <a:t>I</a:t>
            </a:r>
            <a:r>
              <a:rPr lang="en-US" dirty="0" smtClean="0"/>
              <a:t>nterpret the descriptors for the age group. </a:t>
            </a:r>
            <a:r>
              <a:rPr lang="en-GB" dirty="0" smtClean="0"/>
              <a:t>Always </a:t>
            </a:r>
            <a:r>
              <a:rPr lang="en-GB" dirty="0"/>
              <a:t>compare to the expectation for the year group, to a monolingual English speaking child of </a:t>
            </a:r>
            <a:r>
              <a:rPr lang="en-GB" dirty="0" smtClean="0"/>
              <a:t>similar ability</a:t>
            </a:r>
            <a:endParaRPr lang="en-US" dirty="0" smtClean="0"/>
          </a:p>
          <a:p>
            <a:r>
              <a:rPr lang="en-US" dirty="0" smtClean="0"/>
              <a:t>Age-appropriate descriptors for Early Years, KS1 and KS2 have been devised to support ongoing assessment (following workshop)</a:t>
            </a:r>
            <a:endParaRPr lang="en-GB" dirty="0"/>
          </a:p>
        </p:txBody>
      </p:sp>
    </p:spTree>
    <p:extLst>
      <p:ext uri="{BB962C8B-B14F-4D97-AF65-F5344CB8AC3E}">
        <p14:creationId xmlns:p14="http://schemas.microsoft.com/office/powerpoint/2010/main" val="454269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Recommendations: EAL and SEN</a:t>
            </a:r>
            <a:endParaRPr lang="en-GB" b="1" dirty="0">
              <a:solidFill>
                <a:srgbClr val="0033CC"/>
              </a:solidFill>
            </a:endParaRPr>
          </a:p>
        </p:txBody>
      </p:sp>
      <p:sp>
        <p:nvSpPr>
          <p:cNvPr id="3" name="Content Placeholder 2"/>
          <p:cNvSpPr>
            <a:spLocks noGrp="1"/>
          </p:cNvSpPr>
          <p:nvPr>
            <p:ph idx="1"/>
          </p:nvPr>
        </p:nvSpPr>
        <p:spPr>
          <a:xfrm>
            <a:off x="838199" y="1492624"/>
            <a:ext cx="10833847" cy="5150223"/>
          </a:xfrm>
        </p:spPr>
        <p:txBody>
          <a:bodyPr>
            <a:noAutofit/>
          </a:bodyPr>
          <a:lstStyle/>
          <a:p>
            <a:pPr marL="538163" indent="-538163">
              <a:buNone/>
              <a:tabLst>
                <a:tab pos="9412288" algn="l"/>
              </a:tabLst>
            </a:pPr>
            <a:r>
              <a:rPr lang="en-US" sz="2000" i="1" dirty="0"/>
              <a:t>	</a:t>
            </a:r>
            <a:r>
              <a:rPr lang="en-US" sz="2000" i="1" dirty="0" smtClean="0"/>
              <a:t>‘</a:t>
            </a:r>
            <a:r>
              <a:rPr lang="en-US" sz="1800" i="1" dirty="0" smtClean="0"/>
              <a:t>With </a:t>
            </a:r>
            <a:r>
              <a:rPr lang="en-US" sz="1800" i="1" dirty="0"/>
              <a:t>regards to SEN children, the key will be the level of specific EAL support </a:t>
            </a:r>
            <a:r>
              <a:rPr lang="en-US" sz="1800" i="1" dirty="0" smtClean="0"/>
              <a:t>each </a:t>
            </a:r>
            <a:r>
              <a:rPr lang="en-US" sz="1800" i="1" dirty="0"/>
              <a:t>child </a:t>
            </a:r>
            <a:r>
              <a:rPr lang="en-US" sz="1800" i="1" dirty="0" smtClean="0"/>
              <a:t>needs to </a:t>
            </a:r>
            <a:r>
              <a:rPr lang="en-US" sz="1800" i="1" dirty="0"/>
              <a:t>engage with the </a:t>
            </a:r>
            <a:r>
              <a:rPr lang="en-US" sz="1800" i="1" dirty="0" smtClean="0"/>
              <a:t>curriculum/classroom </a:t>
            </a:r>
            <a:r>
              <a:rPr lang="en-US" sz="1800" i="1" dirty="0"/>
              <a:t>learning. This will be distinct from any other SEN </a:t>
            </a:r>
            <a:r>
              <a:rPr lang="en-US" sz="1800" i="1" dirty="0" smtClean="0"/>
              <a:t>support </a:t>
            </a:r>
            <a:r>
              <a:rPr lang="en-US" sz="1800" i="1" dirty="0"/>
              <a:t>needed to account for particular hearing or spoken difficulties and therefore the </a:t>
            </a:r>
            <a:r>
              <a:rPr lang="en-US" sz="1800" i="1" dirty="0" smtClean="0"/>
              <a:t>proficiency </a:t>
            </a:r>
            <a:r>
              <a:rPr lang="en-US" sz="1800" i="1" dirty="0"/>
              <a:t>in English assessment should focus on the level of support which is specifically </a:t>
            </a:r>
            <a:r>
              <a:rPr lang="en-US" sz="1800" i="1" dirty="0" smtClean="0"/>
              <a:t>needed </a:t>
            </a:r>
            <a:r>
              <a:rPr lang="en-US" sz="1800" i="1" dirty="0"/>
              <a:t>to account for the child being EAL. </a:t>
            </a:r>
            <a:endParaRPr lang="en-US" sz="1800" i="1" dirty="0" smtClean="0"/>
          </a:p>
          <a:p>
            <a:pPr marL="538163" indent="-538163">
              <a:buNone/>
              <a:tabLst>
                <a:tab pos="9412288" algn="l"/>
              </a:tabLst>
            </a:pPr>
            <a:r>
              <a:rPr lang="en-US" sz="1800" i="1" dirty="0"/>
              <a:t>	</a:t>
            </a:r>
            <a:r>
              <a:rPr lang="en-US" sz="1800" i="1" dirty="0" smtClean="0"/>
              <a:t>For </a:t>
            </a:r>
            <a:r>
              <a:rPr lang="en-US" sz="1800" i="1" dirty="0"/>
              <a:t>example, the proficiency level descriptions cover expectations in terms of reading, writing and spoken language proficiency. For a child who is unable to communicate verbally due to their special educational needs, rather than their proficiency in English, then the elements of the description relevant to spoken proficiency will not be relevant</a:t>
            </a:r>
            <a:r>
              <a:rPr lang="en-US" sz="1800" i="1" dirty="0" smtClean="0"/>
              <a:t>.’ </a:t>
            </a:r>
            <a:r>
              <a:rPr lang="en-US" sz="1800" i="1" dirty="0" err="1" smtClean="0"/>
              <a:t>DfE</a:t>
            </a:r>
            <a:r>
              <a:rPr lang="en-US" sz="1800" i="1" dirty="0" smtClean="0"/>
              <a:t> School Census Guidance</a:t>
            </a:r>
          </a:p>
          <a:p>
            <a:r>
              <a:rPr lang="en-GB" sz="1800" b="1" dirty="0" smtClean="0"/>
              <a:t>Identify whether </a:t>
            </a:r>
            <a:r>
              <a:rPr lang="en-GB" sz="1800" b="1" dirty="0"/>
              <a:t>lack of progress is due to EAL or SEN.  </a:t>
            </a:r>
            <a:endParaRPr lang="en-GB" sz="1800" b="1" dirty="0" smtClean="0"/>
          </a:p>
          <a:p>
            <a:r>
              <a:rPr lang="en-GB" sz="1800" b="1" dirty="0" smtClean="0"/>
              <a:t>If SEN </a:t>
            </a:r>
            <a:r>
              <a:rPr lang="en-GB" sz="1800" b="1" dirty="0"/>
              <a:t>affecting literacy development, then base assessment more on the oral use of </a:t>
            </a:r>
            <a:r>
              <a:rPr lang="en-GB" sz="1800" b="1" dirty="0" smtClean="0"/>
              <a:t>English</a:t>
            </a:r>
            <a:r>
              <a:rPr lang="en-GB" sz="1800" b="1" dirty="0"/>
              <a:t> </a:t>
            </a:r>
            <a:r>
              <a:rPr lang="en-GB" sz="1800" b="1" dirty="0" smtClean="0"/>
              <a:t>– a pupil can be assigned a higher English proficiency stage without fulfilling all criteria in this instance. </a:t>
            </a:r>
            <a:endParaRPr lang="en-GB" sz="1800" b="1" dirty="0"/>
          </a:p>
          <a:p>
            <a:r>
              <a:rPr lang="en-US" sz="1800" b="1" dirty="0" smtClean="0"/>
              <a:t>If </a:t>
            </a:r>
            <a:r>
              <a:rPr lang="en-US" sz="1800" b="1" dirty="0"/>
              <a:t>a child has complex health and/or learning needs, then use other available information for example how the child responds as a measure of understanding, level of parents’ English, how long has the child been exposed to English.  </a:t>
            </a:r>
            <a:endParaRPr lang="en-US" sz="1800" b="1" dirty="0" smtClean="0"/>
          </a:p>
          <a:p>
            <a:r>
              <a:rPr lang="en-US" sz="1800" b="1" dirty="0" smtClean="0"/>
              <a:t>For pupils with complex SEND, you can refer to the adapted Special Schools descriptors:</a:t>
            </a:r>
          </a:p>
          <a:p>
            <a:pPr marL="538163" indent="0">
              <a:buNone/>
            </a:pPr>
            <a:r>
              <a:rPr lang="en-US" sz="1800" dirty="0" smtClean="0">
                <a:hlinkClick r:id="rId2"/>
              </a:rPr>
              <a:t>https</a:t>
            </a:r>
            <a:r>
              <a:rPr lang="en-US" sz="1800" dirty="0">
                <a:hlinkClick r:id="rId2"/>
              </a:rPr>
              <a:t>://</a:t>
            </a:r>
            <a:r>
              <a:rPr lang="en-US" sz="1800" dirty="0" smtClean="0">
                <a:hlinkClick r:id="rId2"/>
              </a:rPr>
              <a:t>www.lambeth.gov.uk/rsu/sites/www.lambeth.gov.uk.rsu/files/special_school_eal_stages.pdf</a:t>
            </a:r>
            <a:endParaRPr lang="en-US" sz="1800" dirty="0" smtClean="0"/>
          </a:p>
          <a:p>
            <a:pPr marL="0" indent="0">
              <a:buNone/>
            </a:pPr>
            <a:endParaRPr lang="en-US" sz="2000" dirty="0"/>
          </a:p>
          <a:p>
            <a:pPr marL="0" indent="0">
              <a:buNone/>
            </a:pPr>
            <a:r>
              <a:rPr lang="en-US" sz="2000" dirty="0" smtClean="0"/>
              <a:t> </a:t>
            </a:r>
            <a:endParaRPr lang="en-GB" sz="2000" dirty="0"/>
          </a:p>
          <a:p>
            <a:pPr lvl="0"/>
            <a:endParaRPr lang="en-GB" sz="2000" dirty="0"/>
          </a:p>
          <a:p>
            <a:endParaRPr lang="en-GB" sz="2000" dirty="0"/>
          </a:p>
        </p:txBody>
      </p:sp>
    </p:spTree>
    <p:extLst>
      <p:ext uri="{BB962C8B-B14F-4D97-AF65-F5344CB8AC3E}">
        <p14:creationId xmlns:p14="http://schemas.microsoft.com/office/powerpoint/2010/main" val="1831996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Good Practice</a:t>
            </a:r>
            <a:endParaRPr lang="en-GB" b="1" dirty="0">
              <a:solidFill>
                <a:srgbClr val="0033CC"/>
              </a:solidFill>
            </a:endParaRPr>
          </a:p>
        </p:txBody>
      </p:sp>
      <p:sp>
        <p:nvSpPr>
          <p:cNvPr id="3" name="Content Placeholder 2"/>
          <p:cNvSpPr>
            <a:spLocks noGrp="1"/>
          </p:cNvSpPr>
          <p:nvPr>
            <p:ph idx="1"/>
          </p:nvPr>
        </p:nvSpPr>
        <p:spPr/>
        <p:txBody>
          <a:bodyPr>
            <a:normAutofit fontScale="92500" lnSpcReduction="20000"/>
          </a:bodyPr>
          <a:lstStyle/>
          <a:p>
            <a:pPr lvl="0"/>
            <a:r>
              <a:rPr lang="en-GB" dirty="0"/>
              <a:t>The EAL framework is a ‘best fit’ framework, so a child does not need to have achieved all the criteria within a stage to be assigned that stage.</a:t>
            </a:r>
          </a:p>
          <a:p>
            <a:r>
              <a:rPr lang="en-GB" dirty="0"/>
              <a:t>Good practice is assessment each term as part of the school assessment cycle and should inform planning for that child’s development.  However, the stages of English are only reported once a year and that is in the Spring Schools’ Census</a:t>
            </a:r>
            <a:r>
              <a:rPr lang="en-GB" dirty="0" smtClean="0"/>
              <a:t>.</a:t>
            </a:r>
          </a:p>
          <a:p>
            <a:r>
              <a:rPr lang="en-GB" dirty="0"/>
              <a:t>Always compare to the expectation for the year </a:t>
            </a:r>
            <a:r>
              <a:rPr lang="en-GB" dirty="0" smtClean="0"/>
              <a:t>group. Any comparisons should be made to a peer with English as a first language of similar ability.</a:t>
            </a:r>
          </a:p>
          <a:p>
            <a:r>
              <a:rPr lang="en-GB" dirty="0" smtClean="0"/>
              <a:t>Consider </a:t>
            </a:r>
            <a:r>
              <a:rPr lang="en-GB" dirty="0"/>
              <a:t>how to encourage parents/carers to declare other languages in the home, whether or not the child actually speaks them</a:t>
            </a:r>
            <a:r>
              <a:rPr lang="en-GB" dirty="0" smtClean="0"/>
              <a:t>.</a:t>
            </a:r>
          </a:p>
          <a:p>
            <a:r>
              <a:rPr lang="en-GB" dirty="0"/>
              <a:t>Familiarise staff with the typical issues in reading and writing for children with EAL, to help them make their judgements.</a:t>
            </a:r>
          </a:p>
        </p:txBody>
      </p:sp>
    </p:spTree>
    <p:extLst>
      <p:ext uri="{BB962C8B-B14F-4D97-AF65-F5344CB8AC3E}">
        <p14:creationId xmlns:p14="http://schemas.microsoft.com/office/powerpoint/2010/main" val="1500683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2651"/>
          </a:xfrm>
        </p:spPr>
        <p:txBody>
          <a:bodyPr/>
          <a:lstStyle/>
          <a:p>
            <a:r>
              <a:rPr lang="en-GB" b="1" dirty="0" smtClean="0">
                <a:solidFill>
                  <a:srgbClr val="0033CC"/>
                </a:solidFill>
              </a:rPr>
              <a:t>EAL in Primary Schools in England</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5249073"/>
              </p:ext>
            </p:extLst>
          </p:nvPr>
        </p:nvGraphicFramePr>
        <p:xfrm>
          <a:off x="8071904" y="1469885"/>
          <a:ext cx="3868667" cy="5195041"/>
        </p:xfrm>
        <a:graphic>
          <a:graphicData uri="http://schemas.openxmlformats.org/drawingml/2006/table">
            <a:tbl>
              <a:tblPr>
                <a:tableStyleId>{5C22544A-7EE6-4342-B048-85BDC9FD1C3A}</a:tableStyleId>
              </a:tblPr>
              <a:tblGrid>
                <a:gridCol w="2307532"/>
                <a:gridCol w="1561135"/>
              </a:tblGrid>
              <a:tr h="225197">
                <a:tc>
                  <a:txBody>
                    <a:bodyPr/>
                    <a:lstStyle/>
                    <a:p>
                      <a:pPr algn="l" fontAlgn="b"/>
                      <a:r>
                        <a:rPr lang="en-GB" sz="1400" b="1" u="none" strike="noStrike" dirty="0">
                          <a:effectLst/>
                        </a:rPr>
                        <a:t>Local Authority</a:t>
                      </a:r>
                      <a:endParaRPr lang="en-GB" sz="1400" b="1" i="0" u="none" strike="noStrike" dirty="0">
                        <a:solidFill>
                          <a:srgbClr val="000000"/>
                        </a:solidFill>
                        <a:effectLst/>
                        <a:latin typeface="Calibri" panose="020F0502020204030204" pitchFamily="34" charset="0"/>
                      </a:endParaRPr>
                    </a:p>
                  </a:txBody>
                  <a:tcPr marL="9196" marR="9196" marT="9196" marB="0" anchor="b"/>
                </a:tc>
                <a:tc>
                  <a:txBody>
                    <a:bodyPr/>
                    <a:lstStyle/>
                    <a:p>
                      <a:pPr algn="ctr" fontAlgn="b"/>
                      <a:r>
                        <a:rPr lang="en-GB" sz="1400" b="1" u="none" strike="noStrike" dirty="0">
                          <a:effectLst/>
                        </a:rPr>
                        <a:t>% EAL Pupils</a:t>
                      </a:r>
                      <a:endParaRPr lang="en-GB" sz="1400" b="1" i="0" u="none" strike="noStrike" dirty="0">
                        <a:solidFill>
                          <a:srgbClr val="000000"/>
                        </a:solidFill>
                        <a:effectLst/>
                        <a:latin typeface="Calibri" panose="020F0502020204030204" pitchFamily="34" charset="0"/>
                      </a:endParaRPr>
                    </a:p>
                  </a:txBody>
                  <a:tcPr marL="9196" marR="9196" marT="9196" marB="0" anchor="b"/>
                </a:tc>
              </a:tr>
              <a:tr h="225197">
                <a:tc>
                  <a:txBody>
                    <a:bodyPr/>
                    <a:lstStyle/>
                    <a:p>
                      <a:pPr algn="l" fontAlgn="b"/>
                      <a:r>
                        <a:rPr lang="en-GB" sz="1400" b="0" u="none" strike="noStrike" dirty="0">
                          <a:effectLst/>
                        </a:rPr>
                        <a:t>Tower Hamlets</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a:effectLst/>
                        </a:rPr>
                        <a:t>76.2</a:t>
                      </a:r>
                      <a:endParaRPr lang="en-GB" sz="1400" b="0" i="0" u="none" strike="noStrike">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Newham</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a:effectLst/>
                        </a:rPr>
                        <a:t>74.0</a:t>
                      </a:r>
                      <a:endParaRPr lang="en-GB" sz="1400" b="0" i="0" u="none" strike="noStrike">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Brent</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a:effectLst/>
                        </a:rPr>
                        <a:t>69.5</a:t>
                      </a:r>
                      <a:endParaRPr lang="en-GB" sz="1400" b="0" i="0" u="none" strike="noStrike">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Westminster</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69.0</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Redbridge</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66.3</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Harrow</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65.9</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Ealing</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64.5</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Hounslow</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63.4</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Camden</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61.4</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effectLst/>
                        </a:rPr>
                        <a:t>City of London</a:t>
                      </a:r>
                      <a:endParaRPr lang="en-GB" sz="1400" b="0" i="0" u="none" strike="noStrike" dirty="0">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59.3</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a:effectLst/>
                        </a:rPr>
                        <a:t>Slough</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59.2</a:t>
                      </a:r>
                      <a:endParaRPr lang="en-GB" sz="1400" b="0" i="0" u="none" strike="noStrike" dirty="0">
                        <a:solidFill>
                          <a:srgbClr val="000000"/>
                        </a:solidFill>
                        <a:effectLst/>
                        <a:latin typeface="Arial" panose="020B0604020202020204" pitchFamily="34" charset="0"/>
                      </a:endParaRPr>
                    </a:p>
                  </a:txBody>
                  <a:tcPr marL="9196" marR="9196" marT="9196" marB="0" anchor="b"/>
                </a:tc>
              </a:tr>
              <a:tr h="240707">
                <a:tc>
                  <a:txBody>
                    <a:bodyPr/>
                    <a:lstStyle/>
                    <a:p>
                      <a:pPr algn="l" fontAlgn="b"/>
                      <a:r>
                        <a:rPr lang="en-GB" sz="1400" b="0" u="none" strike="noStrike">
                          <a:effectLst/>
                        </a:rPr>
                        <a:t>Barking and Dagenham</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56.4</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a:effectLst/>
                        </a:rPr>
                        <a:t>Haringey</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56.3</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a:effectLst/>
                        </a:rPr>
                        <a:t>Luton</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55.4</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a:effectLst/>
                        </a:rPr>
                        <a:t>Kensington and Chelsea</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53.8</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a:effectLst/>
                        </a:rPr>
                        <a:t>Waltham Forest</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53.5</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a:effectLst/>
                        </a:rPr>
                        <a:t>Leicester</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52.7</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a:effectLst/>
                        </a:rPr>
                        <a:t>Hackney</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51.8</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dirty="0">
                          <a:solidFill>
                            <a:srgbClr val="FF0000"/>
                          </a:solidFill>
                          <a:effectLst/>
                        </a:rPr>
                        <a:t>Lambeth</a:t>
                      </a:r>
                      <a:endParaRPr lang="en-GB" sz="1400" b="0" i="0" u="none" strike="noStrike" dirty="0">
                        <a:solidFill>
                          <a:srgbClr val="FF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solidFill>
                            <a:srgbClr val="FF0000"/>
                          </a:solidFill>
                          <a:effectLst/>
                        </a:rPr>
                        <a:t>51.1</a:t>
                      </a:r>
                      <a:endParaRPr lang="en-GB" sz="1400" b="0" i="0" u="none" strike="noStrike" dirty="0">
                        <a:solidFill>
                          <a:srgbClr val="FF0000"/>
                        </a:solidFill>
                        <a:effectLst/>
                        <a:latin typeface="Arial" panose="020B0604020202020204" pitchFamily="34" charset="0"/>
                      </a:endParaRPr>
                    </a:p>
                  </a:txBody>
                  <a:tcPr marL="9196" marR="9196" marT="9196" marB="0" anchor="b"/>
                </a:tc>
              </a:tr>
              <a:tr h="225197">
                <a:tc>
                  <a:txBody>
                    <a:bodyPr/>
                    <a:lstStyle/>
                    <a:p>
                      <a:pPr algn="l" fontAlgn="b"/>
                      <a:r>
                        <a:rPr lang="en-GB" sz="1400" b="0" u="none" strike="noStrike">
                          <a:effectLst/>
                        </a:rPr>
                        <a:t>Barnet</a:t>
                      </a:r>
                      <a:endParaRPr lang="en-GB" sz="1400" b="0"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0" u="none" strike="noStrike" dirty="0">
                          <a:effectLst/>
                        </a:rPr>
                        <a:t>51.0</a:t>
                      </a:r>
                      <a:endParaRPr lang="en-GB" sz="1400" b="0"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1" u="none" strike="noStrike">
                          <a:effectLst/>
                        </a:rPr>
                        <a:t>INNER LONDON </a:t>
                      </a:r>
                      <a:endParaRPr lang="en-GB" sz="1400" b="1"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1" u="none" strike="noStrike" dirty="0">
                          <a:effectLst/>
                        </a:rPr>
                        <a:t>55.6</a:t>
                      </a:r>
                      <a:endParaRPr lang="en-GB" sz="1400" b="1" i="0" u="none" strike="noStrike" dirty="0">
                        <a:solidFill>
                          <a:srgbClr val="000000"/>
                        </a:solidFill>
                        <a:effectLst/>
                        <a:latin typeface="Arial" panose="020B0604020202020204" pitchFamily="34" charset="0"/>
                      </a:endParaRPr>
                    </a:p>
                  </a:txBody>
                  <a:tcPr marL="9196" marR="9196" marT="9196" marB="0" anchor="b"/>
                </a:tc>
              </a:tr>
              <a:tr h="225197">
                <a:tc>
                  <a:txBody>
                    <a:bodyPr/>
                    <a:lstStyle/>
                    <a:p>
                      <a:pPr algn="l" fontAlgn="b"/>
                      <a:r>
                        <a:rPr lang="en-GB" sz="1400" b="1" u="none" strike="noStrike">
                          <a:effectLst/>
                        </a:rPr>
                        <a:t>ENGLAND </a:t>
                      </a:r>
                      <a:endParaRPr lang="en-GB" sz="1400" b="1" i="0" u="none" strike="noStrike">
                        <a:solidFill>
                          <a:srgbClr val="000000"/>
                        </a:solidFill>
                        <a:effectLst/>
                        <a:latin typeface="Arial" panose="020B0604020202020204" pitchFamily="34" charset="0"/>
                      </a:endParaRPr>
                    </a:p>
                  </a:txBody>
                  <a:tcPr marL="9196" marR="9196" marT="9196" marB="0" anchor="b"/>
                </a:tc>
                <a:tc>
                  <a:txBody>
                    <a:bodyPr/>
                    <a:lstStyle/>
                    <a:p>
                      <a:pPr algn="ctr" fontAlgn="b"/>
                      <a:r>
                        <a:rPr lang="en-GB" sz="1400" b="1" u="none" strike="noStrike" dirty="0">
                          <a:effectLst/>
                        </a:rPr>
                        <a:t>20.6</a:t>
                      </a:r>
                      <a:endParaRPr lang="en-GB" sz="1400" b="1" i="0" u="none" strike="noStrike" dirty="0">
                        <a:solidFill>
                          <a:srgbClr val="000000"/>
                        </a:solidFill>
                        <a:effectLst/>
                        <a:latin typeface="Arial" panose="020B0604020202020204" pitchFamily="34" charset="0"/>
                      </a:endParaRPr>
                    </a:p>
                  </a:txBody>
                  <a:tcPr marL="9196" marR="9196" marT="9196" marB="0" anchor="b"/>
                </a:tc>
              </a:tr>
            </a:tbl>
          </a:graphicData>
        </a:graphic>
      </p:graphicFrame>
      <p:sp>
        <p:nvSpPr>
          <p:cNvPr id="5" name="TextBox 4"/>
          <p:cNvSpPr txBox="1"/>
          <p:nvPr/>
        </p:nvSpPr>
        <p:spPr>
          <a:xfrm>
            <a:off x="838200" y="1600679"/>
            <a:ext cx="7034561" cy="4339650"/>
          </a:xfrm>
          <a:prstGeom prst="rect">
            <a:avLst/>
          </a:prstGeom>
          <a:noFill/>
        </p:spPr>
        <p:txBody>
          <a:bodyPr wrap="square" rtlCol="0">
            <a:spAutoFit/>
          </a:bodyPr>
          <a:lstStyle/>
          <a:p>
            <a:pPr marL="285750" indent="-285750">
              <a:buFont typeface="Arial" panose="020B0604020202020204" pitchFamily="34" charset="0"/>
              <a:buChar char="•"/>
            </a:pPr>
            <a:r>
              <a:rPr lang="en-GB" sz="2300" dirty="0" smtClean="0"/>
              <a:t>In primary </a:t>
            </a:r>
            <a:r>
              <a:rPr lang="en-GB" sz="2300" dirty="0"/>
              <a:t>s</a:t>
            </a:r>
            <a:r>
              <a:rPr lang="en-GB" sz="2300" dirty="0" smtClean="0"/>
              <a:t>chools across England, Lambeth are in the top 20 LAs with highest EAL pupil population</a:t>
            </a:r>
          </a:p>
          <a:p>
            <a:endParaRPr lang="en-GB" sz="2300" dirty="0" smtClean="0"/>
          </a:p>
          <a:p>
            <a:pPr marL="285750" indent="-285750">
              <a:buFont typeface="Arial" panose="020B0604020202020204" pitchFamily="34" charset="0"/>
              <a:buChar char="•"/>
            </a:pPr>
            <a:r>
              <a:rPr lang="en-GB" sz="2300" dirty="0" smtClean="0"/>
              <a:t>18 of the top 20 are in London, 9 are in Inner London</a:t>
            </a:r>
          </a:p>
          <a:p>
            <a:endParaRPr lang="en-GB" sz="2300" dirty="0"/>
          </a:p>
          <a:p>
            <a:pPr marL="285750" indent="-285750">
              <a:buFont typeface="Arial" panose="020B0604020202020204" pitchFamily="34" charset="0"/>
              <a:buChar char="•"/>
            </a:pPr>
            <a:r>
              <a:rPr lang="en-GB" sz="2300" dirty="0"/>
              <a:t>National - very </a:t>
            </a:r>
            <a:r>
              <a:rPr lang="en-GB" sz="2300" dirty="0" smtClean="0"/>
              <a:t>skewed:</a:t>
            </a:r>
          </a:p>
          <a:p>
            <a:pPr marL="981075" indent="-457200">
              <a:buFont typeface="Wingdings" panose="05000000000000000000" pitchFamily="2" charset="2"/>
              <a:buChar char="Ø"/>
            </a:pPr>
            <a:r>
              <a:rPr lang="en-GB" sz="2300" dirty="0" smtClean="0"/>
              <a:t>over 50% </a:t>
            </a:r>
            <a:r>
              <a:rPr lang="en-GB" sz="2300" dirty="0"/>
              <a:t>of </a:t>
            </a:r>
            <a:r>
              <a:rPr lang="en-GB" sz="2300" dirty="0" smtClean="0"/>
              <a:t>primary schools less than 5</a:t>
            </a:r>
            <a:r>
              <a:rPr lang="en-GB" sz="2300" dirty="0"/>
              <a:t>% </a:t>
            </a:r>
            <a:r>
              <a:rPr lang="en-GB" sz="2300" dirty="0" smtClean="0"/>
              <a:t>EAL</a:t>
            </a:r>
          </a:p>
          <a:p>
            <a:pPr marL="981075" indent="-457200">
              <a:buFont typeface="Wingdings" panose="05000000000000000000" pitchFamily="2" charset="2"/>
              <a:buChar char="Ø"/>
            </a:pPr>
            <a:r>
              <a:rPr lang="en-GB" sz="2300" dirty="0" smtClean="0"/>
              <a:t>8</a:t>
            </a:r>
            <a:r>
              <a:rPr lang="en-GB" sz="2300" dirty="0"/>
              <a:t>% of </a:t>
            </a:r>
            <a:r>
              <a:rPr lang="en-GB" sz="2300" dirty="0" smtClean="0"/>
              <a:t>primary schools more than 50% EAL</a:t>
            </a:r>
          </a:p>
          <a:p>
            <a:pPr marL="523875"/>
            <a:endParaRPr lang="en-GB" sz="2300" dirty="0" smtClean="0"/>
          </a:p>
          <a:p>
            <a:pPr marL="285750" indent="-285750">
              <a:buFont typeface="Arial" panose="020B0604020202020204" pitchFamily="34" charset="0"/>
              <a:buChar char="•"/>
            </a:pPr>
            <a:r>
              <a:rPr lang="en-GB" sz="2300" dirty="0" smtClean="0">
                <a:solidFill>
                  <a:srgbClr val="FF0000"/>
                </a:solidFill>
              </a:rPr>
              <a:t>Lambeth:</a:t>
            </a:r>
          </a:p>
          <a:p>
            <a:pPr marL="981075" indent="-457200">
              <a:buFont typeface="Wingdings" panose="05000000000000000000" pitchFamily="2" charset="2"/>
              <a:buChar char="Ø"/>
            </a:pPr>
            <a:r>
              <a:rPr lang="en-GB" sz="2300" dirty="0" smtClean="0">
                <a:solidFill>
                  <a:srgbClr val="FF0000"/>
                </a:solidFill>
              </a:rPr>
              <a:t>over 50% of primary schools more than 50% EAL</a:t>
            </a:r>
          </a:p>
          <a:p>
            <a:pPr marL="981075" indent="-457200">
              <a:buFont typeface="Wingdings" panose="05000000000000000000" pitchFamily="2" charset="2"/>
              <a:buChar char="Ø"/>
            </a:pPr>
            <a:r>
              <a:rPr lang="en-GB" sz="2300" dirty="0" smtClean="0">
                <a:solidFill>
                  <a:srgbClr val="FF0000"/>
                </a:solidFill>
              </a:rPr>
              <a:t>13% of schools more than 70% EAL</a:t>
            </a:r>
            <a:endParaRPr lang="en-GB" sz="2300" dirty="0">
              <a:solidFill>
                <a:srgbClr val="FF0000"/>
              </a:solidFill>
            </a:endParaRPr>
          </a:p>
        </p:txBody>
      </p:sp>
    </p:spTree>
    <p:extLst>
      <p:ext uri="{BB962C8B-B14F-4D97-AF65-F5344CB8AC3E}">
        <p14:creationId xmlns:p14="http://schemas.microsoft.com/office/powerpoint/2010/main" val="63763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Attainment by Region</a:t>
            </a:r>
            <a:endParaRPr lang="en-GB" b="1" dirty="0">
              <a:solidFill>
                <a:srgbClr val="0033CC"/>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0241" y="1529324"/>
            <a:ext cx="7275218" cy="4889406"/>
          </a:xfrm>
          <a:prstGeom prst="rect">
            <a:avLst/>
          </a:prstGeom>
          <a:noFill/>
        </p:spPr>
      </p:pic>
      <p:sp>
        <p:nvSpPr>
          <p:cNvPr id="5" name="TextBox 4"/>
          <p:cNvSpPr txBox="1"/>
          <p:nvPr/>
        </p:nvSpPr>
        <p:spPr>
          <a:xfrm>
            <a:off x="838200" y="1421747"/>
            <a:ext cx="3962041" cy="523220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t>Regions with largest gaps in EAL/non-EAL attainment have much lower levels of EAL</a:t>
            </a:r>
          </a:p>
          <a:p>
            <a:pPr marL="285750" indent="-285750">
              <a:spcAft>
                <a:spcPts val="600"/>
              </a:spcAft>
              <a:buFont typeface="Arial" panose="020B0604020202020204" pitchFamily="34" charset="0"/>
              <a:buChar char="•"/>
            </a:pPr>
            <a:r>
              <a:rPr lang="en-GB" sz="1600" dirty="0" smtClean="0"/>
              <a:t>EAL pupils in these regions achieving below the national average for all pupils.</a:t>
            </a:r>
          </a:p>
          <a:p>
            <a:pPr marL="285750" indent="-285750">
              <a:spcAft>
                <a:spcPts val="600"/>
              </a:spcAft>
              <a:buFont typeface="Arial" panose="020B0604020202020204" pitchFamily="34" charset="0"/>
              <a:buChar char="•"/>
            </a:pPr>
            <a:r>
              <a:rPr lang="en-GB" sz="1600" dirty="0" smtClean="0"/>
              <a:t>Both Inner London (56.8%) and Outer London (42.4%) have the highest levels of EAL pupils and the gap is much narrower. </a:t>
            </a:r>
          </a:p>
          <a:p>
            <a:pPr marL="285750" indent="-285750">
              <a:spcAft>
                <a:spcPts val="600"/>
              </a:spcAft>
              <a:buFont typeface="Arial" panose="020B0604020202020204" pitchFamily="34" charset="0"/>
              <a:buChar char="•"/>
            </a:pPr>
            <a:r>
              <a:rPr lang="en-GB" sz="1600" dirty="0" smtClean="0"/>
              <a:t>Inner London, EAL pupils perform as well as or better than non-EAL pupils and above the national average for all pupils.</a:t>
            </a:r>
          </a:p>
          <a:p>
            <a:pPr marL="542925" indent="-276225">
              <a:spcAft>
                <a:spcPts val="600"/>
              </a:spcAft>
              <a:buFont typeface="Wingdings" panose="05000000000000000000" pitchFamily="2" charset="2"/>
              <a:buChar char="Ø"/>
            </a:pPr>
            <a:r>
              <a:rPr lang="en-GB" sz="1600" dirty="0" smtClean="0"/>
              <a:t>More established ethnic minority communities = higher proficiency in English for many EAL pupils?</a:t>
            </a:r>
          </a:p>
          <a:p>
            <a:pPr marL="542925" indent="-276225">
              <a:spcAft>
                <a:spcPts val="600"/>
              </a:spcAft>
              <a:buFont typeface="Wingdings" panose="05000000000000000000" pitchFamily="2" charset="2"/>
              <a:buChar char="Ø"/>
            </a:pPr>
            <a:r>
              <a:rPr lang="en-GB" sz="1600" dirty="0" smtClean="0"/>
              <a:t>Good practice and targeted support by schools with high EAL</a:t>
            </a:r>
          </a:p>
          <a:p>
            <a:pPr marL="542925" indent="-276225">
              <a:spcAft>
                <a:spcPts val="600"/>
              </a:spcAft>
              <a:buFont typeface="Wingdings" panose="05000000000000000000" pitchFamily="2" charset="2"/>
              <a:buChar char="Ø"/>
            </a:pPr>
            <a:r>
              <a:rPr lang="en-GB" sz="1600" dirty="0" smtClean="0"/>
              <a:t>London schools are better funded and the extra funding has helped to provide the extra specialist support for pupils with EAL</a:t>
            </a:r>
          </a:p>
        </p:txBody>
      </p:sp>
    </p:spTree>
    <p:extLst>
      <p:ext uri="{BB962C8B-B14F-4D97-AF65-F5344CB8AC3E}">
        <p14:creationId xmlns:p14="http://schemas.microsoft.com/office/powerpoint/2010/main" val="1140930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EAL/non-EAL Gap by Key Stage (2017)</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196351"/>
              </p:ext>
            </p:extLst>
          </p:nvPr>
        </p:nvGraphicFramePr>
        <p:xfrm>
          <a:off x="4320241" y="1500810"/>
          <a:ext cx="7203889" cy="5111753"/>
        </p:xfrm>
        <a:graphic>
          <a:graphicData uri="http://schemas.openxmlformats.org/drawingml/2006/table">
            <a:tbl>
              <a:tblPr>
                <a:tableStyleId>{5C22544A-7EE6-4342-B048-85BDC9FD1C3A}</a:tableStyleId>
              </a:tblPr>
              <a:tblGrid>
                <a:gridCol w="804155"/>
                <a:gridCol w="1330192"/>
                <a:gridCol w="763962"/>
                <a:gridCol w="804155"/>
                <a:gridCol w="971687"/>
                <a:gridCol w="117273"/>
                <a:gridCol w="804155"/>
                <a:gridCol w="804155"/>
                <a:gridCol w="804155"/>
              </a:tblGrid>
              <a:tr h="297818">
                <a:tc rowSpan="2">
                  <a:txBody>
                    <a:bodyPr/>
                    <a:lstStyle/>
                    <a:p>
                      <a:pPr algn="l" fontAlgn="b"/>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p>
                      <a:pPr algn="l" fontAlgn="b"/>
                      <a:r>
                        <a:rPr lang="en-GB" sz="1600" b="1" u="none" strike="noStrike" dirty="0">
                          <a:effectLst/>
                        </a:rPr>
                        <a:t>Stage</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b"/>
                      <a:r>
                        <a:rPr lang="en-GB" sz="1600" b="1" u="none" strike="noStrike" dirty="0" smtClean="0">
                          <a:effectLst/>
                        </a:rPr>
                        <a:t>Measure</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GB" sz="1600" b="1" u="none" strike="noStrike" dirty="0" smtClean="0">
                          <a:effectLst/>
                        </a:rPr>
                        <a:t>Lambeth</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1"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GB" sz="1600" b="1" u="none" strike="noStrike" dirty="0" smtClean="0">
                          <a:effectLst/>
                        </a:rPr>
                        <a:t>National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r>
              <a:tr h="247317">
                <a:tc v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1" u="none" strike="noStrike" dirty="0">
                          <a:effectLst/>
                        </a:rPr>
                        <a:t>EAL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non-EAL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Gap</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EAL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smtClean="0">
                          <a:effectLst/>
                        </a:rPr>
                        <a:t>Non-EAL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Gap</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dirty="0">
                          <a:solidFill>
                            <a:srgbClr val="FF0000"/>
                          </a:solidFill>
                          <a:effectLst/>
                        </a:rPr>
                        <a:t>EYFSP</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Overall (GLD)</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-8%</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marL="0" indent="0" algn="l" fontAlgn="b"/>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317">
                <a:tc>
                  <a:txBody>
                    <a:bodyPr/>
                    <a:lstStyle/>
                    <a:p>
                      <a:pPr marL="0" indent="0" algn="l" fontAlgn="b"/>
                      <a:r>
                        <a:rPr lang="en-GB" sz="1600" u="none" strike="noStrike" dirty="0" smtClean="0">
                          <a:solidFill>
                            <a:srgbClr val="FF0000"/>
                          </a:solidFill>
                          <a:effectLst/>
                        </a:rPr>
                        <a:t>Phonics</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smtClean="0">
                          <a:effectLst/>
                        </a:rPr>
                        <a:t>Overall (WA)</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 84%</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 84%</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  0%</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 81%</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 82%</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 -1%</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317">
                <a:tc>
                  <a:txBody>
                    <a:bodyPr/>
                    <a:lstStyle/>
                    <a:p>
                      <a:pPr algn="l" fontAlgn="b"/>
                      <a:r>
                        <a:rPr lang="en-GB" sz="1600" u="none" strike="noStrike" dirty="0">
                          <a:solidFill>
                            <a:srgbClr val="FF0000"/>
                          </a:solidFill>
                          <a:effectLst/>
                        </a:rPr>
                        <a:t>KS1</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Reading</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78%</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81%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77%</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-5%</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Writing</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73%</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74%</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67%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69%</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-2%</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Maths</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78%</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80%</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76%</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-2%</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Overall (RWM)</a:t>
                      </a:r>
                      <a:endParaRPr lang="en-GB"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69%</a:t>
                      </a:r>
                      <a:endParaRPr lang="en-GB" sz="1600" b="0" i="0" u="none" strike="noStrike">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70%</a:t>
                      </a:r>
                      <a:endParaRPr lang="en-GB"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62%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64%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-2%</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317">
                <a:tc>
                  <a:txBody>
                    <a:bodyPr/>
                    <a:lstStyle/>
                    <a:p>
                      <a:pPr algn="l" fontAlgn="b"/>
                      <a:r>
                        <a:rPr lang="en-GB" sz="1600" u="none" strike="noStrike" dirty="0">
                          <a:solidFill>
                            <a:srgbClr val="FF0000"/>
                          </a:solidFill>
                          <a:effectLst/>
                        </a:rPr>
                        <a:t>KS2</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Reading</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76%</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64%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-9%</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Writing</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-3%</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Maths</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76%</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1%</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GPS</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-1</a:t>
                      </a:r>
                      <a:r>
                        <a:rPr lang="en-GB" sz="1600" u="none" strike="noStrike" dirty="0">
                          <a:effectLst/>
                        </a:rPr>
                        <a:t>%</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78%</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1%</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Overall (RWM)</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68%</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58%</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62%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317">
                <a:tc>
                  <a:txBody>
                    <a:bodyPr/>
                    <a:lstStyle/>
                    <a:p>
                      <a:pPr algn="l" fontAlgn="b"/>
                      <a:r>
                        <a:rPr lang="en-GB" sz="1600" u="none" strike="noStrike" dirty="0">
                          <a:solidFill>
                            <a:srgbClr val="FF0000"/>
                          </a:solidFill>
                          <a:effectLst/>
                        </a:rPr>
                        <a:t>GCSE</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A*-</a:t>
                      </a:r>
                      <a:r>
                        <a:rPr lang="en-GB" sz="1600" u="none" strike="noStrike" dirty="0" smtClean="0">
                          <a:effectLst/>
                        </a:rPr>
                        <a:t>C/9-5 </a:t>
                      </a:r>
                      <a:r>
                        <a:rPr lang="en-GB" sz="1600" u="none" strike="noStrike" dirty="0">
                          <a:effectLst/>
                        </a:rPr>
                        <a:t>EM</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43%</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37%</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6%</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43%</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43%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17">
                <a:tc>
                  <a:txBody>
                    <a:bodyPr/>
                    <a:lstStyle/>
                    <a:p>
                      <a:pPr algn="l" fontAlgn="b"/>
                      <a:r>
                        <a:rPr lang="en-GB" sz="1600"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Attainment 8</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47.3</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41.8</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46.8</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46.3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379">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1600" u="none" strike="noStrike" dirty="0" smtClean="0">
                          <a:effectLst/>
                        </a:rPr>
                        <a:t>5</a:t>
                      </a:r>
                      <a:r>
                        <a:rPr lang="pt-BR" sz="1600" u="none" strike="noStrike" dirty="0">
                          <a:effectLst/>
                        </a:rPr>
                        <a:t>+ A*-C inc EM)</a:t>
                      </a:r>
                      <a:endParaRPr lang="pt-BR"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61%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53%</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8%</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60%</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a:effectLst/>
                        </a:rPr>
                        <a:t>62%</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693174" y="1489587"/>
            <a:ext cx="3456737" cy="483209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EAL pupils in Lambeth perform better than the EAL national average across all measures</a:t>
            </a:r>
          </a:p>
          <a:p>
            <a:pPr marL="285750" indent="-285750">
              <a:spcAft>
                <a:spcPts val="600"/>
              </a:spcAft>
              <a:buFont typeface="Arial" panose="020B0604020202020204" pitchFamily="34" charset="0"/>
              <a:buChar char="•"/>
            </a:pPr>
            <a:r>
              <a:rPr lang="en-GB" dirty="0" smtClean="0"/>
              <a:t>Lambeth EAL/Non EAL performance gaps are smaller than the national gap, but follow a similar pattern</a:t>
            </a:r>
          </a:p>
          <a:p>
            <a:pPr marL="285750" indent="-285750">
              <a:spcAft>
                <a:spcPts val="600"/>
              </a:spcAft>
              <a:buFont typeface="Arial" panose="020B0604020202020204" pitchFamily="34" charset="0"/>
              <a:buChar char="•"/>
            </a:pPr>
            <a:r>
              <a:rPr lang="en-GB" dirty="0" smtClean="0"/>
              <a:t>Biggest performance gap at EYFSP. Gap has closed completed by GCSE.</a:t>
            </a:r>
          </a:p>
          <a:p>
            <a:pPr marL="285750" indent="-285750">
              <a:spcAft>
                <a:spcPts val="600"/>
              </a:spcAft>
              <a:buFont typeface="Arial" panose="020B0604020202020204" pitchFamily="34" charset="0"/>
              <a:buChar char="•"/>
            </a:pPr>
            <a:r>
              <a:rPr lang="en-GB" dirty="0" smtClean="0"/>
              <a:t>Phonics shows no discernible difference between EAL and Non-EAL pupils </a:t>
            </a:r>
          </a:p>
          <a:p>
            <a:pPr marL="285750" indent="-285750">
              <a:spcAft>
                <a:spcPts val="600"/>
              </a:spcAft>
              <a:buFont typeface="Arial" panose="020B0604020202020204" pitchFamily="34" charset="0"/>
              <a:buChar char="•"/>
            </a:pPr>
            <a:r>
              <a:rPr lang="en-GB" dirty="0" smtClean="0"/>
              <a:t>Biggest gaps between EAL/non-EAL tend to be in Reading at KS1 and KS2.</a:t>
            </a:r>
            <a:endParaRPr lang="en-GB" dirty="0"/>
          </a:p>
        </p:txBody>
      </p:sp>
    </p:spTree>
    <p:extLst>
      <p:ext uri="{BB962C8B-B14F-4D97-AF65-F5344CB8AC3E}">
        <p14:creationId xmlns:p14="http://schemas.microsoft.com/office/powerpoint/2010/main" val="679001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Concerns </a:t>
            </a:r>
            <a:r>
              <a:rPr lang="en-GB" b="1" dirty="0">
                <a:solidFill>
                  <a:srgbClr val="0033CC"/>
                </a:solidFill>
              </a:rPr>
              <a:t>about using EAL and non-EAL categories for monitoring EAL attainment</a:t>
            </a:r>
            <a:endParaRPr lang="en-GB" b="1" dirty="0"/>
          </a:p>
        </p:txBody>
      </p:sp>
      <p:sp>
        <p:nvSpPr>
          <p:cNvPr id="3" name="Content Placeholder 2"/>
          <p:cNvSpPr>
            <a:spLocks noGrp="1"/>
          </p:cNvSpPr>
          <p:nvPr>
            <p:ph idx="1"/>
          </p:nvPr>
        </p:nvSpPr>
        <p:spPr>
          <a:xfrm>
            <a:off x="838200" y="1825625"/>
            <a:ext cx="11049000" cy="4351338"/>
          </a:xfrm>
        </p:spPr>
        <p:txBody>
          <a:bodyPr>
            <a:normAutofit fontScale="85000" lnSpcReduction="20000"/>
          </a:bodyPr>
          <a:lstStyle/>
          <a:p>
            <a:r>
              <a:rPr lang="en-GB" dirty="0" smtClean="0"/>
              <a:t>A need to be cautious when talking about EAL/Non-EAL and attainment</a:t>
            </a:r>
          </a:p>
          <a:p>
            <a:r>
              <a:rPr lang="en-GB" dirty="0"/>
              <a:t>EAL is a very heterogeneous group made up of pupils from many different ethnic and cultural backgrounds</a:t>
            </a:r>
            <a:r>
              <a:rPr lang="en-GB" dirty="0" smtClean="0"/>
              <a:t>. Some of these sub-groups of EAL pupils do very well academically, others perform very poorly.</a:t>
            </a:r>
          </a:p>
          <a:p>
            <a:r>
              <a:rPr lang="en-GB" dirty="0" smtClean="0"/>
              <a:t>Conflating all of these pupils into a single group, masks underachieving groups of pupils</a:t>
            </a:r>
          </a:p>
          <a:p>
            <a:r>
              <a:rPr lang="en-GB" dirty="0" smtClean="0"/>
              <a:t>Ethnicity and EAL map together very well and has allowed research to analyse different ethnic groups of pupils with EAL. </a:t>
            </a:r>
          </a:p>
          <a:p>
            <a:r>
              <a:rPr lang="en-GB" dirty="0" smtClean="0"/>
              <a:t>However, p</a:t>
            </a:r>
            <a:r>
              <a:rPr lang="en-GB" altLang="en-US" dirty="0" smtClean="0"/>
              <a:t>revious </a:t>
            </a:r>
            <a:r>
              <a:rPr lang="en-GB" altLang="en-US" dirty="0"/>
              <a:t>research has noted that the recording of ethnicity in England usually refers, confusingly, to a combination of national boundaries (Indian, Pakistani, Bangladeshi) but also colour (Black, White) and more general geographic distinctions, that supersede national boundaries (Black Caribbean, Black African</a:t>
            </a:r>
            <a:r>
              <a:rPr lang="en-GB" altLang="en-US" dirty="0" smtClean="0"/>
              <a:t>).</a:t>
            </a:r>
          </a:p>
          <a:p>
            <a:r>
              <a:rPr lang="en-GB" altLang="en-US" b="1" dirty="0" smtClean="0"/>
              <a:t>Language data instead can help to identify specific groups of pupils who may be high performing or underachieving  </a:t>
            </a:r>
            <a:endParaRPr lang="en-GB" altLang="en-US" b="1" dirty="0"/>
          </a:p>
          <a:p>
            <a:endParaRPr lang="en-GB" dirty="0"/>
          </a:p>
        </p:txBody>
      </p:sp>
    </p:spTree>
    <p:extLst>
      <p:ext uri="{BB962C8B-B14F-4D97-AF65-F5344CB8AC3E}">
        <p14:creationId xmlns:p14="http://schemas.microsoft.com/office/powerpoint/2010/main" val="3764134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Black African – Language Diversity</a:t>
            </a:r>
            <a:endParaRPr lang="en-GB" b="1" dirty="0">
              <a:solidFill>
                <a:srgbClr val="0033CC"/>
              </a:solidFill>
            </a:endParaRPr>
          </a:p>
        </p:txBody>
      </p:sp>
      <p:pic>
        <p:nvPicPr>
          <p:cNvPr id="4" name="Content Placeholder 3"/>
          <p:cNvPicPr>
            <a:picLocks noGrp="1" noChangeAspect="1"/>
          </p:cNvPicPr>
          <p:nvPr>
            <p:ph idx="1"/>
          </p:nvPr>
        </p:nvPicPr>
        <p:blipFill rotWithShape="1">
          <a:blip r:embed="rId2"/>
          <a:srcRect l="3001" t="1809" r="676" b="2460"/>
          <a:stretch/>
        </p:blipFill>
        <p:spPr>
          <a:xfrm>
            <a:off x="5351608" y="1600199"/>
            <a:ext cx="6002191" cy="5083319"/>
          </a:xfrm>
          <a:prstGeom prst="rect">
            <a:avLst/>
          </a:prstGeom>
          <a:ln>
            <a:solidFill>
              <a:schemeClr val="tx1"/>
            </a:solidFill>
          </a:ln>
        </p:spPr>
      </p:pic>
      <p:sp>
        <p:nvSpPr>
          <p:cNvPr id="6" name="TextBox 5"/>
          <p:cNvSpPr txBox="1"/>
          <p:nvPr/>
        </p:nvSpPr>
        <p:spPr>
          <a:xfrm>
            <a:off x="838199" y="1690687"/>
            <a:ext cx="4513408" cy="47089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Majority of Black African Pupils live in Inner and Outer London</a:t>
            </a:r>
          </a:p>
          <a:p>
            <a:pPr marL="285750" indent="-285750">
              <a:spcAft>
                <a:spcPts val="600"/>
              </a:spcAft>
              <a:buFont typeface="Arial" panose="020B0604020202020204" pitchFamily="34" charset="0"/>
              <a:buChar char="•"/>
            </a:pPr>
            <a:r>
              <a:rPr lang="en-GB" dirty="0" smtClean="0"/>
              <a:t>Black African pupils performing close to the national average for all pupils at KS2</a:t>
            </a:r>
          </a:p>
          <a:p>
            <a:pPr marL="285750" indent="-285750">
              <a:spcAft>
                <a:spcPts val="600"/>
              </a:spcAft>
              <a:buFont typeface="Arial" panose="020B0604020202020204" pitchFamily="34" charset="0"/>
              <a:buChar char="•"/>
            </a:pPr>
            <a:r>
              <a:rPr lang="en-GB" dirty="0" smtClean="0"/>
              <a:t>However, considerable spread of attainment when disaggregated by </a:t>
            </a:r>
            <a:r>
              <a:rPr lang="en-GB" dirty="0"/>
              <a:t>l</a:t>
            </a:r>
            <a:r>
              <a:rPr lang="en-GB" dirty="0" smtClean="0"/>
              <a:t>anguage spoken:</a:t>
            </a:r>
          </a:p>
          <a:p>
            <a:pPr marL="628650" indent="-361950">
              <a:spcAft>
                <a:spcPts val="600"/>
              </a:spcAft>
              <a:buFont typeface="Wingdings" panose="05000000000000000000" pitchFamily="2" charset="2"/>
              <a:buChar char="Ø"/>
            </a:pPr>
            <a:r>
              <a:rPr lang="en-GB" dirty="0" smtClean="0"/>
              <a:t>Igbo, Zulu, Yoruba are some of the highest attaining groups in the country</a:t>
            </a:r>
          </a:p>
          <a:p>
            <a:pPr marL="628650" indent="-361950">
              <a:spcAft>
                <a:spcPts val="600"/>
              </a:spcAft>
              <a:buFont typeface="Wingdings" panose="05000000000000000000" pitchFamily="2" charset="2"/>
              <a:buChar char="Ø"/>
            </a:pPr>
            <a:r>
              <a:rPr lang="en-GB" dirty="0" err="1" smtClean="0"/>
              <a:t>Manding</a:t>
            </a:r>
            <a:r>
              <a:rPr lang="en-GB" dirty="0" smtClean="0"/>
              <a:t>/</a:t>
            </a:r>
            <a:r>
              <a:rPr lang="en-GB" dirty="0" err="1" smtClean="0"/>
              <a:t>Malinke</a:t>
            </a:r>
            <a:r>
              <a:rPr lang="en-GB" dirty="0" smtClean="0"/>
              <a:t>, Lingala</a:t>
            </a:r>
            <a:r>
              <a:rPr lang="en-GB" dirty="0"/>
              <a:t> </a:t>
            </a:r>
            <a:r>
              <a:rPr lang="en-GB" dirty="0" smtClean="0"/>
              <a:t>and Wolof are some of the lowest attaining groups</a:t>
            </a:r>
          </a:p>
          <a:p>
            <a:pPr marL="285750" indent="-285750">
              <a:spcAft>
                <a:spcPts val="600"/>
              </a:spcAft>
              <a:buFont typeface="Arial" panose="020B0604020202020204" pitchFamily="34" charset="0"/>
              <a:buChar char="•"/>
            </a:pPr>
            <a:r>
              <a:rPr lang="en-GB" dirty="0" smtClean="0"/>
              <a:t>Suggestion that the country to which the language is native appears to be influential – Commonwealth/Non-Commonwealth</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4965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White Other – Language Diversity</a:t>
            </a:r>
            <a:endParaRPr lang="en-GB" b="1" dirty="0">
              <a:solidFill>
                <a:srgbClr val="0033CC"/>
              </a:solidFill>
            </a:endParaRPr>
          </a:p>
        </p:txBody>
      </p:sp>
      <p:pic>
        <p:nvPicPr>
          <p:cNvPr id="4" name="Content Placeholder 3"/>
          <p:cNvPicPr>
            <a:picLocks noGrp="1" noChangeAspect="1"/>
          </p:cNvPicPr>
          <p:nvPr>
            <p:ph idx="1"/>
          </p:nvPr>
        </p:nvPicPr>
        <p:blipFill>
          <a:blip r:embed="rId2"/>
          <a:stretch>
            <a:fillRect/>
          </a:stretch>
        </p:blipFill>
        <p:spPr>
          <a:xfrm>
            <a:off x="5063143" y="1547812"/>
            <a:ext cx="6376382" cy="4929901"/>
          </a:xfrm>
          <a:prstGeom prst="rect">
            <a:avLst/>
          </a:prstGeom>
          <a:ln>
            <a:solidFill>
              <a:schemeClr val="tx1"/>
            </a:solidFill>
          </a:ln>
        </p:spPr>
      </p:pic>
      <p:sp>
        <p:nvSpPr>
          <p:cNvPr id="5" name="TextBox 4"/>
          <p:cNvSpPr txBox="1"/>
          <p:nvPr/>
        </p:nvSpPr>
        <p:spPr>
          <a:xfrm>
            <a:off x="838200" y="1549806"/>
            <a:ext cx="4139218" cy="526297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131% rise in White Other pupils in England since 2005 – fastest growing ethnic group and largest in the country.</a:t>
            </a:r>
          </a:p>
          <a:p>
            <a:pPr marL="285750" indent="-285750">
              <a:spcAft>
                <a:spcPts val="600"/>
              </a:spcAft>
              <a:buFont typeface="Arial" panose="020B0604020202020204" pitchFamily="34" charset="0"/>
              <a:buChar char="•"/>
            </a:pPr>
            <a:r>
              <a:rPr lang="en-GB" dirty="0" smtClean="0"/>
              <a:t>Largest numbers are in Inner and Outer London, East and South East.</a:t>
            </a:r>
          </a:p>
          <a:p>
            <a:pPr marL="285750" indent="-285750">
              <a:spcAft>
                <a:spcPts val="600"/>
              </a:spcAft>
              <a:buFont typeface="Arial" panose="020B0604020202020204" pitchFamily="34" charset="0"/>
              <a:buChar char="•"/>
            </a:pPr>
            <a:r>
              <a:rPr lang="en-GB" dirty="0" smtClean="0"/>
              <a:t>White Other are an underperforming group. </a:t>
            </a:r>
          </a:p>
          <a:p>
            <a:pPr marL="285750" indent="-285750">
              <a:spcAft>
                <a:spcPts val="600"/>
              </a:spcAft>
              <a:buFont typeface="Arial" panose="020B0604020202020204" pitchFamily="34" charset="0"/>
              <a:buChar char="•"/>
            </a:pPr>
            <a:r>
              <a:rPr lang="en-GB" dirty="0" smtClean="0"/>
              <a:t>However:</a:t>
            </a:r>
            <a:endParaRPr lang="en-GB" dirty="0"/>
          </a:p>
          <a:p>
            <a:pPr marL="542925" indent="-276225">
              <a:spcAft>
                <a:spcPts val="600"/>
              </a:spcAft>
              <a:buFont typeface="Wingdings" panose="05000000000000000000" pitchFamily="2" charset="2"/>
              <a:buChar char="Ø"/>
            </a:pPr>
            <a:r>
              <a:rPr lang="en-GB" dirty="0" smtClean="0"/>
              <a:t>some White Other language groups are very high achieving: Danish, German, Swedish</a:t>
            </a:r>
          </a:p>
          <a:p>
            <a:pPr marL="542925" indent="-276225">
              <a:spcAft>
                <a:spcPts val="600"/>
              </a:spcAft>
              <a:buFont typeface="Wingdings" panose="05000000000000000000" pitchFamily="2" charset="2"/>
              <a:buChar char="Ø"/>
            </a:pPr>
            <a:r>
              <a:rPr lang="en-GB" dirty="0" smtClean="0"/>
              <a:t>Czech and Slovak pupils especially are among the lowest achieving groups in the country</a:t>
            </a:r>
          </a:p>
          <a:p>
            <a:pPr marL="285750" indent="-285750">
              <a:spcAft>
                <a:spcPts val="600"/>
              </a:spcAft>
              <a:buFont typeface="Arial" panose="020B0604020202020204" pitchFamily="34" charset="0"/>
              <a:buChar char="•"/>
            </a:pPr>
            <a:r>
              <a:rPr lang="en-GB" dirty="0" smtClean="0"/>
              <a:t>Suggests big disparity between White Other pupils from Eastern Europe and those from Western Europe</a:t>
            </a:r>
          </a:p>
        </p:txBody>
      </p:sp>
    </p:spTree>
    <p:extLst>
      <p:ext uri="{BB962C8B-B14F-4D97-AF65-F5344CB8AC3E}">
        <p14:creationId xmlns:p14="http://schemas.microsoft.com/office/powerpoint/2010/main" val="392205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Indian – Language Diversity</a:t>
            </a:r>
            <a:endParaRPr lang="en-GB" b="1" dirty="0">
              <a:solidFill>
                <a:srgbClr val="0033CC"/>
              </a:solidFill>
            </a:endParaRPr>
          </a:p>
        </p:txBody>
      </p:sp>
      <p:pic>
        <p:nvPicPr>
          <p:cNvPr id="4" name="Content Placeholder 3"/>
          <p:cNvPicPr>
            <a:picLocks noGrp="1" noChangeAspect="1"/>
          </p:cNvPicPr>
          <p:nvPr>
            <p:ph idx="1"/>
          </p:nvPr>
        </p:nvPicPr>
        <p:blipFill>
          <a:blip r:embed="rId2"/>
          <a:stretch>
            <a:fillRect/>
          </a:stretch>
        </p:blipFill>
        <p:spPr>
          <a:xfrm>
            <a:off x="5046820" y="1649413"/>
            <a:ext cx="6651309" cy="4351338"/>
          </a:xfrm>
          <a:prstGeom prst="rect">
            <a:avLst/>
          </a:prstGeom>
          <a:ln>
            <a:solidFill>
              <a:schemeClr val="tx1"/>
            </a:solidFill>
          </a:ln>
        </p:spPr>
      </p:pic>
      <p:sp>
        <p:nvSpPr>
          <p:cNvPr id="5" name="TextBox 4"/>
          <p:cNvSpPr txBox="1"/>
          <p:nvPr/>
        </p:nvSpPr>
        <p:spPr>
          <a:xfrm>
            <a:off x="981075" y="1649413"/>
            <a:ext cx="3876675" cy="37240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Indian pupils are fifth largest ethnic group in the country</a:t>
            </a:r>
          </a:p>
          <a:p>
            <a:pPr marL="285750" indent="-285750">
              <a:spcAft>
                <a:spcPts val="600"/>
              </a:spcAft>
              <a:buFont typeface="Arial" panose="020B0604020202020204" pitchFamily="34" charset="0"/>
              <a:buChar char="•"/>
            </a:pPr>
            <a:r>
              <a:rPr lang="en-GB" dirty="0" smtClean="0"/>
              <a:t>One of the highest performing ethnic groups</a:t>
            </a:r>
          </a:p>
          <a:p>
            <a:pPr marL="285750" indent="-285750">
              <a:spcAft>
                <a:spcPts val="600"/>
              </a:spcAft>
              <a:buFont typeface="Arial" panose="020B0604020202020204" pitchFamily="34" charset="0"/>
              <a:buChar char="•"/>
            </a:pPr>
            <a:r>
              <a:rPr lang="en-GB" dirty="0" smtClean="0"/>
              <a:t>When examining by language spoken:</a:t>
            </a:r>
          </a:p>
          <a:p>
            <a:pPr marL="542925" indent="-285750">
              <a:spcAft>
                <a:spcPts val="600"/>
              </a:spcAft>
              <a:buFont typeface="Wingdings" panose="05000000000000000000" pitchFamily="2" charset="2"/>
              <a:buChar char="Ø"/>
            </a:pPr>
            <a:r>
              <a:rPr lang="en-GB" dirty="0" smtClean="0"/>
              <a:t>Kannada, Telugu and Marathi were among the highest achieving in the country.</a:t>
            </a:r>
          </a:p>
          <a:p>
            <a:pPr marL="542925" indent="-285750">
              <a:spcAft>
                <a:spcPts val="600"/>
              </a:spcAft>
              <a:buFont typeface="Wingdings" panose="05000000000000000000" pitchFamily="2" charset="2"/>
              <a:buChar char="Ø"/>
            </a:pPr>
            <a:r>
              <a:rPr lang="en-GB" dirty="0" smtClean="0"/>
              <a:t>Konkani and Panjabi speakers were above national average, but the gap was substantially smaller. </a:t>
            </a:r>
            <a:endParaRPr lang="en-GB" dirty="0"/>
          </a:p>
        </p:txBody>
      </p:sp>
    </p:spTree>
    <p:extLst>
      <p:ext uri="{BB962C8B-B14F-4D97-AF65-F5344CB8AC3E}">
        <p14:creationId xmlns:p14="http://schemas.microsoft.com/office/powerpoint/2010/main" val="798796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3432</TotalTime>
  <Words>2602</Words>
  <Application>Microsoft Office PowerPoint</Application>
  <PresentationFormat>Widescreen</PresentationFormat>
  <Paragraphs>631</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Languages spoken in Lambeth</vt:lpstr>
      <vt:lpstr>Why EAL Matters</vt:lpstr>
      <vt:lpstr>EAL in Primary Schools in England</vt:lpstr>
      <vt:lpstr>Attainment by Region</vt:lpstr>
      <vt:lpstr>EAL/non-EAL Gap by Key Stage (2017)</vt:lpstr>
      <vt:lpstr>Concerns about using EAL and non-EAL categories for monitoring EAL attainment</vt:lpstr>
      <vt:lpstr>Black African – Language Diversity</vt:lpstr>
      <vt:lpstr>White Other – Language Diversity</vt:lpstr>
      <vt:lpstr>Indian – Language Diversity</vt:lpstr>
      <vt:lpstr>Pakistani – Language Diversity</vt:lpstr>
      <vt:lpstr>EYFSP by Stage of English Proficiency</vt:lpstr>
      <vt:lpstr>KS1 by Stage of English Proficiency</vt:lpstr>
      <vt:lpstr>KS2 by Stage of English Proficiency</vt:lpstr>
      <vt:lpstr>School Census 2018</vt:lpstr>
      <vt:lpstr>Nursery Schools 2018</vt:lpstr>
      <vt:lpstr>Primary Schools 2018</vt:lpstr>
      <vt:lpstr>English Proficiency by Key Stage</vt:lpstr>
      <vt:lpstr>EAL Pupils Only by Year Group</vt:lpstr>
      <vt:lpstr>Assessment and Data Good Practice</vt:lpstr>
      <vt:lpstr>2017 EAL Moderations</vt:lpstr>
      <vt:lpstr>Criteria for Moderation</vt:lpstr>
      <vt:lpstr>Moderation Outcomes</vt:lpstr>
      <vt:lpstr>Moderation Recommendations</vt:lpstr>
      <vt:lpstr>Recommendations: EAL and SEN</vt:lpstr>
      <vt:lpstr>Good Practice</vt:lpstr>
    </vt:vector>
  </TitlesOfParts>
  <Company>London Borough Of Lambeth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Hau,Andrew</dc:creator>
  <cp:lastModifiedBy>Hau,Andrew</cp:lastModifiedBy>
  <cp:revision>134</cp:revision>
  <dcterms:created xsi:type="dcterms:W3CDTF">2018-05-31T11:18:10Z</dcterms:created>
  <dcterms:modified xsi:type="dcterms:W3CDTF">2018-06-14T10:29:04Z</dcterms:modified>
</cp:coreProperties>
</file>