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4" r:id="rId1"/>
  </p:sldMasterIdLst>
  <p:notesMasterIdLst>
    <p:notesMasterId r:id="rId19"/>
  </p:notesMasterIdLst>
  <p:sldIdLst>
    <p:sldId id="256" r:id="rId2"/>
    <p:sldId id="289" r:id="rId3"/>
    <p:sldId id="288" r:id="rId4"/>
    <p:sldId id="264" r:id="rId5"/>
    <p:sldId id="290" r:id="rId6"/>
    <p:sldId id="272" r:id="rId7"/>
    <p:sldId id="291" r:id="rId8"/>
    <p:sldId id="265" r:id="rId9"/>
    <p:sldId id="286" r:id="rId10"/>
    <p:sldId id="266" r:id="rId11"/>
    <p:sldId id="267" r:id="rId12"/>
    <p:sldId id="287" r:id="rId13"/>
    <p:sldId id="277" r:id="rId14"/>
    <p:sldId id="279" r:id="rId15"/>
    <p:sldId id="280" r:id="rId16"/>
    <p:sldId id="282" r:id="rId17"/>
    <p:sldId id="284"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110"/>
    <a:srgbClr val="B332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1967" autoAdjust="0"/>
  </p:normalViewPr>
  <p:slideViewPr>
    <p:cSldViewPr snapToGrid="0" snapToObjects="1">
      <p:cViewPr varScale="1">
        <p:scale>
          <a:sx n="42" d="100"/>
          <a:sy n="42" d="100"/>
        </p:scale>
        <p:origin x="2112"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8B0A6B8-304C-564D-9D29-9C46E7DDB5EB}" type="datetimeFigureOut">
              <a:rPr lang="en-US" smtClean="0"/>
              <a:t>6/13/2017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26D4AC-EB7C-D446-8AFC-2907D20109FA}" type="slidenum">
              <a:rPr lang="en-US" smtClean="0"/>
              <a:t>‹#›</a:t>
            </a:fld>
            <a:endParaRPr lang="en-US"/>
          </a:p>
        </p:txBody>
      </p:sp>
    </p:spTree>
    <p:extLst>
      <p:ext uri="{BB962C8B-B14F-4D97-AF65-F5344CB8AC3E}">
        <p14:creationId xmlns:p14="http://schemas.microsoft.com/office/powerpoint/2010/main" val="36327220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aseline="0" dirty="0" smtClean="0"/>
              <a:t>It is only children who are classified as EAL who have a stage A to E.  NOT English only speakers.</a:t>
            </a:r>
            <a:endParaRPr lang="en-US" sz="1400" dirty="0"/>
          </a:p>
        </p:txBody>
      </p:sp>
      <p:sp>
        <p:nvSpPr>
          <p:cNvPr id="4" name="Slide Number Placeholder 3"/>
          <p:cNvSpPr>
            <a:spLocks noGrp="1"/>
          </p:cNvSpPr>
          <p:nvPr>
            <p:ph type="sldNum" sz="quarter" idx="10"/>
          </p:nvPr>
        </p:nvSpPr>
        <p:spPr/>
        <p:txBody>
          <a:bodyPr/>
          <a:lstStyle/>
          <a:p>
            <a:fld id="{E842F03B-1EC3-6F4B-AEAC-9916F2629138}" type="slidenum">
              <a:rPr lang="en-US" smtClean="0"/>
              <a:t>2</a:t>
            </a:fld>
            <a:endParaRPr lang="en-US"/>
          </a:p>
        </p:txBody>
      </p:sp>
    </p:spTree>
    <p:extLst>
      <p:ext uri="{BB962C8B-B14F-4D97-AF65-F5344CB8AC3E}">
        <p14:creationId xmlns:p14="http://schemas.microsoft.com/office/powerpoint/2010/main" val="483209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Arial" charset="0"/>
                <a:ea typeface="ＭＳ Ｐゴシック" charset="0"/>
                <a:cs typeface="Arial" charset="0"/>
              </a:defRPr>
            </a:lvl1pPr>
            <a:lvl2pPr marL="742950" indent="-285750">
              <a:defRPr sz="1200">
                <a:solidFill>
                  <a:schemeClr val="tx1"/>
                </a:solidFill>
                <a:latin typeface="Arial" charset="0"/>
                <a:ea typeface="Arial" charset="0"/>
                <a:cs typeface="Arial" charset="0"/>
              </a:defRPr>
            </a:lvl2pPr>
            <a:lvl3pPr marL="1143000" indent="-228600">
              <a:defRPr sz="1200">
                <a:solidFill>
                  <a:schemeClr val="tx1"/>
                </a:solidFill>
                <a:latin typeface="Arial" charset="0"/>
                <a:ea typeface="Arial" charset="0"/>
                <a:cs typeface="Arial" charset="0"/>
              </a:defRPr>
            </a:lvl3pPr>
            <a:lvl4pPr marL="1600200" indent="-228600">
              <a:defRPr sz="1200">
                <a:solidFill>
                  <a:schemeClr val="tx1"/>
                </a:solidFill>
                <a:latin typeface="Arial" charset="0"/>
                <a:ea typeface="Arial" charset="0"/>
                <a:cs typeface="Arial" charset="0"/>
              </a:defRPr>
            </a:lvl4pPr>
            <a:lvl5pPr marL="2057400" indent="-228600">
              <a:defRPr sz="12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ea typeface="Arial" charset="0"/>
                <a:cs typeface="Arial" charset="0"/>
              </a:defRPr>
            </a:lvl9pPr>
          </a:lstStyle>
          <a:p>
            <a:fld id="{05C6A4A8-BC90-9D48-B7EC-6EF23887C9B9}" type="slidenum">
              <a:rPr lang="en-GB"/>
              <a:pPr/>
              <a:t>16</a:t>
            </a:fld>
            <a:endParaRPr lang="en-GB"/>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p>
        </p:txBody>
      </p:sp>
    </p:spTree>
    <p:extLst>
      <p:ext uri="{BB962C8B-B14F-4D97-AF65-F5344CB8AC3E}">
        <p14:creationId xmlns:p14="http://schemas.microsoft.com/office/powerpoint/2010/main" val="930999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42F03B-1EC3-6F4B-AEAC-9916F2629138}" type="slidenum">
              <a:rPr lang="en-US" smtClean="0"/>
              <a:t>17</a:t>
            </a:fld>
            <a:endParaRPr lang="en-US"/>
          </a:p>
        </p:txBody>
      </p:sp>
    </p:spTree>
    <p:extLst>
      <p:ext uri="{BB962C8B-B14F-4D97-AF65-F5344CB8AC3E}">
        <p14:creationId xmlns:p14="http://schemas.microsoft.com/office/powerpoint/2010/main" val="518652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Looks as though many teachers felt that there</a:t>
            </a:r>
            <a:r>
              <a:rPr lang="en-US" baseline="0" dirty="0" smtClean="0"/>
              <a:t> was a difference between </a:t>
            </a:r>
            <a:r>
              <a:rPr lang="en-US" baseline="0" dirty="0" err="1" smtClean="0"/>
              <a:t>Lambeth</a:t>
            </a:r>
            <a:r>
              <a:rPr lang="en-US" baseline="0" dirty="0" smtClean="0"/>
              <a:t> Stage 4 and </a:t>
            </a:r>
            <a:r>
              <a:rPr lang="en-US" baseline="0" dirty="0" err="1" smtClean="0"/>
              <a:t>Dfe</a:t>
            </a:r>
            <a:r>
              <a:rPr lang="en-US" baseline="0" dirty="0" smtClean="0"/>
              <a:t> Stage E so have retained many at Stage D.  </a:t>
            </a:r>
            <a:endParaRPr lang="en-US" dirty="0"/>
          </a:p>
        </p:txBody>
      </p:sp>
      <p:sp>
        <p:nvSpPr>
          <p:cNvPr id="4" name="Slide Number Placeholder 3"/>
          <p:cNvSpPr>
            <a:spLocks noGrp="1"/>
          </p:cNvSpPr>
          <p:nvPr>
            <p:ph type="sldNum" sz="quarter" idx="10"/>
          </p:nvPr>
        </p:nvSpPr>
        <p:spPr/>
        <p:txBody>
          <a:bodyPr/>
          <a:lstStyle/>
          <a:p>
            <a:fld id="{4826D4AC-EB7C-D446-8AFC-2907D20109FA}" type="slidenum">
              <a:rPr lang="en-US" smtClean="0"/>
              <a:t>3</a:t>
            </a:fld>
            <a:endParaRPr lang="en-US"/>
          </a:p>
        </p:txBody>
      </p:sp>
    </p:spTree>
    <p:extLst>
      <p:ext uri="{BB962C8B-B14F-4D97-AF65-F5344CB8AC3E}">
        <p14:creationId xmlns:p14="http://schemas.microsoft.com/office/powerpoint/2010/main" val="235785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dirty="0" smtClean="0">
                <a:latin typeface="Calibri" charset="0"/>
              </a:rPr>
              <a:t>Kensuke’s </a:t>
            </a:r>
            <a:r>
              <a:rPr lang="en-GB" dirty="0">
                <a:latin typeface="Calibri" charset="0"/>
              </a:rPr>
              <a:t>Kingdom</a:t>
            </a:r>
          </a:p>
          <a:p>
            <a:pPr eaLnBrk="1" hangingPunct="1">
              <a:spcBef>
                <a:spcPct val="0"/>
              </a:spcBef>
            </a:pPr>
            <a:r>
              <a:rPr lang="en-GB" dirty="0">
                <a:latin typeface="Calibri" charset="0"/>
              </a:rPr>
              <a:t>….can deduce that there is someone else on the island.  </a:t>
            </a:r>
            <a:r>
              <a:rPr lang="en-GB" dirty="0" smtClean="0">
                <a:latin typeface="Calibri" charset="0"/>
              </a:rPr>
              <a:t>But</a:t>
            </a:r>
            <a:r>
              <a:rPr lang="en-GB" baseline="0" dirty="0" smtClean="0">
                <a:latin typeface="Calibri" charset="0"/>
              </a:rPr>
              <a:t> what sort of person is it?  I</a:t>
            </a:r>
            <a:r>
              <a:rPr lang="en-GB" dirty="0" smtClean="0">
                <a:latin typeface="Calibri" charset="0"/>
              </a:rPr>
              <a:t>nfer </a:t>
            </a:r>
            <a:r>
              <a:rPr lang="en-GB" dirty="0">
                <a:latin typeface="Calibri" charset="0"/>
              </a:rPr>
              <a:t>that that person is </a:t>
            </a:r>
            <a:r>
              <a:rPr lang="en-GB" dirty="0" smtClean="0">
                <a:latin typeface="Calibri" charset="0"/>
              </a:rPr>
              <a:t>kind/thoughtful, generous but maybe shy, frightened?</a:t>
            </a:r>
            <a:r>
              <a:rPr lang="en-GB" dirty="0">
                <a:latin typeface="Calibri" charset="0"/>
              </a:rPr>
              <a:t>?</a:t>
            </a:r>
          </a:p>
        </p:txBody>
      </p:sp>
      <p:sp>
        <p:nvSpPr>
          <p:cNvPr id="65540" name="Slide Number Placeholder 3"/>
          <p:cNvSpPr>
            <a:spLocks noGrp="1"/>
          </p:cNvSpPr>
          <p:nvPr>
            <p:ph type="sldNum" sz="quarter" idx="5"/>
          </p:nvPr>
        </p:nvSpPr>
        <p:spPr bwMode="auto">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Calibri" charset="0"/>
                <a:ea typeface="ＭＳ Ｐゴシック" charset="0"/>
                <a:cs typeface="Arial" charset="0"/>
              </a:defRPr>
            </a:lvl1pPr>
            <a:lvl2pPr marL="742950" indent="-285750" eaLnBrk="0" hangingPunct="0">
              <a:defRPr>
                <a:solidFill>
                  <a:schemeClr val="tx1"/>
                </a:solidFill>
                <a:latin typeface="Calibri" charset="0"/>
                <a:ea typeface="Arial" charset="0"/>
                <a:cs typeface="Arial" charset="0"/>
              </a:defRPr>
            </a:lvl2pPr>
            <a:lvl3pPr marL="1143000" indent="-228600" eaLnBrk="0" hangingPunct="0">
              <a:defRPr>
                <a:solidFill>
                  <a:schemeClr val="tx1"/>
                </a:solidFill>
                <a:latin typeface="Calibri" charset="0"/>
                <a:ea typeface="Arial" charset="0"/>
                <a:cs typeface="Arial" charset="0"/>
              </a:defRPr>
            </a:lvl3pPr>
            <a:lvl4pPr marL="1600200" indent="-228600" eaLnBrk="0" hangingPunct="0">
              <a:defRPr>
                <a:solidFill>
                  <a:schemeClr val="tx1"/>
                </a:solidFill>
                <a:latin typeface="Calibri" charset="0"/>
                <a:ea typeface="Arial" charset="0"/>
                <a:cs typeface="Arial" charset="0"/>
              </a:defRPr>
            </a:lvl4pPr>
            <a:lvl5pPr marL="2057400" indent="-228600" eaLnBrk="0" hangingPunct="0">
              <a:defRPr>
                <a:solidFill>
                  <a:schemeClr val="tx1"/>
                </a:solidFill>
                <a:latin typeface="Calibri" charset="0"/>
                <a:ea typeface="Arial" charset="0"/>
                <a:cs typeface="Arial" charset="0"/>
              </a:defRPr>
            </a:lvl5pPr>
            <a:lvl6pPr marL="2514600" indent="-228600" eaLnBrk="0" fontAlgn="base" hangingPunct="0">
              <a:spcBef>
                <a:spcPct val="0"/>
              </a:spcBef>
              <a:spcAft>
                <a:spcPct val="0"/>
              </a:spcAft>
              <a:defRPr>
                <a:solidFill>
                  <a:schemeClr val="tx1"/>
                </a:solidFill>
                <a:latin typeface="Calibri" charset="0"/>
                <a:ea typeface="Arial" charset="0"/>
                <a:cs typeface="Arial" charset="0"/>
              </a:defRPr>
            </a:lvl6pPr>
            <a:lvl7pPr marL="2971800" indent="-228600" eaLnBrk="0" fontAlgn="base" hangingPunct="0">
              <a:spcBef>
                <a:spcPct val="0"/>
              </a:spcBef>
              <a:spcAft>
                <a:spcPct val="0"/>
              </a:spcAft>
              <a:defRPr>
                <a:solidFill>
                  <a:schemeClr val="tx1"/>
                </a:solidFill>
                <a:latin typeface="Calibri" charset="0"/>
                <a:ea typeface="Arial" charset="0"/>
                <a:cs typeface="Arial" charset="0"/>
              </a:defRPr>
            </a:lvl7pPr>
            <a:lvl8pPr marL="3429000" indent="-228600" eaLnBrk="0" fontAlgn="base" hangingPunct="0">
              <a:spcBef>
                <a:spcPct val="0"/>
              </a:spcBef>
              <a:spcAft>
                <a:spcPct val="0"/>
              </a:spcAft>
              <a:defRPr>
                <a:solidFill>
                  <a:schemeClr val="tx1"/>
                </a:solidFill>
                <a:latin typeface="Calibri" charset="0"/>
                <a:ea typeface="Arial" charset="0"/>
                <a:cs typeface="Arial" charset="0"/>
              </a:defRPr>
            </a:lvl8pPr>
            <a:lvl9pPr marL="3886200" indent="-228600" eaLnBrk="0" fontAlgn="base" hangingPunct="0">
              <a:spcBef>
                <a:spcPct val="0"/>
              </a:spcBef>
              <a:spcAft>
                <a:spcPct val="0"/>
              </a:spcAft>
              <a:defRPr>
                <a:solidFill>
                  <a:schemeClr val="tx1"/>
                </a:solidFill>
                <a:latin typeface="Calibri" charset="0"/>
                <a:ea typeface="Arial" charset="0"/>
                <a:cs typeface="Arial" charset="0"/>
              </a:defRPr>
            </a:lvl9pPr>
          </a:lstStyle>
          <a:p>
            <a:pPr eaLnBrk="1" hangingPunct="1"/>
            <a:fld id="{A940B87D-402A-9247-A14D-F7EEB9175531}" type="slidenum">
              <a:rPr lang="en-GB"/>
              <a:pPr eaLnBrk="1" hangingPunct="1"/>
              <a:t>6</a:t>
            </a:fld>
            <a:endParaRPr lang="en-GB"/>
          </a:p>
        </p:txBody>
      </p:sp>
    </p:spTree>
    <p:extLst>
      <p:ext uri="{BB962C8B-B14F-4D97-AF65-F5344CB8AC3E}">
        <p14:creationId xmlns:p14="http://schemas.microsoft.com/office/powerpoint/2010/main" val="1655678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Ask to consider progression between</a:t>
            </a:r>
            <a:r>
              <a:rPr lang="en-US" baseline="0" dirty="0" smtClean="0"/>
              <a:t> stages.  Note use of language like, basic, errors, some errors, occasional errors.</a:t>
            </a:r>
          </a:p>
          <a:p>
            <a:endParaRPr lang="en-US" baseline="0" dirty="0" smtClean="0"/>
          </a:p>
          <a:p>
            <a:r>
              <a:rPr lang="en-US" baseline="0" dirty="0" smtClean="0"/>
              <a:t>Remind that writing in different subjects requires different grammatical structures and vocabulary so a child maybe more fluent in English or literacy than science for </a:t>
            </a:r>
            <a:r>
              <a:rPr lang="en-US" baseline="0" dirty="0" err="1" smtClean="0"/>
              <a:t>eg</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4826D4AC-EB7C-D446-8AFC-2907D20109FA}" type="slidenum">
              <a:rPr lang="en-US" smtClean="0"/>
              <a:t>7</a:t>
            </a:fld>
            <a:endParaRPr lang="en-US"/>
          </a:p>
        </p:txBody>
      </p:sp>
    </p:spTree>
    <p:extLst>
      <p:ext uri="{BB962C8B-B14F-4D97-AF65-F5344CB8AC3E}">
        <p14:creationId xmlns:p14="http://schemas.microsoft.com/office/powerpoint/2010/main" val="2467157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Give out samples</a:t>
            </a:r>
          </a:p>
          <a:p>
            <a:endParaRPr lang="en-US" dirty="0" smtClean="0"/>
          </a:p>
          <a:p>
            <a:r>
              <a:rPr lang="en-US" dirty="0" smtClean="0"/>
              <a:t>Need basic</a:t>
            </a:r>
            <a:r>
              <a:rPr lang="en-US" baseline="0" dirty="0" smtClean="0"/>
              <a:t> information about</a:t>
            </a:r>
            <a:r>
              <a:rPr lang="en-US" dirty="0" smtClean="0"/>
              <a:t> children’s background</a:t>
            </a:r>
            <a:r>
              <a:rPr lang="en-US" baseline="0" dirty="0" smtClean="0"/>
              <a:t> </a:t>
            </a:r>
            <a:r>
              <a:rPr lang="en-US" baseline="0" dirty="0" err="1" smtClean="0"/>
              <a:t>ie</a:t>
            </a:r>
            <a:r>
              <a:rPr lang="en-US" baseline="0" dirty="0" smtClean="0"/>
              <a:t> </a:t>
            </a:r>
          </a:p>
          <a:p>
            <a:pPr marL="171450" indent="-171450">
              <a:buFont typeface="Arial"/>
              <a:buChar char="•"/>
            </a:pPr>
            <a:r>
              <a:rPr lang="en-US" baseline="0" dirty="0" smtClean="0"/>
              <a:t>do they speak L1 (how fluently), </a:t>
            </a:r>
          </a:p>
          <a:p>
            <a:pPr marL="171450" indent="-171450">
              <a:buFont typeface="Arial"/>
              <a:buChar char="•"/>
            </a:pPr>
            <a:r>
              <a:rPr lang="en-US" baseline="0" dirty="0" smtClean="0"/>
              <a:t>are they literate in L1 – read and write</a:t>
            </a:r>
          </a:p>
          <a:p>
            <a:pPr marL="171450" indent="-171450">
              <a:buFont typeface="Arial"/>
              <a:buChar char="•"/>
            </a:pPr>
            <a:r>
              <a:rPr lang="en-US" baseline="0" dirty="0" smtClean="0"/>
              <a:t>how many years of schooling in UK or English speaking country</a:t>
            </a:r>
          </a:p>
          <a:p>
            <a:pPr marL="171450" indent="-171450">
              <a:buFont typeface="Arial"/>
              <a:buChar char="•"/>
            </a:pPr>
            <a:r>
              <a:rPr lang="en-US" baseline="0" dirty="0" smtClean="0"/>
              <a:t>Any trauma that might be impeding progress</a:t>
            </a:r>
          </a:p>
          <a:p>
            <a:pPr marL="171450" indent="-171450">
              <a:buFont typeface="Arial"/>
              <a:buChar char="•"/>
            </a:pPr>
            <a:r>
              <a:rPr lang="en-US" baseline="0" dirty="0" smtClean="0"/>
              <a:t>SEND?</a:t>
            </a:r>
            <a:endParaRPr lang="en-US" dirty="0"/>
          </a:p>
        </p:txBody>
      </p:sp>
      <p:sp>
        <p:nvSpPr>
          <p:cNvPr id="4" name="Slide Number Placeholder 3"/>
          <p:cNvSpPr>
            <a:spLocks noGrp="1"/>
          </p:cNvSpPr>
          <p:nvPr>
            <p:ph type="sldNum" sz="quarter" idx="10"/>
          </p:nvPr>
        </p:nvSpPr>
        <p:spPr/>
        <p:txBody>
          <a:bodyPr/>
          <a:lstStyle/>
          <a:p>
            <a:fld id="{4826D4AC-EB7C-D446-8AFC-2907D20109FA}" type="slidenum">
              <a:rPr lang="en-US" smtClean="0"/>
              <a:t>8</a:t>
            </a:fld>
            <a:endParaRPr lang="en-US"/>
          </a:p>
        </p:txBody>
      </p:sp>
    </p:spTree>
    <p:extLst>
      <p:ext uri="{BB962C8B-B14F-4D97-AF65-F5344CB8AC3E}">
        <p14:creationId xmlns:p14="http://schemas.microsoft.com/office/powerpoint/2010/main" val="5243297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Arial" charset="0"/>
                <a:ea typeface="ＭＳ Ｐゴシック" charset="0"/>
                <a:cs typeface="Arial" charset="0"/>
              </a:defRPr>
            </a:lvl1pPr>
            <a:lvl2pPr marL="742950" indent="-285750">
              <a:defRPr sz="1200">
                <a:solidFill>
                  <a:schemeClr val="tx1"/>
                </a:solidFill>
                <a:latin typeface="Arial" charset="0"/>
                <a:ea typeface="Arial" charset="0"/>
                <a:cs typeface="Arial" charset="0"/>
              </a:defRPr>
            </a:lvl2pPr>
            <a:lvl3pPr marL="1143000" indent="-228600">
              <a:defRPr sz="1200">
                <a:solidFill>
                  <a:schemeClr val="tx1"/>
                </a:solidFill>
                <a:latin typeface="Arial" charset="0"/>
                <a:ea typeface="Arial" charset="0"/>
                <a:cs typeface="Arial" charset="0"/>
              </a:defRPr>
            </a:lvl3pPr>
            <a:lvl4pPr marL="1600200" indent="-228600">
              <a:defRPr sz="1200">
                <a:solidFill>
                  <a:schemeClr val="tx1"/>
                </a:solidFill>
                <a:latin typeface="Arial" charset="0"/>
                <a:ea typeface="Arial" charset="0"/>
                <a:cs typeface="Arial" charset="0"/>
              </a:defRPr>
            </a:lvl4pPr>
            <a:lvl5pPr marL="2057400" indent="-228600">
              <a:defRPr sz="12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ea typeface="Arial" charset="0"/>
                <a:cs typeface="Arial" charset="0"/>
              </a:defRPr>
            </a:lvl9pPr>
          </a:lstStyle>
          <a:p>
            <a:fld id="{4FE385FC-BCD4-6942-BB90-8D5A1C578ED2}" type="slidenum">
              <a:rPr lang="en-GB"/>
              <a:pPr/>
              <a:t>9</a:t>
            </a:fld>
            <a:endParaRPr lang="en-GB"/>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GB" dirty="0" smtClean="0"/>
              <a:t>OWN</a:t>
            </a:r>
            <a:r>
              <a:rPr lang="en-GB" baseline="0" dirty="0" smtClean="0"/>
              <a:t> SAMPLES</a:t>
            </a:r>
            <a:endParaRPr lang="en-GB" dirty="0"/>
          </a:p>
        </p:txBody>
      </p:sp>
    </p:spTree>
    <p:extLst>
      <p:ext uri="{BB962C8B-B14F-4D97-AF65-F5344CB8AC3E}">
        <p14:creationId xmlns:p14="http://schemas.microsoft.com/office/powerpoint/2010/main" val="1479636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Arial" charset="0"/>
                <a:ea typeface="ＭＳ Ｐゴシック" charset="0"/>
                <a:cs typeface="Arial" charset="0"/>
              </a:defRPr>
            </a:lvl1pPr>
            <a:lvl2pPr marL="742950" indent="-285750">
              <a:defRPr sz="1200">
                <a:solidFill>
                  <a:schemeClr val="tx1"/>
                </a:solidFill>
                <a:latin typeface="Arial" charset="0"/>
                <a:ea typeface="Arial" charset="0"/>
                <a:cs typeface="Arial" charset="0"/>
              </a:defRPr>
            </a:lvl2pPr>
            <a:lvl3pPr marL="1143000" indent="-228600">
              <a:defRPr sz="1200">
                <a:solidFill>
                  <a:schemeClr val="tx1"/>
                </a:solidFill>
                <a:latin typeface="Arial" charset="0"/>
                <a:ea typeface="Arial" charset="0"/>
                <a:cs typeface="Arial" charset="0"/>
              </a:defRPr>
            </a:lvl3pPr>
            <a:lvl4pPr marL="1600200" indent="-228600">
              <a:defRPr sz="1200">
                <a:solidFill>
                  <a:schemeClr val="tx1"/>
                </a:solidFill>
                <a:latin typeface="Arial" charset="0"/>
                <a:ea typeface="Arial" charset="0"/>
                <a:cs typeface="Arial" charset="0"/>
              </a:defRPr>
            </a:lvl4pPr>
            <a:lvl5pPr marL="2057400" indent="-228600">
              <a:defRPr sz="12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ea typeface="Arial" charset="0"/>
                <a:cs typeface="Arial" charset="0"/>
              </a:defRPr>
            </a:lvl9pPr>
          </a:lstStyle>
          <a:p>
            <a:fld id="{E6068919-A741-AB4A-8E67-39CA3AD5A9E9}" type="slidenum">
              <a:rPr lang="en-GB"/>
              <a:pPr/>
              <a:t>13</a:t>
            </a:fld>
            <a:endParaRPr lang="en-GB"/>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GB"/>
              <a:t>Social – how child copes with different social demands placed on him/her</a:t>
            </a:r>
          </a:p>
          <a:p>
            <a:pPr eaLnBrk="1" hangingPunct="1"/>
            <a:r>
              <a:rPr lang="en-GB"/>
              <a:t>What child knows and can use in English across different curricular contexts</a:t>
            </a:r>
          </a:p>
          <a:p>
            <a:pPr eaLnBrk="1" hangingPunct="1"/>
            <a:r>
              <a:rPr lang="en-GB"/>
              <a:t>Provides information for planning</a:t>
            </a:r>
          </a:p>
          <a:p>
            <a:pPr eaLnBrk="1" hangingPunct="1"/>
            <a:r>
              <a:rPr lang="en-GB"/>
              <a:t>Evidence</a:t>
            </a:r>
          </a:p>
          <a:p>
            <a:pPr eaLnBrk="1" hangingPunct="1"/>
            <a:r>
              <a:rPr lang="en-GB"/>
              <a:t>Assessment and therefore level of English  Don’t need to record and transcribe</a:t>
            </a:r>
          </a:p>
          <a:p>
            <a:pPr eaLnBrk="1" hangingPunct="1"/>
            <a:endParaRPr lang="en-GB"/>
          </a:p>
        </p:txBody>
      </p:sp>
    </p:spTree>
    <p:extLst>
      <p:ext uri="{BB962C8B-B14F-4D97-AF65-F5344CB8AC3E}">
        <p14:creationId xmlns:p14="http://schemas.microsoft.com/office/powerpoint/2010/main" val="35213204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Arial" charset="0"/>
                <a:ea typeface="ＭＳ Ｐゴシック" charset="0"/>
                <a:cs typeface="Arial" charset="0"/>
              </a:defRPr>
            </a:lvl1pPr>
            <a:lvl2pPr marL="742950" indent="-285750">
              <a:defRPr sz="1200">
                <a:solidFill>
                  <a:schemeClr val="tx1"/>
                </a:solidFill>
                <a:latin typeface="Arial" charset="0"/>
                <a:ea typeface="Arial" charset="0"/>
                <a:cs typeface="Arial" charset="0"/>
              </a:defRPr>
            </a:lvl2pPr>
            <a:lvl3pPr marL="1143000" indent="-228600">
              <a:defRPr sz="1200">
                <a:solidFill>
                  <a:schemeClr val="tx1"/>
                </a:solidFill>
                <a:latin typeface="Arial" charset="0"/>
                <a:ea typeface="Arial" charset="0"/>
                <a:cs typeface="Arial" charset="0"/>
              </a:defRPr>
            </a:lvl3pPr>
            <a:lvl4pPr marL="1600200" indent="-228600">
              <a:defRPr sz="1200">
                <a:solidFill>
                  <a:schemeClr val="tx1"/>
                </a:solidFill>
                <a:latin typeface="Arial" charset="0"/>
                <a:ea typeface="Arial" charset="0"/>
                <a:cs typeface="Arial" charset="0"/>
              </a:defRPr>
            </a:lvl4pPr>
            <a:lvl5pPr marL="2057400" indent="-228600">
              <a:defRPr sz="12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ea typeface="Arial" charset="0"/>
                <a:cs typeface="Arial" charset="0"/>
              </a:defRPr>
            </a:lvl9pPr>
          </a:lstStyle>
          <a:p>
            <a:fld id="{82F7AFFF-6C3B-2F47-9C65-38C1E323B598}" type="slidenum">
              <a:rPr lang="en-GB"/>
              <a:pPr/>
              <a:t>14</a:t>
            </a:fld>
            <a:endParaRPr lang="en-GB"/>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GB" dirty="0" smtClean="0"/>
              <a:t>Know</a:t>
            </a:r>
            <a:r>
              <a:rPr lang="en-GB" baseline="0" dirty="0" smtClean="0"/>
              <a:t> they become very good decoders, but understanding doesn’t develop at same rate.</a:t>
            </a:r>
            <a:endParaRPr lang="en-GB" dirty="0"/>
          </a:p>
        </p:txBody>
      </p:sp>
    </p:spTree>
    <p:extLst>
      <p:ext uri="{BB962C8B-B14F-4D97-AF65-F5344CB8AC3E}">
        <p14:creationId xmlns:p14="http://schemas.microsoft.com/office/powerpoint/2010/main" val="3238202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Arial" charset="0"/>
                <a:ea typeface="ＭＳ Ｐゴシック" charset="0"/>
                <a:cs typeface="Arial" charset="0"/>
              </a:defRPr>
            </a:lvl1pPr>
            <a:lvl2pPr marL="742950" indent="-285750">
              <a:defRPr sz="1200">
                <a:solidFill>
                  <a:schemeClr val="tx1"/>
                </a:solidFill>
                <a:latin typeface="Arial" charset="0"/>
                <a:ea typeface="Arial" charset="0"/>
                <a:cs typeface="Arial" charset="0"/>
              </a:defRPr>
            </a:lvl2pPr>
            <a:lvl3pPr marL="1143000" indent="-228600">
              <a:defRPr sz="1200">
                <a:solidFill>
                  <a:schemeClr val="tx1"/>
                </a:solidFill>
                <a:latin typeface="Arial" charset="0"/>
                <a:ea typeface="Arial" charset="0"/>
                <a:cs typeface="Arial" charset="0"/>
              </a:defRPr>
            </a:lvl3pPr>
            <a:lvl4pPr marL="1600200" indent="-228600">
              <a:defRPr sz="1200">
                <a:solidFill>
                  <a:schemeClr val="tx1"/>
                </a:solidFill>
                <a:latin typeface="Arial" charset="0"/>
                <a:ea typeface="Arial" charset="0"/>
                <a:cs typeface="Arial" charset="0"/>
              </a:defRPr>
            </a:lvl4pPr>
            <a:lvl5pPr marL="2057400" indent="-228600">
              <a:defRPr sz="1200">
                <a:solidFill>
                  <a:schemeClr val="tx1"/>
                </a:solidFill>
                <a:latin typeface="Arial" charset="0"/>
                <a:ea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ea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ea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ea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ea typeface="Arial" charset="0"/>
                <a:cs typeface="Arial" charset="0"/>
              </a:defRPr>
            </a:lvl9pPr>
          </a:lstStyle>
          <a:p>
            <a:fld id="{4514B56F-4767-834F-BFD2-63176CB393A2}" type="slidenum">
              <a:rPr lang="en-GB"/>
              <a:pPr/>
              <a:t>15</a:t>
            </a:fld>
            <a:endParaRPr lang="en-GB"/>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en-GB"/>
              <a:t>Note pre-teaching scaffolding etc</a:t>
            </a:r>
          </a:p>
        </p:txBody>
      </p:sp>
    </p:spTree>
    <p:extLst>
      <p:ext uri="{BB962C8B-B14F-4D97-AF65-F5344CB8AC3E}">
        <p14:creationId xmlns:p14="http://schemas.microsoft.com/office/powerpoint/2010/main" val="13649369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GB"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5FB9310C-BAD5-1649-B440-46027DB196CF}"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GB"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FB9310C-BAD5-1649-B440-46027DB196CF}"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EDA0F-A492-E145-8704-9381C0B3869E}"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5FB9310C-BAD5-1649-B440-46027DB196CF}"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EDA0F-A492-E145-8704-9381C0B3869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GB"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5FB9310C-BAD5-1649-B440-46027DB196CF}"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EDA0F-A492-E145-8704-9381C0B3869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10"/>
          </p:nvPr>
        </p:nvSpPr>
        <p:spPr/>
        <p:txBody>
          <a:bodyPr/>
          <a:lstStyle/>
          <a:p>
            <a:fld id="{5FB9310C-BAD5-1649-B440-46027DB196CF}"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EDA0F-A492-E145-8704-9381C0B3869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GB"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dirty="0"/>
          </a:p>
        </p:txBody>
      </p:sp>
      <p:sp>
        <p:nvSpPr>
          <p:cNvPr id="4" name="Date Placeholder 3"/>
          <p:cNvSpPr>
            <a:spLocks noGrp="1"/>
          </p:cNvSpPr>
          <p:nvPr>
            <p:ph type="dt" sz="half" idx="10"/>
          </p:nvPr>
        </p:nvSpPr>
        <p:spPr/>
        <p:txBody>
          <a:bodyPr/>
          <a:lstStyle/>
          <a:p>
            <a:fld id="{5FB9310C-BAD5-1649-B440-46027DB196CF}"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EDA0F-A492-E145-8704-9381C0B3869E}"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GB"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5FB9310C-BAD5-1649-B440-46027DB196CF}"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EDA0F-A492-E145-8704-9381C0B3869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GB"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Date Placeholder 4"/>
          <p:cNvSpPr>
            <a:spLocks noGrp="1"/>
          </p:cNvSpPr>
          <p:nvPr>
            <p:ph type="dt" sz="half" idx="10"/>
          </p:nvPr>
        </p:nvSpPr>
        <p:spPr/>
        <p:txBody>
          <a:bodyPr/>
          <a:lstStyle/>
          <a:p>
            <a:fld id="{5FB9310C-BAD5-1649-B440-46027DB196CF}"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EDA0F-A492-E145-8704-9381C0B3869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GB"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7" name="Date Placeholder 6"/>
          <p:cNvSpPr>
            <a:spLocks noGrp="1"/>
          </p:cNvSpPr>
          <p:nvPr>
            <p:ph type="dt" sz="half" idx="10"/>
          </p:nvPr>
        </p:nvSpPr>
        <p:spPr/>
        <p:txBody>
          <a:bodyPr/>
          <a:lstStyle/>
          <a:p>
            <a:fld id="{5FB9310C-BAD5-1649-B440-46027DB196CF}" type="datetimeFigureOut">
              <a:rPr lang="en-US" smtClean="0"/>
              <a:t>6/13/2017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9EDA0F-A492-E145-8704-9381C0B3869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a:p>
        </p:txBody>
      </p:sp>
      <p:sp>
        <p:nvSpPr>
          <p:cNvPr id="3" name="Date Placeholder 2"/>
          <p:cNvSpPr>
            <a:spLocks noGrp="1"/>
          </p:cNvSpPr>
          <p:nvPr>
            <p:ph type="dt" sz="half" idx="10"/>
          </p:nvPr>
        </p:nvSpPr>
        <p:spPr/>
        <p:txBody>
          <a:bodyPr/>
          <a:lstStyle/>
          <a:p>
            <a:fld id="{5FB9310C-BAD5-1649-B440-46027DB196CF}" type="datetimeFigureOut">
              <a:rPr lang="en-US" smtClean="0"/>
              <a:t>6/13/2017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9EDA0F-A492-E145-8704-9381C0B3869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9310C-BAD5-1649-B440-46027DB196CF}" type="datetimeFigureOut">
              <a:rPr lang="en-US" smtClean="0"/>
              <a:t>6/13/2017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9EDA0F-A492-E145-8704-9381C0B3869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GB"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5FB9310C-BAD5-1649-B440-46027DB196CF}"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EDA0F-A492-E145-8704-9381C0B3869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GB"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5FB9310C-BAD5-1649-B440-46027DB196CF}" type="datetimeFigureOut">
              <a:rPr lang="en-US" smtClean="0"/>
              <a:t>6/13/2017</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B69EDA0F-A492-E145-8704-9381C0B3869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1397863"/>
            <a:ext cx="6498158" cy="2505395"/>
          </a:xfrm>
        </p:spPr>
        <p:txBody>
          <a:bodyPr/>
          <a:lstStyle/>
          <a:p>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t>Assessing English Proficiency of Pupils with EAL</a:t>
            </a:r>
            <a:endParaRPr lang="en-US" b="1" dirty="0"/>
          </a:p>
        </p:txBody>
      </p:sp>
      <p:sp>
        <p:nvSpPr>
          <p:cNvPr id="3" name="Subtitle 2"/>
          <p:cNvSpPr>
            <a:spLocks noGrp="1"/>
          </p:cNvSpPr>
          <p:nvPr>
            <p:ph type="subTitle" idx="1"/>
          </p:nvPr>
        </p:nvSpPr>
        <p:spPr>
          <a:xfrm>
            <a:off x="1322922" y="3693192"/>
            <a:ext cx="6498158" cy="2569888"/>
          </a:xfrm>
        </p:spPr>
        <p:txBody>
          <a:bodyPr>
            <a:normAutofit fontScale="70000" lnSpcReduction="20000"/>
          </a:bodyPr>
          <a:lstStyle/>
          <a:p>
            <a:endParaRPr lang="en-US" dirty="0" smtClean="0">
              <a:solidFill>
                <a:schemeClr val="tx1"/>
              </a:solidFill>
            </a:endParaRPr>
          </a:p>
          <a:p>
            <a:r>
              <a:rPr lang="en-US" sz="3000" b="1" dirty="0" smtClean="0">
                <a:solidFill>
                  <a:schemeClr val="tx1"/>
                </a:solidFill>
              </a:rPr>
              <a:t>Briefing and workshop</a:t>
            </a:r>
          </a:p>
          <a:p>
            <a:endParaRPr lang="en-US" sz="4500" dirty="0">
              <a:solidFill>
                <a:schemeClr val="tx1"/>
              </a:solidFill>
            </a:endParaRPr>
          </a:p>
          <a:p>
            <a:endParaRPr lang="en-US" sz="4500" dirty="0" smtClean="0">
              <a:solidFill>
                <a:schemeClr val="tx1"/>
              </a:solidFill>
            </a:endParaRPr>
          </a:p>
          <a:p>
            <a:r>
              <a:rPr lang="en-US" sz="2900" dirty="0" err="1" smtClean="0">
                <a:solidFill>
                  <a:schemeClr val="tx1"/>
                </a:solidFill>
              </a:rPr>
              <a:t>Lambeth</a:t>
            </a:r>
            <a:r>
              <a:rPr lang="en-US" sz="2900" dirty="0" smtClean="0">
                <a:solidFill>
                  <a:schemeClr val="tx1"/>
                </a:solidFill>
              </a:rPr>
              <a:t> 12</a:t>
            </a:r>
            <a:r>
              <a:rPr lang="en-US" sz="2900" baseline="30000" dirty="0" smtClean="0">
                <a:solidFill>
                  <a:schemeClr val="tx1"/>
                </a:solidFill>
              </a:rPr>
              <a:t>th</a:t>
            </a:r>
            <a:r>
              <a:rPr lang="en-US" sz="2900" dirty="0" smtClean="0">
                <a:solidFill>
                  <a:schemeClr val="tx1"/>
                </a:solidFill>
              </a:rPr>
              <a:t> June 2017</a:t>
            </a:r>
          </a:p>
          <a:p>
            <a:endParaRPr lang="en-US" sz="2900" dirty="0" smtClean="0">
              <a:solidFill>
                <a:schemeClr val="tx1"/>
              </a:solidFill>
            </a:endParaRPr>
          </a:p>
          <a:p>
            <a:r>
              <a:rPr lang="en-US" sz="2600" dirty="0" smtClean="0">
                <a:solidFill>
                  <a:schemeClr val="tx1"/>
                </a:solidFill>
              </a:rPr>
              <a:t>Amanda Bellsham-Revell</a:t>
            </a:r>
          </a:p>
          <a:p>
            <a:r>
              <a:rPr lang="en-US" sz="2600" dirty="0" err="1" smtClean="0">
                <a:solidFill>
                  <a:schemeClr val="tx1"/>
                </a:solidFill>
              </a:rPr>
              <a:t>abellsham@gmail.com</a:t>
            </a:r>
            <a:endParaRPr lang="en-US" sz="2600" dirty="0">
              <a:solidFill>
                <a:schemeClr val="tx1"/>
              </a:solidFill>
            </a:endParaRPr>
          </a:p>
        </p:txBody>
      </p:sp>
    </p:spTree>
    <p:extLst>
      <p:ext uri="{BB962C8B-B14F-4D97-AF65-F5344CB8AC3E}">
        <p14:creationId xmlns:p14="http://schemas.microsoft.com/office/powerpoint/2010/main" val="3004192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63245"/>
            <a:ext cx="8042276" cy="1336956"/>
          </a:xfrm>
        </p:spPr>
        <p:txBody>
          <a:bodyPr/>
          <a:lstStyle/>
          <a:p>
            <a:r>
              <a:rPr lang="en-US" b="1" dirty="0" smtClean="0"/>
              <a:t>Do you have any tips to help others?</a:t>
            </a:r>
            <a:endParaRPr lang="en-US" b="1" dirty="0"/>
          </a:p>
        </p:txBody>
      </p:sp>
    </p:spTree>
    <p:extLst>
      <p:ext uri="{BB962C8B-B14F-4D97-AF65-F5344CB8AC3E}">
        <p14:creationId xmlns:p14="http://schemas.microsoft.com/office/powerpoint/2010/main" val="3444540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Who does what in your school?</a:t>
            </a:r>
            <a:endParaRPr lang="en-US" b="1" dirty="0"/>
          </a:p>
        </p:txBody>
      </p:sp>
      <p:sp>
        <p:nvSpPr>
          <p:cNvPr id="3" name="Content Placeholder 2"/>
          <p:cNvSpPr>
            <a:spLocks noGrp="1"/>
          </p:cNvSpPr>
          <p:nvPr>
            <p:ph idx="1"/>
          </p:nvPr>
        </p:nvSpPr>
        <p:spPr/>
        <p:txBody>
          <a:bodyPr>
            <a:normAutofit/>
          </a:bodyPr>
          <a:lstStyle/>
          <a:p>
            <a:r>
              <a:rPr lang="en-US" sz="2800" dirty="0" smtClean="0">
                <a:latin typeface="Arial"/>
                <a:cs typeface="Arial"/>
              </a:rPr>
              <a:t>Gathers the information</a:t>
            </a:r>
          </a:p>
          <a:p>
            <a:r>
              <a:rPr lang="en-US" sz="2800" dirty="0" smtClean="0">
                <a:latin typeface="Arial"/>
                <a:cs typeface="Arial"/>
              </a:rPr>
              <a:t>Assesses the children routinely</a:t>
            </a:r>
          </a:p>
          <a:p>
            <a:r>
              <a:rPr lang="en-US" sz="2800" dirty="0" smtClean="0">
                <a:latin typeface="Arial"/>
                <a:cs typeface="Arial"/>
              </a:rPr>
              <a:t>Assesses mid-year arrivals</a:t>
            </a:r>
          </a:p>
          <a:p>
            <a:r>
              <a:rPr lang="en-US" sz="2800" dirty="0" smtClean="0">
                <a:latin typeface="Arial"/>
                <a:cs typeface="Arial"/>
              </a:rPr>
              <a:t>Enters the stages</a:t>
            </a:r>
          </a:p>
          <a:p>
            <a:r>
              <a:rPr lang="en-US" sz="2800" dirty="0" smtClean="0">
                <a:latin typeface="Arial"/>
                <a:cs typeface="Arial"/>
              </a:rPr>
              <a:t>Checks the data before submission - essential</a:t>
            </a:r>
            <a:endParaRPr lang="en-US" sz="2800" dirty="0">
              <a:latin typeface="Arial"/>
              <a:cs typeface="Arial"/>
            </a:endParaRPr>
          </a:p>
        </p:txBody>
      </p:sp>
    </p:spTree>
    <p:extLst>
      <p:ext uri="{BB962C8B-B14F-4D97-AF65-F5344CB8AC3E}">
        <p14:creationId xmlns:p14="http://schemas.microsoft.com/office/powerpoint/2010/main" val="1297530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158" y="1884949"/>
            <a:ext cx="8956842" cy="1336956"/>
          </a:xfrm>
        </p:spPr>
        <p:txBody>
          <a:bodyPr>
            <a:noAutofit/>
          </a:bodyPr>
          <a:lstStyle/>
          <a:p>
            <a:r>
              <a:rPr lang="en-US" sz="4400" b="1" dirty="0" smtClean="0"/>
              <a:t>Principles of good assessment</a:t>
            </a:r>
            <a:endParaRPr lang="en-US" sz="4400" b="1" dirty="0"/>
          </a:p>
        </p:txBody>
      </p:sp>
      <p:sp>
        <p:nvSpPr>
          <p:cNvPr id="6" name="TextBox 5"/>
          <p:cNvSpPr txBox="1"/>
          <p:nvPr/>
        </p:nvSpPr>
        <p:spPr>
          <a:xfrm>
            <a:off x="1109579" y="508000"/>
            <a:ext cx="708526" cy="769441"/>
          </a:xfrm>
          <a:prstGeom prst="rect">
            <a:avLst/>
          </a:prstGeom>
          <a:noFill/>
        </p:spPr>
        <p:txBody>
          <a:bodyPr wrap="square" rtlCol="0">
            <a:spAutoFit/>
          </a:bodyPr>
          <a:lstStyle/>
          <a:p>
            <a:r>
              <a:rPr lang="en-US" sz="4400" b="1" dirty="0" smtClean="0">
                <a:solidFill>
                  <a:srgbClr val="000090"/>
                </a:solidFill>
              </a:rPr>
              <a:t>A</a:t>
            </a:r>
            <a:endParaRPr lang="en-US" sz="4400" b="1" dirty="0">
              <a:solidFill>
                <a:srgbClr val="000090"/>
              </a:solidFill>
            </a:endParaRPr>
          </a:p>
        </p:txBody>
      </p:sp>
      <p:sp>
        <p:nvSpPr>
          <p:cNvPr id="8" name="Rectangle 7"/>
          <p:cNvSpPr/>
          <p:nvPr/>
        </p:nvSpPr>
        <p:spPr>
          <a:xfrm rot="676053">
            <a:off x="7176942" y="1197760"/>
            <a:ext cx="602348" cy="769441"/>
          </a:xfrm>
          <a:prstGeom prst="rect">
            <a:avLst/>
          </a:prstGeom>
        </p:spPr>
        <p:txBody>
          <a:bodyPr wrap="none">
            <a:spAutoFit/>
          </a:bodyPr>
          <a:lstStyle/>
          <a:p>
            <a:r>
              <a:rPr lang="en-US" sz="4400" b="1" dirty="0" smtClean="0">
                <a:solidFill>
                  <a:srgbClr val="FF0000"/>
                </a:solidFill>
              </a:rPr>
              <a:t>D</a:t>
            </a:r>
            <a:endParaRPr lang="en-US" sz="4400" b="1" dirty="0">
              <a:solidFill>
                <a:srgbClr val="FF0000"/>
              </a:solidFill>
            </a:endParaRPr>
          </a:p>
        </p:txBody>
      </p:sp>
      <p:sp>
        <p:nvSpPr>
          <p:cNvPr id="12" name="Rectangle 11"/>
          <p:cNvSpPr/>
          <p:nvPr/>
        </p:nvSpPr>
        <p:spPr>
          <a:xfrm rot="676053">
            <a:off x="2638398" y="3890160"/>
            <a:ext cx="572868" cy="769441"/>
          </a:xfrm>
          <a:prstGeom prst="rect">
            <a:avLst/>
          </a:prstGeom>
        </p:spPr>
        <p:txBody>
          <a:bodyPr wrap="none">
            <a:spAutoFit/>
          </a:bodyPr>
          <a:lstStyle/>
          <a:p>
            <a:r>
              <a:rPr lang="en-US" sz="4400" b="1" dirty="0">
                <a:solidFill>
                  <a:srgbClr val="EEAC77"/>
                </a:solidFill>
              </a:rPr>
              <a:t>C</a:t>
            </a:r>
          </a:p>
        </p:txBody>
      </p:sp>
      <p:sp>
        <p:nvSpPr>
          <p:cNvPr id="13" name="Rectangle 12"/>
          <p:cNvSpPr/>
          <p:nvPr/>
        </p:nvSpPr>
        <p:spPr>
          <a:xfrm rot="20156988">
            <a:off x="7373859" y="5376934"/>
            <a:ext cx="542837" cy="769441"/>
          </a:xfrm>
          <a:prstGeom prst="rect">
            <a:avLst/>
          </a:prstGeom>
        </p:spPr>
        <p:txBody>
          <a:bodyPr wrap="none">
            <a:spAutoFit/>
          </a:bodyPr>
          <a:lstStyle/>
          <a:p>
            <a:r>
              <a:rPr lang="en-US" sz="4400" b="1" dirty="0">
                <a:solidFill>
                  <a:srgbClr val="7EB606"/>
                </a:solidFill>
              </a:rPr>
              <a:t>E</a:t>
            </a:r>
          </a:p>
        </p:txBody>
      </p:sp>
      <p:sp>
        <p:nvSpPr>
          <p:cNvPr id="14" name="Rectangle 13"/>
          <p:cNvSpPr/>
          <p:nvPr/>
        </p:nvSpPr>
        <p:spPr>
          <a:xfrm rot="21098200">
            <a:off x="5771160" y="4168017"/>
            <a:ext cx="590501" cy="769441"/>
          </a:xfrm>
          <a:prstGeom prst="rect">
            <a:avLst/>
          </a:prstGeom>
        </p:spPr>
        <p:txBody>
          <a:bodyPr wrap="none">
            <a:spAutoFit/>
          </a:bodyPr>
          <a:lstStyle/>
          <a:p>
            <a:r>
              <a:rPr lang="en-US" sz="4400" b="1" dirty="0">
                <a:solidFill>
                  <a:srgbClr val="B332FF"/>
                </a:solidFill>
              </a:rPr>
              <a:t>B</a:t>
            </a:r>
          </a:p>
        </p:txBody>
      </p:sp>
      <p:sp>
        <p:nvSpPr>
          <p:cNvPr id="15" name="Rectangle 14"/>
          <p:cNvSpPr/>
          <p:nvPr/>
        </p:nvSpPr>
        <p:spPr>
          <a:xfrm rot="676053">
            <a:off x="3009497" y="1237284"/>
            <a:ext cx="542837" cy="769441"/>
          </a:xfrm>
          <a:prstGeom prst="rect">
            <a:avLst/>
          </a:prstGeom>
        </p:spPr>
        <p:txBody>
          <a:bodyPr wrap="none">
            <a:spAutoFit/>
          </a:bodyPr>
          <a:lstStyle/>
          <a:p>
            <a:r>
              <a:rPr lang="en-US" sz="4400" b="1" dirty="0">
                <a:solidFill>
                  <a:srgbClr val="FFC110"/>
                </a:solidFill>
              </a:rPr>
              <a:t>E</a:t>
            </a:r>
          </a:p>
        </p:txBody>
      </p:sp>
      <p:sp>
        <p:nvSpPr>
          <p:cNvPr id="16" name="Rectangle 15"/>
          <p:cNvSpPr/>
          <p:nvPr/>
        </p:nvSpPr>
        <p:spPr>
          <a:xfrm rot="676053">
            <a:off x="613349" y="5395009"/>
            <a:ext cx="511600" cy="769441"/>
          </a:xfrm>
          <a:prstGeom prst="rect">
            <a:avLst/>
          </a:prstGeom>
        </p:spPr>
        <p:txBody>
          <a:bodyPr wrap="square">
            <a:spAutoFit/>
          </a:bodyPr>
          <a:lstStyle/>
          <a:p>
            <a:r>
              <a:rPr lang="en-US" sz="4400" b="1" dirty="0"/>
              <a:t>B</a:t>
            </a:r>
          </a:p>
        </p:txBody>
      </p:sp>
    </p:spTree>
    <p:extLst>
      <p:ext uri="{BB962C8B-B14F-4D97-AF65-F5344CB8AC3E}">
        <p14:creationId xmlns:p14="http://schemas.microsoft.com/office/powerpoint/2010/main" val="2472722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0"/>
            <a:ext cx="8229600" cy="1143000"/>
          </a:xfrm>
        </p:spPr>
        <p:txBody>
          <a:bodyPr/>
          <a:lstStyle/>
          <a:p>
            <a:pPr eaLnBrk="1" hangingPunct="1"/>
            <a:r>
              <a:rPr lang="en-GB" b="1" dirty="0" smtClean="0">
                <a:latin typeface="Arial Rounded MT Bold"/>
                <a:cs typeface="Arial Rounded MT Bold"/>
              </a:rPr>
              <a:t>Speaking and Listening</a:t>
            </a:r>
            <a:endParaRPr lang="en-GB" b="1" dirty="0">
              <a:solidFill>
                <a:schemeClr val="tx1"/>
              </a:solidFill>
              <a:latin typeface="Arial Rounded MT Bold"/>
              <a:cs typeface="Arial Rounded MT Bold"/>
            </a:endParaRPr>
          </a:p>
        </p:txBody>
      </p:sp>
      <p:sp>
        <p:nvSpPr>
          <p:cNvPr id="10243" name="Rectangle 3"/>
          <p:cNvSpPr>
            <a:spLocks noGrp="1" noChangeArrowheads="1"/>
          </p:cNvSpPr>
          <p:nvPr>
            <p:ph idx="1"/>
          </p:nvPr>
        </p:nvSpPr>
        <p:spPr>
          <a:xfrm>
            <a:off x="330200" y="1462338"/>
            <a:ext cx="8458200" cy="5257800"/>
          </a:xfrm>
        </p:spPr>
        <p:txBody>
          <a:bodyPr>
            <a:normAutofit/>
          </a:bodyPr>
          <a:lstStyle/>
          <a:p>
            <a:pPr eaLnBrk="1" hangingPunct="1">
              <a:lnSpc>
                <a:spcPct val="90000"/>
              </a:lnSpc>
            </a:pPr>
            <a:r>
              <a:rPr lang="en-GB" dirty="0">
                <a:latin typeface="Arial" charset="0"/>
                <a:cs typeface="Arial" charset="0"/>
              </a:rPr>
              <a:t>In academic as well as social contexts – ask the child to explain or justify</a:t>
            </a:r>
          </a:p>
          <a:p>
            <a:pPr eaLnBrk="1" hangingPunct="1">
              <a:lnSpc>
                <a:spcPct val="90000"/>
              </a:lnSpc>
            </a:pPr>
            <a:r>
              <a:rPr lang="en-GB" dirty="0">
                <a:latin typeface="Arial" charset="0"/>
                <a:cs typeface="Arial" charset="0"/>
              </a:rPr>
              <a:t>Planned activity must allow for use of focus </a:t>
            </a:r>
            <a:r>
              <a:rPr lang="en-GB" dirty="0" smtClean="0">
                <a:latin typeface="Arial" charset="0"/>
                <a:cs typeface="Arial" charset="0"/>
              </a:rPr>
              <a:t>language</a:t>
            </a:r>
          </a:p>
          <a:p>
            <a:pPr>
              <a:lnSpc>
                <a:spcPct val="90000"/>
              </a:lnSpc>
            </a:pPr>
            <a:r>
              <a:rPr lang="en-GB" dirty="0">
                <a:latin typeface="Arial" charset="0"/>
                <a:cs typeface="Arial" charset="0"/>
              </a:rPr>
              <a:t>Need context in which </a:t>
            </a:r>
            <a:r>
              <a:rPr lang="en-GB" dirty="0" smtClean="0">
                <a:latin typeface="Arial" charset="0"/>
                <a:cs typeface="Arial" charset="0"/>
              </a:rPr>
              <a:t>collected</a:t>
            </a:r>
            <a:endParaRPr lang="en-GB" dirty="0">
              <a:latin typeface="Arial" charset="0"/>
              <a:cs typeface="Arial" charset="0"/>
            </a:endParaRPr>
          </a:p>
          <a:p>
            <a:pPr eaLnBrk="1" hangingPunct="1">
              <a:lnSpc>
                <a:spcPct val="90000"/>
              </a:lnSpc>
            </a:pPr>
            <a:r>
              <a:rPr lang="en-GB" dirty="0">
                <a:latin typeface="Arial" charset="0"/>
                <a:cs typeface="Arial" charset="0"/>
              </a:rPr>
              <a:t>Identifies strengths </a:t>
            </a:r>
            <a:r>
              <a:rPr lang="en-GB" dirty="0" smtClean="0">
                <a:latin typeface="Arial" charset="0"/>
                <a:cs typeface="Arial" charset="0"/>
              </a:rPr>
              <a:t>and </a:t>
            </a:r>
            <a:r>
              <a:rPr lang="en-GB" dirty="0">
                <a:latin typeface="Arial" charset="0"/>
                <a:cs typeface="Arial" charset="0"/>
              </a:rPr>
              <a:t>areas </a:t>
            </a:r>
            <a:r>
              <a:rPr lang="en-GB" dirty="0" smtClean="0">
                <a:latin typeface="Arial" charset="0"/>
                <a:cs typeface="Arial" charset="0"/>
              </a:rPr>
              <a:t>for development</a:t>
            </a:r>
            <a:endParaRPr lang="en-GB" dirty="0">
              <a:latin typeface="Arial" charset="0"/>
              <a:cs typeface="Arial" charset="0"/>
            </a:endParaRPr>
          </a:p>
          <a:p>
            <a:pPr eaLnBrk="1" hangingPunct="1">
              <a:lnSpc>
                <a:spcPct val="90000"/>
              </a:lnSpc>
            </a:pPr>
            <a:r>
              <a:rPr lang="en-GB" dirty="0">
                <a:latin typeface="Arial" charset="0"/>
                <a:cs typeface="Arial" charset="0"/>
              </a:rPr>
              <a:t>Comparison of oral and written language informs assessment of development and possible targets</a:t>
            </a:r>
          </a:p>
          <a:p>
            <a:pPr marL="0" indent="0" eaLnBrk="1" hangingPunct="1">
              <a:lnSpc>
                <a:spcPct val="90000"/>
              </a:lnSpc>
              <a:buNone/>
            </a:pPr>
            <a:endParaRPr lang="en-GB" dirty="0">
              <a:latin typeface="Arial" charset="0"/>
              <a:cs typeface="Arial" charset="0"/>
            </a:endParaRPr>
          </a:p>
        </p:txBody>
      </p:sp>
    </p:spTree>
    <p:extLst>
      <p:ext uri="{BB962C8B-B14F-4D97-AF65-F5344CB8AC3E}">
        <p14:creationId xmlns:p14="http://schemas.microsoft.com/office/powerpoint/2010/main" val="10902120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0"/>
            <a:ext cx="8229600" cy="1143000"/>
          </a:xfrm>
        </p:spPr>
        <p:txBody>
          <a:bodyPr/>
          <a:lstStyle/>
          <a:p>
            <a:pPr eaLnBrk="1" hangingPunct="1"/>
            <a:r>
              <a:rPr lang="en-GB" b="1" dirty="0" smtClean="0">
                <a:solidFill>
                  <a:srgbClr val="6FB7D7"/>
                </a:solidFill>
                <a:latin typeface="Arial" charset="0"/>
                <a:cs typeface="Arial" charset="0"/>
              </a:rPr>
              <a:t>Reading</a:t>
            </a:r>
            <a:endParaRPr lang="en-GB" b="1" dirty="0">
              <a:solidFill>
                <a:srgbClr val="6FB7D7"/>
              </a:solidFill>
              <a:latin typeface="Arial" charset="0"/>
              <a:cs typeface="Arial" charset="0"/>
            </a:endParaRPr>
          </a:p>
        </p:txBody>
      </p:sp>
      <p:sp>
        <p:nvSpPr>
          <p:cNvPr id="12291" name="Rectangle 3"/>
          <p:cNvSpPr>
            <a:spLocks noGrp="1" noChangeArrowheads="1"/>
          </p:cNvSpPr>
          <p:nvPr>
            <p:ph idx="1"/>
          </p:nvPr>
        </p:nvSpPr>
        <p:spPr>
          <a:xfrm>
            <a:off x="250825" y="1385721"/>
            <a:ext cx="8569325" cy="5514975"/>
          </a:xfrm>
        </p:spPr>
        <p:txBody>
          <a:bodyPr/>
          <a:lstStyle/>
          <a:p>
            <a:pPr eaLnBrk="1" hangingPunct="1"/>
            <a:r>
              <a:rPr lang="en-GB" dirty="0">
                <a:latin typeface="Arial" charset="0"/>
                <a:cs typeface="Arial" charset="0"/>
              </a:rPr>
              <a:t>Look at context of book – culturally familiar, prior experience</a:t>
            </a:r>
          </a:p>
          <a:p>
            <a:pPr eaLnBrk="1" hangingPunct="1"/>
            <a:r>
              <a:rPr lang="en-GB" dirty="0" smtClean="0">
                <a:latin typeface="Arial" charset="0"/>
                <a:cs typeface="Arial" charset="0"/>
              </a:rPr>
              <a:t>Remember children with EAL often </a:t>
            </a:r>
            <a:r>
              <a:rPr lang="en-GB" dirty="0">
                <a:latin typeface="Arial" charset="0"/>
                <a:cs typeface="Arial" charset="0"/>
              </a:rPr>
              <a:t>use phonics successfully</a:t>
            </a:r>
          </a:p>
          <a:p>
            <a:pPr eaLnBrk="1" hangingPunct="1"/>
            <a:r>
              <a:rPr lang="en-GB" dirty="0" smtClean="0">
                <a:latin typeface="Arial" charset="0"/>
                <a:cs typeface="Arial" charset="0"/>
              </a:rPr>
              <a:t>Ensure </a:t>
            </a:r>
            <a:r>
              <a:rPr lang="en-GB" dirty="0">
                <a:latin typeface="Arial" charset="0"/>
                <a:cs typeface="Arial" charset="0"/>
              </a:rPr>
              <a:t>‘think about questions’ </a:t>
            </a:r>
            <a:r>
              <a:rPr lang="en-GB" dirty="0" smtClean="0">
                <a:latin typeface="Arial" charset="0"/>
                <a:cs typeface="Arial" charset="0"/>
              </a:rPr>
              <a:t>are used to </a:t>
            </a:r>
            <a:r>
              <a:rPr lang="en-GB" dirty="0">
                <a:latin typeface="Arial" charset="0"/>
                <a:cs typeface="Arial" charset="0"/>
              </a:rPr>
              <a:t>assess understanding</a:t>
            </a:r>
          </a:p>
          <a:p>
            <a:pPr eaLnBrk="1" hangingPunct="1"/>
            <a:r>
              <a:rPr lang="en-GB" dirty="0" smtClean="0">
                <a:latin typeface="Arial" charset="0"/>
                <a:cs typeface="Arial" charset="0"/>
              </a:rPr>
              <a:t>Code D </a:t>
            </a:r>
            <a:r>
              <a:rPr lang="en-GB" dirty="0">
                <a:latin typeface="Arial" charset="0"/>
                <a:cs typeface="Arial" charset="0"/>
              </a:rPr>
              <a:t>– as for monolingual peers, but may have some difficulty with </a:t>
            </a:r>
            <a:r>
              <a:rPr lang="en-GB" dirty="0" smtClean="0">
                <a:latin typeface="Arial" charset="0"/>
                <a:cs typeface="Arial" charset="0"/>
              </a:rPr>
              <a:t>subtle nuances or idioms</a:t>
            </a:r>
            <a:r>
              <a:rPr lang="en-GB" dirty="0">
                <a:latin typeface="Arial" charset="0"/>
                <a:cs typeface="Arial" charset="0"/>
              </a:rPr>
              <a:t>/culturally specific references</a:t>
            </a:r>
          </a:p>
          <a:p>
            <a:pPr eaLnBrk="1" hangingPunct="1"/>
            <a:endParaRPr lang="en-GB" dirty="0">
              <a:solidFill>
                <a:schemeClr val="accent2"/>
              </a:solidFill>
              <a:latin typeface="Arial" charset="0"/>
              <a:cs typeface="Arial" charset="0"/>
            </a:endParaRPr>
          </a:p>
        </p:txBody>
      </p:sp>
    </p:spTree>
    <p:extLst>
      <p:ext uri="{BB962C8B-B14F-4D97-AF65-F5344CB8AC3E}">
        <p14:creationId xmlns:p14="http://schemas.microsoft.com/office/powerpoint/2010/main" val="38144465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6446"/>
            <a:ext cx="8229600" cy="1143000"/>
          </a:xfrm>
        </p:spPr>
        <p:txBody>
          <a:bodyPr/>
          <a:lstStyle/>
          <a:p>
            <a:pPr eaLnBrk="1" hangingPunct="1"/>
            <a:r>
              <a:rPr lang="en-GB" b="1" dirty="0" smtClean="0">
                <a:solidFill>
                  <a:schemeClr val="accent1">
                    <a:lumMod val="60000"/>
                    <a:lumOff val="40000"/>
                  </a:schemeClr>
                </a:solidFill>
                <a:latin typeface="Arial Rounded MT Bold"/>
                <a:cs typeface="Arial Rounded MT Bold"/>
              </a:rPr>
              <a:t>Writing</a:t>
            </a:r>
            <a:endParaRPr lang="en-GB" b="1" dirty="0">
              <a:solidFill>
                <a:schemeClr val="accent1">
                  <a:lumMod val="60000"/>
                  <a:lumOff val="40000"/>
                </a:schemeClr>
              </a:solidFill>
              <a:latin typeface="Arial Rounded MT Bold"/>
              <a:cs typeface="Arial Rounded MT Bold"/>
            </a:endParaRPr>
          </a:p>
        </p:txBody>
      </p:sp>
      <p:sp>
        <p:nvSpPr>
          <p:cNvPr id="13315" name="Rectangle 3"/>
          <p:cNvSpPr>
            <a:spLocks noGrp="1" noChangeArrowheads="1"/>
          </p:cNvSpPr>
          <p:nvPr>
            <p:ph idx="1"/>
          </p:nvPr>
        </p:nvSpPr>
        <p:spPr>
          <a:xfrm>
            <a:off x="457200" y="1149446"/>
            <a:ext cx="8229600" cy="4976717"/>
          </a:xfrm>
        </p:spPr>
        <p:txBody>
          <a:bodyPr>
            <a:normAutofit/>
          </a:bodyPr>
          <a:lstStyle/>
          <a:p>
            <a:pPr eaLnBrk="1" hangingPunct="1"/>
            <a:r>
              <a:rPr lang="en-GB" dirty="0" smtClean="0">
                <a:latin typeface="Arial" charset="0"/>
                <a:cs typeface="Arial" charset="0"/>
              </a:rPr>
              <a:t>Ensure writing is truly independent and ideally without scaffolding </a:t>
            </a:r>
            <a:r>
              <a:rPr lang="en-GB" dirty="0" err="1" smtClean="0">
                <a:latin typeface="Arial" charset="0"/>
                <a:cs typeface="Arial" charset="0"/>
              </a:rPr>
              <a:t>ie</a:t>
            </a:r>
            <a:r>
              <a:rPr lang="en-GB" dirty="0" smtClean="0">
                <a:latin typeface="Arial" charset="0"/>
                <a:cs typeface="Arial" charset="0"/>
              </a:rPr>
              <a:t> oral rehearsal</a:t>
            </a:r>
          </a:p>
          <a:p>
            <a:pPr eaLnBrk="1" hangingPunct="1"/>
            <a:r>
              <a:rPr lang="en-GB" dirty="0" smtClean="0">
                <a:latin typeface="Arial" charset="0"/>
                <a:cs typeface="Arial" charset="0"/>
              </a:rPr>
              <a:t>Assess </a:t>
            </a:r>
            <a:r>
              <a:rPr lang="en-GB" dirty="0">
                <a:latin typeface="Arial" charset="0"/>
                <a:cs typeface="Arial" charset="0"/>
              </a:rPr>
              <a:t>in different curricular areas to include the more academic language structures</a:t>
            </a:r>
          </a:p>
          <a:p>
            <a:pPr eaLnBrk="1" hangingPunct="1"/>
            <a:r>
              <a:rPr lang="en-GB" dirty="0" smtClean="0">
                <a:latin typeface="Arial" charset="0"/>
                <a:cs typeface="Arial" charset="0"/>
              </a:rPr>
              <a:t>Look for those difficulties that research </a:t>
            </a:r>
            <a:r>
              <a:rPr lang="en-GB" dirty="0">
                <a:latin typeface="Arial" charset="0"/>
                <a:cs typeface="Arial" charset="0"/>
              </a:rPr>
              <a:t>shows </a:t>
            </a:r>
            <a:r>
              <a:rPr lang="en-GB" dirty="0" smtClean="0">
                <a:latin typeface="Arial" charset="0"/>
                <a:cs typeface="Arial" charset="0"/>
              </a:rPr>
              <a:t>are </a:t>
            </a:r>
            <a:r>
              <a:rPr lang="en-GB" dirty="0">
                <a:latin typeface="Arial" charset="0"/>
                <a:cs typeface="Arial" charset="0"/>
              </a:rPr>
              <a:t>specific to their English language </a:t>
            </a:r>
            <a:r>
              <a:rPr lang="en-GB" dirty="0" smtClean="0">
                <a:latin typeface="Arial" charset="0"/>
                <a:cs typeface="Arial" charset="0"/>
              </a:rPr>
              <a:t>acquisition, especially but not solely in  grammar</a:t>
            </a:r>
            <a:endParaRPr lang="en-GB" dirty="0">
              <a:latin typeface="Arial" charset="0"/>
              <a:cs typeface="Arial" charset="0"/>
            </a:endParaRPr>
          </a:p>
          <a:p>
            <a:pPr eaLnBrk="1" hangingPunct="1"/>
            <a:r>
              <a:rPr lang="en-GB" dirty="0">
                <a:latin typeface="Arial" charset="0"/>
                <a:cs typeface="Arial" charset="0"/>
              </a:rPr>
              <a:t>Don’t focus on handwriting, spelling and punctuation.</a:t>
            </a:r>
          </a:p>
          <a:p>
            <a:pPr eaLnBrk="1" hangingPunct="1"/>
            <a:endParaRPr lang="en-GB" dirty="0">
              <a:latin typeface="Arial" charset="0"/>
              <a:cs typeface="Arial" charset="0"/>
            </a:endParaRPr>
          </a:p>
        </p:txBody>
      </p:sp>
    </p:spTree>
    <p:extLst>
      <p:ext uri="{BB962C8B-B14F-4D97-AF65-F5344CB8AC3E}">
        <p14:creationId xmlns:p14="http://schemas.microsoft.com/office/powerpoint/2010/main" val="992134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0"/>
            <a:ext cx="8229600" cy="1143000"/>
          </a:xfrm>
        </p:spPr>
        <p:txBody>
          <a:bodyPr/>
          <a:lstStyle/>
          <a:p>
            <a:pPr eaLnBrk="1" hangingPunct="1"/>
            <a:r>
              <a:rPr lang="en-GB" b="1" dirty="0">
                <a:solidFill>
                  <a:srgbClr val="6FB7D7"/>
                </a:solidFill>
                <a:latin typeface="Arial Rounded MT Bold"/>
                <a:cs typeface="Arial Rounded MT Bold"/>
              </a:rPr>
              <a:t>Key points</a:t>
            </a:r>
          </a:p>
        </p:txBody>
      </p:sp>
      <p:sp>
        <p:nvSpPr>
          <p:cNvPr id="39939" name="Rectangle 3"/>
          <p:cNvSpPr>
            <a:spLocks noGrp="1" noChangeArrowheads="1"/>
          </p:cNvSpPr>
          <p:nvPr>
            <p:ph idx="1"/>
          </p:nvPr>
        </p:nvSpPr>
        <p:spPr>
          <a:xfrm>
            <a:off x="395288" y="1155366"/>
            <a:ext cx="8229600" cy="5589588"/>
          </a:xfrm>
        </p:spPr>
        <p:txBody>
          <a:bodyPr>
            <a:normAutofit lnSpcReduction="10000"/>
          </a:bodyPr>
          <a:lstStyle/>
          <a:p>
            <a:pPr eaLnBrk="1" hangingPunct="1"/>
            <a:r>
              <a:rPr lang="en-GB" sz="2800" dirty="0">
                <a:latin typeface="Arial" charset="0"/>
                <a:cs typeface="Arial" charset="0"/>
              </a:rPr>
              <a:t>Need a rounded picture drawn </a:t>
            </a:r>
            <a:r>
              <a:rPr lang="en-GB" sz="2800" b="1" dirty="0">
                <a:latin typeface="Arial" charset="0"/>
                <a:cs typeface="Arial" charset="0"/>
              </a:rPr>
              <a:t>from independent work </a:t>
            </a:r>
            <a:r>
              <a:rPr lang="en-GB" sz="2800" dirty="0">
                <a:latin typeface="Arial" charset="0"/>
                <a:cs typeface="Arial" charset="0"/>
              </a:rPr>
              <a:t>in many contexts</a:t>
            </a:r>
          </a:p>
          <a:p>
            <a:pPr eaLnBrk="1" hangingPunct="1"/>
            <a:r>
              <a:rPr lang="en-GB" sz="2800" dirty="0" smtClean="0">
                <a:latin typeface="Arial" charset="0"/>
                <a:cs typeface="Arial" charset="0"/>
              </a:rPr>
              <a:t>Use </a:t>
            </a:r>
            <a:r>
              <a:rPr lang="en-GB" sz="2800" dirty="0">
                <a:latin typeface="Arial" charset="0"/>
                <a:cs typeface="Arial" charset="0"/>
              </a:rPr>
              <a:t>the principle of ‘best fit’ to make sense of disparate information</a:t>
            </a:r>
          </a:p>
          <a:p>
            <a:pPr eaLnBrk="1" hangingPunct="1"/>
            <a:r>
              <a:rPr lang="en-GB" sz="2800" dirty="0">
                <a:latin typeface="Arial" charset="0"/>
                <a:cs typeface="Arial" charset="0"/>
              </a:rPr>
              <a:t>Needs to be age-</a:t>
            </a:r>
            <a:r>
              <a:rPr lang="en-GB" sz="2800" dirty="0" smtClean="0">
                <a:latin typeface="Arial" charset="0"/>
                <a:cs typeface="Arial" charset="0"/>
              </a:rPr>
              <a:t>related</a:t>
            </a:r>
          </a:p>
          <a:p>
            <a:r>
              <a:rPr lang="en-GB" sz="2800" dirty="0">
                <a:latin typeface="Arial" charset="0"/>
                <a:cs typeface="Arial" charset="0"/>
              </a:rPr>
              <a:t>Note strengths and areas for </a:t>
            </a:r>
            <a:r>
              <a:rPr lang="en-GB" sz="2800" dirty="0" smtClean="0">
                <a:latin typeface="Arial" charset="0"/>
                <a:cs typeface="Arial" charset="0"/>
              </a:rPr>
              <a:t>development</a:t>
            </a:r>
            <a:endParaRPr lang="en-GB" sz="2800" dirty="0">
              <a:latin typeface="Arial" charset="0"/>
              <a:cs typeface="Arial" charset="0"/>
            </a:endParaRPr>
          </a:p>
          <a:p>
            <a:pPr eaLnBrk="1" hangingPunct="1"/>
            <a:r>
              <a:rPr lang="en-GB" sz="2800" dirty="0">
                <a:latin typeface="Arial" charset="0"/>
                <a:cs typeface="Arial" charset="0"/>
              </a:rPr>
              <a:t>Should explicitly inform teaching and learning</a:t>
            </a:r>
          </a:p>
          <a:p>
            <a:pPr eaLnBrk="1" hangingPunct="1"/>
            <a:r>
              <a:rPr lang="en-GB" sz="2800" dirty="0">
                <a:latin typeface="Arial" charset="0"/>
                <a:cs typeface="Arial" charset="0"/>
              </a:rPr>
              <a:t>Should be an </a:t>
            </a:r>
            <a:r>
              <a:rPr lang="en-GB" sz="2800" dirty="0" err="1">
                <a:latin typeface="Arial" charset="0"/>
                <a:cs typeface="Arial" charset="0"/>
              </a:rPr>
              <a:t>ongoing</a:t>
            </a:r>
            <a:r>
              <a:rPr lang="en-GB" sz="2800" dirty="0">
                <a:latin typeface="Arial" charset="0"/>
                <a:cs typeface="Arial" charset="0"/>
              </a:rPr>
              <a:t> process – </a:t>
            </a:r>
            <a:r>
              <a:rPr lang="en-GB" sz="2800" dirty="0" smtClean="0">
                <a:latin typeface="Arial" charset="0"/>
                <a:cs typeface="Arial" charset="0"/>
              </a:rPr>
              <a:t>ideally </a:t>
            </a:r>
            <a:r>
              <a:rPr lang="en-GB" sz="2800" dirty="0">
                <a:latin typeface="Arial" charset="0"/>
                <a:cs typeface="Arial" charset="0"/>
              </a:rPr>
              <a:t>update termly and can build into school’s assessment cycle </a:t>
            </a:r>
          </a:p>
        </p:txBody>
      </p:sp>
    </p:spTree>
    <p:extLst>
      <p:ext uri="{BB962C8B-B14F-4D97-AF65-F5344CB8AC3E}">
        <p14:creationId xmlns:p14="http://schemas.microsoft.com/office/powerpoint/2010/main" val="17656192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9939">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9939">
                                            <p:txEl>
                                              <p:pRg st="1" end="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9939">
                                            <p:txEl>
                                              <p:pRg st="2" end="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9939">
                                            <p:txEl>
                                              <p:pRg st="3" end="3"/>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9939">
                                            <p:txEl>
                                              <p:pRg st="4" end="4"/>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Arial Rounded MT Bold"/>
                <a:cs typeface="Arial Rounded MT Bold"/>
              </a:rPr>
              <a:t>Tips</a:t>
            </a:r>
            <a:endParaRPr lang="en-US" dirty="0">
              <a:latin typeface="Arial Rounded MT Bold"/>
              <a:cs typeface="Arial Rounded MT Bold"/>
            </a:endParaRPr>
          </a:p>
        </p:txBody>
      </p:sp>
      <p:sp>
        <p:nvSpPr>
          <p:cNvPr id="3" name="Content Placeholder 2"/>
          <p:cNvSpPr>
            <a:spLocks noGrp="1"/>
          </p:cNvSpPr>
          <p:nvPr>
            <p:ph idx="1"/>
          </p:nvPr>
        </p:nvSpPr>
        <p:spPr>
          <a:xfrm>
            <a:off x="457200" y="1181174"/>
            <a:ext cx="8229600" cy="4856090"/>
          </a:xfrm>
        </p:spPr>
        <p:txBody>
          <a:bodyPr>
            <a:noAutofit/>
          </a:bodyPr>
          <a:lstStyle/>
          <a:p>
            <a:pPr>
              <a:lnSpc>
                <a:spcPct val="120000"/>
              </a:lnSpc>
            </a:pPr>
            <a:r>
              <a:rPr lang="en-US" sz="2400" dirty="0" smtClean="0">
                <a:latin typeface="Arial"/>
                <a:cs typeface="Arial"/>
              </a:rPr>
              <a:t>Update records regularly </a:t>
            </a:r>
            <a:endParaRPr lang="en-US" sz="2400" dirty="0">
              <a:latin typeface="Arial"/>
              <a:cs typeface="Arial"/>
            </a:endParaRPr>
          </a:p>
          <a:p>
            <a:r>
              <a:rPr lang="en-US" sz="2400" dirty="0">
                <a:latin typeface="Arial"/>
                <a:cs typeface="Arial"/>
              </a:rPr>
              <a:t>O</a:t>
            </a:r>
            <a:r>
              <a:rPr lang="en-US" sz="2400" dirty="0" smtClean="0">
                <a:latin typeface="Arial"/>
                <a:cs typeface="Arial"/>
              </a:rPr>
              <a:t>n average it takes </a:t>
            </a:r>
            <a:r>
              <a:rPr lang="en-US" sz="2400" dirty="0">
                <a:latin typeface="Arial"/>
                <a:cs typeface="Arial"/>
              </a:rPr>
              <a:t>5 -7 years to achieve fluency and sometimes </a:t>
            </a:r>
            <a:r>
              <a:rPr lang="en-US" sz="2400" dirty="0" smtClean="0">
                <a:latin typeface="Arial"/>
                <a:cs typeface="Arial"/>
              </a:rPr>
              <a:t>longer, so don’t try and move pupils through stages quickly or over-assess to show progress.  It won’t benefit pupils in the long run.</a:t>
            </a:r>
          </a:p>
          <a:p>
            <a:r>
              <a:rPr lang="en-US" sz="2400" dirty="0" smtClean="0">
                <a:latin typeface="Arial"/>
                <a:cs typeface="Arial"/>
              </a:rPr>
              <a:t>Depending </a:t>
            </a:r>
            <a:r>
              <a:rPr lang="en-US" sz="2400" dirty="0">
                <a:latin typeface="Arial"/>
                <a:cs typeface="Arial"/>
              </a:rPr>
              <a:t>on age and </a:t>
            </a:r>
            <a:r>
              <a:rPr lang="en-US" sz="2400" dirty="0" smtClean="0">
                <a:latin typeface="Arial"/>
                <a:cs typeface="Arial"/>
              </a:rPr>
              <a:t>background, </a:t>
            </a:r>
            <a:r>
              <a:rPr lang="en-US" sz="2400" dirty="0">
                <a:latin typeface="Arial"/>
                <a:cs typeface="Arial"/>
              </a:rPr>
              <a:t>most will </a:t>
            </a:r>
            <a:r>
              <a:rPr lang="en-US" sz="2400" dirty="0" smtClean="0">
                <a:latin typeface="Arial"/>
                <a:cs typeface="Arial"/>
              </a:rPr>
              <a:t>move through A and B in a couple of years and </a:t>
            </a:r>
            <a:r>
              <a:rPr lang="en-US" sz="2400" dirty="0">
                <a:latin typeface="Arial"/>
                <a:cs typeface="Arial"/>
              </a:rPr>
              <a:t>then stay on C and D for a long </a:t>
            </a:r>
            <a:r>
              <a:rPr lang="en-US" sz="2400" dirty="0" smtClean="0">
                <a:latin typeface="Arial"/>
                <a:cs typeface="Arial"/>
              </a:rPr>
              <a:t>time.</a:t>
            </a:r>
            <a:endParaRPr lang="en-US" sz="2400" dirty="0">
              <a:latin typeface="Arial"/>
              <a:cs typeface="Arial"/>
            </a:endParaRPr>
          </a:p>
          <a:p>
            <a:r>
              <a:rPr lang="en-US" sz="2400" dirty="0" smtClean="0">
                <a:latin typeface="Arial"/>
                <a:cs typeface="Arial"/>
              </a:rPr>
              <a:t>Stages A, B and C pupils </a:t>
            </a:r>
            <a:r>
              <a:rPr lang="en-US" sz="2400" dirty="0">
                <a:latin typeface="Arial"/>
                <a:cs typeface="Arial"/>
              </a:rPr>
              <a:t>will </a:t>
            </a:r>
            <a:r>
              <a:rPr lang="en-US" sz="2400" dirty="0" smtClean="0">
                <a:latin typeface="Arial"/>
                <a:cs typeface="Arial"/>
              </a:rPr>
              <a:t>not be attaining age-related expectations in English.   </a:t>
            </a:r>
            <a:r>
              <a:rPr lang="en-US" sz="2400" dirty="0">
                <a:latin typeface="Arial"/>
                <a:cs typeface="Arial"/>
              </a:rPr>
              <a:t>A</a:t>
            </a:r>
            <a:r>
              <a:rPr lang="en-US" sz="2400" dirty="0" smtClean="0">
                <a:latin typeface="Arial"/>
                <a:cs typeface="Arial"/>
              </a:rPr>
              <a:t> </a:t>
            </a:r>
            <a:r>
              <a:rPr lang="en-US" sz="2400" dirty="0">
                <a:latin typeface="Arial"/>
                <a:cs typeface="Arial"/>
              </a:rPr>
              <a:t>child at </a:t>
            </a:r>
            <a:r>
              <a:rPr lang="en-US" sz="2400" dirty="0" smtClean="0">
                <a:latin typeface="Arial"/>
                <a:cs typeface="Arial"/>
              </a:rPr>
              <a:t>stage </a:t>
            </a:r>
            <a:r>
              <a:rPr lang="en-US" sz="2400" dirty="0">
                <a:latin typeface="Arial"/>
                <a:cs typeface="Arial"/>
              </a:rPr>
              <a:t>D might be working at typical levels, because this child will be working above expectations once </a:t>
            </a:r>
            <a:r>
              <a:rPr lang="en-US" sz="2400" dirty="0" smtClean="0">
                <a:latin typeface="Arial"/>
                <a:cs typeface="Arial"/>
              </a:rPr>
              <a:t>fully fluent in English (code E). </a:t>
            </a:r>
            <a:endParaRPr lang="en-US" sz="2400" dirty="0">
              <a:latin typeface="Arial"/>
              <a:cs typeface="Arial"/>
            </a:endParaRPr>
          </a:p>
        </p:txBody>
      </p:sp>
    </p:spTree>
    <p:extLst>
      <p:ext uri="{BB962C8B-B14F-4D97-AF65-F5344CB8AC3E}">
        <p14:creationId xmlns:p14="http://schemas.microsoft.com/office/powerpoint/2010/main" val="176231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5628"/>
            <a:ext cx="8229600" cy="1143000"/>
          </a:xfrm>
        </p:spPr>
        <p:txBody>
          <a:bodyPr>
            <a:normAutofit fontScale="90000"/>
          </a:bodyPr>
          <a:lstStyle/>
          <a:p>
            <a:r>
              <a:rPr lang="en-US" dirty="0" err="1" smtClean="0">
                <a:latin typeface="Arial Rounded MT Bold"/>
                <a:cs typeface="Arial Rounded MT Bold"/>
              </a:rPr>
              <a:t>DfE</a:t>
            </a:r>
            <a:r>
              <a:rPr lang="en-US" dirty="0" smtClean="0">
                <a:latin typeface="Arial Rounded MT Bold"/>
                <a:cs typeface="Arial Rounded MT Bold"/>
              </a:rPr>
              <a:t> definition of child with EAL</a:t>
            </a:r>
            <a:endParaRPr lang="en-US" dirty="0">
              <a:latin typeface="Arial Rounded MT Bold"/>
              <a:cs typeface="Arial Rounded MT Bold"/>
            </a:endParaRPr>
          </a:p>
        </p:txBody>
      </p:sp>
      <p:sp>
        <p:nvSpPr>
          <p:cNvPr id="3" name="Content Placeholder 2"/>
          <p:cNvSpPr>
            <a:spLocks noGrp="1"/>
          </p:cNvSpPr>
          <p:nvPr>
            <p:ph idx="1"/>
          </p:nvPr>
        </p:nvSpPr>
        <p:spPr>
          <a:xfrm>
            <a:off x="457200" y="1157773"/>
            <a:ext cx="8229600" cy="5178859"/>
          </a:xfrm>
        </p:spPr>
        <p:txBody>
          <a:bodyPr>
            <a:noAutofit/>
          </a:bodyPr>
          <a:lstStyle/>
          <a:p>
            <a:pPr marL="0" indent="0">
              <a:buNone/>
            </a:pPr>
            <a:r>
              <a:rPr lang="en-US" sz="2200" dirty="0" smtClean="0">
                <a:solidFill>
                  <a:schemeClr val="tx1"/>
                </a:solidFill>
              </a:rPr>
              <a:t>How do you decide if a child is classified as having EAL?</a:t>
            </a:r>
          </a:p>
          <a:p>
            <a:pPr marL="0" indent="0">
              <a:buNone/>
            </a:pPr>
            <a:r>
              <a:rPr lang="en-US" sz="1800" i="1" dirty="0" smtClean="0">
                <a:solidFill>
                  <a:schemeClr val="tx1"/>
                </a:solidFill>
                <a:latin typeface="Arial"/>
                <a:cs typeface="Arial"/>
              </a:rPr>
              <a:t>‘A </a:t>
            </a:r>
            <a:r>
              <a:rPr lang="en-US" sz="1800" i="1" dirty="0">
                <a:solidFill>
                  <a:schemeClr val="tx1"/>
                </a:solidFill>
                <a:latin typeface="Arial"/>
                <a:cs typeface="Arial"/>
              </a:rPr>
              <a:t>first language, where it is other than English, is recorded </a:t>
            </a:r>
            <a:r>
              <a:rPr lang="en-US" sz="1800" i="1" dirty="0" smtClean="0">
                <a:solidFill>
                  <a:schemeClr val="tx1"/>
                </a:solidFill>
                <a:latin typeface="Arial"/>
                <a:cs typeface="Arial"/>
              </a:rPr>
              <a:t>where </a:t>
            </a:r>
            <a:r>
              <a:rPr lang="en-US" sz="1800" i="1" dirty="0">
                <a:solidFill>
                  <a:schemeClr val="tx1"/>
                </a:solidFill>
                <a:latin typeface="Arial"/>
                <a:cs typeface="Arial"/>
              </a:rPr>
              <a:t>a child was </a:t>
            </a:r>
            <a:r>
              <a:rPr lang="en-US" sz="1800" i="1" dirty="0">
                <a:solidFill>
                  <a:srgbClr val="FF0000"/>
                </a:solidFill>
                <a:latin typeface="Arial"/>
                <a:cs typeface="Arial"/>
              </a:rPr>
              <a:t>exposed</a:t>
            </a:r>
            <a:r>
              <a:rPr lang="en-US" sz="1800" i="1" dirty="0">
                <a:solidFill>
                  <a:schemeClr val="tx1"/>
                </a:solidFill>
                <a:latin typeface="Arial"/>
                <a:cs typeface="Arial"/>
              </a:rPr>
              <a:t> to the language during early </a:t>
            </a:r>
            <a:r>
              <a:rPr lang="en-US" sz="1800" i="1" dirty="0" smtClean="0">
                <a:solidFill>
                  <a:schemeClr val="tx1"/>
                </a:solidFill>
                <a:latin typeface="Arial"/>
                <a:cs typeface="Arial"/>
              </a:rPr>
              <a:t>development </a:t>
            </a:r>
            <a:r>
              <a:rPr lang="en-US" sz="1800" i="1" dirty="0">
                <a:solidFill>
                  <a:schemeClr val="tx1"/>
                </a:solidFill>
                <a:latin typeface="Arial"/>
                <a:cs typeface="Arial"/>
              </a:rPr>
              <a:t>and continues to be exposed to this language </a:t>
            </a:r>
            <a:r>
              <a:rPr lang="en-US" sz="1800" i="1" dirty="0" smtClean="0">
                <a:solidFill>
                  <a:schemeClr val="tx1"/>
                </a:solidFill>
                <a:latin typeface="Arial"/>
                <a:cs typeface="Arial"/>
              </a:rPr>
              <a:t>in </a:t>
            </a:r>
            <a:r>
              <a:rPr lang="en-US" sz="1800" i="1" dirty="0">
                <a:solidFill>
                  <a:schemeClr val="tx1"/>
                </a:solidFill>
                <a:latin typeface="Arial"/>
                <a:cs typeface="Arial"/>
              </a:rPr>
              <a:t>the home or in the </a:t>
            </a:r>
            <a:r>
              <a:rPr lang="en-US" sz="1800" i="1" dirty="0" smtClean="0">
                <a:solidFill>
                  <a:schemeClr val="tx1"/>
                </a:solidFill>
                <a:latin typeface="Arial"/>
                <a:cs typeface="Arial"/>
              </a:rPr>
              <a:t>community.  </a:t>
            </a:r>
            <a:endParaRPr lang="en-US" sz="1800" i="1" dirty="0">
              <a:solidFill>
                <a:schemeClr val="tx1"/>
              </a:solidFill>
              <a:latin typeface="Arial"/>
              <a:cs typeface="Arial"/>
            </a:endParaRPr>
          </a:p>
          <a:p>
            <a:pPr marL="0" indent="0">
              <a:buNone/>
            </a:pPr>
            <a:r>
              <a:rPr lang="en-US" sz="1800" i="1" dirty="0" smtClean="0">
                <a:solidFill>
                  <a:schemeClr val="tx1"/>
                </a:solidFill>
                <a:latin typeface="Arial"/>
                <a:cs typeface="Arial"/>
              </a:rPr>
              <a:t>Where </a:t>
            </a:r>
            <a:r>
              <a:rPr lang="en-US" sz="1800" i="1" dirty="0">
                <a:solidFill>
                  <a:schemeClr val="tx1"/>
                </a:solidFill>
                <a:latin typeface="Arial"/>
                <a:cs typeface="Arial"/>
              </a:rPr>
              <a:t>a child was exposed to more than one language </a:t>
            </a:r>
            <a:r>
              <a:rPr lang="en-US" sz="1800" i="1" dirty="0" smtClean="0">
                <a:solidFill>
                  <a:schemeClr val="tx1"/>
                </a:solidFill>
                <a:latin typeface="Arial"/>
                <a:cs typeface="Arial"/>
              </a:rPr>
              <a:t>(</a:t>
            </a:r>
            <a:r>
              <a:rPr lang="en-US" sz="1800" i="1" dirty="0">
                <a:solidFill>
                  <a:schemeClr val="tx1"/>
                </a:solidFill>
                <a:latin typeface="Arial"/>
                <a:cs typeface="Arial"/>
              </a:rPr>
              <a:t>which may include English) during early development</a:t>
            </a:r>
            <a:r>
              <a:rPr lang="en-US" sz="1800" b="1" i="1" dirty="0">
                <a:solidFill>
                  <a:srgbClr val="FF0000"/>
                </a:solidFill>
                <a:latin typeface="Arial"/>
                <a:cs typeface="Arial"/>
              </a:rPr>
              <a:t>, the </a:t>
            </a:r>
            <a:r>
              <a:rPr lang="en-US" sz="1800" b="1" i="1" dirty="0" smtClean="0">
                <a:solidFill>
                  <a:srgbClr val="FF0000"/>
                </a:solidFill>
                <a:latin typeface="Arial"/>
                <a:cs typeface="Arial"/>
              </a:rPr>
              <a:t>language </a:t>
            </a:r>
            <a:r>
              <a:rPr lang="en-US" sz="1800" b="1" i="1" dirty="0">
                <a:solidFill>
                  <a:srgbClr val="FF0000"/>
                </a:solidFill>
                <a:latin typeface="Arial"/>
                <a:cs typeface="Arial"/>
              </a:rPr>
              <a:t>other than English is recorded</a:t>
            </a:r>
            <a:r>
              <a:rPr lang="en-US" sz="1800" i="1" dirty="0">
                <a:solidFill>
                  <a:srgbClr val="000000"/>
                </a:solidFill>
                <a:latin typeface="Arial"/>
                <a:cs typeface="Arial"/>
              </a:rPr>
              <a:t>, irrespective of the </a:t>
            </a:r>
            <a:r>
              <a:rPr lang="en-US" sz="1800" i="1" dirty="0" smtClean="0">
                <a:solidFill>
                  <a:srgbClr val="000000"/>
                </a:solidFill>
                <a:latin typeface="Arial"/>
                <a:cs typeface="Arial"/>
              </a:rPr>
              <a:t>child's </a:t>
            </a:r>
            <a:r>
              <a:rPr lang="en-US" sz="1800" i="1" dirty="0">
                <a:solidFill>
                  <a:srgbClr val="000000"/>
                </a:solidFill>
                <a:latin typeface="Arial"/>
                <a:cs typeface="Arial"/>
              </a:rPr>
              <a:t>proficiency in English. </a:t>
            </a:r>
            <a:endParaRPr lang="en-US" sz="1800" i="1" dirty="0" smtClean="0">
              <a:solidFill>
                <a:srgbClr val="000000"/>
              </a:solidFill>
              <a:latin typeface="Arial"/>
              <a:cs typeface="Arial"/>
            </a:endParaRPr>
          </a:p>
          <a:p>
            <a:pPr marL="0" indent="0">
              <a:buNone/>
            </a:pPr>
            <a:r>
              <a:rPr lang="en-US" sz="1600" b="1" u="sng" dirty="0" smtClean="0"/>
              <a:t>YOU </a:t>
            </a:r>
            <a:r>
              <a:rPr lang="en-US" sz="1600" b="1" u="sng" dirty="0"/>
              <a:t>MUST PUT THE LANGUAGE THAT </a:t>
            </a:r>
            <a:r>
              <a:rPr lang="en-US" sz="1600" b="1" u="sng" dirty="0">
                <a:solidFill>
                  <a:srgbClr val="FF0000"/>
                </a:solidFill>
              </a:rPr>
              <a:t>IS NOT ENGLISH IN THE FIRST LANGUAGE FIELD</a:t>
            </a:r>
            <a:r>
              <a:rPr lang="en-US" sz="1600" b="1" u="sng" dirty="0"/>
              <a:t> ON SIMS!</a:t>
            </a:r>
            <a:r>
              <a:rPr lang="en-US" sz="1600" b="1" u="sng" dirty="0" smtClean="0"/>
              <a:t>!</a:t>
            </a:r>
            <a:endParaRPr lang="en-US" sz="1600" i="1" dirty="0"/>
          </a:p>
          <a:p>
            <a:pPr marL="0" indent="0">
              <a:buNone/>
            </a:pPr>
            <a:r>
              <a:rPr lang="en-US" sz="1800" i="1" dirty="0" smtClean="0">
                <a:solidFill>
                  <a:srgbClr val="000000"/>
                </a:solidFill>
                <a:latin typeface="Arial"/>
                <a:cs typeface="Arial"/>
              </a:rPr>
              <a:t>Where </a:t>
            </a:r>
            <a:r>
              <a:rPr lang="en-US" sz="1800" i="1" dirty="0">
                <a:solidFill>
                  <a:srgbClr val="000000"/>
                </a:solidFill>
                <a:latin typeface="Arial"/>
                <a:cs typeface="Arial"/>
              </a:rPr>
              <a:t>an older pupil is no </a:t>
            </a:r>
            <a:r>
              <a:rPr lang="en-US" sz="1800" i="1" dirty="0" smtClean="0">
                <a:solidFill>
                  <a:srgbClr val="000000"/>
                </a:solidFill>
                <a:latin typeface="Arial"/>
                <a:cs typeface="Arial"/>
              </a:rPr>
              <a:t>longer </a:t>
            </a:r>
            <a:r>
              <a:rPr lang="en-US" sz="1800" b="1" i="1" dirty="0">
                <a:solidFill>
                  <a:srgbClr val="FF0000"/>
                </a:solidFill>
                <a:latin typeface="Arial"/>
                <a:cs typeface="Arial"/>
              </a:rPr>
              <a:t>exposed</a:t>
            </a:r>
            <a:r>
              <a:rPr lang="en-US" sz="1800" b="1" i="1" dirty="0">
                <a:solidFill>
                  <a:srgbClr val="000000"/>
                </a:solidFill>
                <a:latin typeface="Arial"/>
                <a:cs typeface="Arial"/>
              </a:rPr>
              <a:t> </a:t>
            </a:r>
            <a:r>
              <a:rPr lang="en-US" sz="1800" i="1" dirty="0">
                <a:solidFill>
                  <a:srgbClr val="000000"/>
                </a:solidFill>
                <a:latin typeface="Arial"/>
                <a:cs typeface="Arial"/>
              </a:rPr>
              <a:t>to the first language in the home, and who </a:t>
            </a:r>
            <a:r>
              <a:rPr lang="en-US" sz="1800" i="1" dirty="0" smtClean="0">
                <a:solidFill>
                  <a:srgbClr val="000000"/>
                </a:solidFill>
                <a:latin typeface="Arial"/>
                <a:cs typeface="Arial"/>
              </a:rPr>
              <a:t>now </a:t>
            </a:r>
            <a:r>
              <a:rPr lang="en-US" sz="1800" i="1" dirty="0">
                <a:solidFill>
                  <a:srgbClr val="000000"/>
                </a:solidFill>
                <a:latin typeface="Arial"/>
                <a:cs typeface="Arial"/>
              </a:rPr>
              <a:t>uses only another language, the school should consult </a:t>
            </a:r>
            <a:r>
              <a:rPr lang="en-US" sz="1800" i="1" dirty="0" smtClean="0">
                <a:solidFill>
                  <a:srgbClr val="000000"/>
                </a:solidFill>
                <a:latin typeface="Arial"/>
                <a:cs typeface="Arial"/>
              </a:rPr>
              <a:t>with </a:t>
            </a:r>
            <a:r>
              <a:rPr lang="en-US" sz="1800" i="1" dirty="0">
                <a:solidFill>
                  <a:srgbClr val="000000"/>
                </a:solidFill>
                <a:latin typeface="Arial"/>
                <a:cs typeface="Arial"/>
              </a:rPr>
              <a:t>the pupil or parent to determine which language is </a:t>
            </a:r>
            <a:r>
              <a:rPr lang="en-US" sz="1800" i="1" dirty="0" smtClean="0">
                <a:solidFill>
                  <a:srgbClr val="000000"/>
                </a:solidFill>
                <a:latin typeface="Arial"/>
                <a:cs typeface="Arial"/>
              </a:rPr>
              <a:t>recorded.’</a:t>
            </a:r>
            <a:r>
              <a:rPr lang="en-US" sz="1800" dirty="0">
                <a:solidFill>
                  <a:srgbClr val="000000"/>
                </a:solidFill>
                <a:latin typeface="Arial"/>
                <a:cs typeface="Arial"/>
              </a:rPr>
              <a:t> </a:t>
            </a:r>
            <a:r>
              <a:rPr lang="en-US" sz="1800" dirty="0" smtClean="0">
                <a:solidFill>
                  <a:srgbClr val="000000"/>
                </a:solidFill>
                <a:latin typeface="Arial"/>
                <a:cs typeface="Arial"/>
              </a:rPr>
              <a:t> (</a:t>
            </a:r>
            <a:r>
              <a:rPr lang="en-US" sz="1800" dirty="0">
                <a:solidFill>
                  <a:srgbClr val="000000"/>
                </a:solidFill>
                <a:latin typeface="Arial"/>
                <a:cs typeface="Arial"/>
              </a:rPr>
              <a:t>School census 2016 to 2017 guide, </a:t>
            </a:r>
            <a:r>
              <a:rPr lang="en-US" sz="1800" dirty="0" err="1">
                <a:solidFill>
                  <a:srgbClr val="000000"/>
                </a:solidFill>
                <a:latin typeface="Arial"/>
                <a:cs typeface="Arial"/>
              </a:rPr>
              <a:t>DfE</a:t>
            </a:r>
            <a:r>
              <a:rPr lang="en-US" sz="1800" dirty="0" smtClean="0">
                <a:solidFill>
                  <a:srgbClr val="000000"/>
                </a:solidFill>
                <a:latin typeface="Arial"/>
                <a:cs typeface="Arial"/>
              </a:rPr>
              <a:t>)</a:t>
            </a:r>
          </a:p>
          <a:p>
            <a:pPr marL="0" indent="0">
              <a:buNone/>
            </a:pPr>
            <a:endParaRPr lang="en-US" sz="800" dirty="0" smtClean="0">
              <a:latin typeface="Arial"/>
              <a:cs typeface="Arial"/>
            </a:endParaRPr>
          </a:p>
          <a:p>
            <a:pPr marL="0" indent="0">
              <a:buNone/>
            </a:pPr>
            <a:endParaRPr lang="en-US" sz="2200" dirty="0"/>
          </a:p>
          <a:p>
            <a:pPr marL="0" indent="0">
              <a:buNone/>
            </a:pPr>
            <a:endParaRPr lang="en-US" sz="2200" dirty="0" smtClean="0"/>
          </a:p>
          <a:p>
            <a:pPr marL="0" indent="0">
              <a:buNone/>
            </a:pPr>
            <a:endParaRPr lang="en-US" sz="2200" dirty="0"/>
          </a:p>
          <a:p>
            <a:pPr marL="0" indent="0">
              <a:buNone/>
            </a:pPr>
            <a:endParaRPr lang="en-US" sz="2200" dirty="0" smtClean="0"/>
          </a:p>
          <a:p>
            <a:pPr marL="0" indent="0">
              <a:buNone/>
            </a:pPr>
            <a:endParaRPr lang="en-US" sz="2200" dirty="0" smtClean="0"/>
          </a:p>
          <a:p>
            <a:endParaRPr lang="en-US" sz="2200" dirty="0"/>
          </a:p>
        </p:txBody>
      </p:sp>
    </p:spTree>
    <p:extLst>
      <p:ext uri="{BB962C8B-B14F-4D97-AF65-F5344CB8AC3E}">
        <p14:creationId xmlns:p14="http://schemas.microsoft.com/office/powerpoint/2010/main" val="288759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Stage of English Proficiency January 201</a:t>
            </a:r>
            <a:r>
              <a:rPr lang="en-US" dirty="0" smtClean="0"/>
              <a:t>7</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2625578676"/>
              </p:ext>
            </p:extLst>
          </p:nvPr>
        </p:nvGraphicFramePr>
        <p:xfrm>
          <a:off x="549275" y="1677738"/>
          <a:ext cx="8073357" cy="4737592"/>
        </p:xfrm>
        <a:graphic>
          <a:graphicData uri="http://schemas.openxmlformats.org/drawingml/2006/table">
            <a:tbl>
              <a:tblPr firstRow="1" bandRow="1">
                <a:tableStyleId>{5C22544A-7EE6-4342-B048-85BDC9FD1C3A}</a:tableStyleId>
              </a:tblPr>
              <a:tblGrid>
                <a:gridCol w="1571892"/>
                <a:gridCol w="1571892"/>
                <a:gridCol w="1571892"/>
                <a:gridCol w="1958809"/>
                <a:gridCol w="1398872"/>
              </a:tblGrid>
              <a:tr h="808965">
                <a:tc>
                  <a:txBody>
                    <a:bodyPr/>
                    <a:lstStyle/>
                    <a:p>
                      <a:pPr algn="ctr"/>
                      <a:r>
                        <a:rPr lang="en-US" dirty="0" smtClean="0"/>
                        <a:t>Old </a:t>
                      </a:r>
                      <a:r>
                        <a:rPr lang="en-US" dirty="0" err="1" smtClean="0"/>
                        <a:t>Lambeth</a:t>
                      </a:r>
                      <a:r>
                        <a:rPr lang="en-US" dirty="0" smtClean="0"/>
                        <a:t> Stage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 age at each Stage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err="1" smtClean="0"/>
                        <a:t>DfE</a:t>
                      </a:r>
                      <a:r>
                        <a:rPr lang="en-US" dirty="0" smtClean="0"/>
                        <a:t> Proficiency Stage</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a:t>
                      </a:r>
                      <a:r>
                        <a:rPr lang="en-US" baseline="0" dirty="0" smtClean="0"/>
                        <a:t> age at each </a:t>
                      </a:r>
                      <a:r>
                        <a:rPr lang="en-US" baseline="0" dirty="0" smtClean="0"/>
                        <a:t>Stage (includes English Only)</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600" dirty="0" smtClean="0"/>
                        <a:t>Change between Scales</a:t>
                      </a:r>
                      <a:endParaRPr lang="en-US" sz="16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08965">
                <a:tc>
                  <a:txBody>
                    <a:bodyPr/>
                    <a:lstStyle/>
                    <a:p>
                      <a:r>
                        <a:rPr lang="en-US" dirty="0" smtClean="0"/>
                        <a:t>Stage 1</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4.5%</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400" dirty="0" smtClean="0"/>
                        <a:t>Stage</a:t>
                      </a:r>
                      <a:r>
                        <a:rPr lang="en-US" sz="2400" baseline="0" dirty="0" smtClean="0"/>
                        <a:t> A</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3.8%</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Down 0.7%</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08965">
                <a:tc>
                  <a:txBody>
                    <a:bodyPr/>
                    <a:lstStyle/>
                    <a:p>
                      <a:r>
                        <a:rPr lang="en-US" dirty="0" smtClean="0"/>
                        <a:t>Stage 2</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8.6%</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400" dirty="0" smtClean="0"/>
                        <a:t>Stage B</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7.4%</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dirty="0" smtClean="0"/>
                        <a:t>Down</a:t>
                      </a:r>
                      <a:r>
                        <a:rPr lang="en-US" baseline="0" dirty="0" smtClean="0"/>
                        <a:t> 1.2%</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1396297">
                <a:tc>
                  <a:txBody>
                    <a:bodyPr/>
                    <a:lstStyle/>
                    <a:p>
                      <a:r>
                        <a:rPr lang="en-US" dirty="0" smtClean="0"/>
                        <a:t>Stage 3</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12.6%</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400" dirty="0" smtClean="0"/>
                        <a:t>Stage C </a:t>
                      </a:r>
                    </a:p>
                    <a:p>
                      <a:r>
                        <a:rPr lang="en-US" sz="2400" dirty="0" smtClean="0"/>
                        <a:t>Stage</a:t>
                      </a:r>
                      <a:r>
                        <a:rPr lang="en-US" sz="2400" baseline="0" dirty="0" smtClean="0"/>
                        <a:t> D</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10.7%</a:t>
                      </a:r>
                    </a:p>
                    <a:p>
                      <a:pPr algn="ctr"/>
                      <a:r>
                        <a:rPr lang="en-US" sz="2400" dirty="0" smtClean="0"/>
                        <a:t>10.0%</a:t>
                      </a:r>
                    </a:p>
                    <a:p>
                      <a:pPr algn="ctr"/>
                      <a:r>
                        <a:rPr lang="en-US" sz="2400" dirty="0" smtClean="0"/>
                        <a:t>= 20.7%</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b="1" dirty="0" smtClean="0">
                          <a:solidFill>
                            <a:srgbClr val="FF0000"/>
                          </a:solidFill>
                        </a:rPr>
                        <a:t>Up</a:t>
                      </a:r>
                      <a:r>
                        <a:rPr lang="en-US" b="1" baseline="0" dirty="0" smtClean="0">
                          <a:solidFill>
                            <a:srgbClr val="FF0000"/>
                          </a:solidFill>
                        </a:rPr>
                        <a:t> </a:t>
                      </a:r>
                      <a:r>
                        <a:rPr lang="en-US" b="1" dirty="0" smtClean="0">
                          <a:solidFill>
                            <a:srgbClr val="FF0000"/>
                          </a:solidFill>
                        </a:rPr>
                        <a:t> 8.1%</a:t>
                      </a:r>
                      <a:endParaRPr lang="en-US" b="1" dirty="0">
                        <a:solidFill>
                          <a:srgbClr val="FF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808965">
                <a:tc>
                  <a:txBody>
                    <a:bodyPr/>
                    <a:lstStyle/>
                    <a:p>
                      <a:r>
                        <a:rPr lang="en-US" dirty="0" smtClean="0"/>
                        <a:t>Stage 4</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20.7%</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sz="2400" dirty="0" smtClean="0"/>
                        <a:t>Stage E</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2400" dirty="0" smtClean="0"/>
                        <a:t>16%</a:t>
                      </a:r>
                      <a:endParaRPr lang="en-US" sz="2400"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b="1" dirty="0" smtClean="0">
                          <a:solidFill>
                            <a:srgbClr val="FF0000"/>
                          </a:solidFill>
                        </a:rPr>
                        <a:t>Down 4.7%</a:t>
                      </a:r>
                      <a:endParaRPr lang="en-US" b="1" dirty="0">
                        <a:solidFill>
                          <a:srgbClr val="FF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39321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80737"/>
            <a:ext cx="8042276" cy="1336956"/>
          </a:xfrm>
        </p:spPr>
        <p:txBody>
          <a:bodyPr/>
          <a:lstStyle/>
          <a:p>
            <a:r>
              <a:rPr lang="en-US" b="1" dirty="0" smtClean="0"/>
              <a:t>The descriptors</a:t>
            </a:r>
            <a:endParaRPr lang="en-US" b="1" dirty="0"/>
          </a:p>
        </p:txBody>
      </p:sp>
      <p:sp>
        <p:nvSpPr>
          <p:cNvPr id="3" name="Content Placeholder 2"/>
          <p:cNvSpPr>
            <a:spLocks noGrp="1"/>
          </p:cNvSpPr>
          <p:nvPr>
            <p:ph idx="1"/>
          </p:nvPr>
        </p:nvSpPr>
        <p:spPr>
          <a:xfrm>
            <a:off x="549275" y="1319464"/>
            <a:ext cx="8042276" cy="5043904"/>
          </a:xfrm>
        </p:spPr>
        <p:txBody>
          <a:bodyPr>
            <a:normAutofit fontScale="85000" lnSpcReduction="10000"/>
          </a:bodyPr>
          <a:lstStyle/>
          <a:p>
            <a:r>
              <a:rPr lang="en-US" sz="2800" dirty="0" smtClean="0">
                <a:latin typeface="Arial"/>
                <a:cs typeface="Arial"/>
              </a:rPr>
              <a:t>What do they mean?</a:t>
            </a:r>
          </a:p>
          <a:p>
            <a:pPr>
              <a:lnSpc>
                <a:spcPct val="120000"/>
              </a:lnSpc>
            </a:pPr>
            <a:r>
              <a:rPr lang="en-US" sz="2800" dirty="0" smtClean="0">
                <a:latin typeface="Arial"/>
                <a:cs typeface="Arial"/>
              </a:rPr>
              <a:t>What are the differences between the stages?  Look for progression.</a:t>
            </a:r>
          </a:p>
          <a:p>
            <a:pPr marL="0" indent="0">
              <a:buNone/>
            </a:pPr>
            <a:endParaRPr lang="en-US" sz="2800" dirty="0" smtClean="0">
              <a:latin typeface="Arial"/>
              <a:cs typeface="Arial"/>
            </a:endParaRPr>
          </a:p>
          <a:p>
            <a:pPr marL="0" indent="0">
              <a:buNone/>
            </a:pPr>
            <a:r>
              <a:rPr lang="en-US" sz="2800" dirty="0" smtClean="0">
                <a:latin typeface="Arial"/>
                <a:cs typeface="Arial"/>
              </a:rPr>
              <a:t>Personal       Concrete				Abstract</a:t>
            </a:r>
            <a:endParaRPr lang="en-US" sz="2800" dirty="0">
              <a:latin typeface="Arial"/>
              <a:cs typeface="Arial"/>
            </a:endParaRPr>
          </a:p>
          <a:p>
            <a:pPr marL="0" indent="0">
              <a:buNone/>
            </a:pPr>
            <a:r>
              <a:rPr lang="en-US" sz="2800" dirty="0" smtClean="0">
                <a:latin typeface="Arial"/>
                <a:cs typeface="Arial"/>
              </a:rPr>
              <a:t>This is true for </a:t>
            </a:r>
          </a:p>
          <a:p>
            <a:r>
              <a:rPr lang="en-US" sz="2800" dirty="0" smtClean="0">
                <a:latin typeface="Arial"/>
                <a:cs typeface="Arial"/>
              </a:rPr>
              <a:t>Oral development </a:t>
            </a:r>
          </a:p>
          <a:p>
            <a:r>
              <a:rPr lang="en-US" sz="2800" dirty="0" smtClean="0">
                <a:latin typeface="Arial"/>
                <a:cs typeface="Arial"/>
              </a:rPr>
              <a:t>Reading – literal to inferred understanding/meaning </a:t>
            </a:r>
          </a:p>
          <a:p>
            <a:r>
              <a:rPr lang="en-US" sz="2800" dirty="0" smtClean="0">
                <a:latin typeface="Arial"/>
                <a:cs typeface="Arial"/>
              </a:rPr>
              <a:t>Writing – grammar and vocabulary</a:t>
            </a:r>
            <a:endParaRPr lang="en-US" sz="2800" dirty="0">
              <a:latin typeface="Arial"/>
              <a:cs typeface="Arial"/>
            </a:endParaRPr>
          </a:p>
        </p:txBody>
      </p:sp>
      <p:sp>
        <p:nvSpPr>
          <p:cNvPr id="4" name="Right Arrow 3"/>
          <p:cNvSpPr/>
          <p:nvPr/>
        </p:nvSpPr>
        <p:spPr>
          <a:xfrm>
            <a:off x="909053" y="3101473"/>
            <a:ext cx="7058526" cy="507999"/>
          </a:xfrm>
          <a:prstGeom prst="rightArrow">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87699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t>Developing deeper understanding when reading</a:t>
            </a:r>
            <a:endParaRPr lang="en-US" sz="4000" b="1" dirty="0"/>
          </a:p>
        </p:txBody>
      </p:sp>
      <p:sp>
        <p:nvSpPr>
          <p:cNvPr id="3" name="Content Placeholder 2"/>
          <p:cNvSpPr>
            <a:spLocks noGrp="1"/>
          </p:cNvSpPr>
          <p:nvPr>
            <p:ph idx="1"/>
          </p:nvPr>
        </p:nvSpPr>
        <p:spPr/>
        <p:txBody>
          <a:bodyPr>
            <a:normAutofit lnSpcReduction="10000"/>
          </a:bodyPr>
          <a:lstStyle/>
          <a:p>
            <a:pPr marL="0" indent="0">
              <a:buNone/>
            </a:pPr>
            <a:r>
              <a:rPr lang="en-US" sz="2600" b="1" dirty="0" smtClean="0">
                <a:latin typeface="Arial"/>
                <a:cs typeface="Arial"/>
              </a:rPr>
              <a:t>Put in pictures from books read in your school </a:t>
            </a:r>
            <a:r>
              <a:rPr lang="en-US" sz="2600" dirty="0" smtClean="0">
                <a:latin typeface="Arial"/>
                <a:cs typeface="Arial"/>
              </a:rPr>
              <a:t>and encourage staff to think and talk about possible:</a:t>
            </a:r>
          </a:p>
          <a:p>
            <a:r>
              <a:rPr lang="en-US" sz="2600" dirty="0" smtClean="0">
                <a:latin typeface="Arial"/>
                <a:cs typeface="Arial"/>
              </a:rPr>
              <a:t>Literal questions.</a:t>
            </a:r>
          </a:p>
          <a:p>
            <a:r>
              <a:rPr lang="en-US" sz="2600" dirty="0" smtClean="0">
                <a:latin typeface="Arial"/>
                <a:cs typeface="Arial"/>
              </a:rPr>
              <a:t>Questions to explore meaning that is inferred or needs to be deduced.</a:t>
            </a:r>
          </a:p>
          <a:p>
            <a:r>
              <a:rPr lang="en-US" sz="2600" dirty="0">
                <a:latin typeface="Arial"/>
                <a:cs typeface="Arial"/>
              </a:rPr>
              <a:t>S</a:t>
            </a:r>
            <a:r>
              <a:rPr lang="en-US" sz="2600" dirty="0" smtClean="0">
                <a:latin typeface="Arial"/>
                <a:cs typeface="Arial"/>
              </a:rPr>
              <a:t>tatements to stimulate a conversation rather than always question </a:t>
            </a:r>
            <a:r>
              <a:rPr lang="en-US" sz="2600" dirty="0" err="1" smtClean="0">
                <a:latin typeface="Arial"/>
                <a:cs typeface="Arial"/>
              </a:rPr>
              <a:t>ie</a:t>
            </a:r>
            <a:r>
              <a:rPr lang="en-US" sz="2600" dirty="0" smtClean="0">
                <a:latin typeface="Arial"/>
                <a:cs typeface="Arial"/>
              </a:rPr>
              <a:t> I wonder why </a:t>
            </a:r>
            <a:r>
              <a:rPr lang="en-US" dirty="0" smtClean="0"/>
              <a:t>…. Maybe it’s …</a:t>
            </a:r>
          </a:p>
          <a:p>
            <a:pPr marL="0" indent="0">
              <a:buNone/>
            </a:pPr>
            <a:r>
              <a:rPr lang="en-US" dirty="0" smtClean="0"/>
              <a:t>MAKE SURE YOU EMPHASISE THAT STAFF NEED TO DO THIS WHEN ASSESSING READING.</a:t>
            </a:r>
            <a:endParaRPr lang="en-US" dirty="0"/>
          </a:p>
        </p:txBody>
      </p:sp>
    </p:spTree>
    <p:extLst>
      <p:ext uri="{BB962C8B-B14F-4D97-AF65-F5344CB8AC3E}">
        <p14:creationId xmlns:p14="http://schemas.microsoft.com/office/powerpoint/2010/main" val="1253377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11667" y="540808"/>
            <a:ext cx="8229600" cy="7050088"/>
          </a:xfrm>
        </p:spPr>
        <p:txBody>
          <a:bodyPr/>
          <a:lstStyle/>
          <a:p>
            <a:pPr marL="0" indent="0" eaLnBrk="1" hangingPunct="1">
              <a:spcBef>
                <a:spcPct val="0"/>
              </a:spcBef>
              <a:spcAft>
                <a:spcPts val="600"/>
              </a:spcAft>
              <a:buFont typeface="Arial" charset="0"/>
              <a:buNone/>
            </a:pPr>
            <a:endParaRPr lang="en-GB" dirty="0" smtClean="0">
              <a:latin typeface="Calibri" charset="0"/>
            </a:endParaRPr>
          </a:p>
          <a:p>
            <a:pPr marL="0" indent="0" eaLnBrk="1" hangingPunct="1">
              <a:spcBef>
                <a:spcPct val="0"/>
              </a:spcBef>
              <a:spcAft>
                <a:spcPts val="600"/>
              </a:spcAft>
              <a:buFont typeface="Arial" charset="0"/>
              <a:buNone/>
            </a:pPr>
            <a:r>
              <a:rPr lang="en-GB" sz="2800" dirty="0" smtClean="0">
                <a:latin typeface="Arial"/>
                <a:cs typeface="Arial"/>
              </a:rPr>
              <a:t>She </a:t>
            </a:r>
            <a:r>
              <a:rPr lang="en-GB" sz="2800" dirty="0">
                <a:latin typeface="Arial"/>
                <a:cs typeface="Arial"/>
              </a:rPr>
              <a:t>did not even look up as I </a:t>
            </a:r>
          </a:p>
          <a:p>
            <a:pPr marL="0" indent="0" eaLnBrk="1" hangingPunct="1">
              <a:spcBef>
                <a:spcPct val="0"/>
              </a:spcBef>
              <a:spcAft>
                <a:spcPts val="600"/>
              </a:spcAft>
              <a:buFont typeface="Arial" charset="0"/>
              <a:buNone/>
            </a:pPr>
            <a:r>
              <a:rPr lang="en-GB" sz="2800" dirty="0">
                <a:latin typeface="Arial"/>
                <a:cs typeface="Arial"/>
              </a:rPr>
              <a:t>approached. That was when I </a:t>
            </a:r>
            <a:r>
              <a:rPr lang="en-GB" sz="2800" dirty="0" smtClean="0">
                <a:latin typeface="Arial"/>
                <a:cs typeface="Arial"/>
              </a:rPr>
              <a:t>saw </a:t>
            </a:r>
          </a:p>
          <a:p>
            <a:pPr marL="0" indent="0" eaLnBrk="1" hangingPunct="1">
              <a:spcBef>
                <a:spcPct val="0"/>
              </a:spcBef>
              <a:spcAft>
                <a:spcPts val="600"/>
              </a:spcAft>
              <a:buFont typeface="Arial" charset="0"/>
              <a:buNone/>
            </a:pPr>
            <a:r>
              <a:rPr lang="en-GB" sz="2800" dirty="0" smtClean="0">
                <a:latin typeface="Arial"/>
                <a:cs typeface="Arial"/>
              </a:rPr>
              <a:t>that </a:t>
            </a:r>
            <a:r>
              <a:rPr lang="en-GB" sz="2800" dirty="0">
                <a:latin typeface="Arial"/>
                <a:cs typeface="Arial"/>
              </a:rPr>
              <a:t>she was drinking from a </a:t>
            </a:r>
            <a:endParaRPr lang="en-GB" sz="2800" dirty="0" smtClean="0">
              <a:latin typeface="Arial"/>
              <a:cs typeface="Arial"/>
            </a:endParaRPr>
          </a:p>
          <a:p>
            <a:pPr marL="0" indent="0" eaLnBrk="1" hangingPunct="1">
              <a:spcBef>
                <a:spcPct val="0"/>
              </a:spcBef>
              <a:spcAft>
                <a:spcPts val="600"/>
              </a:spcAft>
              <a:buFont typeface="Arial" charset="0"/>
              <a:buNone/>
            </a:pPr>
            <a:r>
              <a:rPr lang="en-GB" sz="2800" dirty="0" smtClean="0">
                <a:latin typeface="Arial"/>
                <a:cs typeface="Arial"/>
              </a:rPr>
              <a:t>bowl </a:t>
            </a:r>
            <a:r>
              <a:rPr lang="en-GB" sz="2800" dirty="0">
                <a:latin typeface="Arial"/>
                <a:cs typeface="Arial"/>
              </a:rPr>
              <a:t>… </a:t>
            </a:r>
            <a:r>
              <a:rPr lang="en-GB" sz="2800" dirty="0" smtClean="0">
                <a:latin typeface="Arial"/>
                <a:cs typeface="Arial"/>
              </a:rPr>
              <a:t>…</a:t>
            </a:r>
            <a:r>
              <a:rPr lang="en-GB" sz="2800" dirty="0">
                <a:latin typeface="Arial"/>
                <a:cs typeface="Arial"/>
              </a:rPr>
              <a:t>I left Stella to her water feast and climbed up further to investigate. Another bowl of water and, beside it, palm leaves laid out on the rock and half covered by an upturned tin. I sat down and drank the water without pause for breath ….</a:t>
            </a:r>
          </a:p>
          <a:p>
            <a:pPr marL="0" indent="0" eaLnBrk="1" hangingPunct="1">
              <a:spcBef>
                <a:spcPct val="0"/>
              </a:spcBef>
              <a:spcAft>
                <a:spcPts val="600"/>
              </a:spcAft>
              <a:buFont typeface="Arial" charset="0"/>
              <a:buNone/>
            </a:pPr>
            <a:r>
              <a:rPr lang="en-GB" sz="2800" dirty="0">
                <a:latin typeface="Arial"/>
                <a:cs typeface="Arial"/>
              </a:rPr>
              <a:t>Still gasping, I lifted aside the tin. Fish! </a:t>
            </a:r>
            <a:endParaRPr lang="en-GB" sz="2800" dirty="0" smtClean="0">
              <a:latin typeface="Arial"/>
              <a:cs typeface="Arial"/>
            </a:endParaRPr>
          </a:p>
          <a:p>
            <a:pPr marL="0" indent="0" eaLnBrk="1" hangingPunct="1">
              <a:spcBef>
                <a:spcPct val="0"/>
              </a:spcBef>
              <a:spcAft>
                <a:spcPts val="600"/>
              </a:spcAft>
              <a:buFont typeface="Arial" charset="0"/>
              <a:buNone/>
            </a:pPr>
            <a:endParaRPr lang="en-GB" sz="2800" dirty="0">
              <a:latin typeface="Arial"/>
              <a:cs typeface="Arial"/>
            </a:endParaRPr>
          </a:p>
          <a:p>
            <a:pPr marL="0" indent="0" eaLnBrk="1" hangingPunct="1">
              <a:spcBef>
                <a:spcPct val="0"/>
              </a:spcBef>
              <a:spcAft>
                <a:spcPts val="600"/>
              </a:spcAft>
              <a:buFont typeface="Arial" charset="0"/>
              <a:buNone/>
            </a:pPr>
            <a:r>
              <a:rPr lang="en-GB" sz="2800" dirty="0" smtClean="0">
                <a:latin typeface="Arial"/>
                <a:cs typeface="Arial"/>
              </a:rPr>
              <a:t>Kensuke’s Kingdom by Michael </a:t>
            </a:r>
            <a:r>
              <a:rPr lang="en-GB" sz="2800" dirty="0" err="1" smtClean="0">
                <a:latin typeface="Arial"/>
                <a:cs typeface="Arial"/>
              </a:rPr>
              <a:t>Morpurgo</a:t>
            </a:r>
            <a:endParaRPr lang="en-GB" sz="2800" dirty="0">
              <a:latin typeface="Arial"/>
              <a:cs typeface="Arial"/>
            </a:endParaRPr>
          </a:p>
        </p:txBody>
      </p:sp>
      <p:pic>
        <p:nvPicPr>
          <p:cNvPr id="1536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2500" y="7938"/>
            <a:ext cx="3111500" cy="21256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8116973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do the descriptors mean?</a:t>
            </a:r>
            <a:endParaRPr lang="en-US" b="1" dirty="0"/>
          </a:p>
        </p:txBody>
      </p:sp>
      <p:sp>
        <p:nvSpPr>
          <p:cNvPr id="3" name="Content Placeholder 2"/>
          <p:cNvSpPr>
            <a:spLocks noGrp="1"/>
          </p:cNvSpPr>
          <p:nvPr>
            <p:ph idx="1"/>
          </p:nvPr>
        </p:nvSpPr>
        <p:spPr>
          <a:xfrm>
            <a:off x="549275" y="1499484"/>
            <a:ext cx="8042276" cy="4343400"/>
          </a:xfrm>
        </p:spPr>
        <p:txBody>
          <a:bodyPr>
            <a:noAutofit/>
          </a:bodyPr>
          <a:lstStyle/>
          <a:p>
            <a:pPr marL="0" indent="0">
              <a:lnSpc>
                <a:spcPct val="80000"/>
              </a:lnSpc>
              <a:buNone/>
            </a:pPr>
            <a:r>
              <a:rPr lang="en-US" dirty="0" smtClean="0">
                <a:latin typeface="Arial"/>
                <a:cs typeface="Arial"/>
              </a:rPr>
              <a:t>Statements are very general </a:t>
            </a:r>
            <a:r>
              <a:rPr lang="en-US" dirty="0" err="1" smtClean="0">
                <a:latin typeface="Arial"/>
                <a:cs typeface="Arial"/>
              </a:rPr>
              <a:t>ie</a:t>
            </a:r>
            <a:r>
              <a:rPr lang="en-US" dirty="0" smtClean="0">
                <a:latin typeface="Arial"/>
                <a:cs typeface="Arial"/>
              </a:rPr>
              <a:t>  </a:t>
            </a:r>
          </a:p>
          <a:p>
            <a:pPr marL="0" lvl="0" indent="0">
              <a:lnSpc>
                <a:spcPct val="80000"/>
              </a:lnSpc>
              <a:buNone/>
            </a:pPr>
            <a:r>
              <a:rPr lang="en-US" i="1" dirty="0">
                <a:latin typeface="Arial"/>
                <a:cs typeface="Arial"/>
              </a:rPr>
              <a:t>‘Has limited awareness of grammar’? </a:t>
            </a:r>
            <a:endParaRPr lang="en-US" i="1" dirty="0" smtClean="0">
              <a:latin typeface="Arial"/>
              <a:cs typeface="Arial"/>
            </a:endParaRPr>
          </a:p>
          <a:p>
            <a:pPr marL="0" lvl="0" indent="0">
              <a:lnSpc>
                <a:spcPct val="80000"/>
              </a:lnSpc>
              <a:buNone/>
            </a:pPr>
            <a:r>
              <a:rPr lang="en-US" dirty="0" smtClean="0">
                <a:latin typeface="Arial"/>
                <a:cs typeface="Arial"/>
              </a:rPr>
              <a:t>What is meant by this. Think about the aspects of grammar that are expected for the age group.</a:t>
            </a:r>
          </a:p>
          <a:p>
            <a:pPr marL="0" indent="0">
              <a:lnSpc>
                <a:spcPct val="80000"/>
              </a:lnSpc>
              <a:buNone/>
            </a:pPr>
            <a:r>
              <a:rPr lang="en-US" dirty="0" smtClean="0">
                <a:latin typeface="Arial"/>
                <a:cs typeface="Arial"/>
              </a:rPr>
              <a:t>Remember:</a:t>
            </a:r>
          </a:p>
          <a:p>
            <a:pPr>
              <a:lnSpc>
                <a:spcPct val="80000"/>
              </a:lnSpc>
            </a:pPr>
            <a:r>
              <a:rPr lang="en-US" dirty="0" smtClean="0">
                <a:latin typeface="Arial"/>
                <a:cs typeface="Arial"/>
              </a:rPr>
              <a:t>This is related to issues that children have when learning EAL.</a:t>
            </a:r>
          </a:p>
          <a:p>
            <a:pPr>
              <a:lnSpc>
                <a:spcPct val="80000"/>
              </a:lnSpc>
            </a:pPr>
            <a:r>
              <a:rPr lang="en-US" dirty="0">
                <a:latin typeface="Arial"/>
                <a:cs typeface="Arial"/>
              </a:rPr>
              <a:t>Y</a:t>
            </a:r>
            <a:r>
              <a:rPr lang="en-US" dirty="0" smtClean="0">
                <a:latin typeface="Arial"/>
                <a:cs typeface="Arial"/>
              </a:rPr>
              <a:t>ou are comparing to an English only speaker of the same age and ability.</a:t>
            </a:r>
          </a:p>
          <a:p>
            <a:pPr>
              <a:lnSpc>
                <a:spcPct val="80000"/>
              </a:lnSpc>
            </a:pPr>
            <a:r>
              <a:rPr lang="en-US" dirty="0" smtClean="0">
                <a:latin typeface="Arial"/>
                <a:cs typeface="Arial"/>
              </a:rPr>
              <a:t>It is related to expectations for the age group.</a:t>
            </a:r>
            <a:endParaRPr lang="en-US" dirty="0">
              <a:latin typeface="Arial"/>
              <a:cs typeface="Arial"/>
            </a:endParaRPr>
          </a:p>
        </p:txBody>
      </p:sp>
    </p:spTree>
    <p:extLst>
      <p:ext uri="{BB962C8B-B14F-4D97-AF65-F5344CB8AC3E}">
        <p14:creationId xmlns:p14="http://schemas.microsoft.com/office/powerpoint/2010/main" val="2630616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74085"/>
            <a:ext cx="8042276" cy="1336956"/>
          </a:xfrm>
        </p:spPr>
        <p:txBody>
          <a:bodyPr/>
          <a:lstStyle/>
          <a:p>
            <a:r>
              <a:rPr lang="en-US" b="1" dirty="0" smtClean="0"/>
              <a:t>Assess writing samples</a:t>
            </a:r>
            <a:endParaRPr lang="en-US" b="1" dirty="0"/>
          </a:p>
        </p:txBody>
      </p:sp>
      <p:sp>
        <p:nvSpPr>
          <p:cNvPr id="3" name="Content Placeholder 2"/>
          <p:cNvSpPr>
            <a:spLocks noGrp="1"/>
          </p:cNvSpPr>
          <p:nvPr>
            <p:ph idx="1"/>
          </p:nvPr>
        </p:nvSpPr>
        <p:spPr>
          <a:xfrm>
            <a:off x="351913" y="1062871"/>
            <a:ext cx="8400010" cy="5668908"/>
          </a:xfrm>
        </p:spPr>
        <p:txBody>
          <a:bodyPr>
            <a:normAutofit lnSpcReduction="10000"/>
          </a:bodyPr>
          <a:lstStyle/>
          <a:p>
            <a:pPr marL="0" indent="0">
              <a:buNone/>
            </a:pPr>
            <a:r>
              <a:rPr lang="en-US" sz="2800" dirty="0" smtClean="0">
                <a:latin typeface="Arial"/>
                <a:cs typeface="Arial"/>
              </a:rPr>
              <a:t>You may not have time to do such in-depth writing assessment in school, but hopefully this experience will help you know what to look for.</a:t>
            </a:r>
          </a:p>
          <a:p>
            <a:pPr marL="0" indent="0">
              <a:buNone/>
            </a:pPr>
            <a:r>
              <a:rPr lang="en-US" sz="2800" dirty="0" smtClean="0">
                <a:latin typeface="Arial"/>
                <a:cs typeface="Arial"/>
              </a:rPr>
              <a:t>Assign a stage A to E for the following samples using:</a:t>
            </a:r>
          </a:p>
          <a:p>
            <a:r>
              <a:rPr lang="en-US" sz="2800" dirty="0" smtClean="0">
                <a:latin typeface="Arial"/>
                <a:cs typeface="Arial"/>
              </a:rPr>
              <a:t>Your understanding of the descriptors</a:t>
            </a:r>
          </a:p>
          <a:p>
            <a:r>
              <a:rPr lang="en-US" sz="2800" dirty="0" smtClean="0">
                <a:latin typeface="Arial"/>
                <a:cs typeface="Arial"/>
              </a:rPr>
              <a:t>Your knowledge of the issues for pupils with EAL in writing</a:t>
            </a:r>
          </a:p>
          <a:p>
            <a:pPr marL="0" indent="0">
              <a:buNone/>
            </a:pPr>
            <a:r>
              <a:rPr lang="en-US" sz="2800" b="1" dirty="0" smtClean="0">
                <a:latin typeface="Arial"/>
                <a:cs typeface="Arial"/>
              </a:rPr>
              <a:t>Explain</a:t>
            </a:r>
            <a:r>
              <a:rPr lang="en-US" sz="2800" dirty="0" smtClean="0">
                <a:latin typeface="Arial"/>
                <a:cs typeface="Arial"/>
              </a:rPr>
              <a:t> your decision giving examples from the writing.</a:t>
            </a:r>
            <a:endParaRPr lang="en-US" sz="2800" dirty="0">
              <a:latin typeface="Arial"/>
              <a:cs typeface="Arial"/>
            </a:endParaRPr>
          </a:p>
          <a:p>
            <a:pPr marL="0" indent="0">
              <a:buNone/>
            </a:pPr>
            <a:r>
              <a:rPr lang="en-US" sz="2800" dirty="0" smtClean="0">
                <a:latin typeface="Arial"/>
                <a:cs typeface="Arial"/>
              </a:rPr>
              <a:t>What </a:t>
            </a:r>
            <a:r>
              <a:rPr lang="en-US" sz="2800" dirty="0">
                <a:latin typeface="Arial"/>
                <a:cs typeface="Arial"/>
              </a:rPr>
              <a:t>o</a:t>
            </a:r>
            <a:r>
              <a:rPr lang="en-US" sz="2800" dirty="0" smtClean="0">
                <a:latin typeface="Arial"/>
                <a:cs typeface="Arial"/>
              </a:rPr>
              <a:t>ther information might have helped?</a:t>
            </a:r>
            <a:endParaRPr lang="en-US" sz="2800" dirty="0">
              <a:latin typeface="Arial"/>
              <a:cs typeface="Arial"/>
            </a:endParaRPr>
          </a:p>
        </p:txBody>
      </p:sp>
    </p:spTree>
    <p:extLst>
      <p:ext uri="{BB962C8B-B14F-4D97-AF65-F5344CB8AC3E}">
        <p14:creationId xmlns:p14="http://schemas.microsoft.com/office/powerpoint/2010/main" val="5014389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323850" y="1628775"/>
            <a:ext cx="8362950" cy="4525963"/>
          </a:xfrm>
        </p:spPr>
        <p:txBody>
          <a:bodyPr/>
          <a:lstStyle/>
          <a:p>
            <a:pPr marL="0" indent="0">
              <a:lnSpc>
                <a:spcPct val="110000"/>
              </a:lnSpc>
              <a:buFontTx/>
              <a:buNone/>
            </a:pPr>
            <a:r>
              <a:rPr lang="en-GB" sz="2800" dirty="0" smtClean="0">
                <a:latin typeface="Arial" charset="0"/>
                <a:cs typeface="Arial" charset="0"/>
              </a:rPr>
              <a:t>Reviewing your samples/observations and referring </a:t>
            </a:r>
            <a:r>
              <a:rPr lang="en-GB" sz="2800" dirty="0">
                <a:latin typeface="Arial" charset="0"/>
                <a:cs typeface="Arial" charset="0"/>
              </a:rPr>
              <a:t>to the P</a:t>
            </a:r>
            <a:r>
              <a:rPr lang="en-GB" sz="2800" dirty="0" smtClean="0">
                <a:latin typeface="Arial" charset="0"/>
                <a:cs typeface="Arial" charset="0"/>
              </a:rPr>
              <a:t>roficiency Scale:</a:t>
            </a:r>
            <a:endParaRPr lang="en-GB" sz="2800" dirty="0">
              <a:latin typeface="Arial" charset="0"/>
              <a:cs typeface="Arial" charset="0"/>
            </a:endParaRPr>
          </a:p>
          <a:p>
            <a:pPr>
              <a:lnSpc>
                <a:spcPct val="90000"/>
              </a:lnSpc>
            </a:pPr>
            <a:r>
              <a:rPr lang="en-GB" sz="2800" dirty="0" smtClean="0">
                <a:latin typeface="Arial" charset="0"/>
                <a:cs typeface="Arial" charset="0"/>
              </a:rPr>
              <a:t> </a:t>
            </a:r>
            <a:r>
              <a:rPr lang="en-GB" sz="2800" dirty="0">
                <a:latin typeface="Arial" charset="0"/>
                <a:cs typeface="Arial" charset="0"/>
              </a:rPr>
              <a:t>S</a:t>
            </a:r>
            <a:r>
              <a:rPr lang="en-GB" sz="2800" dirty="0" smtClean="0">
                <a:latin typeface="Arial" charset="0"/>
                <a:cs typeface="Arial" charset="0"/>
              </a:rPr>
              <a:t>uggest </a:t>
            </a:r>
            <a:r>
              <a:rPr lang="en-GB" sz="2800" dirty="0">
                <a:latin typeface="Arial" charset="0"/>
                <a:cs typeface="Arial" charset="0"/>
              </a:rPr>
              <a:t>a ‘best fit’ </a:t>
            </a:r>
            <a:r>
              <a:rPr lang="en-GB" sz="2800" dirty="0" smtClean="0">
                <a:latin typeface="Arial" charset="0"/>
                <a:cs typeface="Arial" charset="0"/>
              </a:rPr>
              <a:t>stage </a:t>
            </a:r>
          </a:p>
          <a:p>
            <a:pPr marL="0" indent="0">
              <a:lnSpc>
                <a:spcPct val="90000"/>
              </a:lnSpc>
              <a:buFontTx/>
              <a:buNone/>
            </a:pPr>
            <a:r>
              <a:rPr lang="en-GB" sz="2800" dirty="0">
                <a:latin typeface="Arial" charset="0"/>
                <a:cs typeface="Arial" charset="0"/>
              </a:rPr>
              <a:t> </a:t>
            </a:r>
            <a:r>
              <a:rPr lang="en-GB" sz="2800" dirty="0" smtClean="0">
                <a:latin typeface="Arial" charset="0"/>
                <a:cs typeface="Arial" charset="0"/>
              </a:rPr>
              <a:t>   -    What made you choose this stage?</a:t>
            </a:r>
          </a:p>
          <a:p>
            <a:pPr marL="0" indent="0">
              <a:buFontTx/>
              <a:buNone/>
            </a:pPr>
            <a:r>
              <a:rPr lang="en-GB" sz="2800" dirty="0">
                <a:latin typeface="Arial" charset="0"/>
                <a:cs typeface="Arial" charset="0"/>
              </a:rPr>
              <a:t> </a:t>
            </a:r>
            <a:r>
              <a:rPr lang="en-GB" sz="2800" dirty="0" smtClean="0">
                <a:latin typeface="Arial" charset="0"/>
                <a:cs typeface="Arial" charset="0"/>
              </a:rPr>
              <a:t>   -    What </a:t>
            </a:r>
            <a:r>
              <a:rPr lang="en-GB" sz="2800" dirty="0">
                <a:latin typeface="Arial" charset="0"/>
                <a:cs typeface="Arial" charset="0"/>
              </a:rPr>
              <a:t>needs to happen next in order for </a:t>
            </a:r>
            <a:r>
              <a:rPr lang="en-GB" sz="2800" dirty="0" smtClean="0">
                <a:latin typeface="Arial" charset="0"/>
                <a:cs typeface="Arial" charset="0"/>
              </a:rPr>
              <a:t>the</a:t>
            </a:r>
            <a:r>
              <a:rPr lang="en-GB" sz="2800" dirty="0">
                <a:latin typeface="Arial" charset="0"/>
                <a:cs typeface="Arial" charset="0"/>
              </a:rPr>
              <a:t>	</a:t>
            </a:r>
            <a:r>
              <a:rPr lang="en-GB" sz="2800" dirty="0" smtClean="0">
                <a:latin typeface="Arial" charset="0"/>
                <a:cs typeface="Arial" charset="0"/>
              </a:rPr>
              <a:t>pupil’s English language </a:t>
            </a:r>
            <a:r>
              <a:rPr lang="en-GB" sz="2800" dirty="0">
                <a:latin typeface="Arial" charset="0"/>
                <a:cs typeface="Arial" charset="0"/>
              </a:rPr>
              <a:t>to develop further?</a:t>
            </a:r>
          </a:p>
          <a:p>
            <a:pPr marL="0" indent="0">
              <a:buFontTx/>
              <a:buNone/>
            </a:pPr>
            <a:endParaRPr lang="en-GB" dirty="0">
              <a:latin typeface="Arial" charset="0"/>
              <a:cs typeface="Arial" charset="0"/>
            </a:endParaRPr>
          </a:p>
        </p:txBody>
      </p:sp>
      <p:sp>
        <p:nvSpPr>
          <p:cNvPr id="2" name="Title 1"/>
          <p:cNvSpPr>
            <a:spLocks noGrp="1"/>
          </p:cNvSpPr>
          <p:nvPr>
            <p:ph type="title"/>
          </p:nvPr>
        </p:nvSpPr>
        <p:spPr>
          <a:xfrm>
            <a:off x="549275" y="-119687"/>
            <a:ext cx="8042276" cy="1336956"/>
          </a:xfrm>
        </p:spPr>
        <p:txBody>
          <a:bodyPr/>
          <a:lstStyle/>
          <a:p>
            <a:r>
              <a:rPr lang="en-US" b="1" dirty="0" smtClean="0"/>
              <a:t>Examining the evidence</a:t>
            </a:r>
            <a:endParaRPr lang="en-US" b="1" dirty="0"/>
          </a:p>
        </p:txBody>
      </p:sp>
    </p:spTree>
    <p:extLst>
      <p:ext uri="{BB962C8B-B14F-4D97-AF65-F5344CB8AC3E}">
        <p14:creationId xmlns:p14="http://schemas.microsoft.com/office/powerpoint/2010/main" val="226675856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1100</TotalTime>
  <Words>1264</Words>
  <Application>Microsoft Office PowerPoint</Application>
  <PresentationFormat>On-screen Show (4:3)</PresentationFormat>
  <Paragraphs>169</Paragraphs>
  <Slides>17</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Arial Rounded MT Bold</vt:lpstr>
      <vt:lpstr>Calibri</vt:lpstr>
      <vt:lpstr>News Gothic MT</vt:lpstr>
      <vt:lpstr>Wingdings 2</vt:lpstr>
      <vt:lpstr>Breeze</vt:lpstr>
      <vt:lpstr>                   Assessing English Proficiency of Pupils with EAL</vt:lpstr>
      <vt:lpstr>DfE definition of child with EAL</vt:lpstr>
      <vt:lpstr>Stage of English Proficiency January 2017</vt:lpstr>
      <vt:lpstr>The descriptors</vt:lpstr>
      <vt:lpstr>Developing deeper understanding when reading</vt:lpstr>
      <vt:lpstr>PowerPoint Presentation</vt:lpstr>
      <vt:lpstr>What do the descriptors mean?</vt:lpstr>
      <vt:lpstr>Assess writing samples</vt:lpstr>
      <vt:lpstr>Examining the evidence</vt:lpstr>
      <vt:lpstr>Do you have any tips to help others?</vt:lpstr>
      <vt:lpstr>Who does what in your school?</vt:lpstr>
      <vt:lpstr>Principles of good assessment</vt:lpstr>
      <vt:lpstr>Speaking and Listening</vt:lpstr>
      <vt:lpstr>Reading</vt:lpstr>
      <vt:lpstr>Writing</vt:lpstr>
      <vt:lpstr>Key points</vt:lpstr>
      <vt:lpstr>Tips</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Bellsham-Revell</dc:creator>
  <cp:lastModifiedBy>Hau,Andrew</cp:lastModifiedBy>
  <cp:revision>30</cp:revision>
  <cp:lastPrinted>2017-06-08T11:19:45Z</cp:lastPrinted>
  <dcterms:created xsi:type="dcterms:W3CDTF">2017-06-02T15:17:13Z</dcterms:created>
  <dcterms:modified xsi:type="dcterms:W3CDTF">2017-06-13T11:38:31Z</dcterms:modified>
</cp:coreProperties>
</file>