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736" r:id="rId4"/>
    <p:sldMasterId id="2147483755" r:id="rId5"/>
    <p:sldMasterId id="2147483774" r:id="rId6"/>
  </p:sldMasterIdLst>
  <p:notesMasterIdLst>
    <p:notesMasterId r:id="rId30"/>
  </p:notesMasterIdLst>
  <p:handoutMasterIdLst>
    <p:handoutMasterId r:id="rId31"/>
  </p:handoutMasterIdLst>
  <p:sldIdLst>
    <p:sldId id="284" r:id="rId7"/>
    <p:sldId id="264" r:id="rId8"/>
    <p:sldId id="278" r:id="rId9"/>
    <p:sldId id="300" r:id="rId10"/>
    <p:sldId id="299" r:id="rId11"/>
    <p:sldId id="301" r:id="rId12"/>
    <p:sldId id="295" r:id="rId13"/>
    <p:sldId id="296" r:id="rId14"/>
    <p:sldId id="297" r:id="rId15"/>
    <p:sldId id="302" r:id="rId16"/>
    <p:sldId id="267" r:id="rId17"/>
    <p:sldId id="280" r:id="rId18"/>
    <p:sldId id="286" r:id="rId19"/>
    <p:sldId id="287" r:id="rId20"/>
    <p:sldId id="291" r:id="rId21"/>
    <p:sldId id="292" r:id="rId22"/>
    <p:sldId id="293" r:id="rId23"/>
    <p:sldId id="294" r:id="rId24"/>
    <p:sldId id="268" r:id="rId25"/>
    <p:sldId id="271" r:id="rId26"/>
    <p:sldId id="289" r:id="rId27"/>
    <p:sldId id="303" r:id="rId28"/>
    <p:sldId id="304" r:id="rId29"/>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7379" autoAdjust="0"/>
  </p:normalViewPr>
  <p:slideViewPr>
    <p:cSldViewPr snapToGrid="0">
      <p:cViewPr varScale="1">
        <p:scale>
          <a:sx n="54" d="100"/>
          <a:sy n="54" d="100"/>
        </p:scale>
        <p:origin x="12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lbl-deptshares\dfs\DLE\DLE-ISD\R&amp;S\Conferences\EAL%20English%20Proficiency%20Briefing%202018\Secondary\powerpoint%20spread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lbl-deptshares\dfs\DLE\DLE-ISD\R&amp;S\EAL\EAL%20Fluency%20Survey\Pupil%20Survey%202018\lang%20diversity%20working%20file%20inc%20Academies%202015.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lbl-usershares\users26$\ahau\Desktop\Book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hau\AppData\Local\Microsoft\Windows\Temporary%20Internet%20Files\Content.Outlook\H4VO1B3V\Proficiency%20Trend%20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Sheet2!$B$1</c:f>
              <c:strCache>
                <c:ptCount val="1"/>
                <c:pt idx="0">
                  <c:v>Pupil No.</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Sheet2!$A$2:$A$23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Sheet2!$B$2:$B$23</c:f>
              <c:numCache>
                <c:formatCode>General</c:formatCode>
                <c:ptCount val="22"/>
                <c:pt idx="0">
                  <c:v>505200</c:v>
                </c:pt>
                <c:pt idx="1">
                  <c:v>542167</c:v>
                </c:pt>
                <c:pt idx="2">
                  <c:v>546484</c:v>
                </c:pt>
                <c:pt idx="3">
                  <c:v>566768</c:v>
                </c:pt>
                <c:pt idx="4">
                  <c:v>590405</c:v>
                </c:pt>
                <c:pt idx="5">
                  <c:v>632718</c:v>
                </c:pt>
                <c:pt idx="6">
                  <c:v>657297</c:v>
                </c:pt>
                <c:pt idx="7">
                  <c:v>686200</c:v>
                </c:pt>
                <c:pt idx="8">
                  <c:v>702190</c:v>
                </c:pt>
                <c:pt idx="9">
                  <c:v>742590</c:v>
                </c:pt>
                <c:pt idx="10">
                  <c:v>798110</c:v>
                </c:pt>
                <c:pt idx="11">
                  <c:v>832790</c:v>
                </c:pt>
                <c:pt idx="12">
                  <c:v>865590</c:v>
                </c:pt>
                <c:pt idx="13">
                  <c:v>905620</c:v>
                </c:pt>
                <c:pt idx="14">
                  <c:v>956605</c:v>
                </c:pt>
                <c:pt idx="15">
                  <c:v>1006085</c:v>
                </c:pt>
                <c:pt idx="16">
                  <c:v>1059880</c:v>
                </c:pt>
                <c:pt idx="17">
                  <c:v>1122080</c:v>
                </c:pt>
                <c:pt idx="18">
                  <c:v>1184727</c:v>
                </c:pt>
                <c:pt idx="19">
                  <c:v>1247715</c:v>
                </c:pt>
                <c:pt idx="20">
                  <c:v>1306829</c:v>
                </c:pt>
                <c:pt idx="21">
                  <c:v>1557511</c:v>
                </c:pt>
              </c:numCache>
            </c:numRef>
          </c:val>
        </c:ser>
        <c:dLbls>
          <c:showLegendKey val="0"/>
          <c:showVal val="0"/>
          <c:showCatName val="0"/>
          <c:showSerName val="0"/>
          <c:showPercent val="0"/>
          <c:showBubbleSize val="0"/>
        </c:dLbls>
        <c:gapWidth val="40"/>
        <c:overlap val="-27"/>
        <c:axId val="156281976"/>
        <c:axId val="156268864"/>
      </c:barChart>
      <c:catAx>
        <c:axId val="1562819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56268864"/>
        <c:crosses val="autoZero"/>
        <c:auto val="1"/>
        <c:lblAlgn val="ctr"/>
        <c:lblOffset val="100"/>
        <c:noMultiLvlLbl val="0"/>
      </c:catAx>
      <c:valAx>
        <c:axId val="156268864"/>
        <c:scaling>
          <c:orientation val="minMax"/>
          <c:max val="16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a:solidFill>
                      <a:schemeClr val="tx1"/>
                    </a:solidFill>
                  </a:rPr>
                  <a:t>Pupil</a:t>
                </a:r>
                <a:r>
                  <a:rPr lang="en-GB" sz="1100" baseline="0">
                    <a:solidFill>
                      <a:schemeClr val="tx1"/>
                    </a:solidFill>
                  </a:rPr>
                  <a:t> No</a:t>
                </a:r>
                <a:r>
                  <a:rPr lang="en-GB" sz="1100" baseline="0"/>
                  <a:t>.</a:t>
                </a:r>
                <a:endParaRPr lang="en-GB" sz="1100"/>
              </a:p>
            </c:rich>
          </c:tx>
          <c:layout>
            <c:manualLayout>
              <c:xMode val="edge"/>
              <c:yMode val="edge"/>
              <c:x val="1.933901458520217E-2"/>
              <c:y val="0.3845946658414423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62819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A</c:v>
                </c:pt>
                <c:pt idx="1">
                  <c:v>B</c:v>
                </c:pt>
                <c:pt idx="2">
                  <c:v>C</c:v>
                </c:pt>
                <c:pt idx="3">
                  <c:v>D</c:v>
                </c:pt>
                <c:pt idx="4">
                  <c:v>E</c:v>
                </c:pt>
                <c:pt idx="5">
                  <c:v>English</c:v>
                </c:pt>
              </c:strCache>
            </c:strRef>
          </c:cat>
          <c:val>
            <c:numRef>
              <c:f>Sheet1!$C$3:$C$8</c:f>
              <c:numCache>
                <c:formatCode>###0.0%</c:formatCode>
                <c:ptCount val="6"/>
                <c:pt idx="0">
                  <c:v>1.0093855144324419E-2</c:v>
                </c:pt>
                <c:pt idx="1">
                  <c:v>3.1609704267752788E-2</c:v>
                </c:pt>
                <c:pt idx="2">
                  <c:v>7.0745528599256244E-2</c:v>
                </c:pt>
                <c:pt idx="3">
                  <c:v>0.12457942270231982</c:v>
                </c:pt>
                <c:pt idx="4">
                  <c:v>0.22693465556932885</c:v>
                </c:pt>
                <c:pt idx="5">
                  <c:v>0.52408358420400214</c:v>
                </c:pt>
              </c:numCache>
            </c:numRef>
          </c:val>
        </c:ser>
        <c:dLbls>
          <c:showLegendKey val="0"/>
          <c:showVal val="0"/>
          <c:showCatName val="0"/>
          <c:showSerName val="0"/>
          <c:showPercent val="0"/>
          <c:showBubbleSize val="0"/>
        </c:dLbls>
        <c:gapWidth val="40"/>
        <c:overlap val="-27"/>
        <c:axId val="246928152"/>
        <c:axId val="246925800"/>
      </c:barChart>
      <c:catAx>
        <c:axId val="24692815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solidFill>
                      <a:schemeClr val="tx1"/>
                    </a:solidFill>
                  </a:rPr>
                  <a:t>Stage</a:t>
                </a:r>
                <a:r>
                  <a:rPr lang="en-GB" sz="1800" baseline="0">
                    <a:solidFill>
                      <a:schemeClr val="tx1"/>
                    </a:solidFill>
                  </a:rPr>
                  <a:t> of English Proficiency</a:t>
                </a:r>
                <a:endParaRPr lang="en-GB" sz="1800">
                  <a:solidFill>
                    <a:schemeClr val="tx1"/>
                  </a:solidFill>
                </a:endParaRP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6925800"/>
        <c:crosses val="autoZero"/>
        <c:auto val="1"/>
        <c:lblAlgn val="ctr"/>
        <c:lblOffset val="100"/>
        <c:noMultiLvlLbl val="0"/>
      </c:catAx>
      <c:valAx>
        <c:axId val="246925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solidFill>
                      <a:schemeClr val="tx1"/>
                    </a:solidFill>
                  </a:rPr>
                  <a:t>%</a:t>
                </a:r>
                <a:r>
                  <a:rPr lang="en-GB" sz="1800" baseline="0">
                    <a:solidFill>
                      <a:schemeClr val="tx1"/>
                    </a:solidFill>
                  </a:rPr>
                  <a:t> Pupils</a:t>
                </a:r>
                <a:endParaRPr lang="en-GB" sz="1800">
                  <a:solidFill>
                    <a:schemeClr val="tx1"/>
                  </a:solidFill>
                </a:endParaRPr>
              </a:p>
            </c:rich>
          </c:tx>
          <c:layout>
            <c:manualLayout>
              <c:xMode val="edge"/>
              <c:yMode val="edge"/>
              <c:x val="7.246376811594203E-3"/>
              <c:y val="0.3345366808011673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6928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'Fluency by year group'!$C$64</c:f>
              <c:strCache>
                <c:ptCount val="1"/>
                <c:pt idx="0">
                  <c:v>Stage A</c:v>
                </c:pt>
              </c:strCache>
            </c:strRef>
          </c:tx>
          <c:spPr>
            <a:solidFill>
              <a:schemeClr val="accent1"/>
            </a:solidFill>
            <a:ln>
              <a:solidFill>
                <a:schemeClr val="tx1"/>
              </a:solidFill>
            </a:ln>
            <a:effectLst/>
          </c:spPr>
          <c:invertIfNegative val="0"/>
          <c:cat>
            <c:numRef>
              <c:f>'Fluency by year group'!$B$65:$B$72</c:f>
              <c:numCache>
                <c:formatCode>General</c:formatCode>
                <c:ptCount val="8"/>
                <c:pt idx="0">
                  <c:v>7</c:v>
                </c:pt>
                <c:pt idx="1">
                  <c:v>8</c:v>
                </c:pt>
                <c:pt idx="2">
                  <c:v>9</c:v>
                </c:pt>
                <c:pt idx="3">
                  <c:v>10</c:v>
                </c:pt>
                <c:pt idx="4">
                  <c:v>11</c:v>
                </c:pt>
                <c:pt idx="5">
                  <c:v>12</c:v>
                </c:pt>
                <c:pt idx="6">
                  <c:v>13</c:v>
                </c:pt>
                <c:pt idx="7">
                  <c:v>14</c:v>
                </c:pt>
              </c:numCache>
            </c:numRef>
          </c:cat>
          <c:val>
            <c:numRef>
              <c:f>'Fluency by year group'!$C$65:$C$72</c:f>
              <c:numCache>
                <c:formatCode>0.0%</c:formatCode>
                <c:ptCount val="8"/>
                <c:pt idx="0">
                  <c:v>2.4E-2</c:v>
                </c:pt>
                <c:pt idx="1">
                  <c:v>1.2E-2</c:v>
                </c:pt>
                <c:pt idx="2">
                  <c:v>1.6E-2</c:v>
                </c:pt>
                <c:pt idx="3">
                  <c:v>1.6E-2</c:v>
                </c:pt>
                <c:pt idx="4">
                  <c:v>5.0000000000000001E-3</c:v>
                </c:pt>
                <c:pt idx="5">
                  <c:v>5.0000000000000001E-3</c:v>
                </c:pt>
                <c:pt idx="6">
                  <c:v>0</c:v>
                </c:pt>
                <c:pt idx="7">
                  <c:v>0</c:v>
                </c:pt>
              </c:numCache>
            </c:numRef>
          </c:val>
        </c:ser>
        <c:ser>
          <c:idx val="1"/>
          <c:order val="1"/>
          <c:tx>
            <c:strRef>
              <c:f>'Fluency by year group'!$D$64</c:f>
              <c:strCache>
                <c:ptCount val="1"/>
                <c:pt idx="0">
                  <c:v>Stage B</c:v>
                </c:pt>
              </c:strCache>
            </c:strRef>
          </c:tx>
          <c:spPr>
            <a:solidFill>
              <a:schemeClr val="accent2"/>
            </a:solidFill>
            <a:ln>
              <a:solidFill>
                <a:schemeClr val="tx1"/>
              </a:solidFill>
            </a:ln>
            <a:effectLst/>
          </c:spPr>
          <c:invertIfNegative val="0"/>
          <c:cat>
            <c:numRef>
              <c:f>'Fluency by year group'!$B$65:$B$72</c:f>
              <c:numCache>
                <c:formatCode>General</c:formatCode>
                <c:ptCount val="8"/>
                <c:pt idx="0">
                  <c:v>7</c:v>
                </c:pt>
                <c:pt idx="1">
                  <c:v>8</c:v>
                </c:pt>
                <c:pt idx="2">
                  <c:v>9</c:v>
                </c:pt>
                <c:pt idx="3">
                  <c:v>10</c:v>
                </c:pt>
                <c:pt idx="4">
                  <c:v>11</c:v>
                </c:pt>
                <c:pt idx="5">
                  <c:v>12</c:v>
                </c:pt>
                <c:pt idx="6">
                  <c:v>13</c:v>
                </c:pt>
                <c:pt idx="7">
                  <c:v>14</c:v>
                </c:pt>
              </c:numCache>
            </c:numRef>
          </c:cat>
          <c:val>
            <c:numRef>
              <c:f>'Fluency by year group'!$D$65:$D$72</c:f>
              <c:numCache>
                <c:formatCode>0.0%</c:formatCode>
                <c:ptCount val="8"/>
                <c:pt idx="0">
                  <c:v>5.8000000000000003E-2</c:v>
                </c:pt>
                <c:pt idx="1">
                  <c:v>2.1999999999999999E-2</c:v>
                </c:pt>
                <c:pt idx="2">
                  <c:v>2.5999999999999999E-2</c:v>
                </c:pt>
                <c:pt idx="3">
                  <c:v>2.1000000000000001E-2</c:v>
                </c:pt>
                <c:pt idx="4">
                  <c:v>1.9E-2</c:v>
                </c:pt>
                <c:pt idx="5">
                  <c:v>5.0000000000000001E-3</c:v>
                </c:pt>
                <c:pt idx="6">
                  <c:v>3.0000000000000001E-3</c:v>
                </c:pt>
                <c:pt idx="7">
                  <c:v>0</c:v>
                </c:pt>
              </c:numCache>
            </c:numRef>
          </c:val>
        </c:ser>
        <c:ser>
          <c:idx val="2"/>
          <c:order val="2"/>
          <c:tx>
            <c:strRef>
              <c:f>'Fluency by year group'!$E$64</c:f>
              <c:strCache>
                <c:ptCount val="1"/>
                <c:pt idx="0">
                  <c:v>Stage C</c:v>
                </c:pt>
              </c:strCache>
            </c:strRef>
          </c:tx>
          <c:spPr>
            <a:solidFill>
              <a:schemeClr val="accent3"/>
            </a:solidFill>
            <a:ln>
              <a:solidFill>
                <a:schemeClr val="tx1"/>
              </a:solidFill>
            </a:ln>
            <a:effectLst/>
          </c:spPr>
          <c:invertIfNegative val="0"/>
          <c:cat>
            <c:numRef>
              <c:f>'Fluency by year group'!$B$65:$B$72</c:f>
              <c:numCache>
                <c:formatCode>General</c:formatCode>
                <c:ptCount val="8"/>
                <c:pt idx="0">
                  <c:v>7</c:v>
                </c:pt>
                <c:pt idx="1">
                  <c:v>8</c:v>
                </c:pt>
                <c:pt idx="2">
                  <c:v>9</c:v>
                </c:pt>
                <c:pt idx="3">
                  <c:v>10</c:v>
                </c:pt>
                <c:pt idx="4">
                  <c:v>11</c:v>
                </c:pt>
                <c:pt idx="5">
                  <c:v>12</c:v>
                </c:pt>
                <c:pt idx="6">
                  <c:v>13</c:v>
                </c:pt>
                <c:pt idx="7">
                  <c:v>14</c:v>
                </c:pt>
              </c:numCache>
            </c:numRef>
          </c:cat>
          <c:val>
            <c:numRef>
              <c:f>'Fluency by year group'!$E$65:$E$72</c:f>
              <c:numCache>
                <c:formatCode>0.0%</c:formatCode>
                <c:ptCount val="8"/>
                <c:pt idx="0">
                  <c:v>6.3E-2</c:v>
                </c:pt>
                <c:pt idx="1">
                  <c:v>7.2999999999999995E-2</c:v>
                </c:pt>
                <c:pt idx="2">
                  <c:v>7.0000000000000007E-2</c:v>
                </c:pt>
                <c:pt idx="3">
                  <c:v>6.5000000000000002E-2</c:v>
                </c:pt>
                <c:pt idx="4">
                  <c:v>5.8999999999999997E-2</c:v>
                </c:pt>
                <c:pt idx="5">
                  <c:v>2.1999999999999999E-2</c:v>
                </c:pt>
                <c:pt idx="6">
                  <c:v>2.8000000000000001E-2</c:v>
                </c:pt>
                <c:pt idx="7">
                  <c:v>0</c:v>
                </c:pt>
              </c:numCache>
            </c:numRef>
          </c:val>
        </c:ser>
        <c:ser>
          <c:idx val="3"/>
          <c:order val="3"/>
          <c:tx>
            <c:strRef>
              <c:f>'Fluency by year group'!$F$64</c:f>
              <c:strCache>
                <c:ptCount val="1"/>
                <c:pt idx="0">
                  <c:v>Stage D</c:v>
                </c:pt>
              </c:strCache>
            </c:strRef>
          </c:tx>
          <c:spPr>
            <a:solidFill>
              <a:schemeClr val="accent4"/>
            </a:solidFill>
            <a:ln>
              <a:solidFill>
                <a:schemeClr val="tx1"/>
              </a:solidFill>
            </a:ln>
            <a:effectLst/>
          </c:spPr>
          <c:invertIfNegative val="0"/>
          <c:cat>
            <c:numRef>
              <c:f>'Fluency by year group'!$B$65:$B$72</c:f>
              <c:numCache>
                <c:formatCode>General</c:formatCode>
                <c:ptCount val="8"/>
                <c:pt idx="0">
                  <c:v>7</c:v>
                </c:pt>
                <c:pt idx="1">
                  <c:v>8</c:v>
                </c:pt>
                <c:pt idx="2">
                  <c:v>9</c:v>
                </c:pt>
                <c:pt idx="3">
                  <c:v>10</c:v>
                </c:pt>
                <c:pt idx="4">
                  <c:v>11</c:v>
                </c:pt>
                <c:pt idx="5">
                  <c:v>12</c:v>
                </c:pt>
                <c:pt idx="6">
                  <c:v>13</c:v>
                </c:pt>
                <c:pt idx="7">
                  <c:v>14</c:v>
                </c:pt>
              </c:numCache>
            </c:numRef>
          </c:cat>
          <c:val>
            <c:numRef>
              <c:f>'Fluency by year group'!$F$65:$F$72</c:f>
              <c:numCache>
                <c:formatCode>0.0%</c:formatCode>
                <c:ptCount val="8"/>
                <c:pt idx="0">
                  <c:v>0.113</c:v>
                </c:pt>
                <c:pt idx="1">
                  <c:v>0.122</c:v>
                </c:pt>
                <c:pt idx="2">
                  <c:v>0.122</c:v>
                </c:pt>
                <c:pt idx="3">
                  <c:v>0.13500000000000001</c:v>
                </c:pt>
                <c:pt idx="4">
                  <c:v>0.11700000000000001</c:v>
                </c:pt>
                <c:pt idx="5">
                  <c:v>0.104</c:v>
                </c:pt>
                <c:pt idx="6">
                  <c:v>0.14000000000000001</c:v>
                </c:pt>
                <c:pt idx="7">
                  <c:v>4.4999999999999998E-2</c:v>
                </c:pt>
              </c:numCache>
            </c:numRef>
          </c:val>
        </c:ser>
        <c:ser>
          <c:idx val="4"/>
          <c:order val="4"/>
          <c:tx>
            <c:strRef>
              <c:f>'Fluency by year group'!$G$64</c:f>
              <c:strCache>
                <c:ptCount val="1"/>
                <c:pt idx="0">
                  <c:v>Stage E</c:v>
                </c:pt>
              </c:strCache>
            </c:strRef>
          </c:tx>
          <c:spPr>
            <a:solidFill>
              <a:schemeClr val="accent5"/>
            </a:solidFill>
            <a:ln>
              <a:solidFill>
                <a:schemeClr val="tx1"/>
              </a:solidFill>
            </a:ln>
            <a:effectLst/>
          </c:spPr>
          <c:invertIfNegative val="0"/>
          <c:cat>
            <c:numRef>
              <c:f>'Fluency by year group'!$B$65:$B$72</c:f>
              <c:numCache>
                <c:formatCode>General</c:formatCode>
                <c:ptCount val="8"/>
                <c:pt idx="0">
                  <c:v>7</c:v>
                </c:pt>
                <c:pt idx="1">
                  <c:v>8</c:v>
                </c:pt>
                <c:pt idx="2">
                  <c:v>9</c:v>
                </c:pt>
                <c:pt idx="3">
                  <c:v>10</c:v>
                </c:pt>
                <c:pt idx="4">
                  <c:v>11</c:v>
                </c:pt>
                <c:pt idx="5">
                  <c:v>12</c:v>
                </c:pt>
                <c:pt idx="6">
                  <c:v>13</c:v>
                </c:pt>
                <c:pt idx="7">
                  <c:v>14</c:v>
                </c:pt>
              </c:numCache>
            </c:numRef>
          </c:cat>
          <c:val>
            <c:numRef>
              <c:f>'Fluency by year group'!$G$65:$G$72</c:f>
              <c:numCache>
                <c:formatCode>0.0%</c:formatCode>
                <c:ptCount val="8"/>
                <c:pt idx="0">
                  <c:v>0.17100000000000001</c:v>
                </c:pt>
                <c:pt idx="1">
                  <c:v>0.217</c:v>
                </c:pt>
                <c:pt idx="2">
                  <c:v>0.221</c:v>
                </c:pt>
                <c:pt idx="3">
                  <c:v>0.23499999999999999</c:v>
                </c:pt>
                <c:pt idx="4">
                  <c:v>0.26700000000000002</c:v>
                </c:pt>
                <c:pt idx="5">
                  <c:v>0.314</c:v>
                </c:pt>
                <c:pt idx="6">
                  <c:v>0.31900000000000001</c:v>
                </c:pt>
                <c:pt idx="7">
                  <c:v>0.5</c:v>
                </c:pt>
              </c:numCache>
            </c:numRef>
          </c:val>
        </c:ser>
        <c:dLbls>
          <c:showLegendKey val="0"/>
          <c:showVal val="0"/>
          <c:showCatName val="0"/>
          <c:showSerName val="0"/>
          <c:showPercent val="0"/>
          <c:showBubbleSize val="0"/>
        </c:dLbls>
        <c:gapWidth val="40"/>
        <c:overlap val="100"/>
        <c:axId val="246916000"/>
        <c:axId val="246929720"/>
      </c:barChart>
      <c:catAx>
        <c:axId val="246916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46929720"/>
        <c:crosses val="autoZero"/>
        <c:auto val="1"/>
        <c:lblAlgn val="ctr"/>
        <c:lblOffset val="100"/>
        <c:noMultiLvlLbl val="0"/>
      </c:catAx>
      <c:valAx>
        <c:axId val="246929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46916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Sheet6!$B$2</c:f>
              <c:strCache>
                <c:ptCount val="1"/>
                <c:pt idx="0">
                  <c:v>A</c:v>
                </c:pt>
              </c:strCache>
            </c:strRef>
          </c:tx>
          <c:spPr>
            <a:solidFill>
              <a:schemeClr val="accent1"/>
            </a:solidFill>
            <a:ln>
              <a:solidFill>
                <a:schemeClr val="tx1"/>
              </a:solidFill>
            </a:ln>
            <a:effectLst/>
          </c:spPr>
          <c:invertIfNegative val="0"/>
          <c:cat>
            <c:strRef>
              <c:f>Sheet6!$A$3:$A$19</c:f>
              <c:strCache>
                <c:ptCount val="17"/>
                <c:pt idx="0">
                  <c:v>N1</c:v>
                </c:pt>
                <c:pt idx="1">
                  <c:v>N2</c:v>
                </c:pt>
                <c:pt idx="2">
                  <c:v>R</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strCache>
            </c:strRef>
          </c:cat>
          <c:val>
            <c:numRef>
              <c:f>Sheet6!$B$3:$B$19</c:f>
              <c:numCache>
                <c:formatCode>###0.0%</c:formatCode>
                <c:ptCount val="17"/>
                <c:pt idx="0">
                  <c:v>0.5</c:v>
                </c:pt>
                <c:pt idx="1">
                  <c:v>0.37955346650998822</c:v>
                </c:pt>
                <c:pt idx="2">
                  <c:v>0.24657534246575341</c:v>
                </c:pt>
                <c:pt idx="3">
                  <c:v>0.18343195266272189</c:v>
                </c:pt>
                <c:pt idx="4">
                  <c:v>7.1383449147188888E-2</c:v>
                </c:pt>
                <c:pt idx="5">
                  <c:v>5.3324968632371392E-2</c:v>
                </c:pt>
                <c:pt idx="6">
                  <c:v>3.5735917625681408E-2</c:v>
                </c:pt>
                <c:pt idx="7">
                  <c:v>2.6235509456985967E-2</c:v>
                </c:pt>
                <c:pt idx="8">
                  <c:v>2.4829298572315334E-2</c:v>
                </c:pt>
                <c:pt idx="9">
                  <c:v>2.75E-2</c:v>
                </c:pt>
                <c:pt idx="10">
                  <c:v>3.6101083032490974E-2</c:v>
                </c:pt>
                <c:pt idx="11">
                  <c:v>1.7182130584192441E-2</c:v>
                </c:pt>
                <c:pt idx="12">
                  <c:v>3.3112582781456956E-2</c:v>
                </c:pt>
                <c:pt idx="13">
                  <c:v>2.3516237402015677E-2</c:v>
                </c:pt>
                <c:pt idx="14" formatCode="####.0%">
                  <c:v>2.5641025641025637E-3</c:v>
                </c:pt>
                <c:pt idx="15">
                  <c:v>1.0582010582010581E-2</c:v>
                </c:pt>
                <c:pt idx="16">
                  <c:v>0</c:v>
                </c:pt>
              </c:numCache>
            </c:numRef>
          </c:val>
        </c:ser>
        <c:ser>
          <c:idx val="1"/>
          <c:order val="1"/>
          <c:tx>
            <c:strRef>
              <c:f>Sheet6!$C$2</c:f>
              <c:strCache>
                <c:ptCount val="1"/>
                <c:pt idx="0">
                  <c:v>B</c:v>
                </c:pt>
              </c:strCache>
            </c:strRef>
          </c:tx>
          <c:spPr>
            <a:solidFill>
              <a:schemeClr val="accent2"/>
            </a:solidFill>
            <a:ln>
              <a:solidFill>
                <a:schemeClr val="tx1"/>
              </a:solidFill>
            </a:ln>
            <a:effectLst/>
          </c:spPr>
          <c:invertIfNegative val="0"/>
          <c:cat>
            <c:strRef>
              <c:f>Sheet6!$A$3:$A$19</c:f>
              <c:strCache>
                <c:ptCount val="17"/>
                <c:pt idx="0">
                  <c:v>N1</c:v>
                </c:pt>
                <c:pt idx="1">
                  <c:v>N2</c:v>
                </c:pt>
                <c:pt idx="2">
                  <c:v>R</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strCache>
            </c:strRef>
          </c:cat>
          <c:val>
            <c:numRef>
              <c:f>Sheet6!$C$3:$C$19</c:f>
              <c:numCache>
                <c:formatCode>###0.0%</c:formatCode>
                <c:ptCount val="17"/>
                <c:pt idx="0">
                  <c:v>0.34166666666666662</c:v>
                </c:pt>
                <c:pt idx="1">
                  <c:v>0.33725029377203292</c:v>
                </c:pt>
                <c:pt idx="2">
                  <c:v>0.28424657534246578</c:v>
                </c:pt>
                <c:pt idx="3">
                  <c:v>0.27350427350427353</c:v>
                </c:pt>
                <c:pt idx="4">
                  <c:v>0.23373341756159191</c:v>
                </c:pt>
                <c:pt idx="5">
                  <c:v>0.20514429109159349</c:v>
                </c:pt>
                <c:pt idx="6">
                  <c:v>0.15687462144155057</c:v>
                </c:pt>
                <c:pt idx="7">
                  <c:v>0.10128126906650396</c:v>
                </c:pt>
                <c:pt idx="8">
                  <c:v>9.683426443202979E-2</c:v>
                </c:pt>
                <c:pt idx="9">
                  <c:v>0.105</c:v>
                </c:pt>
                <c:pt idx="10">
                  <c:v>0.14320096269554752</c:v>
                </c:pt>
                <c:pt idx="11">
                  <c:v>5.9564719358533781E-2</c:v>
                </c:pt>
                <c:pt idx="12">
                  <c:v>5.9602649006622516E-2</c:v>
                </c:pt>
                <c:pt idx="13">
                  <c:v>4.7032474804031353E-2</c:v>
                </c:pt>
                <c:pt idx="14">
                  <c:v>1.5384615384615385E-2</c:v>
                </c:pt>
                <c:pt idx="15" formatCode="####.0%">
                  <c:v>7.9365079365079361E-3</c:v>
                </c:pt>
                <c:pt idx="16">
                  <c:v>0</c:v>
                </c:pt>
              </c:numCache>
            </c:numRef>
          </c:val>
        </c:ser>
        <c:ser>
          <c:idx val="2"/>
          <c:order val="2"/>
          <c:tx>
            <c:strRef>
              <c:f>Sheet6!$D$2</c:f>
              <c:strCache>
                <c:ptCount val="1"/>
                <c:pt idx="0">
                  <c:v>C</c:v>
                </c:pt>
              </c:strCache>
            </c:strRef>
          </c:tx>
          <c:spPr>
            <a:solidFill>
              <a:schemeClr val="accent3"/>
            </a:solidFill>
            <a:ln>
              <a:solidFill>
                <a:schemeClr val="tx1"/>
              </a:solidFill>
            </a:ln>
            <a:effectLst/>
          </c:spPr>
          <c:invertIfNegative val="0"/>
          <c:cat>
            <c:strRef>
              <c:f>Sheet6!$A$3:$A$19</c:f>
              <c:strCache>
                <c:ptCount val="17"/>
                <c:pt idx="0">
                  <c:v>N1</c:v>
                </c:pt>
                <c:pt idx="1">
                  <c:v>N2</c:v>
                </c:pt>
                <c:pt idx="2">
                  <c:v>R</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strCache>
            </c:strRef>
          </c:cat>
          <c:val>
            <c:numRef>
              <c:f>Sheet6!$D$3:$D$19</c:f>
              <c:numCache>
                <c:formatCode>###0.0%</c:formatCode>
                <c:ptCount val="17"/>
                <c:pt idx="0">
                  <c:v>8.3333333333333315E-2</c:v>
                </c:pt>
                <c:pt idx="1">
                  <c:v>0.14806110458284372</c:v>
                </c:pt>
                <c:pt idx="2">
                  <c:v>0.2171232876712329</c:v>
                </c:pt>
                <c:pt idx="3">
                  <c:v>0.25246548323471402</c:v>
                </c:pt>
                <c:pt idx="4">
                  <c:v>0.33480732785849654</c:v>
                </c:pt>
                <c:pt idx="5">
                  <c:v>0.32622333751568383</c:v>
                </c:pt>
                <c:pt idx="6">
                  <c:v>0.306480920654149</c:v>
                </c:pt>
                <c:pt idx="7">
                  <c:v>0.28187919463087246</c:v>
                </c:pt>
                <c:pt idx="8">
                  <c:v>0.25139664804469275</c:v>
                </c:pt>
                <c:pt idx="9">
                  <c:v>0.18</c:v>
                </c:pt>
                <c:pt idx="10">
                  <c:v>0.19133574007220214</c:v>
                </c:pt>
                <c:pt idx="11">
                  <c:v>0.20389461626575028</c:v>
                </c:pt>
                <c:pt idx="12">
                  <c:v>0.18322295805739514</c:v>
                </c:pt>
                <c:pt idx="13">
                  <c:v>0.11982082866741321</c:v>
                </c:pt>
                <c:pt idx="14">
                  <c:v>2.8205128205128206E-2</c:v>
                </c:pt>
                <c:pt idx="15">
                  <c:v>3.968253968253968E-2</c:v>
                </c:pt>
                <c:pt idx="16">
                  <c:v>0</c:v>
                </c:pt>
              </c:numCache>
            </c:numRef>
          </c:val>
        </c:ser>
        <c:ser>
          <c:idx val="3"/>
          <c:order val="3"/>
          <c:tx>
            <c:strRef>
              <c:f>Sheet6!$E$2</c:f>
              <c:strCache>
                <c:ptCount val="1"/>
                <c:pt idx="0">
                  <c:v>D</c:v>
                </c:pt>
              </c:strCache>
            </c:strRef>
          </c:tx>
          <c:spPr>
            <a:solidFill>
              <a:schemeClr val="accent4"/>
            </a:solidFill>
            <a:ln>
              <a:solidFill>
                <a:schemeClr val="tx1"/>
              </a:solidFill>
            </a:ln>
            <a:effectLst/>
          </c:spPr>
          <c:invertIfNegative val="0"/>
          <c:cat>
            <c:strRef>
              <c:f>Sheet6!$A$3:$A$19</c:f>
              <c:strCache>
                <c:ptCount val="17"/>
                <c:pt idx="0">
                  <c:v>N1</c:v>
                </c:pt>
                <c:pt idx="1">
                  <c:v>N2</c:v>
                </c:pt>
                <c:pt idx="2">
                  <c:v>R</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strCache>
            </c:strRef>
          </c:cat>
          <c:val>
            <c:numRef>
              <c:f>Sheet6!$E$3:$E$19</c:f>
              <c:numCache>
                <c:formatCode>###0.0%</c:formatCode>
                <c:ptCount val="17"/>
                <c:pt idx="0">
                  <c:v>3.3333333333333333E-2</c:v>
                </c:pt>
                <c:pt idx="1">
                  <c:v>9.7532314923619273E-2</c:v>
                </c:pt>
                <c:pt idx="2">
                  <c:v>0.15547945205479452</c:v>
                </c:pt>
                <c:pt idx="3">
                  <c:v>0.14201183431952663</c:v>
                </c:pt>
                <c:pt idx="4">
                  <c:v>0.16929879974731524</c:v>
                </c:pt>
                <c:pt idx="5">
                  <c:v>0.2233375156838143</c:v>
                </c:pt>
                <c:pt idx="6">
                  <c:v>0.27377347062386431</c:v>
                </c:pt>
                <c:pt idx="7">
                  <c:v>0.30811470408785846</c:v>
                </c:pt>
                <c:pt idx="8">
                  <c:v>0.32402234636871508</c:v>
                </c:pt>
                <c:pt idx="9">
                  <c:v>0.24124999999999999</c:v>
                </c:pt>
                <c:pt idx="10">
                  <c:v>0.17809867629362214</c:v>
                </c:pt>
                <c:pt idx="11">
                  <c:v>0.2279495990836197</c:v>
                </c:pt>
                <c:pt idx="12">
                  <c:v>0.23951434878587197</c:v>
                </c:pt>
                <c:pt idx="13">
                  <c:v>0.25307950727883538</c:v>
                </c:pt>
                <c:pt idx="14">
                  <c:v>0.23076923076923075</c:v>
                </c:pt>
                <c:pt idx="15">
                  <c:v>0.23280423280423279</c:v>
                </c:pt>
                <c:pt idx="16">
                  <c:v>0.375</c:v>
                </c:pt>
              </c:numCache>
            </c:numRef>
          </c:val>
        </c:ser>
        <c:ser>
          <c:idx val="4"/>
          <c:order val="4"/>
          <c:tx>
            <c:strRef>
              <c:f>Sheet6!$F$2</c:f>
              <c:strCache>
                <c:ptCount val="1"/>
                <c:pt idx="0">
                  <c:v>E</c:v>
                </c:pt>
              </c:strCache>
            </c:strRef>
          </c:tx>
          <c:spPr>
            <a:solidFill>
              <a:schemeClr val="accent5"/>
            </a:solidFill>
            <a:ln>
              <a:solidFill>
                <a:schemeClr val="tx1"/>
              </a:solidFill>
            </a:ln>
            <a:effectLst/>
          </c:spPr>
          <c:invertIfNegative val="0"/>
          <c:cat>
            <c:strRef>
              <c:f>Sheet6!$A$3:$A$19</c:f>
              <c:strCache>
                <c:ptCount val="17"/>
                <c:pt idx="0">
                  <c:v>N1</c:v>
                </c:pt>
                <c:pt idx="1">
                  <c:v>N2</c:v>
                </c:pt>
                <c:pt idx="2">
                  <c:v>R</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strCache>
            </c:strRef>
          </c:cat>
          <c:val>
            <c:numRef>
              <c:f>Sheet6!$F$3:$F$19</c:f>
              <c:numCache>
                <c:formatCode>###0.0%</c:formatCode>
                <c:ptCount val="17"/>
                <c:pt idx="0">
                  <c:v>4.1666666666666657E-2</c:v>
                </c:pt>
                <c:pt idx="1">
                  <c:v>3.7602820211515862E-2</c:v>
                </c:pt>
                <c:pt idx="2">
                  <c:v>9.657534246575343E-2</c:v>
                </c:pt>
                <c:pt idx="3">
                  <c:v>0.14858645627876396</c:v>
                </c:pt>
                <c:pt idx="4">
                  <c:v>0.19077700568540745</c:v>
                </c:pt>
                <c:pt idx="5">
                  <c:v>0.19196988707653703</c:v>
                </c:pt>
                <c:pt idx="6">
                  <c:v>0.22713506965475466</c:v>
                </c:pt>
                <c:pt idx="7">
                  <c:v>0.28248932275777916</c:v>
                </c:pt>
                <c:pt idx="8">
                  <c:v>0.30291744258224707</c:v>
                </c:pt>
                <c:pt idx="9">
                  <c:v>0.44624999999999998</c:v>
                </c:pt>
                <c:pt idx="10">
                  <c:v>0.45126353790613716</c:v>
                </c:pt>
                <c:pt idx="11">
                  <c:v>0.49140893470790376</c:v>
                </c:pt>
                <c:pt idx="12">
                  <c:v>0.4845474613686534</c:v>
                </c:pt>
                <c:pt idx="13">
                  <c:v>0.55655095184770442</c:v>
                </c:pt>
                <c:pt idx="14">
                  <c:v>0.72307692307692306</c:v>
                </c:pt>
                <c:pt idx="15">
                  <c:v>0.70899470899470896</c:v>
                </c:pt>
                <c:pt idx="16">
                  <c:v>0.625</c:v>
                </c:pt>
              </c:numCache>
            </c:numRef>
          </c:val>
        </c:ser>
        <c:dLbls>
          <c:showLegendKey val="0"/>
          <c:showVal val="0"/>
          <c:showCatName val="0"/>
          <c:showSerName val="0"/>
          <c:showPercent val="0"/>
          <c:showBubbleSize val="0"/>
        </c:dLbls>
        <c:gapWidth val="40"/>
        <c:overlap val="100"/>
        <c:axId val="246922664"/>
        <c:axId val="246926584"/>
      </c:barChart>
      <c:catAx>
        <c:axId val="2469226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6926584"/>
        <c:crosses val="autoZero"/>
        <c:auto val="1"/>
        <c:lblAlgn val="ctr"/>
        <c:lblOffset val="100"/>
        <c:noMultiLvlLbl val="0"/>
      </c:catAx>
      <c:valAx>
        <c:axId val="246926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6922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88125251511074"/>
          <c:y val="1.5271809828823694E-2"/>
          <c:w val="0.7830455343367464"/>
          <c:h val="0.93166194470928054"/>
        </c:manualLayout>
      </c:layout>
      <c:barChart>
        <c:barDir val="bar"/>
        <c:grouping val="clustered"/>
        <c:varyColors val="0"/>
        <c:ser>
          <c:idx val="0"/>
          <c:order val="0"/>
          <c:spPr>
            <a:solidFill>
              <a:schemeClr val="accent1"/>
            </a:solidFill>
            <a:ln w="3175">
              <a:solidFill>
                <a:schemeClr val="tx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Sheet1!$A$58:$A$83</c:f>
              <c:strCache>
                <c:ptCount val="26"/>
                <c:pt idx="0">
                  <c:v>Czech</c:v>
                </c:pt>
                <c:pt idx="1">
                  <c:v>Slovak</c:v>
                </c:pt>
                <c:pt idx="2">
                  <c:v>Latvian</c:v>
                </c:pt>
                <c:pt idx="3">
                  <c:v>Lithuanian</c:v>
                </c:pt>
                <c:pt idx="4">
                  <c:v>Hungarian</c:v>
                </c:pt>
                <c:pt idx="5">
                  <c:v>Portuguese</c:v>
                </c:pt>
                <c:pt idx="6">
                  <c:v>Romanian</c:v>
                </c:pt>
                <c:pt idx="7">
                  <c:v>Polish</c:v>
                </c:pt>
                <c:pt idx="8">
                  <c:v>Kurdish</c:v>
                </c:pt>
                <c:pt idx="9">
                  <c:v>Turkish</c:v>
                </c:pt>
                <c:pt idx="10">
                  <c:v>Russian</c:v>
                </c:pt>
                <c:pt idx="11">
                  <c:v>Bulgarian</c:v>
                </c:pt>
                <c:pt idx="12">
                  <c:v>Arabic</c:v>
                </c:pt>
                <c:pt idx="13">
                  <c:v>Albanian</c:v>
                </c:pt>
                <c:pt idx="14">
                  <c:v>Spanish</c:v>
                </c:pt>
                <c:pt idx="15">
                  <c:v>Farsi</c:v>
                </c:pt>
                <c:pt idx="16">
                  <c:v>Italian</c:v>
                </c:pt>
                <c:pt idx="17">
                  <c:v>Greek</c:v>
                </c:pt>
                <c:pt idx="18">
                  <c:v>German</c:v>
                </c:pt>
                <c:pt idx="19">
                  <c:v>Afrikaans</c:v>
                </c:pt>
                <c:pt idx="20">
                  <c:v>Ukrainian</c:v>
                </c:pt>
                <c:pt idx="21">
                  <c:v>Serbian-Croatian</c:v>
                </c:pt>
                <c:pt idx="22">
                  <c:v>Swedish</c:v>
                </c:pt>
                <c:pt idx="23">
                  <c:v>Dutch/Flemish</c:v>
                </c:pt>
                <c:pt idx="24">
                  <c:v>French</c:v>
                </c:pt>
                <c:pt idx="25">
                  <c:v>Danish</c:v>
                </c:pt>
              </c:strCache>
            </c:strRef>
          </c:cat>
          <c:val>
            <c:numRef>
              <c:f>Sheet1!$B$58:$B$83</c:f>
              <c:numCache>
                <c:formatCode>0%</c:formatCode>
                <c:ptCount val="26"/>
                <c:pt idx="0">
                  <c:v>0.13200000000000001</c:v>
                </c:pt>
                <c:pt idx="1">
                  <c:v>0.246</c:v>
                </c:pt>
                <c:pt idx="2">
                  <c:v>0.314</c:v>
                </c:pt>
                <c:pt idx="3">
                  <c:v>0.35799999999999998</c:v>
                </c:pt>
                <c:pt idx="4">
                  <c:v>0.36199999999999999</c:v>
                </c:pt>
                <c:pt idx="5">
                  <c:v>0.42</c:v>
                </c:pt>
                <c:pt idx="6">
                  <c:v>0.42699999999999999</c:v>
                </c:pt>
                <c:pt idx="7">
                  <c:v>0.43</c:v>
                </c:pt>
                <c:pt idx="8">
                  <c:v>0.48799999999999999</c:v>
                </c:pt>
                <c:pt idx="9">
                  <c:v>0.49199999999999999</c:v>
                </c:pt>
                <c:pt idx="10">
                  <c:v>0.54700000000000004</c:v>
                </c:pt>
                <c:pt idx="11">
                  <c:v>0.54900000000000004</c:v>
                </c:pt>
                <c:pt idx="12">
                  <c:v>0.56799999999999995</c:v>
                </c:pt>
                <c:pt idx="13">
                  <c:v>0.57299999999999995</c:v>
                </c:pt>
                <c:pt idx="14">
                  <c:v>0.57599999999999996</c:v>
                </c:pt>
                <c:pt idx="15">
                  <c:v>0.57699999999999996</c:v>
                </c:pt>
                <c:pt idx="16">
                  <c:v>0.60299999999999998</c:v>
                </c:pt>
                <c:pt idx="17">
                  <c:v>0.61299999999999999</c:v>
                </c:pt>
                <c:pt idx="18">
                  <c:v>0.63400000000000001</c:v>
                </c:pt>
                <c:pt idx="19">
                  <c:v>0.64300000000000002</c:v>
                </c:pt>
                <c:pt idx="20">
                  <c:v>0.71699999999999997</c:v>
                </c:pt>
                <c:pt idx="21">
                  <c:v>0.73399999999999999</c:v>
                </c:pt>
                <c:pt idx="22">
                  <c:v>0.73499999999999999</c:v>
                </c:pt>
                <c:pt idx="23">
                  <c:v>0.76900000000000002</c:v>
                </c:pt>
                <c:pt idx="24">
                  <c:v>0.77400000000000002</c:v>
                </c:pt>
                <c:pt idx="25">
                  <c:v>0.84</c:v>
                </c:pt>
              </c:numCache>
            </c:numRef>
          </c:val>
        </c:ser>
        <c:dLbls>
          <c:showLegendKey val="0"/>
          <c:showVal val="0"/>
          <c:showCatName val="0"/>
          <c:showSerName val="0"/>
          <c:showPercent val="0"/>
          <c:showBubbleSize val="0"/>
        </c:dLbls>
        <c:gapWidth val="100"/>
        <c:axId val="156405376"/>
        <c:axId val="159706800"/>
      </c:barChart>
      <c:catAx>
        <c:axId val="156405376"/>
        <c:scaling>
          <c:orientation val="minMax"/>
        </c:scaling>
        <c:delete val="0"/>
        <c:axPos val="l"/>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9706800"/>
        <c:crosses val="autoZero"/>
        <c:auto val="1"/>
        <c:lblAlgn val="ctr"/>
        <c:lblOffset val="100"/>
        <c:noMultiLvlLbl val="0"/>
      </c:catAx>
      <c:valAx>
        <c:axId val="1597068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6405376"/>
        <c:crosses val="autoZero"/>
        <c:crossBetween val="between"/>
      </c:valAx>
      <c:spPr>
        <a:noFill/>
        <a:ln>
          <a:noFill/>
        </a:ln>
        <a:effectLst/>
      </c:spPr>
    </c:plotArea>
    <c:plotVisOnly val="1"/>
    <c:dispBlanksAs val="gap"/>
    <c:showDLblsOverMax val="0"/>
  </c:chart>
  <c:spPr>
    <a:solidFill>
      <a:schemeClr val="bg1"/>
    </a:solidFill>
    <a:ln w="3175">
      <a:solidFill>
        <a:schemeClr val="tx1"/>
      </a:solidFill>
    </a:ln>
    <a:effectLst/>
  </c:spPr>
  <c:txPr>
    <a:bodyPr/>
    <a:lstStyle/>
    <a:p>
      <a:pPr>
        <a:defRPr sz="1400" b="1"/>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'[Proficiency Trend 2.xlsx]GCSE'!$A$2</c:f>
              <c:strCache>
                <c:ptCount val="1"/>
                <c:pt idx="0">
                  <c:v>EAL</c:v>
                </c:pt>
              </c:strCache>
            </c:strRef>
          </c:tx>
          <c:spPr>
            <a:ln w="19050" cap="rnd">
              <a:solidFill>
                <a:schemeClr val="accent1"/>
              </a:solidFill>
              <a:prstDash val="sysDash"/>
              <a:round/>
            </a:ln>
            <a:effectLst/>
          </c:spPr>
          <c:marker>
            <c:symbol val="diamond"/>
            <c:size val="5"/>
            <c:spPr>
              <a:solidFill>
                <a:schemeClr val="accent1"/>
              </a:solidFill>
              <a:ln w="9525">
                <a:solidFill>
                  <a:schemeClr val="accent1"/>
                </a:solidFill>
              </a:ln>
              <a:effectLst/>
            </c:spPr>
          </c:marker>
          <c:cat>
            <c:numRef>
              <c:f>'[Proficiency Trend 2.xlsx]GCSE'!$B$1:$O$1</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'[Proficiency Trend 2.xlsx]GCSE'!$B$2:$O$2</c:f>
              <c:numCache>
                <c:formatCode>0%</c:formatCode>
                <c:ptCount val="14"/>
                <c:pt idx="0">
                  <c:v>0.37</c:v>
                </c:pt>
                <c:pt idx="1">
                  <c:v>0.44</c:v>
                </c:pt>
                <c:pt idx="2">
                  <c:v>0.44</c:v>
                </c:pt>
                <c:pt idx="3">
                  <c:v>0.48</c:v>
                </c:pt>
                <c:pt idx="4">
                  <c:v>0.6</c:v>
                </c:pt>
                <c:pt idx="5">
                  <c:v>0.6</c:v>
                </c:pt>
                <c:pt idx="6">
                  <c:v>0.66</c:v>
                </c:pt>
                <c:pt idx="7">
                  <c:v>0.66</c:v>
                </c:pt>
                <c:pt idx="8">
                  <c:v>0.66</c:v>
                </c:pt>
                <c:pt idx="9">
                  <c:v>0.59</c:v>
                </c:pt>
                <c:pt idx="10">
                  <c:v>0.6</c:v>
                </c:pt>
                <c:pt idx="11">
                  <c:v>0.64</c:v>
                </c:pt>
                <c:pt idx="12">
                  <c:v>0.62</c:v>
                </c:pt>
                <c:pt idx="13">
                  <c:v>0.57999999999999996</c:v>
                </c:pt>
              </c:numCache>
            </c:numRef>
          </c:val>
          <c:smooth val="0"/>
        </c:ser>
        <c:ser>
          <c:idx val="1"/>
          <c:order val="1"/>
          <c:tx>
            <c:strRef>
              <c:f>'[Proficiency Trend 2.xlsx]GCSE'!$A$3</c:f>
              <c:strCache>
                <c:ptCount val="1"/>
                <c:pt idx="0">
                  <c:v>Not Fluent</c:v>
                </c:pt>
              </c:strCache>
            </c:strRef>
          </c:tx>
          <c:spPr>
            <a:ln w="25400" cap="rnd">
              <a:solidFill>
                <a:srgbClr val="FF0000"/>
              </a:solidFill>
              <a:prstDash val="solid"/>
              <a:round/>
            </a:ln>
            <a:effectLst/>
          </c:spPr>
          <c:marker>
            <c:symbol val="diamond"/>
            <c:size val="5"/>
            <c:spPr>
              <a:solidFill>
                <a:srgbClr val="FF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'[Proficiency Trend 2.xlsx]GCSE'!$B$1:$O$1</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'[Proficiency Trend 2.xlsx]GCSE'!$B$3:$O$3</c:f>
              <c:numCache>
                <c:formatCode>0%</c:formatCode>
                <c:ptCount val="14"/>
                <c:pt idx="0">
                  <c:v>0.16</c:v>
                </c:pt>
                <c:pt idx="1">
                  <c:v>0.25</c:v>
                </c:pt>
                <c:pt idx="2">
                  <c:v>0.21</c:v>
                </c:pt>
                <c:pt idx="3">
                  <c:v>0.25</c:v>
                </c:pt>
                <c:pt idx="4">
                  <c:v>0.36</c:v>
                </c:pt>
                <c:pt idx="5">
                  <c:v>0.33</c:v>
                </c:pt>
                <c:pt idx="6">
                  <c:v>0.39</c:v>
                </c:pt>
                <c:pt idx="7">
                  <c:v>0.39</c:v>
                </c:pt>
                <c:pt idx="8">
                  <c:v>0.36</c:v>
                </c:pt>
                <c:pt idx="9">
                  <c:v>0.31</c:v>
                </c:pt>
                <c:pt idx="10">
                  <c:v>0.39</c:v>
                </c:pt>
                <c:pt idx="11">
                  <c:v>0.43</c:v>
                </c:pt>
                <c:pt idx="12">
                  <c:v>0.41</c:v>
                </c:pt>
                <c:pt idx="13">
                  <c:v>0.3</c:v>
                </c:pt>
              </c:numCache>
            </c:numRef>
          </c:val>
          <c:smooth val="0"/>
        </c:ser>
        <c:ser>
          <c:idx val="2"/>
          <c:order val="2"/>
          <c:tx>
            <c:strRef>
              <c:f>'[Proficiency Trend 2.xlsx]GCSE'!$A$4</c:f>
              <c:strCache>
                <c:ptCount val="1"/>
                <c:pt idx="0">
                  <c:v>Fully Fluent</c:v>
                </c:pt>
              </c:strCache>
            </c:strRef>
          </c:tx>
          <c:spPr>
            <a:ln w="19050" cap="rnd">
              <a:solidFill>
                <a:schemeClr val="accent3"/>
              </a:solidFill>
              <a:prstDash val="sysDash"/>
              <a:round/>
            </a:ln>
            <a:effectLst/>
          </c:spPr>
          <c:marker>
            <c:symbol val="diamond"/>
            <c:size val="5"/>
            <c:spPr>
              <a:solidFill>
                <a:schemeClr val="accent3"/>
              </a:solidFill>
              <a:ln w="9525">
                <a:solidFill>
                  <a:schemeClr val="accent3"/>
                </a:solidFill>
              </a:ln>
              <a:effectLst/>
            </c:spPr>
          </c:marker>
          <c:cat>
            <c:numRef>
              <c:f>'[Proficiency Trend 2.xlsx]GCSE'!$B$1:$O$1</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'[Proficiency Trend 2.xlsx]GCSE'!$B$4:$O$4</c:f>
              <c:numCache>
                <c:formatCode>0%</c:formatCode>
                <c:ptCount val="14"/>
                <c:pt idx="0">
                  <c:v>0.51</c:v>
                </c:pt>
                <c:pt idx="1">
                  <c:v>0.54</c:v>
                </c:pt>
                <c:pt idx="2">
                  <c:v>0.56999999999999995</c:v>
                </c:pt>
                <c:pt idx="3">
                  <c:v>0.6</c:v>
                </c:pt>
                <c:pt idx="4">
                  <c:v>0.68</c:v>
                </c:pt>
                <c:pt idx="5">
                  <c:v>0.68</c:v>
                </c:pt>
                <c:pt idx="6">
                  <c:v>0.71</c:v>
                </c:pt>
                <c:pt idx="7">
                  <c:v>0.74</c:v>
                </c:pt>
                <c:pt idx="8">
                  <c:v>0.75</c:v>
                </c:pt>
                <c:pt idx="9">
                  <c:v>0.66</c:v>
                </c:pt>
                <c:pt idx="10">
                  <c:v>0.66</c:v>
                </c:pt>
                <c:pt idx="11">
                  <c:v>0.7</c:v>
                </c:pt>
                <c:pt idx="12">
                  <c:v>0.66</c:v>
                </c:pt>
                <c:pt idx="13">
                  <c:v>0.65</c:v>
                </c:pt>
              </c:numCache>
            </c:numRef>
          </c:val>
          <c:smooth val="0"/>
        </c:ser>
        <c:ser>
          <c:idx val="3"/>
          <c:order val="3"/>
          <c:tx>
            <c:strRef>
              <c:f>'[Proficiency Trend 2.xlsx]GCSE'!$A$5</c:f>
              <c:strCache>
                <c:ptCount val="1"/>
                <c:pt idx="0">
                  <c:v>English only</c:v>
                </c:pt>
              </c:strCache>
            </c:strRef>
          </c:tx>
          <c:spPr>
            <a:ln w="25400" cap="rnd">
              <a:solidFill>
                <a:schemeClr val="tx1"/>
              </a:solidFill>
              <a:round/>
            </a:ln>
            <a:effectLst/>
          </c:spPr>
          <c:marker>
            <c:symbol val="diamond"/>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'[Proficiency Trend 2.xlsx]GCSE'!$B$1:$O$1</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'[Proficiency Trend 2.xlsx]GCSE'!$B$5:$O$5</c:f>
              <c:numCache>
                <c:formatCode>0%</c:formatCode>
                <c:ptCount val="14"/>
                <c:pt idx="0">
                  <c:v>0.34</c:v>
                </c:pt>
                <c:pt idx="1">
                  <c:v>0.41</c:v>
                </c:pt>
                <c:pt idx="2">
                  <c:v>0.37</c:v>
                </c:pt>
                <c:pt idx="3">
                  <c:v>0.47</c:v>
                </c:pt>
                <c:pt idx="4">
                  <c:v>0.49</c:v>
                </c:pt>
                <c:pt idx="5">
                  <c:v>0.47</c:v>
                </c:pt>
                <c:pt idx="6">
                  <c:v>0.56000000000000005</c:v>
                </c:pt>
                <c:pt idx="7">
                  <c:v>0.59</c:v>
                </c:pt>
                <c:pt idx="8">
                  <c:v>0.62</c:v>
                </c:pt>
                <c:pt idx="9">
                  <c:v>0.55000000000000004</c:v>
                </c:pt>
                <c:pt idx="10">
                  <c:v>0.54</c:v>
                </c:pt>
                <c:pt idx="11">
                  <c:v>0.54</c:v>
                </c:pt>
                <c:pt idx="12">
                  <c:v>0.51</c:v>
                </c:pt>
                <c:pt idx="13">
                  <c:v>0.5</c:v>
                </c:pt>
              </c:numCache>
            </c:numRef>
          </c:val>
          <c:smooth val="0"/>
        </c:ser>
        <c:dLbls>
          <c:showLegendKey val="0"/>
          <c:showVal val="0"/>
          <c:showCatName val="0"/>
          <c:showSerName val="0"/>
          <c:showPercent val="0"/>
          <c:showBubbleSize val="0"/>
        </c:dLbls>
        <c:marker val="1"/>
        <c:smooth val="0"/>
        <c:axId val="156607816"/>
        <c:axId val="158519688"/>
      </c:lineChart>
      <c:catAx>
        <c:axId val="1566078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8519688"/>
        <c:crosses val="autoZero"/>
        <c:auto val="1"/>
        <c:lblAlgn val="ctr"/>
        <c:lblOffset val="100"/>
        <c:noMultiLvlLbl val="0"/>
      </c:catAx>
      <c:valAx>
        <c:axId val="158519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a:solidFill>
                      <a:schemeClr val="tx1"/>
                    </a:solidFill>
                  </a:rPr>
                  <a:t>%</a:t>
                </a:r>
                <a:r>
                  <a:rPr lang="en-GB" sz="1200" baseline="0">
                    <a:solidFill>
                      <a:schemeClr val="tx1"/>
                    </a:solidFill>
                  </a:rPr>
                  <a:t> Pupils 5+A*-C EM</a:t>
                </a:r>
                <a:endParaRPr lang="en-GB" sz="1200">
                  <a:solidFill>
                    <a:schemeClr val="tx1"/>
                  </a:solidFill>
                </a:endParaRPr>
              </a:p>
            </c:rich>
          </c:tx>
          <c:layout>
            <c:manualLayout>
              <c:xMode val="edge"/>
              <c:yMode val="edge"/>
              <c:x val="6.038647342995169E-3"/>
              <c:y val="0.3161672435253430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660781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0.67755</cdr:x>
      <cdr:y>0</cdr:y>
    </cdr:from>
    <cdr:to>
      <cdr:x>0.67917</cdr:x>
      <cdr:y>0.91537</cdr:y>
    </cdr:to>
    <cdr:cxnSp macro="">
      <cdr:nvCxnSpPr>
        <cdr:cNvPr id="3" name="Straight Arrow Connector 2"/>
        <cdr:cNvCxnSpPr/>
      </cdr:nvCxnSpPr>
      <cdr:spPr>
        <a:xfrm xmlns:a="http://schemas.openxmlformats.org/drawingml/2006/main" flipH="1" flipV="1">
          <a:off x="3204062" y="-1068947"/>
          <a:ext cx="7661" cy="5069242"/>
        </a:xfrm>
        <a:prstGeom xmlns:a="http://schemas.openxmlformats.org/drawingml/2006/main" prst="straightConnector1">
          <a:avLst/>
        </a:prstGeom>
        <a:ln xmlns:a="http://schemas.openxmlformats.org/drawingml/2006/main" w="2857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0.76185</cdr:x>
      <cdr:y>0.49884</cdr:y>
    </cdr:from>
    <cdr:to>
      <cdr:x>1</cdr:x>
      <cdr:y>0.65814</cdr:y>
    </cdr:to>
    <cdr:sp macro="" textlink="">
      <cdr:nvSpPr>
        <cdr:cNvPr id="7" name="Rectangle 6"/>
        <cdr:cNvSpPr/>
      </cdr:nvSpPr>
      <cdr:spPr>
        <a:xfrm xmlns:a="http://schemas.openxmlformats.org/drawingml/2006/main">
          <a:off x="3602725" y="2762534"/>
          <a:ext cx="1126192" cy="882190"/>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400" b="1" dirty="0" smtClean="0">
              <a:solidFill>
                <a:schemeClr val="tx1"/>
              </a:solidFill>
            </a:rPr>
            <a:t>White British =57%</a:t>
          </a:r>
          <a:endParaRPr lang="en-US" sz="1400" b="1" dirty="0">
            <a:solidFill>
              <a:schemeClr val="tx1"/>
            </a:solidFill>
          </a:endParaRPr>
        </a:p>
      </cdr:txBody>
    </cdr:sp>
  </cdr:relSizeAnchor>
  <cdr:relSizeAnchor xmlns:cdr="http://schemas.openxmlformats.org/drawingml/2006/chartDrawing">
    <cdr:from>
      <cdr:x>0.66175</cdr:x>
      <cdr:y>0.65549</cdr:y>
    </cdr:from>
    <cdr:to>
      <cdr:x>0.77502</cdr:x>
      <cdr:y>0.67957</cdr:y>
    </cdr:to>
    <cdr:cxnSp macro="">
      <cdr:nvCxnSpPr>
        <cdr:cNvPr id="9" name="Straight Arrow Connector 8"/>
        <cdr:cNvCxnSpPr/>
      </cdr:nvCxnSpPr>
      <cdr:spPr>
        <a:xfrm xmlns:a="http://schemas.openxmlformats.org/drawingml/2006/main" flipV="1">
          <a:off x="3129342" y="3630060"/>
          <a:ext cx="535644" cy="133353"/>
        </a:xfrm>
        <a:prstGeom xmlns:a="http://schemas.openxmlformats.org/drawingml/2006/main" prst="straightConnector1">
          <a:avLst/>
        </a:prstGeom>
        <a:ln xmlns:a="http://schemas.openxmlformats.org/drawingml/2006/main" w="38100">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AB9FAF61-E844-4403-BB6A-5E74E6C3E7F2}" type="datetimeFigureOut">
              <a:rPr lang="en-GB" smtClean="0"/>
              <a:t>22/11/2018</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7FC2B752-DD0A-4B67-BA6E-D8B16D50A5FB}" type="slidenum">
              <a:rPr lang="en-GB" smtClean="0"/>
              <a:t>‹#›</a:t>
            </a:fld>
            <a:endParaRPr lang="en-GB"/>
          </a:p>
        </p:txBody>
      </p:sp>
    </p:spTree>
    <p:extLst>
      <p:ext uri="{BB962C8B-B14F-4D97-AF65-F5344CB8AC3E}">
        <p14:creationId xmlns:p14="http://schemas.microsoft.com/office/powerpoint/2010/main" val="3117494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2BE91F92-977A-4151-99BA-E10249C5096A}" type="datetimeFigureOut">
              <a:rPr lang="en-GB" smtClean="0"/>
              <a:t>22/11/2018</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0334B1FB-DB28-4841-9B0F-89D5E1C51365}" type="slidenum">
              <a:rPr lang="en-GB" smtClean="0"/>
              <a:t>‹#›</a:t>
            </a:fld>
            <a:endParaRPr lang="en-GB"/>
          </a:p>
        </p:txBody>
      </p:sp>
    </p:spTree>
    <p:extLst>
      <p:ext uri="{BB962C8B-B14F-4D97-AF65-F5344CB8AC3E}">
        <p14:creationId xmlns:p14="http://schemas.microsoft.com/office/powerpoint/2010/main" val="427060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4B1FB-DB28-4841-9B0F-89D5E1C51365}" type="slidenum">
              <a:rPr lang="en-GB" smtClean="0"/>
              <a:t>2</a:t>
            </a:fld>
            <a:endParaRPr lang="en-GB"/>
          </a:p>
        </p:txBody>
      </p:sp>
    </p:spTree>
    <p:extLst>
      <p:ext uri="{BB962C8B-B14F-4D97-AF65-F5344CB8AC3E}">
        <p14:creationId xmlns:p14="http://schemas.microsoft.com/office/powerpoint/2010/main" val="370279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4B1FB-DB28-4841-9B0F-89D5E1C51365}" type="slidenum">
              <a:rPr lang="en-GB" smtClean="0"/>
              <a:t>3</a:t>
            </a:fld>
            <a:endParaRPr lang="en-GB"/>
          </a:p>
        </p:txBody>
      </p:sp>
    </p:spTree>
    <p:extLst>
      <p:ext uri="{BB962C8B-B14F-4D97-AF65-F5344CB8AC3E}">
        <p14:creationId xmlns:p14="http://schemas.microsoft.com/office/powerpoint/2010/main" val="224454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334B1FB-DB28-4841-9B0F-89D5E1C51365}" type="slidenum">
              <a:rPr lang="en-GB" smtClean="0"/>
              <a:t>4</a:t>
            </a:fld>
            <a:endParaRPr lang="en-GB"/>
          </a:p>
        </p:txBody>
      </p:sp>
    </p:spTree>
    <p:extLst>
      <p:ext uri="{BB962C8B-B14F-4D97-AF65-F5344CB8AC3E}">
        <p14:creationId xmlns:p14="http://schemas.microsoft.com/office/powerpoint/2010/main" val="26974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4B1FB-DB28-4841-9B0F-89D5E1C51365}" type="slidenum">
              <a:rPr lang="en-GB" smtClean="0"/>
              <a:t>7</a:t>
            </a:fld>
            <a:endParaRPr lang="en-GB"/>
          </a:p>
        </p:txBody>
      </p:sp>
    </p:spTree>
    <p:extLst>
      <p:ext uri="{BB962C8B-B14F-4D97-AF65-F5344CB8AC3E}">
        <p14:creationId xmlns:p14="http://schemas.microsoft.com/office/powerpoint/2010/main" val="304800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Lambeth research published a few years</a:t>
            </a:r>
            <a:r>
              <a:rPr lang="en-GB" baseline="0" dirty="0" smtClean="0"/>
              <a:t> ago, and this particular finding was picked up and reported in the Times Educational Supplement.</a:t>
            </a:r>
          </a:p>
          <a:p>
            <a:endParaRPr lang="en-GB" baseline="0" dirty="0" smtClean="0"/>
          </a:p>
          <a:p>
            <a:r>
              <a:rPr lang="en-GB" dirty="0" smtClean="0"/>
              <a:t>Regional analysis of</a:t>
            </a:r>
            <a:r>
              <a:rPr lang="en-GB" baseline="0" dirty="0" smtClean="0"/>
              <a:t> national data showed that regions with low EAL numbers, such as the North of England and the South-west showed EAL achievement was well below national average and had the largest attainment gaps between EAL and non-EAL pupils.</a:t>
            </a:r>
          </a:p>
          <a:p>
            <a:endParaRPr lang="en-GB" baseline="0" dirty="0" smtClean="0"/>
          </a:p>
          <a:p>
            <a:r>
              <a:rPr lang="en-GB" baseline="0" dirty="0" smtClean="0"/>
              <a:t>Inner London and Outer London, however, have significantly higher levels of EAL and EAL achievement appears to buck the trend. The gap is much narrower and in the case of Inner London, EAL pupils actually outperformed non-EAL pupils. Nowhere else in England has this happened.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334B1FB-DB28-4841-9B0F-89D5E1C51365}" type="slidenum">
              <a:rPr lang="en-GB" smtClean="0"/>
              <a:t>11</a:t>
            </a:fld>
            <a:endParaRPr lang="en-GB"/>
          </a:p>
        </p:txBody>
      </p:sp>
    </p:spTree>
    <p:extLst>
      <p:ext uri="{BB962C8B-B14F-4D97-AF65-F5344CB8AC3E}">
        <p14:creationId xmlns:p14="http://schemas.microsoft.com/office/powerpoint/2010/main" val="369827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As</a:t>
            </a:r>
            <a:r>
              <a:rPr lang="en-GB" baseline="0" dirty="0" smtClean="0"/>
              <a:t> above</a:t>
            </a:r>
          </a:p>
          <a:p>
            <a:pPr marL="171450" indent="-171450">
              <a:buFont typeface="Arial" panose="020B0604020202020204" pitchFamily="34" charset="0"/>
              <a:buChar char="•"/>
            </a:pPr>
            <a:r>
              <a:rPr lang="en-GB" baseline="0" dirty="0" smtClean="0"/>
              <a:t>As above</a:t>
            </a:r>
          </a:p>
          <a:p>
            <a:pPr marL="171450" indent="-171450">
              <a:buFont typeface="Arial" panose="020B0604020202020204" pitchFamily="34" charset="0"/>
              <a:buChar char="•"/>
            </a:pPr>
            <a:r>
              <a:rPr lang="en-GB" baseline="0" dirty="0" smtClean="0"/>
              <a:t>By aggregating all of these groups of children into one pot called “EAL”, we are essentially masking certain underachieving groups of pupils which we cannot then identify and monitor.</a:t>
            </a:r>
          </a:p>
          <a:p>
            <a:pPr marL="171450" indent="-171450">
              <a:buFont typeface="Arial" panose="020B0604020202020204" pitchFamily="34" charset="0"/>
              <a:buChar char="•"/>
            </a:pPr>
            <a:r>
              <a:rPr lang="en-GB" baseline="0" dirty="0" smtClean="0"/>
              <a:t>Ethnic group and EAL are very closely related and map together very well, with the exception of Black Caribbean and White British. 96% of Bangladeshi pupils, 88% Pakistani, 88% of Chinese, 79% of Indian, 74% of White Other and 71% of Black African pupils are recorded as EAL. Much research has been undertaken to examine the performance of these ethnic groups as sub-groups of EAL.</a:t>
            </a:r>
          </a:p>
          <a:p>
            <a:pPr marL="171450" indent="-171450">
              <a:buFont typeface="Arial" panose="020B0604020202020204" pitchFamily="34" charset="0"/>
              <a:buChar char="•"/>
            </a:pPr>
            <a:r>
              <a:rPr lang="en-GB" baseline="0" dirty="0" smtClean="0"/>
              <a:t>However, the ethnic categories themselves are relatively generic and confusing. Some refer to nationality </a:t>
            </a:r>
            <a:r>
              <a:rPr lang="en-GB" baseline="0" dirty="0" err="1" smtClean="0"/>
              <a:t>e.g</a:t>
            </a:r>
            <a:r>
              <a:rPr lang="en-GB" baseline="0" dirty="0" smtClean="0"/>
              <a:t> Indian, Pakistani and Bangladeshi. Some refer to colour e.g. Black/White. Some refer to broader geographical distinctions e.g. Black Caribbean, Black African.</a:t>
            </a:r>
          </a:p>
          <a:p>
            <a:pPr marL="171450" indent="-171450">
              <a:buFont typeface="Arial" panose="020B0604020202020204" pitchFamily="34" charset="0"/>
              <a:buChar char="•"/>
            </a:pPr>
            <a:r>
              <a:rPr lang="en-GB" dirty="0" smtClean="0"/>
              <a:t>Language data is an</a:t>
            </a:r>
            <a:r>
              <a:rPr lang="en-GB" baseline="0" dirty="0" smtClean="0"/>
              <a:t> extremely useful tool for directly identifying specific groups of children within the EAL and Ethnic minority categorisation. Particularly they could help identify groups of underachieving children who have otherwise remained hidden with </a:t>
            </a:r>
            <a:r>
              <a:rPr lang="en-GB" baseline="0" dirty="0" err="1" smtClean="0"/>
              <a:t>DfE</a:t>
            </a:r>
            <a:r>
              <a:rPr lang="en-GB" baseline="0" dirty="0" smtClean="0"/>
              <a:t> reporting. </a:t>
            </a:r>
            <a:endParaRPr lang="en-GB" dirty="0"/>
          </a:p>
        </p:txBody>
      </p:sp>
      <p:sp>
        <p:nvSpPr>
          <p:cNvPr id="4" name="Slide Number Placeholder 3"/>
          <p:cNvSpPr>
            <a:spLocks noGrp="1"/>
          </p:cNvSpPr>
          <p:nvPr>
            <p:ph type="sldNum" sz="quarter" idx="10"/>
          </p:nvPr>
        </p:nvSpPr>
        <p:spPr/>
        <p:txBody>
          <a:bodyPr/>
          <a:lstStyle/>
          <a:p>
            <a:fld id="{0334B1FB-DB28-4841-9B0F-89D5E1C51365}" type="slidenum">
              <a:rPr lang="en-GB" smtClean="0"/>
              <a:t>12</a:t>
            </a:fld>
            <a:endParaRPr lang="en-GB"/>
          </a:p>
        </p:txBody>
      </p:sp>
    </p:spTree>
    <p:extLst>
      <p:ext uri="{BB962C8B-B14F-4D97-AF65-F5344CB8AC3E}">
        <p14:creationId xmlns:p14="http://schemas.microsoft.com/office/powerpoint/2010/main" val="21096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4B1FB-DB28-4841-9B0F-89D5E1C51365}" type="slidenum">
              <a:rPr lang="en-GB" smtClean="0"/>
              <a:t>19</a:t>
            </a:fld>
            <a:endParaRPr lang="en-GB"/>
          </a:p>
        </p:txBody>
      </p:sp>
    </p:spTree>
    <p:extLst>
      <p:ext uri="{BB962C8B-B14F-4D97-AF65-F5344CB8AC3E}">
        <p14:creationId xmlns:p14="http://schemas.microsoft.com/office/powerpoint/2010/main" val="411028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4B1FB-DB28-4841-9B0F-89D5E1C51365}" type="slidenum">
              <a:rPr lang="en-GB" smtClean="0"/>
              <a:t>21</a:t>
            </a:fld>
            <a:endParaRPr lang="en-GB"/>
          </a:p>
        </p:txBody>
      </p:sp>
    </p:spTree>
    <p:extLst>
      <p:ext uri="{BB962C8B-B14F-4D97-AF65-F5344CB8AC3E}">
        <p14:creationId xmlns:p14="http://schemas.microsoft.com/office/powerpoint/2010/main" val="331484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1AE686-7C7C-40F8-BB99-D39BD9BDA106}"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236285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1AE686-7C7C-40F8-BB99-D39BD9BDA106}"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9707268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176215" y="1989138"/>
            <a:ext cx="10363200" cy="3886200"/>
          </a:xfrm>
        </p:spPr>
        <p:txBody>
          <a:bodyPr/>
          <a:lstStyle/>
          <a:p>
            <a:pPr lvl="0"/>
            <a:endParaRPr lang="en-GB" noProof="0"/>
          </a:p>
        </p:txBody>
      </p:sp>
    </p:spTree>
    <p:extLst>
      <p:ext uri="{BB962C8B-B14F-4D97-AF65-F5344CB8AC3E}">
        <p14:creationId xmlns:p14="http://schemas.microsoft.com/office/powerpoint/2010/main" val="1526329644"/>
      </p:ext>
    </p:extLst>
  </p:cSld>
  <p:clrMapOvr>
    <a:masterClrMapping/>
  </p:clrMapOvr>
  <p:transition>
    <p:wipe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76216"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2366207"/>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1AE686-7C7C-40F8-BB99-D39BD9BDA106}"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296927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1728788"/>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
        <p:nvSpPr>
          <p:cNvPr id="5122" name="Rectangle 2"/>
          <p:cNvSpPr>
            <a:spLocks noGrp="1" noChangeArrowheads="1"/>
          </p:cNvSpPr>
          <p:nvPr>
            <p:ph type="ctrTitle"/>
          </p:nvPr>
        </p:nvSpPr>
        <p:spPr>
          <a:xfrm>
            <a:off x="1178170" y="1341438"/>
            <a:ext cx="10363200" cy="1143000"/>
          </a:xfrm>
        </p:spPr>
        <p:txBody>
          <a:bodyPr/>
          <a:lstStyle>
            <a:lvl1pPr>
              <a:defRPr/>
            </a:lvl1pPr>
          </a:lstStyle>
          <a:p>
            <a:pPr lvl="0"/>
            <a:r>
              <a:rPr lang="en-GB" altLang="en-GB" noProof="0" smtClean="0"/>
              <a:t>Click to edit Master title style</a:t>
            </a:r>
          </a:p>
        </p:txBody>
      </p:sp>
      <p:sp>
        <p:nvSpPr>
          <p:cNvPr id="5123" name="Rectangle 3"/>
          <p:cNvSpPr>
            <a:spLocks noGrp="1" noChangeArrowheads="1"/>
          </p:cNvSpPr>
          <p:nvPr>
            <p:ph type="subTitle" idx="1"/>
          </p:nvPr>
        </p:nvSpPr>
        <p:spPr>
          <a:xfrm>
            <a:off x="1178170" y="2587625"/>
            <a:ext cx="10384692" cy="1752600"/>
          </a:xfrm>
        </p:spPr>
        <p:txBody>
          <a:bodyPr/>
          <a:lstStyle>
            <a:lvl1pPr marL="0" indent="0">
              <a:buFontTx/>
              <a:buNone/>
              <a:defRPr/>
            </a:lvl1pPr>
          </a:lstStyle>
          <a:p>
            <a:pPr lvl="0"/>
            <a:r>
              <a:rPr lang="en-GB" altLang="en-GB" noProof="0" smtClean="0"/>
              <a:t>Click to edit Master subtitle style</a:t>
            </a:r>
          </a:p>
        </p:txBody>
      </p:sp>
    </p:spTree>
    <p:extLst>
      <p:ext uri="{BB962C8B-B14F-4D97-AF65-F5344CB8AC3E}">
        <p14:creationId xmlns:p14="http://schemas.microsoft.com/office/powerpoint/2010/main" val="2453826167"/>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6729499"/>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92954549"/>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6" y="1989138"/>
            <a:ext cx="508781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9138"/>
            <a:ext cx="508781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53031944"/>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4672799"/>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76331185"/>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325751"/>
      </p:ext>
    </p:extLst>
  </p:cSld>
  <p:clrMapOvr>
    <a:masterClrMapping/>
  </p:clrMapOvr>
  <p:transition>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05459989"/>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1AE686-7C7C-40F8-BB99-D39BD9BDA106}"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332050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4340788"/>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7975473"/>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1742490"/>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347664"/>
            <a:ext cx="2590800" cy="5527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76216" y="347664"/>
            <a:ext cx="7584831" cy="552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8664589"/>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6215" y="1989138"/>
            <a:ext cx="10363200" cy="3886200"/>
          </a:xfrm>
        </p:spPr>
        <p:txBody>
          <a:bodyPr/>
          <a:lstStyle/>
          <a:p>
            <a:pPr lvl="0"/>
            <a:endParaRPr lang="en-GB" noProof="0" smtClean="0"/>
          </a:p>
        </p:txBody>
      </p:sp>
    </p:spTree>
    <p:extLst>
      <p:ext uri="{BB962C8B-B14F-4D97-AF65-F5344CB8AC3E}">
        <p14:creationId xmlns:p14="http://schemas.microsoft.com/office/powerpoint/2010/main" val="2542671591"/>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5" y="1989138"/>
            <a:ext cx="103632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76215" y="4008438"/>
            <a:ext cx="103632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20395131"/>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6"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451600" y="1989138"/>
            <a:ext cx="508781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451600" y="4008438"/>
            <a:ext cx="508781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26066098"/>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76216" y="1989138"/>
            <a:ext cx="5087815" cy="3886200"/>
          </a:xfrm>
        </p:spPr>
        <p:txBody>
          <a:bodyPr/>
          <a:lstStyle/>
          <a:p>
            <a:pPr lvl="0"/>
            <a:endParaRPr lang="en-GB" noProof="0" smtClean="0"/>
          </a:p>
        </p:txBody>
      </p:sp>
      <p:sp>
        <p:nvSpPr>
          <p:cNvPr id="4" name="Text Placeholder 3"/>
          <p:cNvSpPr>
            <a:spLocks noGrp="1"/>
          </p:cNvSpPr>
          <p:nvPr>
            <p:ph type="body" sz="half" idx="2"/>
          </p:nvPr>
        </p:nvSpPr>
        <p:spPr>
          <a:xfrm>
            <a:off x="6451600"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8296477"/>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176215" y="1989138"/>
            <a:ext cx="10363200" cy="3886200"/>
          </a:xfrm>
        </p:spPr>
        <p:txBody>
          <a:bodyPr/>
          <a:lstStyle/>
          <a:p>
            <a:pPr lvl="0"/>
            <a:endParaRPr lang="en-GB" noProof="0"/>
          </a:p>
        </p:txBody>
      </p:sp>
    </p:spTree>
    <p:extLst>
      <p:ext uri="{BB962C8B-B14F-4D97-AF65-F5344CB8AC3E}">
        <p14:creationId xmlns:p14="http://schemas.microsoft.com/office/powerpoint/2010/main" val="279852882"/>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76216"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4929988"/>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AE686-7C7C-40F8-BB99-D39BD9BDA106}"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3564365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1728788"/>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
        <p:nvSpPr>
          <p:cNvPr id="5122" name="Rectangle 2"/>
          <p:cNvSpPr>
            <a:spLocks noGrp="1" noChangeArrowheads="1"/>
          </p:cNvSpPr>
          <p:nvPr>
            <p:ph type="ctrTitle"/>
          </p:nvPr>
        </p:nvSpPr>
        <p:spPr>
          <a:xfrm>
            <a:off x="1178170" y="1341438"/>
            <a:ext cx="10363200" cy="1143000"/>
          </a:xfrm>
        </p:spPr>
        <p:txBody>
          <a:bodyPr/>
          <a:lstStyle>
            <a:lvl1pPr>
              <a:defRPr/>
            </a:lvl1pPr>
          </a:lstStyle>
          <a:p>
            <a:pPr lvl="0"/>
            <a:r>
              <a:rPr lang="en-GB" altLang="en-GB" noProof="0" smtClean="0"/>
              <a:t>Click to edit Master title style</a:t>
            </a:r>
          </a:p>
        </p:txBody>
      </p:sp>
      <p:sp>
        <p:nvSpPr>
          <p:cNvPr id="5123" name="Rectangle 3"/>
          <p:cNvSpPr>
            <a:spLocks noGrp="1" noChangeArrowheads="1"/>
          </p:cNvSpPr>
          <p:nvPr>
            <p:ph type="subTitle" idx="1"/>
          </p:nvPr>
        </p:nvSpPr>
        <p:spPr>
          <a:xfrm>
            <a:off x="1178170" y="2587625"/>
            <a:ext cx="10384692" cy="1752600"/>
          </a:xfrm>
        </p:spPr>
        <p:txBody>
          <a:bodyPr/>
          <a:lstStyle>
            <a:lvl1pPr marL="0" indent="0">
              <a:buFontTx/>
              <a:buNone/>
              <a:defRPr/>
            </a:lvl1pPr>
          </a:lstStyle>
          <a:p>
            <a:pPr lvl="0"/>
            <a:r>
              <a:rPr lang="en-GB" altLang="en-GB" noProof="0" smtClean="0"/>
              <a:t>Click to edit Master subtitle style</a:t>
            </a:r>
          </a:p>
        </p:txBody>
      </p:sp>
    </p:spTree>
    <p:extLst>
      <p:ext uri="{BB962C8B-B14F-4D97-AF65-F5344CB8AC3E}">
        <p14:creationId xmlns:p14="http://schemas.microsoft.com/office/powerpoint/2010/main" val="326948122"/>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8889695"/>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727355"/>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6" y="1989138"/>
            <a:ext cx="508781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9138"/>
            <a:ext cx="508781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2381873"/>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7813285"/>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88206398"/>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229698"/>
      </p:ext>
    </p:extLst>
  </p:cSld>
  <p:clrMapOvr>
    <a:masterClrMapping/>
  </p:clrMapOvr>
  <p:transition>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69422211"/>
      </p:ext>
    </p:extLst>
  </p:cSld>
  <p:clrMapOvr>
    <a:masterClrMapping/>
  </p:clrMapOvr>
  <p:transition>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2406145"/>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5525490"/>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1AE686-7C7C-40F8-BB99-D39BD9BDA106}"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3969380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84655756"/>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347664"/>
            <a:ext cx="2590800" cy="5527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76216" y="347664"/>
            <a:ext cx="7584831" cy="552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5372972"/>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6215" y="1989138"/>
            <a:ext cx="10363200" cy="3886200"/>
          </a:xfrm>
        </p:spPr>
        <p:txBody>
          <a:bodyPr/>
          <a:lstStyle/>
          <a:p>
            <a:pPr lvl="0"/>
            <a:endParaRPr lang="en-GB" noProof="0" smtClean="0"/>
          </a:p>
        </p:txBody>
      </p:sp>
    </p:spTree>
    <p:extLst>
      <p:ext uri="{BB962C8B-B14F-4D97-AF65-F5344CB8AC3E}">
        <p14:creationId xmlns:p14="http://schemas.microsoft.com/office/powerpoint/2010/main" val="3642832526"/>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5" y="1989138"/>
            <a:ext cx="103632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76215" y="4008438"/>
            <a:ext cx="103632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1306213"/>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6"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451600" y="1989138"/>
            <a:ext cx="508781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451600" y="4008438"/>
            <a:ext cx="508781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6552407"/>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76216" y="1989138"/>
            <a:ext cx="5087815" cy="3886200"/>
          </a:xfrm>
        </p:spPr>
        <p:txBody>
          <a:bodyPr/>
          <a:lstStyle/>
          <a:p>
            <a:pPr lvl="0"/>
            <a:endParaRPr lang="en-GB" noProof="0" smtClean="0"/>
          </a:p>
        </p:txBody>
      </p:sp>
      <p:sp>
        <p:nvSpPr>
          <p:cNvPr id="4" name="Text Placeholder 3"/>
          <p:cNvSpPr>
            <a:spLocks noGrp="1"/>
          </p:cNvSpPr>
          <p:nvPr>
            <p:ph type="body" sz="half" idx="2"/>
          </p:nvPr>
        </p:nvSpPr>
        <p:spPr>
          <a:xfrm>
            <a:off x="6451600"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80978243"/>
      </p:ext>
    </p:extLst>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176215" y="1989138"/>
            <a:ext cx="10363200" cy="3886200"/>
          </a:xfrm>
        </p:spPr>
        <p:txBody>
          <a:bodyPr/>
          <a:lstStyle/>
          <a:p>
            <a:pPr lvl="0"/>
            <a:endParaRPr lang="en-GB" noProof="0"/>
          </a:p>
        </p:txBody>
      </p:sp>
    </p:spTree>
    <p:extLst>
      <p:ext uri="{BB962C8B-B14F-4D97-AF65-F5344CB8AC3E}">
        <p14:creationId xmlns:p14="http://schemas.microsoft.com/office/powerpoint/2010/main" val="2955945006"/>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76216"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7686295"/>
      </p:ext>
    </p:extLst>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1728788"/>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
        <p:nvSpPr>
          <p:cNvPr id="5122" name="Rectangle 2"/>
          <p:cNvSpPr>
            <a:spLocks noGrp="1" noChangeArrowheads="1"/>
          </p:cNvSpPr>
          <p:nvPr>
            <p:ph type="ctrTitle"/>
          </p:nvPr>
        </p:nvSpPr>
        <p:spPr>
          <a:xfrm>
            <a:off x="1178170" y="1341438"/>
            <a:ext cx="10363200" cy="1143000"/>
          </a:xfrm>
        </p:spPr>
        <p:txBody>
          <a:bodyPr/>
          <a:lstStyle>
            <a:lvl1pPr>
              <a:defRPr/>
            </a:lvl1pPr>
          </a:lstStyle>
          <a:p>
            <a:pPr lvl="0"/>
            <a:r>
              <a:rPr lang="en-GB" altLang="en-GB" noProof="0" smtClean="0"/>
              <a:t>Click to edit Master title style</a:t>
            </a:r>
          </a:p>
        </p:txBody>
      </p:sp>
      <p:sp>
        <p:nvSpPr>
          <p:cNvPr id="5123" name="Rectangle 3"/>
          <p:cNvSpPr>
            <a:spLocks noGrp="1" noChangeArrowheads="1"/>
          </p:cNvSpPr>
          <p:nvPr>
            <p:ph type="subTitle" idx="1"/>
          </p:nvPr>
        </p:nvSpPr>
        <p:spPr>
          <a:xfrm>
            <a:off x="1178170" y="2587625"/>
            <a:ext cx="10384692" cy="1752600"/>
          </a:xfrm>
        </p:spPr>
        <p:txBody>
          <a:bodyPr/>
          <a:lstStyle>
            <a:lvl1pPr marL="0" indent="0">
              <a:buFontTx/>
              <a:buNone/>
              <a:defRPr/>
            </a:lvl1pPr>
          </a:lstStyle>
          <a:p>
            <a:pPr lvl="0"/>
            <a:r>
              <a:rPr lang="en-GB" altLang="en-GB" noProof="0" smtClean="0"/>
              <a:t>Click to edit Master subtitle style</a:t>
            </a:r>
          </a:p>
        </p:txBody>
      </p:sp>
    </p:spTree>
    <p:extLst>
      <p:ext uri="{BB962C8B-B14F-4D97-AF65-F5344CB8AC3E}">
        <p14:creationId xmlns:p14="http://schemas.microsoft.com/office/powerpoint/2010/main" val="767316631"/>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1783070"/>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1AE686-7C7C-40F8-BB99-D39BD9BDA106}" type="datetimeFigureOut">
              <a:rPr lang="en-GB" smtClean="0"/>
              <a:t>22/11/2018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1184846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5808426"/>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6" y="1989138"/>
            <a:ext cx="508781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9138"/>
            <a:ext cx="508781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43774014"/>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2957246"/>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83390694"/>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822542"/>
      </p:ext>
    </p:extLst>
  </p:cSld>
  <p:clrMapOvr>
    <a:masterClrMapping/>
  </p:clrMapOvr>
  <p:transition>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06439949"/>
      </p:ext>
    </p:extLst>
  </p:cSld>
  <p:clrMapOvr>
    <a:masterClrMapping/>
  </p:clrMapOvr>
  <p:transition>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3148135"/>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7592938"/>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9933569"/>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347664"/>
            <a:ext cx="2590800" cy="5527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76216" y="347664"/>
            <a:ext cx="7584831" cy="552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1690899"/>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1AE686-7C7C-40F8-BB99-D39BD9BDA106}" type="datetimeFigureOut">
              <a:rPr lang="en-GB" smtClean="0"/>
              <a:t>22/11/2018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6788320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6215" y="1989138"/>
            <a:ext cx="10363200" cy="3886200"/>
          </a:xfrm>
        </p:spPr>
        <p:txBody>
          <a:bodyPr/>
          <a:lstStyle/>
          <a:p>
            <a:pPr lvl="0"/>
            <a:endParaRPr lang="en-GB" noProof="0" smtClean="0"/>
          </a:p>
        </p:txBody>
      </p:sp>
    </p:spTree>
    <p:extLst>
      <p:ext uri="{BB962C8B-B14F-4D97-AF65-F5344CB8AC3E}">
        <p14:creationId xmlns:p14="http://schemas.microsoft.com/office/powerpoint/2010/main" val="313115529"/>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5" y="1989138"/>
            <a:ext cx="103632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76215" y="4008438"/>
            <a:ext cx="103632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4364572"/>
      </p:ext>
    </p:extLst>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6"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451600" y="1989138"/>
            <a:ext cx="508781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451600" y="4008438"/>
            <a:ext cx="508781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62659803"/>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76216" y="1989138"/>
            <a:ext cx="5087815" cy="3886200"/>
          </a:xfrm>
        </p:spPr>
        <p:txBody>
          <a:bodyPr/>
          <a:lstStyle/>
          <a:p>
            <a:pPr lvl="0"/>
            <a:endParaRPr lang="en-GB" noProof="0" smtClean="0"/>
          </a:p>
        </p:txBody>
      </p:sp>
      <p:sp>
        <p:nvSpPr>
          <p:cNvPr id="4" name="Text Placeholder 3"/>
          <p:cNvSpPr>
            <a:spLocks noGrp="1"/>
          </p:cNvSpPr>
          <p:nvPr>
            <p:ph type="body" sz="half" idx="2"/>
          </p:nvPr>
        </p:nvSpPr>
        <p:spPr>
          <a:xfrm>
            <a:off x="6451600"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1546639"/>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176215" y="1989138"/>
            <a:ext cx="10363200" cy="3886200"/>
          </a:xfrm>
        </p:spPr>
        <p:txBody>
          <a:bodyPr/>
          <a:lstStyle/>
          <a:p>
            <a:pPr lvl="0"/>
            <a:endParaRPr lang="en-GB" noProof="0"/>
          </a:p>
        </p:txBody>
      </p:sp>
    </p:spTree>
    <p:extLst>
      <p:ext uri="{BB962C8B-B14F-4D97-AF65-F5344CB8AC3E}">
        <p14:creationId xmlns:p14="http://schemas.microsoft.com/office/powerpoint/2010/main" val="1987889927"/>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76216"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9549824"/>
      </p:ext>
    </p:extLst>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1728788"/>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
        <p:nvSpPr>
          <p:cNvPr id="5122" name="Rectangle 2"/>
          <p:cNvSpPr>
            <a:spLocks noGrp="1" noChangeArrowheads="1"/>
          </p:cNvSpPr>
          <p:nvPr>
            <p:ph type="ctrTitle"/>
          </p:nvPr>
        </p:nvSpPr>
        <p:spPr>
          <a:xfrm>
            <a:off x="1178170" y="1341438"/>
            <a:ext cx="10363200" cy="1143000"/>
          </a:xfrm>
        </p:spPr>
        <p:txBody>
          <a:bodyPr/>
          <a:lstStyle>
            <a:lvl1pPr>
              <a:defRPr/>
            </a:lvl1pPr>
          </a:lstStyle>
          <a:p>
            <a:pPr lvl="0"/>
            <a:r>
              <a:rPr lang="en-GB" altLang="en-GB" noProof="0" smtClean="0"/>
              <a:t>Click to edit Master title style</a:t>
            </a:r>
          </a:p>
        </p:txBody>
      </p:sp>
      <p:sp>
        <p:nvSpPr>
          <p:cNvPr id="5123" name="Rectangle 3"/>
          <p:cNvSpPr>
            <a:spLocks noGrp="1" noChangeArrowheads="1"/>
          </p:cNvSpPr>
          <p:nvPr>
            <p:ph type="subTitle" idx="1"/>
          </p:nvPr>
        </p:nvSpPr>
        <p:spPr>
          <a:xfrm>
            <a:off x="1178170" y="2587625"/>
            <a:ext cx="10384692" cy="1752600"/>
          </a:xfrm>
        </p:spPr>
        <p:txBody>
          <a:bodyPr/>
          <a:lstStyle>
            <a:lvl1pPr marL="0" indent="0">
              <a:buFontTx/>
              <a:buNone/>
              <a:defRPr/>
            </a:lvl1pPr>
          </a:lstStyle>
          <a:p>
            <a:pPr lvl="0"/>
            <a:r>
              <a:rPr lang="en-GB" altLang="en-GB" noProof="0" smtClean="0"/>
              <a:t>Click to edit Master subtitle style</a:t>
            </a:r>
          </a:p>
        </p:txBody>
      </p:sp>
    </p:spTree>
    <p:extLst>
      <p:ext uri="{BB962C8B-B14F-4D97-AF65-F5344CB8AC3E}">
        <p14:creationId xmlns:p14="http://schemas.microsoft.com/office/powerpoint/2010/main" val="1433071147"/>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2741859"/>
      </p:ext>
    </p:extLst>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6044888"/>
      </p:ext>
    </p:extLst>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6" y="1989138"/>
            <a:ext cx="508781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9138"/>
            <a:ext cx="508781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94080653"/>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AE686-7C7C-40F8-BB99-D39BD9BDA106}" type="datetimeFigureOut">
              <a:rPr lang="en-GB" smtClean="0"/>
              <a:t>22/11/2018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30243597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41469137"/>
      </p:ext>
    </p:extLst>
  </p:cSld>
  <p:clrMapOvr>
    <a:masterClrMapping/>
  </p:clrMapOvr>
  <p:transition>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855585"/>
      </p:ext>
    </p:extLst>
  </p:cSld>
  <p:clrMapOvr>
    <a:masterClrMapping/>
  </p:clrMapOvr>
  <p:transition>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765801"/>
      </p:ext>
    </p:extLst>
  </p:cSld>
  <p:clrMapOvr>
    <a:masterClrMapping/>
  </p:clrMapOvr>
  <p:transition>
    <p:wipe dir="d"/>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1542817"/>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66406"/>
      </p:ext>
    </p:extLst>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4130490"/>
      </p:ext>
    </p:extLst>
  </p:cSld>
  <p:clrMapOvr>
    <a:masterClrMapping/>
  </p:clrMapOvr>
  <p:transition>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9713764"/>
      </p:ext>
    </p:extLst>
  </p:cSld>
  <p:clrMapOvr>
    <a:masterClrMapping/>
  </p:clrMapOvr>
  <p:transition>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347664"/>
            <a:ext cx="2590800" cy="5527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76216" y="347664"/>
            <a:ext cx="7584831" cy="552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2373821"/>
      </p:ext>
    </p:extLst>
  </p:cSld>
  <p:clrMapOvr>
    <a:masterClrMapping/>
  </p:clrMapOvr>
  <p:transition>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6215" y="1989138"/>
            <a:ext cx="10363200" cy="3886200"/>
          </a:xfrm>
        </p:spPr>
        <p:txBody>
          <a:bodyPr/>
          <a:lstStyle/>
          <a:p>
            <a:pPr lvl="0"/>
            <a:endParaRPr lang="en-GB" noProof="0" smtClean="0"/>
          </a:p>
        </p:txBody>
      </p:sp>
    </p:spTree>
    <p:extLst>
      <p:ext uri="{BB962C8B-B14F-4D97-AF65-F5344CB8AC3E}">
        <p14:creationId xmlns:p14="http://schemas.microsoft.com/office/powerpoint/2010/main" val="2208833615"/>
      </p:ext>
    </p:extLst>
  </p:cSld>
  <p:clrMapOvr>
    <a:masterClrMapping/>
  </p:clrMapOvr>
  <p:transition>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5" y="1989138"/>
            <a:ext cx="103632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76215" y="4008438"/>
            <a:ext cx="103632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5126272"/>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AE686-7C7C-40F8-BB99-D39BD9BDA106}"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25045664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6"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451600" y="1989138"/>
            <a:ext cx="508781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451600" y="4008438"/>
            <a:ext cx="508781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0291301"/>
      </p:ext>
    </p:extLst>
  </p:cSld>
  <p:clrMapOvr>
    <a:masterClrMapping/>
  </p:clrMapOvr>
  <p:transition>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76216" y="1989138"/>
            <a:ext cx="5087815" cy="3886200"/>
          </a:xfrm>
        </p:spPr>
        <p:txBody>
          <a:bodyPr/>
          <a:lstStyle/>
          <a:p>
            <a:pPr lvl="0"/>
            <a:endParaRPr lang="en-GB" noProof="0" smtClean="0"/>
          </a:p>
        </p:txBody>
      </p:sp>
      <p:sp>
        <p:nvSpPr>
          <p:cNvPr id="4" name="Text Placeholder 3"/>
          <p:cNvSpPr>
            <a:spLocks noGrp="1"/>
          </p:cNvSpPr>
          <p:nvPr>
            <p:ph type="body" sz="half" idx="2"/>
          </p:nvPr>
        </p:nvSpPr>
        <p:spPr>
          <a:xfrm>
            <a:off x="6451600"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9674055"/>
      </p:ext>
    </p:extLst>
  </p:cSld>
  <p:clrMapOvr>
    <a:masterClrMapping/>
  </p:clrMapOvr>
  <p:transition>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176215" y="1989138"/>
            <a:ext cx="10363200" cy="3886200"/>
          </a:xfrm>
        </p:spPr>
        <p:txBody>
          <a:bodyPr/>
          <a:lstStyle/>
          <a:p>
            <a:pPr lvl="0"/>
            <a:endParaRPr lang="en-GB" noProof="0"/>
          </a:p>
        </p:txBody>
      </p:sp>
    </p:spTree>
    <p:extLst>
      <p:ext uri="{BB962C8B-B14F-4D97-AF65-F5344CB8AC3E}">
        <p14:creationId xmlns:p14="http://schemas.microsoft.com/office/powerpoint/2010/main" val="253086234"/>
      </p:ext>
    </p:extLst>
  </p:cSld>
  <p:clrMapOvr>
    <a:masterClrMapping/>
  </p:clrMapOvr>
  <p:transition>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76216"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3505825"/>
      </p:ext>
    </p:extLst>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1728788"/>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
        <p:nvSpPr>
          <p:cNvPr id="5122" name="Rectangle 2"/>
          <p:cNvSpPr>
            <a:spLocks noGrp="1" noChangeArrowheads="1"/>
          </p:cNvSpPr>
          <p:nvPr>
            <p:ph type="ctrTitle"/>
          </p:nvPr>
        </p:nvSpPr>
        <p:spPr>
          <a:xfrm>
            <a:off x="1178170" y="1341438"/>
            <a:ext cx="10363200" cy="1143000"/>
          </a:xfrm>
        </p:spPr>
        <p:txBody>
          <a:bodyPr/>
          <a:lstStyle>
            <a:lvl1pPr>
              <a:defRPr/>
            </a:lvl1pPr>
          </a:lstStyle>
          <a:p>
            <a:pPr lvl="0"/>
            <a:r>
              <a:rPr lang="en-GB" altLang="en-GB" noProof="0" smtClean="0"/>
              <a:t>Click to edit Master title style</a:t>
            </a:r>
          </a:p>
        </p:txBody>
      </p:sp>
      <p:sp>
        <p:nvSpPr>
          <p:cNvPr id="5123" name="Rectangle 3"/>
          <p:cNvSpPr>
            <a:spLocks noGrp="1" noChangeArrowheads="1"/>
          </p:cNvSpPr>
          <p:nvPr>
            <p:ph type="subTitle" idx="1"/>
          </p:nvPr>
        </p:nvSpPr>
        <p:spPr>
          <a:xfrm>
            <a:off x="1178170" y="2587625"/>
            <a:ext cx="10384692" cy="1752600"/>
          </a:xfrm>
        </p:spPr>
        <p:txBody>
          <a:bodyPr/>
          <a:lstStyle>
            <a:lvl1pPr marL="0" indent="0">
              <a:buFontTx/>
              <a:buNone/>
              <a:defRPr/>
            </a:lvl1pPr>
          </a:lstStyle>
          <a:p>
            <a:pPr lvl="0"/>
            <a:r>
              <a:rPr lang="en-GB" altLang="en-GB" noProof="0" smtClean="0"/>
              <a:t>Click to edit Master subtitle style</a:t>
            </a:r>
          </a:p>
        </p:txBody>
      </p:sp>
    </p:spTree>
    <p:extLst>
      <p:ext uri="{BB962C8B-B14F-4D97-AF65-F5344CB8AC3E}">
        <p14:creationId xmlns:p14="http://schemas.microsoft.com/office/powerpoint/2010/main" val="158847867"/>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54552799"/>
      </p:ext>
    </p:extLst>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31885276"/>
      </p:ext>
    </p:extLst>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6" y="1989138"/>
            <a:ext cx="508781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9138"/>
            <a:ext cx="508781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85514846"/>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0581308"/>
      </p:ext>
    </p:extLst>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28700501"/>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AE686-7C7C-40F8-BB99-D39BD9BDA106}"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380AC-6CAF-4C59-9DA2-99CA1A8FF768}" type="slidenum">
              <a:rPr lang="en-GB" smtClean="0"/>
              <a:t>‹#›</a:t>
            </a:fld>
            <a:endParaRPr lang="en-GB"/>
          </a:p>
        </p:txBody>
      </p:sp>
    </p:spTree>
    <p:extLst>
      <p:ext uri="{BB962C8B-B14F-4D97-AF65-F5344CB8AC3E}">
        <p14:creationId xmlns:p14="http://schemas.microsoft.com/office/powerpoint/2010/main" val="7205082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121683"/>
      </p:ext>
    </p:extLst>
  </p:cSld>
  <p:clrMapOvr>
    <a:masterClrMapping/>
  </p:clrMapOvr>
  <p:transition>
    <p:wipe dir="d"/>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40408375"/>
      </p:ext>
    </p:extLst>
  </p:cSld>
  <p:clrMapOvr>
    <a:masterClrMapping/>
  </p:clrMapOvr>
  <p:transition>
    <p:wipe dir="d"/>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4584649"/>
      </p:ext>
    </p:extLst>
  </p:cSld>
  <p:clrMapOvr>
    <a:masterClrMapping/>
  </p:clrMapOvr>
  <p:transition>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2903780"/>
      </p:ext>
    </p:extLst>
  </p:cSld>
  <p:clrMapOvr>
    <a:masterClrMapping/>
  </p:clrMapOvr>
  <p:transition>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984818"/>
      </p:ext>
    </p:extLst>
  </p:cSld>
  <p:clrMapOvr>
    <a:masterClrMapping/>
  </p:clrMapOvr>
  <p:transition>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6" y="347664"/>
            <a:ext cx="2590800" cy="5527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76216" y="347664"/>
            <a:ext cx="7584831" cy="552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67476060"/>
      </p:ext>
    </p:extLst>
  </p:cSld>
  <p:clrMapOvr>
    <a:masterClrMapping/>
  </p:clrMapOvr>
  <p:transition>
    <p:wipe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6215" y="1989138"/>
            <a:ext cx="10363200" cy="3886200"/>
          </a:xfrm>
        </p:spPr>
        <p:txBody>
          <a:bodyPr/>
          <a:lstStyle/>
          <a:p>
            <a:pPr lvl="0"/>
            <a:endParaRPr lang="en-GB" noProof="0" smtClean="0"/>
          </a:p>
        </p:txBody>
      </p:sp>
    </p:spTree>
    <p:extLst>
      <p:ext uri="{BB962C8B-B14F-4D97-AF65-F5344CB8AC3E}">
        <p14:creationId xmlns:p14="http://schemas.microsoft.com/office/powerpoint/2010/main" val="1153389952"/>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5" y="1989138"/>
            <a:ext cx="103632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76215" y="4008438"/>
            <a:ext cx="103632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4729963"/>
      </p:ext>
    </p:extLst>
  </p:cSld>
  <p:clrMapOvr>
    <a:masterClrMapping/>
  </p:clrMapOvr>
  <p:transition>
    <p:wipe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76216"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451600" y="1989138"/>
            <a:ext cx="508781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451600" y="4008438"/>
            <a:ext cx="508781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3686062"/>
      </p:ext>
    </p:extLst>
  </p:cSld>
  <p:clrMapOvr>
    <a:masterClrMapping/>
  </p:clrMapOvr>
  <p:transition>
    <p:wipe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6215" y="347663"/>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76216" y="1989138"/>
            <a:ext cx="5087815" cy="3886200"/>
          </a:xfrm>
        </p:spPr>
        <p:txBody>
          <a:bodyPr/>
          <a:lstStyle/>
          <a:p>
            <a:pPr lvl="0"/>
            <a:endParaRPr lang="en-GB" noProof="0" smtClean="0"/>
          </a:p>
        </p:txBody>
      </p:sp>
      <p:sp>
        <p:nvSpPr>
          <p:cNvPr id="4" name="Text Placeholder 3"/>
          <p:cNvSpPr>
            <a:spLocks noGrp="1"/>
          </p:cNvSpPr>
          <p:nvPr>
            <p:ph type="body" sz="half" idx="2"/>
          </p:nvPr>
        </p:nvSpPr>
        <p:spPr>
          <a:xfrm>
            <a:off x="6451600" y="1989138"/>
            <a:ext cx="508781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8079185"/>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theme" Target="../theme/theme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AE686-7C7C-40F8-BB99-D39BD9BDA106}" type="datetimeFigureOut">
              <a:rPr lang="en-GB" smtClean="0"/>
              <a:t>22/11/2018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380AC-6CAF-4C59-9DA2-99CA1A8FF768}" type="slidenum">
              <a:rPr lang="en-GB" smtClean="0"/>
              <a:t>‹#›</a:t>
            </a:fld>
            <a:endParaRPr lang="en-GB"/>
          </a:p>
        </p:txBody>
      </p:sp>
    </p:spTree>
    <p:extLst>
      <p:ext uri="{BB962C8B-B14F-4D97-AF65-F5344CB8AC3E}">
        <p14:creationId xmlns:p14="http://schemas.microsoft.com/office/powerpoint/2010/main" val="60374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76215" y="347663"/>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76215" y="1989138"/>
            <a:ext cx="10363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7"/>
          <p:cNvSpPr>
            <a:spLocks noChangeShapeType="1"/>
          </p:cNvSpPr>
          <p:nvPr/>
        </p:nvSpPr>
        <p:spPr bwMode="auto">
          <a:xfrm>
            <a:off x="0" y="762000"/>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
        <p:nvSpPr>
          <p:cNvPr id="1029" name="Line 8"/>
          <p:cNvSpPr>
            <a:spLocks noChangeShapeType="1"/>
          </p:cNvSpPr>
          <p:nvPr/>
        </p:nvSpPr>
        <p:spPr bwMode="auto">
          <a:xfrm>
            <a:off x="0" y="2085975"/>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Tree>
    <p:extLst>
      <p:ext uri="{BB962C8B-B14F-4D97-AF65-F5344CB8AC3E}">
        <p14:creationId xmlns:p14="http://schemas.microsoft.com/office/powerpoint/2010/main" val="891942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wipe dir="d"/>
  </p:transition>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eaLnBrk="0" fontAlgn="base" hangingPunct="0">
        <a:spcBef>
          <a:spcPct val="20000"/>
        </a:spcBef>
        <a:spcAft>
          <a:spcPct val="0"/>
        </a:spcAft>
        <a:buChar char="»"/>
        <a:defRPr sz="1600">
          <a:solidFill>
            <a:schemeClr val="bg1"/>
          </a:solidFill>
          <a:latin typeface="+mn-lt"/>
        </a:defRPr>
      </a:lvl6pPr>
      <a:lvl7pPr marL="2971800" indent="-228600" algn="l" rtl="0" eaLnBrk="0" fontAlgn="base" hangingPunct="0">
        <a:spcBef>
          <a:spcPct val="20000"/>
        </a:spcBef>
        <a:spcAft>
          <a:spcPct val="0"/>
        </a:spcAft>
        <a:buChar char="»"/>
        <a:defRPr sz="1600">
          <a:solidFill>
            <a:schemeClr val="bg1"/>
          </a:solidFill>
          <a:latin typeface="+mn-lt"/>
        </a:defRPr>
      </a:lvl7pPr>
      <a:lvl8pPr marL="3429000" indent="-228600" algn="l" rtl="0" eaLnBrk="0" fontAlgn="base" hangingPunct="0">
        <a:spcBef>
          <a:spcPct val="20000"/>
        </a:spcBef>
        <a:spcAft>
          <a:spcPct val="0"/>
        </a:spcAft>
        <a:buChar char="»"/>
        <a:defRPr sz="1600">
          <a:solidFill>
            <a:schemeClr val="bg1"/>
          </a:solidFill>
          <a:latin typeface="+mn-lt"/>
        </a:defRPr>
      </a:lvl8pPr>
      <a:lvl9pPr marL="3886200" indent="-228600" algn="l" rtl="0" eaLnBrk="0" fontAlgn="base" hangingPunct="0">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76215" y="347663"/>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76215" y="1989138"/>
            <a:ext cx="10363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7"/>
          <p:cNvSpPr>
            <a:spLocks noChangeShapeType="1"/>
          </p:cNvSpPr>
          <p:nvPr/>
        </p:nvSpPr>
        <p:spPr bwMode="auto">
          <a:xfrm>
            <a:off x="0" y="762000"/>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
        <p:nvSpPr>
          <p:cNvPr id="1029" name="Line 8"/>
          <p:cNvSpPr>
            <a:spLocks noChangeShapeType="1"/>
          </p:cNvSpPr>
          <p:nvPr/>
        </p:nvSpPr>
        <p:spPr bwMode="auto">
          <a:xfrm>
            <a:off x="0" y="2085975"/>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Tree>
    <p:extLst>
      <p:ext uri="{BB962C8B-B14F-4D97-AF65-F5344CB8AC3E}">
        <p14:creationId xmlns:p14="http://schemas.microsoft.com/office/powerpoint/2010/main" val="7365893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ransition>
    <p:wipe dir="d"/>
  </p:transition>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eaLnBrk="0" fontAlgn="base" hangingPunct="0">
        <a:spcBef>
          <a:spcPct val="20000"/>
        </a:spcBef>
        <a:spcAft>
          <a:spcPct val="0"/>
        </a:spcAft>
        <a:buChar char="»"/>
        <a:defRPr sz="1600">
          <a:solidFill>
            <a:schemeClr val="bg1"/>
          </a:solidFill>
          <a:latin typeface="+mn-lt"/>
        </a:defRPr>
      </a:lvl6pPr>
      <a:lvl7pPr marL="2971800" indent="-228600" algn="l" rtl="0" eaLnBrk="0" fontAlgn="base" hangingPunct="0">
        <a:spcBef>
          <a:spcPct val="20000"/>
        </a:spcBef>
        <a:spcAft>
          <a:spcPct val="0"/>
        </a:spcAft>
        <a:buChar char="»"/>
        <a:defRPr sz="1600">
          <a:solidFill>
            <a:schemeClr val="bg1"/>
          </a:solidFill>
          <a:latin typeface="+mn-lt"/>
        </a:defRPr>
      </a:lvl7pPr>
      <a:lvl8pPr marL="3429000" indent="-228600" algn="l" rtl="0" eaLnBrk="0" fontAlgn="base" hangingPunct="0">
        <a:spcBef>
          <a:spcPct val="20000"/>
        </a:spcBef>
        <a:spcAft>
          <a:spcPct val="0"/>
        </a:spcAft>
        <a:buChar char="»"/>
        <a:defRPr sz="1600">
          <a:solidFill>
            <a:schemeClr val="bg1"/>
          </a:solidFill>
          <a:latin typeface="+mn-lt"/>
        </a:defRPr>
      </a:lvl8pPr>
      <a:lvl9pPr marL="3886200" indent="-228600" algn="l" rtl="0" eaLnBrk="0" fontAlgn="base" hangingPunct="0">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76215" y="347663"/>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76215" y="1989138"/>
            <a:ext cx="10363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7"/>
          <p:cNvSpPr>
            <a:spLocks noChangeShapeType="1"/>
          </p:cNvSpPr>
          <p:nvPr/>
        </p:nvSpPr>
        <p:spPr bwMode="auto">
          <a:xfrm>
            <a:off x="0" y="762000"/>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
        <p:nvSpPr>
          <p:cNvPr id="1029" name="Line 8"/>
          <p:cNvSpPr>
            <a:spLocks noChangeShapeType="1"/>
          </p:cNvSpPr>
          <p:nvPr/>
        </p:nvSpPr>
        <p:spPr bwMode="auto">
          <a:xfrm>
            <a:off x="0" y="2085975"/>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Tree>
    <p:extLst>
      <p:ext uri="{BB962C8B-B14F-4D97-AF65-F5344CB8AC3E}">
        <p14:creationId xmlns:p14="http://schemas.microsoft.com/office/powerpoint/2010/main" val="340159109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ransition>
    <p:wipe dir="d"/>
  </p:transition>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eaLnBrk="0" fontAlgn="base" hangingPunct="0">
        <a:spcBef>
          <a:spcPct val="20000"/>
        </a:spcBef>
        <a:spcAft>
          <a:spcPct val="0"/>
        </a:spcAft>
        <a:buChar char="»"/>
        <a:defRPr sz="1600">
          <a:solidFill>
            <a:schemeClr val="bg1"/>
          </a:solidFill>
          <a:latin typeface="+mn-lt"/>
        </a:defRPr>
      </a:lvl6pPr>
      <a:lvl7pPr marL="2971800" indent="-228600" algn="l" rtl="0" eaLnBrk="0" fontAlgn="base" hangingPunct="0">
        <a:spcBef>
          <a:spcPct val="20000"/>
        </a:spcBef>
        <a:spcAft>
          <a:spcPct val="0"/>
        </a:spcAft>
        <a:buChar char="»"/>
        <a:defRPr sz="1600">
          <a:solidFill>
            <a:schemeClr val="bg1"/>
          </a:solidFill>
          <a:latin typeface="+mn-lt"/>
        </a:defRPr>
      </a:lvl7pPr>
      <a:lvl8pPr marL="3429000" indent="-228600" algn="l" rtl="0" eaLnBrk="0" fontAlgn="base" hangingPunct="0">
        <a:spcBef>
          <a:spcPct val="20000"/>
        </a:spcBef>
        <a:spcAft>
          <a:spcPct val="0"/>
        </a:spcAft>
        <a:buChar char="»"/>
        <a:defRPr sz="1600">
          <a:solidFill>
            <a:schemeClr val="bg1"/>
          </a:solidFill>
          <a:latin typeface="+mn-lt"/>
        </a:defRPr>
      </a:lvl8pPr>
      <a:lvl9pPr marL="3886200" indent="-228600" algn="l" rtl="0" eaLnBrk="0" fontAlgn="base" hangingPunct="0">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76215" y="347663"/>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76215" y="1989138"/>
            <a:ext cx="10363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7"/>
          <p:cNvSpPr>
            <a:spLocks noChangeShapeType="1"/>
          </p:cNvSpPr>
          <p:nvPr/>
        </p:nvSpPr>
        <p:spPr bwMode="auto">
          <a:xfrm>
            <a:off x="0" y="762000"/>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
        <p:nvSpPr>
          <p:cNvPr id="1029" name="Line 8"/>
          <p:cNvSpPr>
            <a:spLocks noChangeShapeType="1"/>
          </p:cNvSpPr>
          <p:nvPr/>
        </p:nvSpPr>
        <p:spPr bwMode="auto">
          <a:xfrm>
            <a:off x="0" y="2085975"/>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Tree>
    <p:extLst>
      <p:ext uri="{BB962C8B-B14F-4D97-AF65-F5344CB8AC3E}">
        <p14:creationId xmlns:p14="http://schemas.microsoft.com/office/powerpoint/2010/main" val="122450034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ransition>
    <p:wipe dir="d"/>
  </p:transition>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eaLnBrk="0" fontAlgn="base" hangingPunct="0">
        <a:spcBef>
          <a:spcPct val="20000"/>
        </a:spcBef>
        <a:spcAft>
          <a:spcPct val="0"/>
        </a:spcAft>
        <a:buChar char="»"/>
        <a:defRPr sz="1600">
          <a:solidFill>
            <a:schemeClr val="bg1"/>
          </a:solidFill>
          <a:latin typeface="+mn-lt"/>
        </a:defRPr>
      </a:lvl6pPr>
      <a:lvl7pPr marL="2971800" indent="-228600" algn="l" rtl="0" eaLnBrk="0" fontAlgn="base" hangingPunct="0">
        <a:spcBef>
          <a:spcPct val="20000"/>
        </a:spcBef>
        <a:spcAft>
          <a:spcPct val="0"/>
        </a:spcAft>
        <a:buChar char="»"/>
        <a:defRPr sz="1600">
          <a:solidFill>
            <a:schemeClr val="bg1"/>
          </a:solidFill>
          <a:latin typeface="+mn-lt"/>
        </a:defRPr>
      </a:lvl7pPr>
      <a:lvl8pPr marL="3429000" indent="-228600" algn="l" rtl="0" eaLnBrk="0" fontAlgn="base" hangingPunct="0">
        <a:spcBef>
          <a:spcPct val="20000"/>
        </a:spcBef>
        <a:spcAft>
          <a:spcPct val="0"/>
        </a:spcAft>
        <a:buChar char="»"/>
        <a:defRPr sz="1600">
          <a:solidFill>
            <a:schemeClr val="bg1"/>
          </a:solidFill>
          <a:latin typeface="+mn-lt"/>
        </a:defRPr>
      </a:lvl8pPr>
      <a:lvl9pPr marL="3886200" indent="-228600" algn="l" rtl="0" eaLnBrk="0" fontAlgn="base" hangingPunct="0">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76215" y="347663"/>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176215" y="1989138"/>
            <a:ext cx="10363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7"/>
          <p:cNvSpPr>
            <a:spLocks noChangeShapeType="1"/>
          </p:cNvSpPr>
          <p:nvPr/>
        </p:nvSpPr>
        <p:spPr bwMode="auto">
          <a:xfrm>
            <a:off x="0" y="762000"/>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
        <p:nvSpPr>
          <p:cNvPr id="1029" name="Line 8"/>
          <p:cNvSpPr>
            <a:spLocks noChangeShapeType="1"/>
          </p:cNvSpPr>
          <p:nvPr/>
        </p:nvSpPr>
        <p:spPr bwMode="auto">
          <a:xfrm>
            <a:off x="0" y="2085975"/>
            <a:ext cx="1016000" cy="0"/>
          </a:xfrm>
          <a:prstGeom prst="line">
            <a:avLst/>
          </a:prstGeom>
          <a:noFill/>
          <a:ln w="19050">
            <a:solidFill>
              <a:srgbClr val="F79900"/>
            </a:solidFill>
            <a:round/>
            <a:headEnd/>
            <a:tailEnd/>
          </a:ln>
          <a:effectLst/>
          <a:extLst/>
        </p:spPr>
        <p:txBody>
          <a:bodyPr wrap="none" anchor="ctr"/>
          <a:lstStyle/>
          <a:p>
            <a:pPr eaLnBrk="0" fontAlgn="base" hangingPunct="0">
              <a:spcBef>
                <a:spcPct val="0"/>
              </a:spcBef>
              <a:spcAft>
                <a:spcPct val="0"/>
              </a:spcAft>
              <a:defRPr/>
            </a:pPr>
            <a:endParaRPr lang="en-GB" sz="3600" b="1">
              <a:solidFill>
                <a:srgbClr val="000000"/>
              </a:solidFill>
              <a:latin typeface="Times" pitchFamily="18" charset="0"/>
            </a:endParaRPr>
          </a:p>
        </p:txBody>
      </p:sp>
    </p:spTree>
    <p:extLst>
      <p:ext uri="{BB962C8B-B14F-4D97-AF65-F5344CB8AC3E}">
        <p14:creationId xmlns:p14="http://schemas.microsoft.com/office/powerpoint/2010/main" val="251787496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ransition>
    <p:wipe dir="d"/>
  </p:transition>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eaLnBrk="0" fontAlgn="base" hangingPunct="0">
        <a:spcBef>
          <a:spcPct val="20000"/>
        </a:spcBef>
        <a:spcAft>
          <a:spcPct val="0"/>
        </a:spcAft>
        <a:buChar char="»"/>
        <a:defRPr sz="1600">
          <a:solidFill>
            <a:schemeClr val="bg1"/>
          </a:solidFill>
          <a:latin typeface="+mn-lt"/>
        </a:defRPr>
      </a:lvl6pPr>
      <a:lvl7pPr marL="2971800" indent="-228600" algn="l" rtl="0" eaLnBrk="0" fontAlgn="base" hangingPunct="0">
        <a:spcBef>
          <a:spcPct val="20000"/>
        </a:spcBef>
        <a:spcAft>
          <a:spcPct val="0"/>
        </a:spcAft>
        <a:buChar char="»"/>
        <a:defRPr sz="1600">
          <a:solidFill>
            <a:schemeClr val="bg1"/>
          </a:solidFill>
          <a:latin typeface="+mn-lt"/>
        </a:defRPr>
      </a:lvl7pPr>
      <a:lvl8pPr marL="3429000" indent="-228600" algn="l" rtl="0" eaLnBrk="0" fontAlgn="base" hangingPunct="0">
        <a:spcBef>
          <a:spcPct val="20000"/>
        </a:spcBef>
        <a:spcAft>
          <a:spcPct val="0"/>
        </a:spcAft>
        <a:buChar char="»"/>
        <a:defRPr sz="1600">
          <a:solidFill>
            <a:schemeClr val="bg1"/>
          </a:solidFill>
          <a:latin typeface="+mn-lt"/>
        </a:defRPr>
      </a:lvl8pPr>
      <a:lvl9pPr marL="3886200" indent="-228600" algn="l" rtl="0" eaLnBrk="0" fontAlgn="base" hangingPunct="0">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271" y="1377388"/>
            <a:ext cx="10515600" cy="4915835"/>
          </a:xfrm>
        </p:spPr>
        <p:txBody>
          <a:bodyPr>
            <a:normAutofit/>
          </a:bodyPr>
          <a:lstStyle/>
          <a:p>
            <a:pPr marL="0" indent="0" algn="ctr">
              <a:buNone/>
            </a:pPr>
            <a:endParaRPr lang="en-GB" sz="5400" dirty="0" smtClean="0"/>
          </a:p>
          <a:p>
            <a:pPr marL="0" indent="0" algn="ctr">
              <a:buNone/>
            </a:pPr>
            <a:r>
              <a:rPr lang="en-GB" sz="4400" b="1" dirty="0" smtClean="0">
                <a:solidFill>
                  <a:srgbClr val="0033CC"/>
                </a:solidFill>
              </a:rPr>
              <a:t>Assessing English Proficiency and Using Language Data for EAL Learners</a:t>
            </a:r>
          </a:p>
          <a:p>
            <a:pPr marL="0" indent="0" algn="ctr">
              <a:buNone/>
            </a:pPr>
            <a:endParaRPr lang="en-GB" b="1" dirty="0" smtClean="0">
              <a:solidFill>
                <a:srgbClr val="0033CC"/>
              </a:solidFill>
            </a:endParaRPr>
          </a:p>
          <a:p>
            <a:pPr marL="0" indent="0" algn="ctr">
              <a:buNone/>
            </a:pPr>
            <a:r>
              <a:rPr lang="en-GB" b="1" dirty="0" smtClean="0">
                <a:solidFill>
                  <a:srgbClr val="0033CC"/>
                </a:solidFill>
              </a:rPr>
              <a:t>EAL Briefing</a:t>
            </a:r>
          </a:p>
          <a:p>
            <a:pPr marL="0" indent="0" algn="ctr">
              <a:buNone/>
            </a:pPr>
            <a:r>
              <a:rPr lang="en-GB" b="1" dirty="0" smtClean="0">
                <a:solidFill>
                  <a:srgbClr val="0033CC"/>
                </a:solidFill>
              </a:rPr>
              <a:t>22</a:t>
            </a:r>
            <a:r>
              <a:rPr lang="en-GB" b="1" baseline="30000" dirty="0" smtClean="0">
                <a:solidFill>
                  <a:srgbClr val="0033CC"/>
                </a:solidFill>
              </a:rPr>
              <a:t>nd</a:t>
            </a:r>
            <a:r>
              <a:rPr lang="en-GB" b="1" dirty="0" smtClean="0">
                <a:solidFill>
                  <a:srgbClr val="0033CC"/>
                </a:solidFill>
              </a:rPr>
              <a:t> November 2018</a:t>
            </a:r>
          </a:p>
          <a:p>
            <a:pPr marL="0" indent="0" algn="ctr">
              <a:buNone/>
            </a:pPr>
            <a:r>
              <a:rPr lang="en-GB" b="1" dirty="0" smtClean="0">
                <a:solidFill>
                  <a:srgbClr val="0033CC"/>
                </a:solidFill>
              </a:rPr>
              <a:t>Lambeth Civic Centre</a:t>
            </a:r>
          </a:p>
          <a:p>
            <a:pPr marL="0" indent="0" algn="ctr">
              <a:buNone/>
            </a:pPr>
            <a:r>
              <a:rPr lang="en-GB" b="1" dirty="0" smtClean="0">
                <a:solidFill>
                  <a:srgbClr val="0033CC"/>
                </a:solidFill>
              </a:rPr>
              <a:t>Brixton</a:t>
            </a:r>
          </a:p>
        </p:txBody>
      </p:sp>
      <p:pic>
        <p:nvPicPr>
          <p:cNvPr id="4" name="Picture 3"/>
          <p:cNvPicPr>
            <a:picLocks noChangeAspect="1"/>
          </p:cNvPicPr>
          <p:nvPr/>
        </p:nvPicPr>
        <p:blipFill>
          <a:blip r:embed="rId2"/>
          <a:stretch>
            <a:fillRect/>
          </a:stretch>
        </p:blipFill>
        <p:spPr>
          <a:xfrm>
            <a:off x="9317920" y="617271"/>
            <a:ext cx="2017951" cy="890093"/>
          </a:xfrm>
          <a:prstGeom prst="rect">
            <a:avLst/>
          </a:prstGeom>
        </p:spPr>
      </p:pic>
    </p:spTree>
    <p:extLst>
      <p:ext uri="{BB962C8B-B14F-4D97-AF65-F5344CB8AC3E}">
        <p14:creationId xmlns:p14="http://schemas.microsoft.com/office/powerpoint/2010/main" val="172203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5400" dirty="0" smtClean="0">
                <a:solidFill>
                  <a:schemeClr val="accent1"/>
                </a:solidFill>
                <a:latin typeface="Arial Black" panose="020B0A04020102020204" pitchFamily="34" charset="0"/>
              </a:rPr>
              <a:t>What does the data tell us about </a:t>
            </a:r>
            <a:r>
              <a:rPr lang="en-GB" sz="5400" smtClean="0">
                <a:solidFill>
                  <a:schemeClr val="accent1"/>
                </a:solidFill>
                <a:latin typeface="Arial Black" panose="020B0A04020102020204" pitchFamily="34" charset="0"/>
              </a:rPr>
              <a:t>EAL  Attainment and </a:t>
            </a:r>
            <a:r>
              <a:rPr lang="en-GB" sz="5400">
                <a:solidFill>
                  <a:schemeClr val="accent1"/>
                </a:solidFill>
                <a:latin typeface="Arial Black" panose="020B0A04020102020204" pitchFamily="34" charset="0"/>
              </a:rPr>
              <a:t>L</a:t>
            </a:r>
            <a:r>
              <a:rPr lang="en-GB" sz="5400" smtClean="0">
                <a:solidFill>
                  <a:schemeClr val="accent1"/>
                </a:solidFill>
                <a:latin typeface="Arial Black" panose="020B0A04020102020204" pitchFamily="34" charset="0"/>
              </a:rPr>
              <a:t>anguage </a:t>
            </a:r>
            <a:r>
              <a:rPr lang="en-GB" sz="5400" dirty="0" smtClean="0">
                <a:solidFill>
                  <a:schemeClr val="accent1"/>
                </a:solidFill>
                <a:latin typeface="Arial Black" panose="020B0A04020102020204" pitchFamily="34" charset="0"/>
              </a:rPr>
              <a:t>Diversity?</a:t>
            </a:r>
            <a:endParaRPr lang="en-GB" sz="5400"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41851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Attainment by Region</a:t>
            </a:r>
            <a:endParaRPr lang="en-GB" b="1" dirty="0">
              <a:solidFill>
                <a:srgbClr val="0033CC"/>
              </a:solidFill>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00241" y="1529323"/>
            <a:ext cx="7275218" cy="5124625"/>
          </a:xfrm>
          <a:prstGeom prst="rect">
            <a:avLst/>
          </a:prstGeom>
          <a:noFill/>
        </p:spPr>
      </p:pic>
      <p:sp>
        <p:nvSpPr>
          <p:cNvPr id="5" name="TextBox 4"/>
          <p:cNvSpPr txBox="1"/>
          <p:nvPr/>
        </p:nvSpPr>
        <p:spPr>
          <a:xfrm>
            <a:off x="838200" y="1421747"/>
            <a:ext cx="3962041" cy="523220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smtClean="0"/>
              <a:t>Regions with largest gaps in EAL/non-EAL attainment have much lower levels of EAL</a:t>
            </a:r>
          </a:p>
          <a:p>
            <a:pPr marL="285750" indent="-285750">
              <a:spcAft>
                <a:spcPts val="600"/>
              </a:spcAft>
              <a:buFont typeface="Arial" panose="020B0604020202020204" pitchFamily="34" charset="0"/>
              <a:buChar char="•"/>
            </a:pPr>
            <a:r>
              <a:rPr lang="en-GB" sz="1600" dirty="0" smtClean="0"/>
              <a:t>EAL pupils in these regions achieving below the national average for all pupils.</a:t>
            </a:r>
          </a:p>
          <a:p>
            <a:pPr marL="285750" indent="-285750">
              <a:spcAft>
                <a:spcPts val="600"/>
              </a:spcAft>
              <a:buFont typeface="Arial" panose="020B0604020202020204" pitchFamily="34" charset="0"/>
              <a:buChar char="•"/>
            </a:pPr>
            <a:r>
              <a:rPr lang="en-GB" sz="1600" dirty="0" smtClean="0"/>
              <a:t>Both Inner London (56.8%) and Outer London (42.4%) have the highest levels of EAL pupils and the gap is much narrower. </a:t>
            </a:r>
          </a:p>
          <a:p>
            <a:pPr marL="285750" indent="-285750">
              <a:spcAft>
                <a:spcPts val="600"/>
              </a:spcAft>
              <a:buFont typeface="Arial" panose="020B0604020202020204" pitchFamily="34" charset="0"/>
              <a:buChar char="•"/>
            </a:pPr>
            <a:r>
              <a:rPr lang="en-GB" sz="1600" dirty="0" smtClean="0"/>
              <a:t>Inner London, EAL pupils perform as well as or better than non-EAL pupils and above the national average for all pupils.</a:t>
            </a:r>
          </a:p>
          <a:p>
            <a:pPr marL="542925" indent="-276225">
              <a:spcAft>
                <a:spcPts val="600"/>
              </a:spcAft>
              <a:buFont typeface="Wingdings" panose="05000000000000000000" pitchFamily="2" charset="2"/>
              <a:buChar char="Ø"/>
            </a:pPr>
            <a:r>
              <a:rPr lang="en-GB" sz="1600" dirty="0" smtClean="0"/>
              <a:t>More established ethnic minority communities = higher proficiency in English for many EAL pupils?</a:t>
            </a:r>
          </a:p>
          <a:p>
            <a:pPr marL="542925" indent="-276225">
              <a:spcAft>
                <a:spcPts val="600"/>
              </a:spcAft>
              <a:buFont typeface="Wingdings" panose="05000000000000000000" pitchFamily="2" charset="2"/>
              <a:buChar char="Ø"/>
            </a:pPr>
            <a:r>
              <a:rPr lang="en-GB" sz="1600" dirty="0" smtClean="0"/>
              <a:t>Good practice and targeted support by schools with high EAL</a:t>
            </a:r>
          </a:p>
          <a:p>
            <a:pPr marL="542925" indent="-276225">
              <a:spcAft>
                <a:spcPts val="600"/>
              </a:spcAft>
              <a:buFont typeface="Wingdings" panose="05000000000000000000" pitchFamily="2" charset="2"/>
              <a:buChar char="Ø"/>
            </a:pPr>
            <a:r>
              <a:rPr lang="en-GB" sz="1600" dirty="0" smtClean="0"/>
              <a:t>London schools are better funded and the extra funding has helped to provide the extra specialist support for pupils with EAL</a:t>
            </a:r>
          </a:p>
        </p:txBody>
      </p:sp>
    </p:spTree>
    <p:extLst>
      <p:ext uri="{BB962C8B-B14F-4D97-AF65-F5344CB8AC3E}">
        <p14:creationId xmlns:p14="http://schemas.microsoft.com/office/powerpoint/2010/main" val="1140930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Concerns </a:t>
            </a:r>
            <a:r>
              <a:rPr lang="en-GB" b="1" dirty="0">
                <a:solidFill>
                  <a:srgbClr val="0033CC"/>
                </a:solidFill>
              </a:rPr>
              <a:t>about using EAL and non-EAL categories for monitoring EAL attainment</a:t>
            </a:r>
            <a:endParaRPr lang="en-GB" b="1" dirty="0"/>
          </a:p>
        </p:txBody>
      </p:sp>
      <p:sp>
        <p:nvSpPr>
          <p:cNvPr id="3" name="Content Placeholder 2"/>
          <p:cNvSpPr>
            <a:spLocks noGrp="1"/>
          </p:cNvSpPr>
          <p:nvPr>
            <p:ph idx="1"/>
          </p:nvPr>
        </p:nvSpPr>
        <p:spPr>
          <a:xfrm>
            <a:off x="838199" y="1825624"/>
            <a:ext cx="11176591" cy="4617705"/>
          </a:xfrm>
        </p:spPr>
        <p:txBody>
          <a:bodyPr>
            <a:normAutofit fontScale="85000" lnSpcReduction="20000"/>
          </a:bodyPr>
          <a:lstStyle/>
          <a:p>
            <a:pPr>
              <a:spcBef>
                <a:spcPts val="1800"/>
              </a:spcBef>
            </a:pPr>
            <a:r>
              <a:rPr lang="en-GB" dirty="0" smtClean="0"/>
              <a:t>A need to be cautious when talking about EAL/Non-EAL and attainment</a:t>
            </a:r>
          </a:p>
          <a:p>
            <a:pPr>
              <a:spcBef>
                <a:spcPts val="1800"/>
              </a:spcBef>
            </a:pPr>
            <a:r>
              <a:rPr lang="en-GB" dirty="0"/>
              <a:t>EAL is a very heterogeneous group made up of pupils from many different ethnic and cultural backgrounds</a:t>
            </a:r>
            <a:r>
              <a:rPr lang="en-GB" dirty="0" smtClean="0"/>
              <a:t>. Some of these sub-groups of EAL pupils do very well academically, others perform very poorly.</a:t>
            </a:r>
          </a:p>
          <a:p>
            <a:pPr>
              <a:spcBef>
                <a:spcPts val="1800"/>
              </a:spcBef>
            </a:pPr>
            <a:r>
              <a:rPr lang="en-GB" dirty="0" smtClean="0"/>
              <a:t>Conflating all of these pupils into a single group, masks underachieving groups of pupils</a:t>
            </a:r>
          </a:p>
          <a:p>
            <a:pPr>
              <a:spcBef>
                <a:spcPts val="1800"/>
              </a:spcBef>
            </a:pPr>
            <a:r>
              <a:rPr lang="en-GB" dirty="0" smtClean="0"/>
              <a:t>Ethnicity and EAL map together very well and has allowed research to analyse different ethnic groups of pupils with EAL. </a:t>
            </a:r>
          </a:p>
          <a:p>
            <a:pPr>
              <a:spcBef>
                <a:spcPts val="1800"/>
              </a:spcBef>
            </a:pPr>
            <a:r>
              <a:rPr lang="en-GB" dirty="0" smtClean="0"/>
              <a:t>However, p</a:t>
            </a:r>
            <a:r>
              <a:rPr lang="en-GB" altLang="en-US" dirty="0" smtClean="0"/>
              <a:t>revious </a:t>
            </a:r>
            <a:r>
              <a:rPr lang="en-GB" altLang="en-US" dirty="0"/>
              <a:t>research has noted that the recording of ethnicity in England usually refers, confusingly, to a combination of national boundaries (Indian, Pakistani, Bangladeshi) but also colour (Black, White) and more general geographic distinctions, that supersede national boundaries (Black Caribbean, Black African</a:t>
            </a:r>
            <a:r>
              <a:rPr lang="en-GB" altLang="en-US" dirty="0" smtClean="0"/>
              <a:t>).</a:t>
            </a:r>
          </a:p>
          <a:p>
            <a:pPr>
              <a:spcBef>
                <a:spcPts val="1800"/>
              </a:spcBef>
            </a:pPr>
            <a:r>
              <a:rPr lang="en-GB" altLang="en-US" b="1" dirty="0" smtClean="0"/>
              <a:t>Language data instead can help to identify specific groups of pupils who may be high performing or underachieving  </a:t>
            </a:r>
            <a:endParaRPr lang="en-GB" altLang="en-US" b="1" dirty="0"/>
          </a:p>
          <a:p>
            <a:endParaRPr lang="en-GB" dirty="0"/>
          </a:p>
        </p:txBody>
      </p:sp>
    </p:spTree>
    <p:extLst>
      <p:ext uri="{BB962C8B-B14F-4D97-AF65-F5344CB8AC3E}">
        <p14:creationId xmlns:p14="http://schemas.microsoft.com/office/powerpoint/2010/main" val="376413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12938" y="218942"/>
            <a:ext cx="8729662" cy="824855"/>
          </a:xfrm>
        </p:spPr>
        <p:txBody>
          <a:bodyPr/>
          <a:lstStyle/>
          <a:p>
            <a:r>
              <a:rPr lang="en-GB" sz="2400" dirty="0">
                <a:solidFill>
                  <a:srgbClr val="0033CC"/>
                </a:solidFill>
              </a:rPr>
              <a:t/>
            </a:r>
            <a:br>
              <a:rPr lang="en-GB" sz="2400" dirty="0">
                <a:solidFill>
                  <a:srgbClr val="0033CC"/>
                </a:solidFill>
              </a:rPr>
            </a:br>
            <a:r>
              <a:rPr lang="en-GB" sz="2400" dirty="0">
                <a:solidFill>
                  <a:srgbClr val="0033CC"/>
                </a:solidFill>
              </a:rPr>
              <a:t>Black African Pupils GCSE Performance by Language Spoken at Home (20+ speakers)</a:t>
            </a:r>
            <a:br>
              <a:rPr lang="en-GB" sz="2400" dirty="0">
                <a:solidFill>
                  <a:srgbClr val="0033CC"/>
                </a:solidFill>
              </a:rPr>
            </a:br>
            <a:r>
              <a:rPr lang="en-GB" altLang="en-US" sz="2400" dirty="0">
                <a:solidFill>
                  <a:srgbClr val="0033CC"/>
                </a:solidFill>
              </a:rPr>
              <a:t> </a:t>
            </a:r>
            <a:endParaRPr lang="en-GB" altLang="en-US" sz="2400" dirty="0">
              <a:solidFill>
                <a:srgbClr val="FF0000"/>
              </a:solidFill>
            </a:endParaRPr>
          </a:p>
        </p:txBody>
      </p:sp>
      <p:sp>
        <p:nvSpPr>
          <p:cNvPr id="18435" name="Content Placeholder 2"/>
          <p:cNvSpPr>
            <a:spLocks noGrp="1"/>
          </p:cNvSpPr>
          <p:nvPr>
            <p:ph sz="half" idx="1"/>
          </p:nvPr>
        </p:nvSpPr>
        <p:spPr>
          <a:xfrm>
            <a:off x="1419046" y="1181820"/>
            <a:ext cx="4475343" cy="5676181"/>
          </a:xfrm>
        </p:spPr>
        <p:txBody>
          <a:bodyPr/>
          <a:lstStyle/>
          <a:p>
            <a:pPr marL="0" indent="0">
              <a:buNone/>
            </a:pPr>
            <a:endParaRPr lang="en-GB" altLang="en-US" sz="1600" b="1" dirty="0">
              <a:solidFill>
                <a:schemeClr val="tx1"/>
              </a:solidFill>
              <a:cs typeface="Arial" panose="020B0604020202020204" pitchFamily="34" charset="0"/>
            </a:endParaRPr>
          </a:p>
          <a:p>
            <a:pPr marL="0" indent="0">
              <a:buNone/>
            </a:pPr>
            <a:endParaRPr lang="en-GB" sz="1600" dirty="0"/>
          </a:p>
          <a:p>
            <a:pPr marL="0" indent="0">
              <a:buNone/>
            </a:pPr>
            <a:endParaRPr lang="en-GB" altLang="en-US" sz="1600" b="1" dirty="0">
              <a:solidFill>
                <a:schemeClr val="tx1"/>
              </a:solidFill>
              <a:cs typeface="Arial" panose="020B0604020202020204" pitchFamily="34" charset="0"/>
            </a:endParaRPr>
          </a:p>
        </p:txBody>
      </p:sp>
      <p:pic>
        <p:nvPicPr>
          <p:cNvPr id="18436" name="Picture 10"/>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207"/>
          <a:stretch/>
        </p:blipFill>
        <p:spPr>
          <a:xfrm>
            <a:off x="6219490" y="1468074"/>
            <a:ext cx="4735321" cy="4857226"/>
          </a:xfrm>
          <a:noFill/>
          <a:ln w="3175">
            <a:solidFill>
              <a:schemeClr val="tx1"/>
            </a:solidFill>
          </a:ln>
        </p:spPr>
      </p:pic>
      <p:sp>
        <p:nvSpPr>
          <p:cNvPr id="2" name="Rectangle 1"/>
          <p:cNvSpPr/>
          <p:nvPr/>
        </p:nvSpPr>
        <p:spPr bwMode="auto">
          <a:xfrm>
            <a:off x="6219490" y="1043797"/>
            <a:ext cx="3969743" cy="424277"/>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b="1" dirty="0">
                <a:solidFill>
                  <a:srgbClr val="FF0000"/>
                </a:solidFill>
                <a:cs typeface="Arial" panose="020B0604020202020204" pitchFamily="34" charset="0"/>
              </a:rPr>
              <a:t>Who are Black Africans?</a:t>
            </a:r>
          </a:p>
        </p:txBody>
      </p:sp>
      <p:pic>
        <p:nvPicPr>
          <p:cNvPr id="4" name="Picture 3"/>
          <p:cNvPicPr>
            <a:picLocks noChangeAspect="1"/>
          </p:cNvPicPr>
          <p:nvPr/>
        </p:nvPicPr>
        <p:blipFill rotWithShape="1">
          <a:blip r:embed="rId3"/>
          <a:srcRect l="3069" t="3140" r="3215" b="7918"/>
          <a:stretch/>
        </p:blipFill>
        <p:spPr>
          <a:xfrm>
            <a:off x="1329903" y="1174459"/>
            <a:ext cx="4820579" cy="5150842"/>
          </a:xfrm>
          <a:prstGeom prst="rect">
            <a:avLst/>
          </a:prstGeom>
          <a:ln w="3175">
            <a:solidFill>
              <a:schemeClr val="tx1"/>
            </a:solidFill>
          </a:ln>
        </p:spPr>
      </p:pic>
    </p:spTree>
    <p:extLst>
      <p:ext uri="{BB962C8B-B14F-4D97-AF65-F5344CB8AC3E}">
        <p14:creationId xmlns:p14="http://schemas.microsoft.com/office/powerpoint/2010/main" val="4079017176"/>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75" y="244700"/>
            <a:ext cx="8420100" cy="759853"/>
          </a:xfrm>
        </p:spPr>
        <p:txBody>
          <a:bodyPr/>
          <a:lstStyle/>
          <a:p>
            <a:r>
              <a:rPr lang="en-GB" altLang="en-US" sz="2000" dirty="0">
                <a:solidFill>
                  <a:schemeClr val="tx1"/>
                </a:solidFill>
              </a:rPr>
              <a:t/>
            </a:r>
            <a:br>
              <a:rPr lang="en-GB" altLang="en-US" sz="2000" dirty="0">
                <a:solidFill>
                  <a:schemeClr val="tx1"/>
                </a:solidFill>
              </a:rPr>
            </a:br>
            <a:r>
              <a:rPr lang="en-GB" altLang="en-US" sz="2000" dirty="0">
                <a:solidFill>
                  <a:schemeClr val="tx1"/>
                </a:solidFill>
              </a:rPr>
              <a:t>White Other Ethnic Group, Language Diversity and Attainment: </a:t>
            </a:r>
            <a:r>
              <a:rPr lang="en-GB" sz="2000" dirty="0">
                <a:solidFill>
                  <a:srgbClr val="FF0000"/>
                </a:solidFill>
                <a:latin typeface="+mn-lt"/>
                <a:cs typeface="Arial" panose="020B0604020202020204" pitchFamily="34" charset="0"/>
              </a:rPr>
              <a:t>White Other pupils GCSE performance by language spoken</a:t>
            </a:r>
            <a:r>
              <a:rPr lang="en-GB" sz="2000" dirty="0">
                <a:solidFill>
                  <a:srgbClr val="FF0000"/>
                </a:solidFill>
                <a:latin typeface="+mn-lt"/>
              </a:rPr>
              <a:t/>
            </a:r>
            <a:br>
              <a:rPr lang="en-GB" sz="2000" dirty="0">
                <a:solidFill>
                  <a:srgbClr val="FF0000"/>
                </a:solidFill>
                <a:latin typeface="+mn-lt"/>
              </a:rPr>
            </a:br>
            <a:endParaRPr lang="en-GB" sz="2000" dirty="0">
              <a:latin typeface="+mn-lt"/>
            </a:endParaRPr>
          </a:p>
        </p:txBody>
      </p:sp>
      <p:pic>
        <p:nvPicPr>
          <p:cNvPr id="5" name="Chart Placeholder 4" descr="https://upload.wikimedia.org/wikipedia/commons/f/f3/Rectified_Languages_of_Europe_map.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41504" y="1406749"/>
            <a:ext cx="5040385" cy="4633324"/>
          </a:xfrm>
          <a:ln w="3175">
            <a:solidFill>
              <a:schemeClr val="tx1"/>
            </a:solidFill>
          </a:ln>
        </p:spPr>
      </p:pic>
      <p:graphicFrame>
        <p:nvGraphicFramePr>
          <p:cNvPr id="6" name="Content Placeholder 5"/>
          <p:cNvGraphicFramePr>
            <a:graphicFrameLocks noGrp="1"/>
          </p:cNvGraphicFramePr>
          <p:nvPr>
            <p:ph sz="half" idx="1"/>
            <p:extLst/>
          </p:nvPr>
        </p:nvGraphicFramePr>
        <p:xfrm>
          <a:off x="1232854" y="1002425"/>
          <a:ext cx="4608207" cy="5537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1286330"/>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75" y="347664"/>
            <a:ext cx="8420100" cy="937673"/>
          </a:xfrm>
        </p:spPr>
        <p:txBody>
          <a:bodyPr/>
          <a:lstStyle/>
          <a:p>
            <a:r>
              <a:rPr lang="en-GB" sz="2800" i="1" dirty="0">
                <a:solidFill>
                  <a:schemeClr val="tx1"/>
                </a:solidFill>
              </a:rPr>
              <a:t/>
            </a:r>
            <a:br>
              <a:rPr lang="en-GB" sz="2800" i="1" dirty="0">
                <a:solidFill>
                  <a:schemeClr val="tx1"/>
                </a:solidFill>
              </a:rPr>
            </a:br>
            <a:r>
              <a:rPr lang="en-GB" sz="2800" dirty="0">
                <a:solidFill>
                  <a:srgbClr val="0033CC"/>
                </a:solidFill>
              </a:rPr>
              <a:t>GCSE Performance of Pakistani Pupils by Language Spoken (cohort over 20)</a:t>
            </a:r>
            <a:br>
              <a:rPr lang="en-GB" sz="2800" dirty="0">
                <a:solidFill>
                  <a:srgbClr val="0033CC"/>
                </a:solidFill>
              </a:rPr>
            </a:br>
            <a:endParaRPr lang="en-GB" sz="2800" dirty="0">
              <a:solidFill>
                <a:srgbClr val="0033CC"/>
              </a:solidFill>
            </a:endParaRPr>
          </a:p>
        </p:txBody>
      </p:sp>
      <p:graphicFrame>
        <p:nvGraphicFramePr>
          <p:cNvPr id="5" name="Content Placeholder 4"/>
          <p:cNvGraphicFramePr>
            <a:graphicFrameLocks noGrp="1"/>
          </p:cNvGraphicFramePr>
          <p:nvPr>
            <p:ph sz="half" idx="1"/>
            <p:extLst/>
          </p:nvPr>
        </p:nvGraphicFramePr>
        <p:xfrm>
          <a:off x="1462178" y="1492890"/>
          <a:ext cx="4494363" cy="4781313"/>
        </p:xfrm>
        <a:graphic>
          <a:graphicData uri="http://schemas.openxmlformats.org/drawingml/2006/table">
            <a:tbl>
              <a:tblPr firstRow="1" firstCol="1" bandRow="1">
                <a:tableStyleId>{69CF1AB2-1976-4502-BF36-3FF5EA218861}</a:tableStyleId>
              </a:tblPr>
              <a:tblGrid>
                <a:gridCol w="2018581"/>
                <a:gridCol w="1526876"/>
                <a:gridCol w="948906"/>
              </a:tblGrid>
              <a:tr h="1176693">
                <a:tc>
                  <a:txBody>
                    <a:bodyPr/>
                    <a:lstStyle/>
                    <a:p>
                      <a:pPr>
                        <a:spcAft>
                          <a:spcPts val="0"/>
                        </a:spcAft>
                      </a:pPr>
                      <a:r>
                        <a:rPr lang="en-GB" sz="1600" dirty="0">
                          <a:effectLst/>
                          <a:latin typeface="+mn-lt"/>
                        </a:rPr>
                        <a:t>Language</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dirty="0">
                          <a:effectLst/>
                          <a:latin typeface="+mn-lt"/>
                        </a:rPr>
                        <a:t>5+ GCSE including English and Maths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dirty="0">
                          <a:effectLst/>
                          <a:latin typeface="+mn-lt"/>
                        </a:rPr>
                        <a:t>Cohort</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Urdu</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a:effectLst/>
                          <a:latin typeface="+mn-lt"/>
                        </a:rPr>
                        <a:t>53%</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6297</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English</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58%</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4162</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a:effectLst/>
                          <a:latin typeface="+mn-lt"/>
                        </a:rPr>
                        <a:t>Panjabi</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smtClean="0">
                          <a:effectLst/>
                          <a:latin typeface="+mn-lt"/>
                        </a:rPr>
                        <a:t>43%</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smtClean="0">
                          <a:effectLst/>
                          <a:latin typeface="+mn-lt"/>
                        </a:rPr>
                        <a:t>4855</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a:effectLst/>
                          <a:latin typeface="+mn-lt"/>
                        </a:rPr>
                        <a:t>Other than English</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52%</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2361</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Pashto/</a:t>
                      </a:r>
                      <a:r>
                        <a:rPr lang="en-GB" sz="1600" b="1" dirty="0" err="1">
                          <a:effectLst/>
                          <a:latin typeface="+mn-lt"/>
                        </a:rPr>
                        <a:t>Pakhto</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48%</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425</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err="1">
                          <a:effectLst/>
                          <a:latin typeface="+mn-lt"/>
                        </a:rPr>
                        <a:t>Pahari</a:t>
                      </a:r>
                      <a:r>
                        <a:rPr lang="en-GB" sz="1600" b="1" dirty="0">
                          <a:effectLst/>
                          <a:latin typeface="+mn-lt"/>
                        </a:rPr>
                        <a:t> (Pakistan)</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41%</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117</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err="1">
                          <a:effectLst/>
                          <a:latin typeface="+mn-lt"/>
                        </a:rPr>
                        <a:t>Hindko</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59%</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56</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Kashmiri</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45%</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33</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a:effectLst/>
                          <a:latin typeface="+mn-lt"/>
                        </a:rPr>
                        <a:t>Bengali</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smtClean="0">
                          <a:effectLst/>
                          <a:latin typeface="+mn-lt"/>
                        </a:rPr>
                        <a:t>56%</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smtClean="0">
                          <a:effectLst/>
                          <a:latin typeface="+mn-lt"/>
                          <a:ea typeface="+mn-ea"/>
                          <a:cs typeface="+mn-cs"/>
                        </a:rPr>
                        <a:t>36</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Gujarati</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58%</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26</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a:effectLst/>
                          <a:latin typeface="+mn-lt"/>
                        </a:rPr>
                        <a:t>All Pakistani</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a:effectLst/>
                          <a:latin typeface="+mn-lt"/>
                        </a:rPr>
                        <a:t>51%</a:t>
                      </a:r>
                      <a:endParaRPr lang="en-GB" sz="16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18517</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r h="300385">
                <a:tc>
                  <a:txBody>
                    <a:bodyPr/>
                    <a:lstStyle/>
                    <a:p>
                      <a:pPr>
                        <a:spcAft>
                          <a:spcPts val="0"/>
                        </a:spcAft>
                      </a:pPr>
                      <a:r>
                        <a:rPr lang="en-GB" sz="1600" b="1" dirty="0">
                          <a:effectLst/>
                          <a:latin typeface="+mn-lt"/>
                        </a:rPr>
                        <a:t>National</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57%</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600" b="1" dirty="0">
                          <a:effectLst/>
                          <a:latin typeface="+mn-lt"/>
                        </a:rPr>
                        <a:t>558432</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9218" name="Picture 2" descr="http://pakembjordan.pk/wp-content/uploads/2015/12/Pakistani-language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27602" y="1492885"/>
            <a:ext cx="4894872" cy="479047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143001"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sz="3600">
              <a:solidFill>
                <a:srgbClr val="000000"/>
              </a:solidFill>
              <a:latin typeface="Times" pitchFamily="18" charset="0"/>
            </a:endParaRPr>
          </a:p>
        </p:txBody>
      </p:sp>
      <p:sp>
        <p:nvSpPr>
          <p:cNvPr id="7" name="Rectangle 6"/>
          <p:cNvSpPr/>
          <p:nvPr/>
        </p:nvSpPr>
        <p:spPr bwMode="auto">
          <a:xfrm>
            <a:off x="3920706" y="6274197"/>
            <a:ext cx="2035834" cy="42563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b="1" dirty="0">
                <a:solidFill>
                  <a:srgbClr val="32681D"/>
                </a:solidFill>
                <a:cs typeface="Arial" panose="020B0604020202020204" pitchFamily="34" charset="0"/>
              </a:rPr>
              <a:t>Source: NPD 2014</a:t>
            </a:r>
          </a:p>
        </p:txBody>
      </p:sp>
    </p:spTree>
    <p:extLst>
      <p:ext uri="{BB962C8B-B14F-4D97-AF65-F5344CB8AC3E}">
        <p14:creationId xmlns:p14="http://schemas.microsoft.com/office/powerpoint/2010/main" val="4154892880"/>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475" y="481808"/>
            <a:ext cx="8420100" cy="1041190"/>
          </a:xfrm>
        </p:spPr>
        <p:txBody>
          <a:bodyPr/>
          <a:lstStyle/>
          <a:p>
            <a:r>
              <a:rPr lang="en-GB" sz="2400" dirty="0">
                <a:solidFill>
                  <a:srgbClr val="0033CC"/>
                </a:solidFill>
              </a:rPr>
              <a:t>Key Stage 2 Performance of Indian Pupils by Language Spoken (Reading, Writing and Maths- Level 4+)</a:t>
            </a:r>
            <a:br>
              <a:rPr lang="en-GB" sz="2400" dirty="0">
                <a:solidFill>
                  <a:srgbClr val="0033CC"/>
                </a:solidFill>
              </a:rPr>
            </a:br>
            <a:endParaRPr lang="en-GB" sz="2400" dirty="0">
              <a:solidFill>
                <a:srgbClr val="0033CC"/>
              </a:solidFill>
            </a:endParaRPr>
          </a:p>
        </p:txBody>
      </p:sp>
      <p:graphicFrame>
        <p:nvGraphicFramePr>
          <p:cNvPr id="5" name="Content Placeholder 4"/>
          <p:cNvGraphicFramePr>
            <a:graphicFrameLocks noGrp="1"/>
          </p:cNvGraphicFramePr>
          <p:nvPr>
            <p:ph sz="half" idx="1"/>
            <p:extLst/>
          </p:nvPr>
        </p:nvGraphicFramePr>
        <p:xfrm>
          <a:off x="1561781" y="1452094"/>
          <a:ext cx="4362945" cy="4670192"/>
        </p:xfrm>
        <a:graphic>
          <a:graphicData uri="http://schemas.openxmlformats.org/drawingml/2006/table">
            <a:tbl>
              <a:tblPr>
                <a:tableStyleId>{69CF1AB2-1976-4502-BF36-3FF5EA218861}</a:tableStyleId>
              </a:tblPr>
              <a:tblGrid>
                <a:gridCol w="2119348"/>
                <a:gridCol w="973695"/>
                <a:gridCol w="1269902"/>
              </a:tblGrid>
              <a:tr h="291887">
                <a:tc>
                  <a:txBody>
                    <a:bodyPr/>
                    <a:lstStyle/>
                    <a:p>
                      <a:pPr algn="l" fontAlgn="ctr"/>
                      <a:r>
                        <a:rPr lang="en-GB" sz="1600" b="1" u="none" strike="noStrike" dirty="0" smtClean="0">
                          <a:effectLst/>
                        </a:rPr>
                        <a:t>Indian Languages</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GB" sz="1600" b="1" u="none" strike="noStrike" dirty="0">
                          <a:effectLst/>
                        </a:rPr>
                        <a:t>RWM 4+</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Pupil No.</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Gujarati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86%</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3532</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Panjabi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82%</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3528</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English</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89%</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3116</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Malayalam</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93%</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878</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Hindi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93%</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773</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Urdu</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88%</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392</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Tamil</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89%</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360</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Konkani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83%</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151</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Telugu</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97%</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151</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Bengali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93%</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123</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Marathi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94%</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88</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err="1">
                          <a:effectLst/>
                        </a:rPr>
                        <a:t>Katchi</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89%</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61</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dirty="0">
                          <a:effectLst/>
                        </a:rPr>
                        <a:t>Kannada</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98%</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43</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a:effectLst/>
                        </a:rPr>
                        <a:t>All Indian</a:t>
                      </a:r>
                      <a:endParaRPr lang="en-GB" sz="16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87%</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14230</a:t>
                      </a:r>
                      <a:endParaRPr lang="en-GB" sz="1600" b="1" i="0" u="none" strike="noStrike" dirty="0">
                        <a:solidFill>
                          <a:srgbClr val="000000"/>
                        </a:solidFill>
                        <a:effectLst/>
                        <a:latin typeface="Calibri" panose="020F0502020204030204" pitchFamily="34" charset="0"/>
                      </a:endParaRPr>
                    </a:p>
                  </a:txBody>
                  <a:tcPr marL="7620" marR="7620" marT="7620" marB="0" anchor="ctr"/>
                </a:tc>
              </a:tr>
              <a:tr h="291887">
                <a:tc>
                  <a:txBody>
                    <a:bodyPr/>
                    <a:lstStyle/>
                    <a:p>
                      <a:pPr algn="l" fontAlgn="ctr"/>
                      <a:r>
                        <a:rPr lang="en-GB" sz="1600" b="1" u="none" strike="noStrike">
                          <a:effectLst/>
                        </a:rPr>
                        <a:t>National</a:t>
                      </a:r>
                      <a:endParaRPr lang="en-GB" sz="16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79%</a:t>
                      </a:r>
                      <a:endParaRPr lang="en-GB"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GB" sz="1600" b="1" u="none" strike="noStrike" dirty="0">
                          <a:effectLst/>
                        </a:rPr>
                        <a:t>550969</a:t>
                      </a:r>
                      <a:endParaRPr lang="en-GB" sz="1600" b="1" i="0" u="none" strike="noStrike" dirty="0">
                        <a:solidFill>
                          <a:srgbClr val="000000"/>
                        </a:solidFill>
                        <a:effectLst/>
                        <a:latin typeface="Calibri" panose="020F0502020204030204" pitchFamily="34" charset="0"/>
                      </a:endParaRPr>
                    </a:p>
                  </a:txBody>
                  <a:tcPr marL="7620" marR="7620" marT="7620" marB="0" anchor="ctr"/>
                </a:tc>
              </a:tr>
            </a:tbl>
          </a:graphicData>
        </a:graphic>
      </p:graphicFrame>
      <p:pic>
        <p:nvPicPr>
          <p:cNvPr id="10242" name="Picture 2" descr="https://upload.wikimedia.org/wikipedia/commons/thumb/3/3c/Language_region_maps_of_India.svg/400px-Language_region_maps_of_India.svg.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8340" y="1452094"/>
            <a:ext cx="4504889" cy="491788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3690799" y="6122286"/>
            <a:ext cx="2527540" cy="33643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1600" b="1" dirty="0">
                <a:solidFill>
                  <a:srgbClr val="32681D"/>
                </a:solidFill>
              </a:rPr>
              <a:t>Source: NPD 2014</a:t>
            </a:r>
          </a:p>
        </p:txBody>
      </p:sp>
    </p:spTree>
    <p:extLst>
      <p:ext uri="{BB962C8B-B14F-4D97-AF65-F5344CB8AC3E}">
        <p14:creationId xmlns:p14="http://schemas.microsoft.com/office/powerpoint/2010/main" val="150679468"/>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052" y="252605"/>
            <a:ext cx="8915400" cy="894709"/>
          </a:xfrm>
        </p:spPr>
        <p:txBody>
          <a:bodyPr/>
          <a:lstStyle/>
          <a:p>
            <a:r>
              <a:rPr lang="en-GB" altLang="en-US" sz="2400" dirty="0">
                <a:solidFill>
                  <a:srgbClr val="0033CC"/>
                </a:solidFill>
              </a:rPr>
              <a:t>School Funding and EAL Proficiency Issues: </a:t>
            </a:r>
            <a:r>
              <a:rPr lang="en-GB" altLang="en-US" sz="2400" dirty="0">
                <a:solidFill>
                  <a:srgbClr val="FF0000"/>
                </a:solidFill>
              </a:rPr>
              <a:t>H</a:t>
            </a:r>
            <a:r>
              <a:rPr lang="en-GB" sz="2400" dirty="0">
                <a:solidFill>
                  <a:srgbClr val="FF0000"/>
                </a:solidFill>
              </a:rPr>
              <a:t>ow long does it take to acquire English proficiency for EAL pupils?</a:t>
            </a:r>
            <a:endParaRPr lang="en-GB" sz="2400" dirty="0"/>
          </a:p>
        </p:txBody>
      </p:sp>
      <p:sp>
        <p:nvSpPr>
          <p:cNvPr id="4" name="Content Placeholder 3"/>
          <p:cNvSpPr>
            <a:spLocks noGrp="1"/>
          </p:cNvSpPr>
          <p:nvPr>
            <p:ph sz="half" idx="2"/>
          </p:nvPr>
        </p:nvSpPr>
        <p:spPr>
          <a:xfrm>
            <a:off x="1617374" y="1380226"/>
            <a:ext cx="9372756" cy="5141344"/>
          </a:xfrm>
        </p:spPr>
        <p:txBody>
          <a:bodyPr/>
          <a:lstStyle/>
          <a:p>
            <a:pPr>
              <a:spcBef>
                <a:spcPts val="0"/>
              </a:spcBef>
            </a:pPr>
            <a:r>
              <a:rPr lang="en-GB" altLang="en-US" sz="1600" b="1" dirty="0">
                <a:solidFill>
                  <a:schemeClr val="tx1"/>
                </a:solidFill>
              </a:rPr>
              <a:t>One of the most commonly asked questions about the education of EAL students not fluent in English is how long they need special language support.</a:t>
            </a:r>
          </a:p>
          <a:p>
            <a:pPr>
              <a:spcBef>
                <a:spcPts val="0"/>
              </a:spcBef>
            </a:pPr>
            <a:endParaRPr lang="en-GB" altLang="en-US" sz="800" b="1" dirty="0">
              <a:solidFill>
                <a:schemeClr val="tx1"/>
              </a:solidFill>
            </a:endParaRPr>
          </a:p>
          <a:p>
            <a:pPr>
              <a:spcBef>
                <a:spcPts val="0"/>
              </a:spcBef>
            </a:pPr>
            <a:r>
              <a:rPr lang="en-GB" altLang="en-US" sz="1600" b="1" dirty="0">
                <a:solidFill>
                  <a:schemeClr val="tx1"/>
                </a:solidFill>
              </a:rPr>
              <a:t>For pupils to have full access to the curriculum, they need to be fluent in English. Local Authorities and schools have an obligation to provide appropriate services to EAL students to learn English.</a:t>
            </a:r>
          </a:p>
          <a:p>
            <a:pPr>
              <a:spcBef>
                <a:spcPts val="0"/>
              </a:spcBef>
            </a:pPr>
            <a:endParaRPr lang="en-GB" altLang="en-US" sz="800" b="1" dirty="0">
              <a:solidFill>
                <a:schemeClr val="tx1"/>
              </a:solidFill>
            </a:endParaRPr>
          </a:p>
          <a:p>
            <a:pPr>
              <a:spcBef>
                <a:spcPts val="0"/>
              </a:spcBef>
            </a:pPr>
            <a:r>
              <a:rPr lang="en-GB" altLang="en-US" sz="1600" b="1" dirty="0">
                <a:solidFill>
                  <a:schemeClr val="tx1"/>
                </a:solidFill>
              </a:rPr>
              <a:t>No previous research on how long it takes to acquire English fluency in UK because of lack of data but in Lambeth w</a:t>
            </a:r>
            <a:r>
              <a:rPr lang="en-US" altLang="en-US" sz="1600" b="1" dirty="0">
                <a:solidFill>
                  <a:schemeClr val="tx1"/>
                </a:solidFill>
              </a:rPr>
              <a:t>e tracked backwards 940  year 6-11 EAL pupils in the LA who were fully fluent in English, year by year, to establish how long each pupil was at a particular stage of English fluency and how long it took overall to become fully fluent from the time they were first assessed when they started school.</a:t>
            </a:r>
          </a:p>
          <a:p>
            <a:pPr>
              <a:lnSpc>
                <a:spcPct val="80000"/>
              </a:lnSpc>
            </a:pPr>
            <a:endParaRPr lang="en-US" altLang="en-US" sz="800" b="1" dirty="0">
              <a:solidFill>
                <a:schemeClr val="tx1"/>
              </a:solidFill>
            </a:endParaRPr>
          </a:p>
          <a:p>
            <a:pPr>
              <a:spcBef>
                <a:spcPts val="0"/>
              </a:spcBef>
            </a:pPr>
            <a:r>
              <a:rPr lang="en-GB" altLang="en-US" sz="1600" b="1" dirty="0">
                <a:solidFill>
                  <a:srgbClr val="CC3300"/>
                </a:solidFill>
              </a:rPr>
              <a:t>The Lambeth study suggests</a:t>
            </a:r>
            <a:r>
              <a:rPr lang="en-US" altLang="en-US" sz="1600" b="1" dirty="0">
                <a:solidFill>
                  <a:srgbClr val="CC3300"/>
                </a:solidFill>
              </a:rPr>
              <a:t> </a:t>
            </a:r>
            <a:r>
              <a:rPr lang="en-GB" altLang="en-US" sz="1600" b="1" dirty="0">
                <a:solidFill>
                  <a:srgbClr val="CC3300"/>
                </a:solidFill>
              </a:rPr>
              <a:t>i</a:t>
            </a:r>
            <a:r>
              <a:rPr lang="en-GB" sz="1600" b="1" dirty="0">
                <a:solidFill>
                  <a:srgbClr val="CC3300"/>
                </a:solidFill>
              </a:rPr>
              <a:t>t takes about 5 to 7 years</a:t>
            </a:r>
            <a:r>
              <a:rPr lang="en-GB" sz="1600" b="1" dirty="0">
                <a:solidFill>
                  <a:schemeClr val="tx1"/>
                </a:solidFill>
              </a:rPr>
              <a:t>, on average, for EAL pupils to acquire academic English fluency.  </a:t>
            </a:r>
          </a:p>
          <a:p>
            <a:pPr marL="457200" lvl="1" indent="0">
              <a:spcBef>
                <a:spcPts val="0"/>
              </a:spcBef>
              <a:buNone/>
            </a:pPr>
            <a:endParaRPr lang="en-US" altLang="en-US" sz="800" b="1" dirty="0">
              <a:solidFill>
                <a:schemeClr val="tx1"/>
              </a:solidFill>
            </a:endParaRPr>
          </a:p>
          <a:p>
            <a:pPr>
              <a:spcBef>
                <a:spcPts val="0"/>
              </a:spcBef>
            </a:pPr>
            <a:r>
              <a:rPr lang="en-US" altLang="en-US" sz="1600" b="1" dirty="0">
                <a:solidFill>
                  <a:schemeClr val="tx1"/>
                </a:solidFill>
              </a:rPr>
              <a:t>However there is a variation how long it takes at each stage of fluency. Longitudinal data in the LA shows that it takes about 1.5 years to complete beginner stage 1 level of fluency, about 2 years to complete stage 2 in becoming familiar with English and another </a:t>
            </a:r>
            <a:r>
              <a:rPr lang="en-GB" sz="1600" b="1" dirty="0">
                <a:solidFill>
                  <a:schemeClr val="tx1"/>
                </a:solidFill>
              </a:rPr>
              <a:t>two-and-a-half years</a:t>
            </a:r>
            <a:r>
              <a:rPr lang="en-US" altLang="en-US" sz="1600" b="1" dirty="0">
                <a:solidFill>
                  <a:schemeClr val="tx1"/>
                </a:solidFill>
              </a:rPr>
              <a:t>  to complete stage 3-becoming a confident user of English.</a:t>
            </a:r>
          </a:p>
          <a:p>
            <a:pPr>
              <a:spcBef>
                <a:spcPts val="0"/>
              </a:spcBef>
            </a:pPr>
            <a:endParaRPr lang="en-GB" altLang="en-US" sz="800" b="1" dirty="0">
              <a:solidFill>
                <a:schemeClr val="tx1"/>
              </a:solidFill>
            </a:endParaRPr>
          </a:p>
          <a:p>
            <a:pPr>
              <a:spcBef>
                <a:spcPts val="0"/>
              </a:spcBef>
            </a:pPr>
            <a:r>
              <a:rPr lang="en-GB" altLang="en-US" sz="1600" b="1" dirty="0">
                <a:solidFill>
                  <a:schemeClr val="tx1"/>
                </a:solidFill>
              </a:rPr>
              <a:t>It makes more sense to set aside the seven years of primary and secondary schooling as a reasonable time frame for students to gain English proficiency. </a:t>
            </a:r>
          </a:p>
          <a:p>
            <a:endParaRPr lang="en-GB" sz="1600" b="1" dirty="0">
              <a:solidFill>
                <a:schemeClr val="tx1"/>
              </a:solidFill>
            </a:endParaRPr>
          </a:p>
        </p:txBody>
      </p:sp>
    </p:spTree>
    <p:extLst>
      <p:ext uri="{BB962C8B-B14F-4D97-AF65-F5344CB8AC3E}">
        <p14:creationId xmlns:p14="http://schemas.microsoft.com/office/powerpoint/2010/main" val="322795707"/>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1829278" y="165017"/>
            <a:ext cx="8608725" cy="901700"/>
          </a:xfrm>
        </p:spPr>
        <p:txBody>
          <a:bodyPr/>
          <a:lstStyle/>
          <a:p>
            <a:r>
              <a:rPr lang="en-GB" altLang="en-US" sz="2400" dirty="0">
                <a:solidFill>
                  <a:srgbClr val="0033CC"/>
                </a:solidFill>
              </a:rPr>
              <a:t>H</a:t>
            </a:r>
            <a:r>
              <a:rPr lang="en-GB" sz="2400" dirty="0">
                <a:solidFill>
                  <a:srgbClr val="0033CC"/>
                </a:solidFill>
              </a:rPr>
              <a:t>ow long does it take to acquire English proficiency for EAL pupils? </a:t>
            </a:r>
            <a:r>
              <a:rPr lang="en-GB" altLang="en-US" sz="2400" dirty="0">
                <a:solidFill>
                  <a:srgbClr val="FF0000"/>
                </a:solidFill>
              </a:rPr>
              <a:t>Length of  time needed </a:t>
            </a:r>
            <a:r>
              <a:rPr lang="en-US" altLang="en-US" sz="2400" dirty="0">
                <a:solidFill>
                  <a:srgbClr val="FF0000"/>
                </a:solidFill>
              </a:rPr>
              <a:t>by languages spoken</a:t>
            </a:r>
            <a:endParaRPr lang="en-GB" altLang="en-US" sz="2400" dirty="0">
              <a:solidFill>
                <a:srgbClr val="FF0000"/>
              </a:solidFill>
            </a:endParaRPr>
          </a:p>
        </p:txBody>
      </p:sp>
      <p:graphicFrame>
        <p:nvGraphicFramePr>
          <p:cNvPr id="603139" name="Group 3"/>
          <p:cNvGraphicFramePr>
            <a:graphicFrameLocks noGrp="1"/>
          </p:cNvGraphicFramePr>
          <p:nvPr>
            <p:ph idx="1"/>
            <p:extLst/>
          </p:nvPr>
        </p:nvGraphicFramePr>
        <p:xfrm>
          <a:off x="1783889" y="1235513"/>
          <a:ext cx="8699500" cy="5258753"/>
        </p:xfrm>
        <a:graphic>
          <a:graphicData uri="http://schemas.openxmlformats.org/drawingml/2006/table">
            <a:tbl>
              <a:tblPr/>
              <a:tblGrid>
                <a:gridCol w="1573213"/>
                <a:gridCol w="1412875"/>
                <a:gridCol w="1487487"/>
                <a:gridCol w="1573213"/>
                <a:gridCol w="1450975"/>
                <a:gridCol w="1201737"/>
              </a:tblGrid>
              <a:tr h="327025">
                <a:tc rowSpan="3">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Languages spoken by Year 6-11 EAL students in 2011</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years at each stages of  fluency in English</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rowSpan="3">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speakers</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vMerge="1">
                  <a:txBody>
                    <a:bodyPr/>
                    <a:lstStyle/>
                    <a:p>
                      <a:endParaRPr lang="en-GB"/>
                    </a:p>
                  </a:txBody>
                  <a:tcPr/>
                </a:tc>
                <a:tc rowSpan="2">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Stage 1- Beginners and  </a:t>
                      </a:r>
                      <a:r>
                        <a:rPr kumimoji="0" lang="en-US" altLang="en-US"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New to English</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Stage 2</a:t>
                      </a:r>
                      <a:r>
                        <a:rPr kumimoji="0" lang="en-US" altLang="en-US"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-Becoming familiar with English</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Stage 3-</a:t>
                      </a:r>
                      <a:r>
                        <a:rPr kumimoji="0" lang="en-US" altLang="en-US"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Becoming confident as user of English</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Total Years in</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Stage 1 – 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vMerge="1">
                  <a:txBody>
                    <a:bodyPr/>
                    <a:lstStyle/>
                    <a:p>
                      <a:endParaRPr lang="en-GB"/>
                    </a:p>
                  </a:txBody>
                  <a:tcPr/>
                </a:tc>
              </a:tr>
              <a:tr h="44291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Turkish</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endParaRPr kumimoji="0" lang="en-US"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7.6</a:t>
                      </a:r>
                      <a:endParaRPr kumimoji="0" lang="en-US"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Lingala</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1.9</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2.9</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7.5</a:t>
                      </a:r>
                      <a:endParaRPr kumimoji="0" lang="en-US"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Spanish</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2.6</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2.7</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6.8</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91</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Bengali</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2.3</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6.7</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Portuguese</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2.2</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2.6</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6.4</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265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Chinese</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2.2</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6.4</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Twi-Fante</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5.9</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42</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French</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2.8</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5.8</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52</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Yoruba</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2.3</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38</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Somali</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1.9</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2.1</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93</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Polish</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4.6</a:t>
                      </a:r>
                      <a:endParaRPr kumimoji="0" lang="en-GB" altLang="en-US" sz="16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22</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l" defTabSz="914400" rtl="0" eaLnBrk="0" fontAlgn="t"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Average</a:t>
                      </a:r>
                      <a:endPar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1.5</a:t>
                      </a:r>
                      <a:endParaRPr kumimoji="0" lang="en-GB" altLang="en-US" sz="1600" b="0" i="0" u="none" strike="noStrike" cap="none" normalizeH="0" baseline="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2.1</a:t>
                      </a:r>
                      <a:endParaRPr kumimoji="0" lang="en-GB" altLang="en-US" sz="1600" b="0" i="0" u="none" strike="noStrike" cap="none" normalizeH="0" baseline="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2.6</a:t>
                      </a:r>
                      <a:endParaRPr kumimoji="0" lang="en-GB" altLang="en-US" sz="1600" b="0" i="0" u="none" strike="noStrike" cap="none" normalizeH="0" baseline="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6.2</a:t>
                      </a:r>
                      <a:endParaRPr kumimoji="0" lang="en-GB" altLang="en-US" sz="1600" b="0"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000">
                          <a:solidFill>
                            <a:schemeClr val="bg1"/>
                          </a:solidFill>
                          <a:latin typeface="Arial" panose="020B0604020202020204" pitchFamily="34" charset="0"/>
                        </a:defRPr>
                      </a:lvl1pPr>
                      <a:lvl2pPr marL="742950" indent="-285750">
                        <a:spcBef>
                          <a:spcPct val="20000"/>
                        </a:spcBef>
                        <a:defRPr>
                          <a:solidFill>
                            <a:schemeClr val="bg1"/>
                          </a:solidFill>
                          <a:latin typeface="Arial" panose="020B0604020202020204" pitchFamily="34" charset="0"/>
                        </a:defRPr>
                      </a:lvl2pPr>
                      <a:lvl3pPr marL="1143000" indent="-228600">
                        <a:spcBef>
                          <a:spcPct val="20000"/>
                        </a:spcBef>
                        <a:defRPr sz="1600">
                          <a:solidFill>
                            <a:schemeClr val="bg1"/>
                          </a:solidFill>
                          <a:latin typeface="Arial" panose="020B0604020202020204" pitchFamily="34" charset="0"/>
                        </a:defRPr>
                      </a:lvl3pPr>
                      <a:lvl4pPr marL="1600200" indent="-228600">
                        <a:spcBef>
                          <a:spcPct val="20000"/>
                        </a:spcBef>
                        <a:defRPr sz="1400">
                          <a:solidFill>
                            <a:schemeClr val="bg1"/>
                          </a:solidFill>
                          <a:latin typeface="Arial" panose="020B0604020202020204" pitchFamily="34" charset="0"/>
                        </a:defRPr>
                      </a:lvl4pPr>
                      <a:lvl5pPr marL="2057400" indent="-228600">
                        <a:spcBef>
                          <a:spcPct val="20000"/>
                        </a:spcBef>
                        <a:defRPr sz="1400">
                          <a:solidFill>
                            <a:schemeClr val="bg1"/>
                          </a:solidFill>
                          <a:latin typeface="Arial" panose="020B0604020202020204" pitchFamily="34" charset="0"/>
                        </a:defRPr>
                      </a:lvl5pPr>
                      <a:lvl6pPr marL="2514600" indent="-228600" eaLnBrk="0" fontAlgn="base" hangingPunct="0">
                        <a:spcBef>
                          <a:spcPct val="20000"/>
                        </a:spcBef>
                        <a:spcAft>
                          <a:spcPct val="0"/>
                        </a:spcAft>
                        <a:defRPr sz="1400">
                          <a:solidFill>
                            <a:schemeClr val="bg1"/>
                          </a:solidFill>
                          <a:latin typeface="Arial" panose="020B0604020202020204" pitchFamily="34" charset="0"/>
                        </a:defRPr>
                      </a:lvl6pPr>
                      <a:lvl7pPr marL="2971800" indent="-228600" eaLnBrk="0" fontAlgn="base" hangingPunct="0">
                        <a:spcBef>
                          <a:spcPct val="20000"/>
                        </a:spcBef>
                        <a:spcAft>
                          <a:spcPct val="0"/>
                        </a:spcAft>
                        <a:defRPr sz="1400">
                          <a:solidFill>
                            <a:schemeClr val="bg1"/>
                          </a:solidFill>
                          <a:latin typeface="Arial" panose="020B0604020202020204" pitchFamily="34" charset="0"/>
                        </a:defRPr>
                      </a:lvl7pPr>
                      <a:lvl8pPr marL="3429000" indent="-228600" eaLnBrk="0" fontAlgn="base" hangingPunct="0">
                        <a:spcBef>
                          <a:spcPct val="20000"/>
                        </a:spcBef>
                        <a:spcAft>
                          <a:spcPct val="0"/>
                        </a:spcAft>
                        <a:defRPr sz="1400">
                          <a:solidFill>
                            <a:schemeClr val="bg1"/>
                          </a:solidFill>
                          <a:latin typeface="Arial" panose="020B0604020202020204" pitchFamily="34" charset="0"/>
                        </a:defRPr>
                      </a:lvl8pPr>
                      <a:lvl9pPr marL="3886200" indent="-228600" eaLnBrk="0" fontAlgn="base" hangingPunct="0">
                        <a:spcBef>
                          <a:spcPct val="20000"/>
                        </a:spcBef>
                        <a:spcAft>
                          <a:spcPct val="0"/>
                        </a:spcAft>
                        <a:defRPr sz="1400">
                          <a:solidFill>
                            <a:schemeClr val="bg1"/>
                          </a:solidFill>
                          <a:latin typeface="Arial" panose="020B0604020202020204" pitchFamily="34"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940</a:t>
                      </a:r>
                      <a:endParaRPr kumimoji="0" lang="en-GB" altLang="en-US" sz="1600" b="0" i="0" u="none" strike="noStrike" cap="none" normalizeH="0" baseline="0" dirty="0" smtClean="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64542224"/>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EAL/non-EAL Gap by Key Stage (2018)</a:t>
            </a:r>
            <a:endParaRPr lang="en-GB"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0308868"/>
              </p:ext>
            </p:extLst>
          </p:nvPr>
        </p:nvGraphicFramePr>
        <p:xfrm>
          <a:off x="4495659" y="1355845"/>
          <a:ext cx="7203889" cy="5091658"/>
        </p:xfrm>
        <a:graphic>
          <a:graphicData uri="http://schemas.openxmlformats.org/drawingml/2006/table">
            <a:tbl>
              <a:tblPr>
                <a:tableStyleId>{5C22544A-7EE6-4342-B048-85BDC9FD1C3A}</a:tableStyleId>
              </a:tblPr>
              <a:tblGrid>
                <a:gridCol w="804155"/>
                <a:gridCol w="1330192"/>
                <a:gridCol w="763962"/>
                <a:gridCol w="804155"/>
                <a:gridCol w="971687"/>
                <a:gridCol w="117273"/>
                <a:gridCol w="804155"/>
                <a:gridCol w="804155"/>
                <a:gridCol w="804155"/>
              </a:tblGrid>
              <a:tr h="312118">
                <a:tc rowSpan="2">
                  <a:txBody>
                    <a:bodyPr/>
                    <a:lstStyle/>
                    <a:p>
                      <a:pPr algn="l" fontAlgn="b"/>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p>
                      <a:pPr algn="l" fontAlgn="b"/>
                      <a:r>
                        <a:rPr lang="en-GB" sz="1600" b="1" u="none" strike="noStrike" dirty="0">
                          <a:effectLst/>
                        </a:rPr>
                        <a:t>Stage</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b"/>
                      <a:r>
                        <a:rPr lang="en-GB" sz="1600" b="1" u="none" strike="noStrike" dirty="0" smtClean="0">
                          <a:effectLst/>
                        </a:rPr>
                        <a:t>Measure</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GB" sz="1600" b="1" u="none" strike="noStrike" dirty="0" smtClean="0">
                          <a:effectLst/>
                        </a:rPr>
                        <a:t>Lambeth</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GB" sz="1600" b="1" u="none" strike="noStrike" dirty="0" smtClean="0">
                          <a:effectLst/>
                        </a:rPr>
                        <a:t>National</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r>
              <a:tr h="265530">
                <a:tc v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1" u="none" strike="noStrike" dirty="0">
                          <a:effectLst/>
                        </a:rPr>
                        <a:t>EAL</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rPr>
                        <a:t>non-EAL</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rPr>
                        <a:t>Gap</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rPr>
                        <a:t> </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rPr>
                        <a:t>EAL</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smtClean="0">
                          <a:effectLst/>
                        </a:rPr>
                        <a:t>Non-EAL</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u="none" strike="noStrike" dirty="0">
                          <a:effectLst/>
                        </a:rPr>
                        <a:t>Gap</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r>
                        <a:rPr lang="en-GB" sz="1600" u="none" strike="noStrike" dirty="0">
                          <a:solidFill>
                            <a:srgbClr val="FF0000"/>
                          </a:solidFill>
                          <a:effectLst/>
                        </a:rPr>
                        <a:t>EYFSP</a:t>
                      </a:r>
                      <a:endParaRPr lang="en-GB" sz="16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Overall (GLD)</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69%</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76%</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66%</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-8%</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marL="0" indent="0" algn="l" fontAlgn="b"/>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5530">
                <a:tc>
                  <a:txBody>
                    <a:bodyPr/>
                    <a:lstStyle/>
                    <a:p>
                      <a:pPr algn="l" fontAlgn="b"/>
                      <a:r>
                        <a:rPr lang="en-GB" sz="1600" u="none" strike="noStrike" dirty="0">
                          <a:solidFill>
                            <a:srgbClr val="FF0000"/>
                          </a:solidFill>
                          <a:effectLst/>
                        </a:rPr>
                        <a:t>KS1</a:t>
                      </a:r>
                      <a:endParaRPr lang="en-GB" sz="16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Reading</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80%</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Writing</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69%</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Maths</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79%</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80%</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Overall (RWM)</a:t>
                      </a:r>
                      <a:endParaRPr lang="en-GB"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69%</a:t>
                      </a:r>
                      <a:endParaRPr lang="en-GB"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71%</a:t>
                      </a:r>
                      <a:endParaRPr lang="en-GB" sz="16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66%</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r>
                        <a:rPr lang="en-GB" sz="1600" u="none" strike="noStrike" dirty="0">
                          <a:effectLst/>
                        </a:rPr>
                        <a:t> </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5530">
                <a:tc>
                  <a:txBody>
                    <a:bodyPr/>
                    <a:lstStyle/>
                    <a:p>
                      <a:pPr algn="l" fontAlgn="b"/>
                      <a:r>
                        <a:rPr lang="en-GB" sz="1600" u="none" strike="noStrike" dirty="0">
                          <a:solidFill>
                            <a:srgbClr val="FF0000"/>
                          </a:solidFill>
                          <a:effectLst/>
                        </a:rPr>
                        <a:t>KS2</a:t>
                      </a:r>
                      <a:endParaRPr lang="en-GB" sz="16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Reading</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70%</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tr>
              <a:tr h="265530">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Writing</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79%</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Maths</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80%</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GPS</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79%</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77%</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r>
                        <a:rPr lang="en-GB" sz="1600" u="none" strike="noStrike">
                          <a:effectLst/>
                        </a:rPr>
                        <a:t> </a:t>
                      </a:r>
                      <a:endParaRPr lang="en-GB"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Overall (RWM)</a:t>
                      </a:r>
                      <a:endParaRPr lang="en-GB" sz="16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68%</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72%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FF7"/>
                    </a:solidFill>
                  </a:tcPr>
                </a:tc>
              </a:tr>
              <a:tr h="265530">
                <a:tc>
                  <a:txBody>
                    <a:bodyPr/>
                    <a:lstStyle/>
                    <a:p>
                      <a:pPr algn="l" fontAlgn="b"/>
                      <a:r>
                        <a:rPr lang="en-GB" sz="1600" u="none" strike="noStrike" dirty="0">
                          <a:effectLst/>
                        </a:rPr>
                        <a:t> </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5530">
                <a:tc>
                  <a:txBody>
                    <a:bodyPr/>
                    <a:lstStyle/>
                    <a:p>
                      <a:pPr algn="l" fontAlgn="b"/>
                      <a:r>
                        <a:rPr lang="en-GB" sz="1600" u="none" strike="noStrike" dirty="0">
                          <a:solidFill>
                            <a:srgbClr val="FF0000"/>
                          </a:solidFill>
                          <a:effectLst/>
                        </a:rPr>
                        <a:t>GCSE</a:t>
                      </a:r>
                      <a:endParaRPr lang="en-GB" sz="16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smtClean="0">
                          <a:effectLst/>
                        </a:rPr>
                        <a:t>9-5 </a:t>
                      </a:r>
                      <a:r>
                        <a:rPr lang="en-GB" sz="1600" u="none" strike="noStrike" dirty="0">
                          <a:effectLst/>
                        </a:rPr>
                        <a:t>EM</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42%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36%</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+6</a:t>
                      </a:r>
                      <a:r>
                        <a:rPr lang="en-GB" sz="1600" u="none" strike="noStrike" dirty="0">
                          <a:effectLst/>
                        </a:rPr>
                        <a:t>%</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44%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43%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+1%</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r>
                        <a:rPr lang="en-GB" sz="1600" u="none" strike="noStrike" dirty="0">
                          <a:effectLst/>
                        </a:rPr>
                        <a:t> </a:t>
                      </a:r>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Attainment 8</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47.0</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42.2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+4.8</a:t>
                      </a:r>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47.9</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smtClean="0">
                          <a:solidFill>
                            <a:schemeClr val="dk1"/>
                          </a:solidFill>
                          <a:effectLst/>
                          <a:latin typeface="+mn-lt"/>
                        </a:rPr>
                        <a:t>46.3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+1.6</a:t>
                      </a:r>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endParaRPr lang="en-GB"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600" b="0" i="0" u="none" strike="noStrike" dirty="0" smtClean="0">
                          <a:solidFill>
                            <a:srgbClr val="000000"/>
                          </a:solidFill>
                          <a:effectLst/>
                          <a:latin typeface="Calibri" panose="020F0502020204030204" pitchFamily="34" charset="0"/>
                        </a:rPr>
                        <a:t>Progress 8</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smtClean="0">
                          <a:solidFill>
                            <a:srgbClr val="000000"/>
                          </a:solidFill>
                          <a:effectLst/>
                          <a:latin typeface="Calibri" panose="020F0502020204030204" pitchFamily="34" charset="0"/>
                        </a:rPr>
                        <a:t>+0.32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smtClean="0">
                          <a:solidFill>
                            <a:srgbClr val="000000"/>
                          </a:solidFill>
                          <a:effectLst/>
                          <a:latin typeface="Calibri" panose="020F0502020204030204" pitchFamily="34" charset="0"/>
                        </a:rPr>
                        <a:t>-0.43</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smtClean="0">
                          <a:solidFill>
                            <a:srgbClr val="000000"/>
                          </a:solidFill>
                          <a:effectLst/>
                          <a:latin typeface="Calibri" panose="020F0502020204030204" pitchFamily="34" charset="0"/>
                        </a:rPr>
                        <a:t>+0.75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smtClean="0">
                          <a:solidFill>
                            <a:srgbClr val="000000"/>
                          </a:solidFill>
                          <a:effectLst/>
                          <a:latin typeface="Calibri" panose="020F0502020204030204" pitchFamily="34" charset="0"/>
                        </a:rPr>
                        <a:t>+0.49</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smtClean="0">
                          <a:solidFill>
                            <a:srgbClr val="000000"/>
                          </a:solidFill>
                          <a:effectLst/>
                          <a:latin typeface="Calibri" panose="020F0502020204030204" pitchFamily="34" charset="0"/>
                        </a:rPr>
                        <a:t>-0.10</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smtClean="0">
                          <a:solidFill>
                            <a:srgbClr val="000000"/>
                          </a:solidFill>
                          <a:effectLst/>
                          <a:latin typeface="Calibri" panose="020F0502020204030204" pitchFamily="34" charset="0"/>
                        </a:rPr>
                        <a:t>+0.59</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30">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1600" u="none" strike="noStrike" dirty="0" smtClean="0">
                          <a:effectLst/>
                        </a:rPr>
                        <a:t>5</a:t>
                      </a:r>
                      <a:r>
                        <a:rPr lang="pt-BR" sz="1600" u="none" strike="noStrike" dirty="0">
                          <a:effectLst/>
                        </a:rPr>
                        <a:t>+ A*-C inc </a:t>
                      </a:r>
                      <a:r>
                        <a:rPr lang="pt-BR" sz="1600" u="none" strike="noStrike" dirty="0" smtClean="0">
                          <a:effectLst/>
                        </a:rPr>
                        <a:t>EM</a:t>
                      </a:r>
                      <a:endParaRPr lang="pt-BR"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58%</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50%</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smtClean="0">
                          <a:effectLst/>
                        </a:rPr>
                        <a:t>+8</a:t>
                      </a:r>
                      <a:r>
                        <a:rPr lang="en-GB" sz="1600" u="none" strike="noStrike" dirty="0">
                          <a:effectLst/>
                        </a:rPr>
                        <a:t>%</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592813" y="1589948"/>
            <a:ext cx="3789616" cy="39241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Performance gap between EAL and non-EAL pupils varies between key stages.</a:t>
            </a:r>
            <a:endParaRPr lang="en-GB" dirty="0"/>
          </a:p>
          <a:p>
            <a:pPr marL="285750" indent="-285750">
              <a:spcAft>
                <a:spcPts val="600"/>
              </a:spcAft>
              <a:buFont typeface="Arial" panose="020B0604020202020204" pitchFamily="34" charset="0"/>
              <a:buChar char="•"/>
            </a:pPr>
            <a:r>
              <a:rPr lang="en-GB" dirty="0" smtClean="0"/>
              <a:t>Biggest performance gap is at EYFS.</a:t>
            </a:r>
          </a:p>
          <a:p>
            <a:pPr marL="285750" indent="-285750">
              <a:spcAft>
                <a:spcPts val="600"/>
              </a:spcAft>
              <a:buFont typeface="Arial" panose="020B0604020202020204" pitchFamily="34" charset="0"/>
              <a:buChar char="•"/>
            </a:pPr>
            <a:r>
              <a:rPr lang="en-GB" dirty="0" smtClean="0"/>
              <a:t>By Key stage 1 and 2, the gap has narrowed but remains larger in Reading. EAL pupils beginning to excel at Maths.</a:t>
            </a:r>
          </a:p>
          <a:p>
            <a:pPr marL="285750" indent="-285750">
              <a:spcAft>
                <a:spcPts val="600"/>
              </a:spcAft>
              <a:buFont typeface="Arial" panose="020B0604020202020204" pitchFamily="34" charset="0"/>
              <a:buChar char="•"/>
            </a:pPr>
            <a:r>
              <a:rPr lang="en-GB" dirty="0" smtClean="0"/>
              <a:t>By GCSE, the gap has completely closed and EAL pupils perform significantly better than their monolingual English speaking peers.</a:t>
            </a:r>
          </a:p>
        </p:txBody>
      </p:sp>
    </p:spTree>
    <p:extLst>
      <p:ext uri="{BB962C8B-B14F-4D97-AF65-F5344CB8AC3E}">
        <p14:creationId xmlns:p14="http://schemas.microsoft.com/office/powerpoint/2010/main" val="679001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Session Agenda and Aims</a:t>
            </a:r>
            <a:endParaRPr lang="en-GB" b="1" dirty="0">
              <a:solidFill>
                <a:srgbClr val="0033CC"/>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07760042"/>
              </p:ext>
            </p:extLst>
          </p:nvPr>
        </p:nvGraphicFramePr>
        <p:xfrm>
          <a:off x="974558" y="1690689"/>
          <a:ext cx="10195465" cy="4878108"/>
        </p:xfrm>
        <a:graphic>
          <a:graphicData uri="http://schemas.openxmlformats.org/drawingml/2006/table">
            <a:tbl>
              <a:tblPr firstRow="1" bandRow="1">
                <a:tableStyleId>{5C22544A-7EE6-4342-B048-85BDC9FD1C3A}</a:tableStyleId>
              </a:tblPr>
              <a:tblGrid>
                <a:gridCol w="1291585"/>
                <a:gridCol w="8903880"/>
              </a:tblGrid>
              <a:tr h="1946905">
                <a:tc>
                  <a:txBody>
                    <a:bodyPr/>
                    <a:lstStyle/>
                    <a:p>
                      <a:r>
                        <a:rPr lang="en-GB" dirty="0" smtClean="0">
                          <a:solidFill>
                            <a:schemeClr val="tx1"/>
                          </a:solidFill>
                        </a:rPr>
                        <a:t>10.00am</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b="1" baseline="0" dirty="0" smtClean="0">
                          <a:solidFill>
                            <a:schemeClr val="tx1"/>
                          </a:solidFill>
                        </a:rPr>
                        <a:t>EAL Achievement and Language Diversity in Secondary Schools in Lambeth and England</a:t>
                      </a:r>
                    </a:p>
                    <a:p>
                      <a:pPr marL="0" indent="0">
                        <a:buFont typeface="Arial" panose="020B0604020202020204" pitchFamily="34" charset="0"/>
                        <a:buNone/>
                      </a:pPr>
                      <a:r>
                        <a:rPr lang="en-GB" b="0" i="1" baseline="0" dirty="0" err="1" smtClean="0">
                          <a:solidFill>
                            <a:schemeClr val="tx1"/>
                          </a:solidFill>
                        </a:rPr>
                        <a:t>Feyisa</a:t>
                      </a:r>
                      <a:r>
                        <a:rPr lang="en-GB" b="0" i="1" baseline="0" dirty="0" smtClean="0">
                          <a:solidFill>
                            <a:schemeClr val="tx1"/>
                          </a:solidFill>
                        </a:rPr>
                        <a:t> </a:t>
                      </a:r>
                      <a:r>
                        <a:rPr lang="en-GB" b="0" i="1" baseline="0" dirty="0" err="1" smtClean="0">
                          <a:solidFill>
                            <a:schemeClr val="tx1"/>
                          </a:solidFill>
                        </a:rPr>
                        <a:t>Demie</a:t>
                      </a:r>
                      <a:r>
                        <a:rPr lang="en-GB" b="0" i="1" baseline="0" dirty="0" smtClean="0">
                          <a:solidFill>
                            <a:schemeClr val="tx1"/>
                          </a:solidFill>
                        </a:rPr>
                        <a:t>, Head of Research and Statistics and Adviser for School Self-evaluation</a:t>
                      </a:r>
                    </a:p>
                    <a:p>
                      <a:pPr marL="0" indent="0">
                        <a:buFont typeface="Arial" panose="020B0604020202020204" pitchFamily="34" charset="0"/>
                        <a:buNone/>
                      </a:pPr>
                      <a:endParaRPr lang="en-GB" b="0" baseline="0" dirty="0" smtClean="0">
                        <a:solidFill>
                          <a:schemeClr val="tx1"/>
                        </a:solidFill>
                      </a:endParaRPr>
                    </a:p>
                    <a:p>
                      <a:pPr marL="285750" indent="-285750">
                        <a:buFont typeface="Arial" panose="020B0604020202020204" pitchFamily="34" charset="0"/>
                        <a:buChar char="•"/>
                      </a:pPr>
                      <a:r>
                        <a:rPr lang="en-GB" b="1" baseline="0" dirty="0" smtClean="0">
                          <a:solidFill>
                            <a:schemeClr val="tx1"/>
                          </a:solidFill>
                        </a:rPr>
                        <a:t>Why EAL matters</a:t>
                      </a:r>
                    </a:p>
                    <a:p>
                      <a:pPr marL="285750" indent="-285750">
                        <a:buFont typeface="Arial" panose="020B0604020202020204" pitchFamily="34" charset="0"/>
                        <a:buChar char="•"/>
                      </a:pPr>
                      <a:r>
                        <a:rPr lang="en-GB" b="1" baseline="0" dirty="0" smtClean="0">
                          <a:solidFill>
                            <a:schemeClr val="tx1"/>
                          </a:solidFill>
                        </a:rPr>
                        <a:t>Language Diversity and Attainment in England</a:t>
                      </a:r>
                    </a:p>
                    <a:p>
                      <a:pPr marL="285750" indent="-285750">
                        <a:buFont typeface="Arial" panose="020B0604020202020204" pitchFamily="34" charset="0"/>
                        <a:buChar char="•"/>
                      </a:pPr>
                      <a:r>
                        <a:rPr lang="en-GB" b="1" baseline="0" dirty="0" smtClean="0">
                          <a:solidFill>
                            <a:schemeClr val="tx1"/>
                          </a:solidFill>
                        </a:rPr>
                        <a:t>Proficiency in English and Attainment in Lambeth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10590">
                <a:tc>
                  <a:txBody>
                    <a:bodyPr/>
                    <a:lstStyle/>
                    <a:p>
                      <a:r>
                        <a:rPr lang="en-GB" b="1" dirty="0" smtClean="0"/>
                        <a:t>10.25am</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t>Good Practice in Assessment of English Proficiency in Children with EAL</a:t>
                      </a:r>
                      <a:r>
                        <a:rPr lang="en-GB" b="1" baseline="0" dirty="0" smtClean="0"/>
                        <a:t> – WORKSHOP</a:t>
                      </a:r>
                    </a:p>
                    <a:p>
                      <a:r>
                        <a:rPr lang="en-GB" b="0" i="1" baseline="0" dirty="0" smtClean="0"/>
                        <a:t>Amanda </a:t>
                      </a:r>
                      <a:r>
                        <a:rPr lang="en-GB" b="0" i="1" baseline="0" dirty="0" err="1" smtClean="0"/>
                        <a:t>Bellsham-Revell</a:t>
                      </a:r>
                      <a:r>
                        <a:rPr lang="en-GB" b="0" i="1" baseline="0" dirty="0" smtClean="0"/>
                        <a:t>, EAL Consultant</a:t>
                      </a:r>
                    </a:p>
                    <a:p>
                      <a:endParaRPr lang="en-GB" b="1" baseline="0" dirty="0" smtClean="0"/>
                    </a:p>
                    <a:p>
                      <a:pPr marL="285750" indent="-285750">
                        <a:buFont typeface="Arial" panose="020B0604020202020204" pitchFamily="34" charset="0"/>
                        <a:buChar char="•"/>
                      </a:pPr>
                      <a:r>
                        <a:rPr lang="en-GB" b="1" baseline="0" dirty="0" smtClean="0"/>
                        <a:t>EAL or not EAL</a:t>
                      </a:r>
                    </a:p>
                    <a:p>
                      <a:pPr marL="285750" indent="-285750">
                        <a:buFont typeface="Arial" panose="020B0604020202020204" pitchFamily="34" charset="0"/>
                        <a:buChar char="•"/>
                      </a:pPr>
                      <a:r>
                        <a:rPr lang="en-GB" b="1" baseline="0" dirty="0" smtClean="0"/>
                        <a:t>Good practice assessment</a:t>
                      </a:r>
                    </a:p>
                    <a:p>
                      <a:pPr marL="285750" indent="-285750">
                        <a:buFont typeface="Arial" panose="020B0604020202020204" pitchFamily="34" charset="0"/>
                        <a:buChar char="•"/>
                      </a:pPr>
                      <a:r>
                        <a:rPr lang="en-GB" b="1" baseline="0" dirty="0" smtClean="0"/>
                        <a:t>Breadth of vocabulary and developing reading and writing</a:t>
                      </a:r>
                    </a:p>
                    <a:p>
                      <a:pPr marL="285750" indent="-285750">
                        <a:buFont typeface="Arial" panose="020B0604020202020204" pitchFamily="34" charset="0"/>
                        <a:buChar char="•"/>
                      </a:pPr>
                      <a:r>
                        <a:rPr lang="en-GB" b="1" dirty="0" smtClean="0"/>
                        <a:t>180 degree moderation</a:t>
                      </a:r>
                      <a:r>
                        <a:rPr lang="en-GB" b="1" baseline="0" dirty="0" smtClean="0"/>
                        <a:t> of secondary pupils with EAL</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9523">
                <a:tc>
                  <a:txBody>
                    <a:bodyPr/>
                    <a:lstStyle/>
                    <a:p>
                      <a:r>
                        <a:rPr lang="en-GB" b="1" dirty="0" smtClean="0"/>
                        <a:t>11.50am</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b="1" dirty="0" smtClean="0"/>
                        <a:t>The</a:t>
                      </a:r>
                      <a:r>
                        <a:rPr lang="en-GB" b="1" baseline="0" dirty="0" smtClean="0"/>
                        <a:t> Trinity Academy – Centre of EAL Excellence</a:t>
                      </a:r>
                    </a:p>
                    <a:p>
                      <a:pPr marL="0" indent="0">
                        <a:buFont typeface="Arial" panose="020B0604020202020204" pitchFamily="34" charset="0"/>
                        <a:buNone/>
                      </a:pPr>
                      <a:r>
                        <a:rPr lang="en-GB" b="0" i="1" baseline="0" dirty="0" smtClean="0"/>
                        <a:t>Hannah Sharma, Assistant Principal, Trinity Academy</a:t>
                      </a:r>
                      <a:endParaRPr lang="en-GB" b="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636000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GCSE by Stage of English Proficiency</a:t>
            </a:r>
            <a:endParaRPr lang="en-GB" b="1" dirty="0">
              <a:solidFill>
                <a:srgbClr val="00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4530077"/>
              </p:ext>
            </p:extLst>
          </p:nvPr>
        </p:nvGraphicFramePr>
        <p:xfrm>
          <a:off x="5614374" y="1512269"/>
          <a:ext cx="5224611" cy="4444468"/>
        </p:xfrm>
        <a:graphic>
          <a:graphicData uri="http://schemas.openxmlformats.org/drawingml/2006/table">
            <a:tbl>
              <a:tblPr firstRow="1" firstCol="1" bandRow="1">
                <a:tableStyleId>{5C22544A-7EE6-4342-B048-85BDC9FD1C3A}</a:tableStyleId>
              </a:tblPr>
              <a:tblGrid>
                <a:gridCol w="1321684"/>
                <a:gridCol w="1338146"/>
                <a:gridCol w="1260088"/>
                <a:gridCol w="1304693"/>
              </a:tblGrid>
              <a:tr h="878008">
                <a:tc>
                  <a:txBody>
                    <a:bodyPr/>
                    <a:lstStyle/>
                    <a:p>
                      <a:pPr>
                        <a:spcAft>
                          <a:spcPts val="0"/>
                        </a:spcAft>
                      </a:pPr>
                      <a:r>
                        <a:rPr lang="en-GB" sz="1800" dirty="0">
                          <a:solidFill>
                            <a:schemeClr val="tx1"/>
                          </a:solidFill>
                          <a:effectLst/>
                        </a:rPr>
                        <a:t>Proficiency</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rPr>
                        <a:t>9-5 </a:t>
                      </a:r>
                    </a:p>
                    <a:p>
                      <a:pPr algn="ctr">
                        <a:spcAft>
                          <a:spcPts val="0"/>
                        </a:spcAft>
                      </a:pPr>
                      <a:r>
                        <a:rPr lang="en-GB" sz="1800" dirty="0" smtClean="0">
                          <a:solidFill>
                            <a:schemeClr val="tx1"/>
                          </a:solidFill>
                          <a:effectLst/>
                        </a:rPr>
                        <a:t>English and Maths</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latin typeface="+mn-lt"/>
                          <a:ea typeface="+mn-ea"/>
                        </a:rPr>
                        <a:t>Attainment</a:t>
                      </a:r>
                      <a:r>
                        <a:rPr lang="en-GB" sz="1800" baseline="0" dirty="0" smtClean="0">
                          <a:solidFill>
                            <a:schemeClr val="tx1"/>
                          </a:solidFill>
                          <a:effectLst/>
                          <a:latin typeface="+mn-lt"/>
                          <a:ea typeface="+mn-ea"/>
                        </a:rPr>
                        <a:t> 8</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latin typeface="Calibri" panose="020F0502020204030204" pitchFamily="34" charset="0"/>
                          <a:ea typeface="Times New Roman" panose="02020603050405020304" pitchFamily="18" charset="0"/>
                        </a:rPr>
                        <a:t>5+A*-C/9-4 English and Maths</a:t>
                      </a:r>
                      <a:endParaRPr lang="en-GB" sz="18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r>
              <a:tr h="473636">
                <a:tc>
                  <a:txBody>
                    <a:bodyPr/>
                    <a:lstStyle/>
                    <a:p>
                      <a:pPr>
                        <a:spcAft>
                          <a:spcPts val="0"/>
                        </a:spcAft>
                      </a:pPr>
                      <a:r>
                        <a:rPr lang="en-GB" sz="1800" dirty="0">
                          <a:solidFill>
                            <a:schemeClr val="tx1"/>
                          </a:solidFill>
                          <a:effectLst/>
                        </a:rPr>
                        <a:t>Stage A</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a:solidFill>
                            <a:schemeClr val="tx1"/>
                          </a:solidFill>
                          <a:effectLst/>
                        </a:rPr>
                        <a:t>0</a:t>
                      </a:r>
                      <a:r>
                        <a:rPr lang="en-GB" sz="1800" dirty="0" smtClean="0">
                          <a:solidFill>
                            <a:schemeClr val="tx1"/>
                          </a:solidFill>
                          <a:effectLst/>
                        </a:rPr>
                        <a:t>%</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smtClean="0">
                          <a:solidFill>
                            <a:schemeClr val="tx1"/>
                          </a:solidFill>
                          <a:effectLst/>
                          <a:latin typeface="+mn-lt"/>
                          <a:ea typeface="+mn-ea"/>
                        </a:rPr>
                        <a:t>18.7</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spcAft>
                          <a:spcPts val="0"/>
                        </a:spcAft>
                      </a:pPr>
                      <a:r>
                        <a:rPr lang="en-GB" sz="1800" dirty="0" smtClean="0">
                          <a:solidFill>
                            <a:schemeClr val="tx1"/>
                          </a:solidFill>
                          <a:effectLst/>
                          <a:latin typeface="Calibri" panose="020F0502020204030204" pitchFamily="34" charset="0"/>
                          <a:ea typeface="Times New Roman" panose="02020603050405020304" pitchFamily="18" charset="0"/>
                        </a:rPr>
                        <a:t>0%</a:t>
                      </a:r>
                      <a:endParaRPr lang="en-GB" sz="18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r>
              <a:tr h="497541">
                <a:tc>
                  <a:txBody>
                    <a:bodyPr/>
                    <a:lstStyle/>
                    <a:p>
                      <a:pPr>
                        <a:spcAft>
                          <a:spcPts val="0"/>
                        </a:spcAft>
                      </a:pPr>
                      <a:r>
                        <a:rPr lang="en-GB" sz="1800" dirty="0">
                          <a:solidFill>
                            <a:schemeClr val="tx1"/>
                          </a:solidFill>
                          <a:effectLst/>
                        </a:rPr>
                        <a:t>Stage B</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rPr>
                        <a:t>3%</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latin typeface="+mn-lt"/>
                          <a:ea typeface="+mn-ea"/>
                        </a:rPr>
                        <a:t>26.5</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latin typeface="Calibri" panose="020F0502020204030204" pitchFamily="34" charset="0"/>
                          <a:ea typeface="Times New Roman" panose="02020603050405020304" pitchFamily="18" charset="0"/>
                        </a:rPr>
                        <a:t>10%</a:t>
                      </a:r>
                      <a:endParaRPr lang="en-GB" sz="18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r>
              <a:tr h="430306">
                <a:tc>
                  <a:txBody>
                    <a:bodyPr/>
                    <a:lstStyle/>
                    <a:p>
                      <a:pPr>
                        <a:spcAft>
                          <a:spcPts val="0"/>
                        </a:spcAft>
                      </a:pPr>
                      <a:r>
                        <a:rPr lang="en-GB" sz="1800" dirty="0">
                          <a:solidFill>
                            <a:schemeClr val="tx1"/>
                          </a:solidFill>
                          <a:effectLst/>
                        </a:rPr>
                        <a:t>Stage C</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smtClean="0">
                          <a:solidFill>
                            <a:schemeClr val="tx1"/>
                          </a:solidFill>
                          <a:effectLst/>
                        </a:rPr>
                        <a:t>22%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smtClean="0">
                          <a:solidFill>
                            <a:schemeClr val="tx1"/>
                          </a:solidFill>
                          <a:effectLst/>
                          <a:latin typeface="+mn-lt"/>
                          <a:ea typeface="+mn-ea"/>
                        </a:rPr>
                        <a:t>40.0</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smtClean="0">
                          <a:solidFill>
                            <a:schemeClr val="tx1"/>
                          </a:solidFill>
                          <a:effectLst/>
                          <a:latin typeface="Calibri" panose="020F0502020204030204" pitchFamily="34" charset="0"/>
                          <a:ea typeface="Times New Roman" panose="02020603050405020304" pitchFamily="18" charset="0"/>
                        </a:rPr>
                        <a:t>39%</a:t>
                      </a:r>
                      <a:endParaRPr lang="en-GB" sz="18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416859">
                <a:tc>
                  <a:txBody>
                    <a:bodyPr/>
                    <a:lstStyle/>
                    <a:p>
                      <a:pPr>
                        <a:spcAft>
                          <a:spcPts val="0"/>
                        </a:spcAft>
                      </a:pPr>
                      <a:r>
                        <a:rPr lang="en-GB" sz="1800" dirty="0">
                          <a:solidFill>
                            <a:schemeClr val="tx1"/>
                          </a:solidFill>
                          <a:effectLst/>
                        </a:rPr>
                        <a:t>Stage D</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rPr>
                        <a:t>48%</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latin typeface="+mn-lt"/>
                          <a:ea typeface="+mn-ea"/>
                        </a:rPr>
                        <a:t>49.6</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latin typeface="Calibri" panose="020F0502020204030204" pitchFamily="34" charset="0"/>
                          <a:ea typeface="Times New Roman" panose="02020603050405020304" pitchFamily="18" charset="0"/>
                        </a:rPr>
                        <a:t>68%</a:t>
                      </a:r>
                      <a:endParaRPr lang="en-GB" sz="18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EAEFF7"/>
                    </a:solidFill>
                  </a:tcPr>
                </a:tc>
              </a:tr>
              <a:tr h="416859">
                <a:tc>
                  <a:txBody>
                    <a:bodyPr/>
                    <a:lstStyle/>
                    <a:p>
                      <a:pPr>
                        <a:spcAft>
                          <a:spcPts val="0"/>
                        </a:spcAft>
                      </a:pPr>
                      <a:r>
                        <a:rPr lang="en-GB" sz="1800" dirty="0">
                          <a:solidFill>
                            <a:schemeClr val="tx1"/>
                          </a:solidFill>
                          <a:effectLst/>
                        </a:rPr>
                        <a:t>Stage </a:t>
                      </a:r>
                      <a:r>
                        <a:rPr lang="en-GB" sz="1800" dirty="0" smtClean="0">
                          <a:solidFill>
                            <a:schemeClr val="tx1"/>
                          </a:solidFill>
                          <a:effectLst/>
                        </a:rPr>
                        <a:t>E</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smtClean="0">
                          <a:solidFill>
                            <a:schemeClr val="tx1"/>
                          </a:solidFill>
                          <a:effectLst/>
                        </a:rPr>
                        <a:t>47%</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smtClean="0">
                          <a:solidFill>
                            <a:schemeClr val="tx1"/>
                          </a:solidFill>
                          <a:effectLst/>
                          <a:latin typeface="+mn-lt"/>
                          <a:ea typeface="+mn-ea"/>
                        </a:rPr>
                        <a:t>49.4</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spcAft>
                          <a:spcPts val="0"/>
                        </a:spcAft>
                      </a:pPr>
                      <a:r>
                        <a:rPr lang="en-GB" sz="1800" dirty="0" smtClean="0">
                          <a:solidFill>
                            <a:schemeClr val="tx1"/>
                          </a:solidFill>
                          <a:effectLst/>
                          <a:latin typeface="Calibri" panose="020F0502020204030204" pitchFamily="34" charset="0"/>
                          <a:ea typeface="Times New Roman" panose="02020603050405020304" pitchFamily="18" charset="0"/>
                        </a:rPr>
                        <a:t>65%</a:t>
                      </a:r>
                      <a:endParaRPr lang="en-GB" sz="18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443753">
                <a:tc>
                  <a:txBody>
                    <a:bodyPr/>
                    <a:lstStyle/>
                    <a:p>
                      <a:pPr>
                        <a:spcAft>
                          <a:spcPts val="0"/>
                        </a:spcAft>
                      </a:pPr>
                      <a:r>
                        <a:rPr lang="en-GB" sz="1800" dirty="0">
                          <a:solidFill>
                            <a:schemeClr val="tx1"/>
                          </a:solidFill>
                          <a:effectLst/>
                        </a:rPr>
                        <a:t>English Only</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rPr>
                        <a:t>34%</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rPr>
                        <a:t>41.2</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chemeClr val="tx1"/>
                          </a:solidFill>
                          <a:effectLst/>
                          <a:latin typeface="Calibri" panose="020F0502020204030204" pitchFamily="34" charset="0"/>
                          <a:ea typeface="Times New Roman" panose="02020603050405020304" pitchFamily="18" charset="0"/>
                        </a:rPr>
                        <a:t>49%</a:t>
                      </a:r>
                      <a:endParaRPr lang="en-GB" sz="18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r>
              <a:tr h="443753">
                <a:tc>
                  <a:txBody>
                    <a:bodyPr/>
                    <a:lstStyle/>
                    <a:p>
                      <a:pPr>
                        <a:spcAft>
                          <a:spcPts val="0"/>
                        </a:spcAft>
                      </a:pPr>
                      <a:r>
                        <a:rPr lang="en-GB" sz="1800" dirty="0" smtClean="0">
                          <a:solidFill>
                            <a:srgbClr val="FF0000"/>
                          </a:solidFill>
                          <a:effectLst/>
                          <a:latin typeface="+mn-lt"/>
                          <a:ea typeface="Times New Roman" panose="02020603050405020304" pitchFamily="18" charset="0"/>
                        </a:rPr>
                        <a:t>Lambeth</a:t>
                      </a:r>
                      <a:endParaRPr lang="en-GB" sz="1800" dirty="0">
                        <a:solidFill>
                          <a:srgbClr val="FF0000"/>
                        </a:solidFill>
                        <a:effectLst/>
                        <a:latin typeface="+mn-lt"/>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39%</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44.4</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55%</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r>
              <a:tr h="443753">
                <a:tc>
                  <a:txBody>
                    <a:bodyPr/>
                    <a:lstStyle/>
                    <a:p>
                      <a:pPr>
                        <a:spcAft>
                          <a:spcPts val="0"/>
                        </a:spcAft>
                      </a:pPr>
                      <a:r>
                        <a:rPr lang="en-GB" sz="1800" dirty="0" smtClean="0">
                          <a:solidFill>
                            <a:srgbClr val="FF0000"/>
                          </a:solidFill>
                          <a:effectLst/>
                          <a:latin typeface="+mn-lt"/>
                          <a:ea typeface="Times New Roman" panose="02020603050405020304" pitchFamily="18" charset="0"/>
                        </a:rPr>
                        <a:t>National</a:t>
                      </a:r>
                      <a:endParaRPr lang="en-GB" sz="1800" dirty="0">
                        <a:solidFill>
                          <a:srgbClr val="FF0000"/>
                        </a:solidFill>
                        <a:effectLst/>
                        <a:latin typeface="+mn-lt"/>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43%</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r>
                        <a:rPr lang="en-GB" sz="1800" dirty="0" smtClean="0">
                          <a:solidFill>
                            <a:srgbClr val="FF0000"/>
                          </a:solidFill>
                          <a:effectLst/>
                          <a:latin typeface="+mn-lt"/>
                          <a:ea typeface="Times New Roman" panose="02020603050405020304" pitchFamily="18" charset="0"/>
                        </a:rPr>
                        <a:t>46.4</a:t>
                      </a: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c>
                  <a:txBody>
                    <a:bodyPr/>
                    <a:lstStyle/>
                    <a:p>
                      <a:pPr algn="ctr">
                        <a:spcAft>
                          <a:spcPts val="0"/>
                        </a:spcAft>
                      </a:pPr>
                      <a:endParaRPr lang="en-GB" sz="1800" dirty="0">
                        <a:solidFill>
                          <a:srgbClr val="FF00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AEFF7"/>
                    </a:solidFill>
                  </a:tcPr>
                </a:tc>
              </a:tr>
            </a:tbl>
          </a:graphicData>
        </a:graphic>
      </p:graphicFrame>
      <p:sp>
        <p:nvSpPr>
          <p:cNvPr id="5" name="TextBox 4"/>
          <p:cNvSpPr txBox="1"/>
          <p:nvPr/>
        </p:nvSpPr>
        <p:spPr>
          <a:xfrm>
            <a:off x="838200" y="1394966"/>
            <a:ext cx="4492083" cy="546303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EAL indicator does not tell the full story. Achievement varies considerably when examining pupil’s stage of English proficiency.</a:t>
            </a:r>
          </a:p>
          <a:p>
            <a:pPr marL="285750" indent="-285750">
              <a:spcAft>
                <a:spcPts val="600"/>
              </a:spcAft>
              <a:buFont typeface="Arial" panose="020B0604020202020204" pitchFamily="34" charset="0"/>
              <a:buChar char="•"/>
            </a:pPr>
            <a:r>
              <a:rPr lang="en-GB" dirty="0" smtClean="0"/>
              <a:t>Pupils in the early stages of English proficiency did not achieve any of the headline measures. No Stage A pupils achieved 9-5 English and Maths. </a:t>
            </a:r>
          </a:p>
          <a:p>
            <a:pPr marL="285750" indent="-285750">
              <a:spcAft>
                <a:spcPts val="600"/>
              </a:spcAft>
              <a:buFont typeface="Arial" panose="020B0604020202020204" pitchFamily="34" charset="0"/>
              <a:buChar char="•"/>
            </a:pPr>
            <a:r>
              <a:rPr lang="en-GB" dirty="0" smtClean="0"/>
              <a:t>As stage of proficiency in English improves, so does performance.</a:t>
            </a:r>
          </a:p>
          <a:p>
            <a:pPr marL="285750" indent="-285750">
              <a:spcAft>
                <a:spcPts val="600"/>
              </a:spcAft>
              <a:buFont typeface="Arial" panose="020B0604020202020204" pitchFamily="34" charset="0"/>
              <a:buChar char="•"/>
            </a:pPr>
            <a:r>
              <a:rPr lang="en-GB" dirty="0" smtClean="0"/>
              <a:t>Stage C pupils are still underperforming when compared to English-only peers.   </a:t>
            </a:r>
          </a:p>
          <a:p>
            <a:pPr marL="285750" indent="-285750">
              <a:spcAft>
                <a:spcPts val="600"/>
              </a:spcAft>
              <a:buFont typeface="Arial" panose="020B0604020202020204" pitchFamily="34" charset="0"/>
              <a:buChar char="•"/>
            </a:pPr>
            <a:r>
              <a:rPr lang="en-GB" dirty="0" smtClean="0"/>
              <a:t>By Stage D and Stage E, EAL pupils are outperforming English Only pupils</a:t>
            </a:r>
            <a:r>
              <a:rPr lang="en-GB" dirty="0"/>
              <a:t> </a:t>
            </a:r>
            <a:r>
              <a:rPr lang="en-GB" dirty="0" smtClean="0"/>
              <a:t>by a considerable margin</a:t>
            </a:r>
          </a:p>
          <a:p>
            <a:pPr marL="285750" indent="-285750">
              <a:spcAft>
                <a:spcPts val="600"/>
              </a:spcAft>
              <a:buFont typeface="Arial" panose="020B0604020202020204" pitchFamily="34" charset="0"/>
              <a:buChar char="•"/>
            </a:pPr>
            <a:r>
              <a:rPr lang="en-GB" dirty="0" smtClean="0"/>
              <a:t>Stage E (fully fluent) pupils achieve several percentage points above the national average for all pupils. </a:t>
            </a:r>
          </a:p>
        </p:txBody>
      </p:sp>
    </p:spTree>
    <p:extLst>
      <p:ext uri="{BB962C8B-B14F-4D97-AF65-F5344CB8AC3E}">
        <p14:creationId xmlns:p14="http://schemas.microsoft.com/office/powerpoint/2010/main" val="616283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82454" cy="1325563"/>
          </a:xfrm>
        </p:spPr>
        <p:txBody>
          <a:bodyPr>
            <a:normAutofit/>
          </a:bodyPr>
          <a:lstStyle/>
          <a:p>
            <a:r>
              <a:rPr lang="en-GB" sz="4000" b="1" dirty="0" smtClean="0">
                <a:solidFill>
                  <a:srgbClr val="0033CC"/>
                </a:solidFill>
              </a:rPr>
              <a:t>GCSE Attainment by Proficiency in English 2005-2018</a:t>
            </a:r>
            <a:endParaRPr lang="en-GB" sz="4000" b="1" dirty="0">
              <a:solidFill>
                <a:srgbClr val="0033CC"/>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3102917"/>
              </p:ext>
            </p:extLst>
          </p:nvPr>
        </p:nvGraphicFramePr>
        <p:xfrm>
          <a:off x="838200" y="1393902"/>
          <a:ext cx="10515600" cy="5107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835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33CC"/>
                </a:solidFill>
              </a:rPr>
              <a:t>Conclusions and implications for policy and practice</a:t>
            </a:r>
            <a:r>
              <a:rPr lang="en-GB" b="1" dirty="0">
                <a:solidFill>
                  <a:srgbClr val="0033CC"/>
                </a:solidFill>
              </a:rPr>
              <a:t/>
            </a:r>
            <a:br>
              <a:rPr lang="en-GB" b="1" dirty="0">
                <a:solidFill>
                  <a:srgbClr val="0033CC"/>
                </a:solidFill>
              </a:rPr>
            </a:br>
            <a:r>
              <a:rPr lang="en-GB" dirty="0">
                <a:solidFill>
                  <a:srgbClr val="0033CC"/>
                </a:solidFill>
              </a:rPr>
              <a:t> </a:t>
            </a:r>
            <a:endParaRPr lang="en-GB" dirty="0">
              <a:solidFill>
                <a:srgbClr val="0033CC"/>
              </a:solidFill>
            </a:endParaRPr>
          </a:p>
        </p:txBody>
      </p:sp>
      <p:sp>
        <p:nvSpPr>
          <p:cNvPr id="3" name="Content Placeholder 2"/>
          <p:cNvSpPr>
            <a:spLocks noGrp="1"/>
          </p:cNvSpPr>
          <p:nvPr>
            <p:ph idx="1"/>
          </p:nvPr>
        </p:nvSpPr>
        <p:spPr>
          <a:xfrm>
            <a:off x="838200" y="1147482"/>
            <a:ext cx="10515600" cy="5710517"/>
          </a:xfrm>
        </p:spPr>
        <p:txBody>
          <a:bodyPr>
            <a:noAutofit/>
          </a:bodyPr>
          <a:lstStyle/>
          <a:p>
            <a:pPr lvl="0"/>
            <a:r>
              <a:rPr lang="en-GB" sz="1800" b="1" dirty="0" smtClean="0">
                <a:latin typeface="Arial" panose="020B0604020202020204" pitchFamily="34" charset="0"/>
                <a:cs typeface="Arial" panose="020B0604020202020204" pitchFamily="34" charset="0"/>
              </a:rPr>
              <a:t>EAL </a:t>
            </a:r>
            <a:r>
              <a:rPr lang="en-GB" sz="1800" b="1" dirty="0">
                <a:latin typeface="Arial" panose="020B0604020202020204" pitchFamily="34" charset="0"/>
                <a:cs typeface="Arial" panose="020B0604020202020204" pitchFamily="34" charset="0"/>
              </a:rPr>
              <a:t>pupils overall do not perform as well as their non-EAL peers in English schooling because of English language barriers. </a:t>
            </a:r>
          </a:p>
          <a:p>
            <a:pPr marL="0" indent="0">
              <a:buNone/>
            </a:pPr>
            <a:r>
              <a:rPr lang="en-GB" sz="1800" b="1" dirty="0">
                <a:latin typeface="Arial" panose="020B0604020202020204" pitchFamily="34" charset="0"/>
                <a:cs typeface="Arial" panose="020B0604020202020204" pitchFamily="34" charset="0"/>
              </a:rPr>
              <a:t> </a:t>
            </a:r>
          </a:p>
          <a:p>
            <a:pPr lvl="0"/>
            <a:r>
              <a:rPr lang="en-GB" sz="1800" b="1" dirty="0">
                <a:latin typeface="Arial" panose="020B0604020202020204" pitchFamily="34" charset="0"/>
                <a:cs typeface="Arial" panose="020B0604020202020204" pitchFamily="34" charset="0"/>
              </a:rPr>
              <a:t>In particular EAL pupils not fluent in English achieve significantly below the national average compared to monolingual English speakers in English schools. </a:t>
            </a:r>
          </a:p>
          <a:p>
            <a:endParaRPr lang="en-GB" sz="800" b="1" dirty="0" smtClean="0">
              <a:latin typeface="Arial" panose="020B0604020202020204" pitchFamily="34" charset="0"/>
              <a:cs typeface="Arial" panose="020B0604020202020204" pitchFamily="34" charset="0"/>
            </a:endParaRPr>
          </a:p>
          <a:p>
            <a:r>
              <a:rPr lang="en-GB" sz="1800" b="1" dirty="0" smtClean="0">
                <a:latin typeface="Arial" panose="020B0604020202020204" pitchFamily="34" charset="0"/>
                <a:cs typeface="Arial" panose="020B0604020202020204" pitchFamily="34" charset="0"/>
              </a:rPr>
              <a:t>There </a:t>
            </a:r>
            <a:r>
              <a:rPr lang="en-GB" sz="1800" b="1" dirty="0">
                <a:latin typeface="Arial" panose="020B0604020202020204" pitchFamily="34" charset="0"/>
                <a:cs typeface="Arial" panose="020B0604020202020204" pitchFamily="34" charset="0"/>
              </a:rPr>
              <a:t>is a wide variations in performance and in the achievement gap between EAL not fluent in English and monolingual pupils.</a:t>
            </a:r>
          </a:p>
          <a:p>
            <a:endParaRPr lang="en-GB" sz="800" b="1" dirty="0">
              <a:latin typeface="Arial" panose="020B0604020202020204" pitchFamily="34" charset="0"/>
              <a:cs typeface="Arial" panose="020B0604020202020204" pitchFamily="34" charset="0"/>
            </a:endParaRPr>
          </a:p>
          <a:p>
            <a:pPr lvl="0"/>
            <a:r>
              <a:rPr lang="en-GB" sz="1800" b="1" dirty="0" smtClean="0">
                <a:latin typeface="Arial" panose="020B0604020202020204" pitchFamily="34" charset="0"/>
                <a:cs typeface="Arial" panose="020B0604020202020204" pitchFamily="34" charset="0"/>
              </a:rPr>
              <a:t>What is even worrying is that low achievement of EAL pupils not fluent in English has been masked by the failure of government statistics to monitor and distinguish EAL pupils by stages of proficiency in English.</a:t>
            </a:r>
          </a:p>
          <a:p>
            <a:endParaRPr lang="en-GB" sz="800" b="1" dirty="0" smtClean="0">
              <a:latin typeface="Arial" panose="020B0604020202020204" pitchFamily="34" charset="0"/>
              <a:cs typeface="Arial" panose="020B0604020202020204" pitchFamily="34" charset="0"/>
            </a:endParaRPr>
          </a:p>
          <a:p>
            <a:pPr lvl="0"/>
            <a:r>
              <a:rPr lang="en-US" sz="1800" b="1" dirty="0" smtClean="0">
                <a:latin typeface="Arial" panose="020B0604020202020204" pitchFamily="34" charset="0"/>
                <a:cs typeface="Arial" panose="020B0604020202020204" pitchFamily="34" charset="0"/>
              </a:rPr>
              <a:t>EAL </a:t>
            </a:r>
            <a:r>
              <a:rPr lang="en-US" sz="1800" b="1" dirty="0">
                <a:latin typeface="Arial" panose="020B0604020202020204" pitchFamily="34" charset="0"/>
                <a:cs typeface="Arial" panose="020B0604020202020204" pitchFamily="34" charset="0"/>
              </a:rPr>
              <a:t>pupils in the early stages of English proficiency, performed at low levels, while the achievement of EAL pupils who were fully fluent in English far outstripped that of pupils for whom English was their only language. </a:t>
            </a:r>
            <a:endParaRPr lang="en-GB" sz="1800" b="1" dirty="0">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Overall</a:t>
            </a:r>
            <a:r>
              <a:rPr lang="en-GB" sz="1800" b="1" dirty="0">
                <a:latin typeface="Arial" panose="020B0604020202020204" pitchFamily="34" charset="0"/>
                <a:cs typeface="Arial" panose="020B0604020202020204" pitchFamily="34" charset="0"/>
              </a:rPr>
              <a:t> the </a:t>
            </a:r>
            <a:r>
              <a:rPr lang="en-US" sz="1800" b="1" dirty="0">
                <a:latin typeface="Arial" panose="020B0604020202020204" pitchFamily="34" charset="0"/>
                <a:cs typeface="Arial" panose="020B0604020202020204" pitchFamily="34" charset="0"/>
              </a:rPr>
              <a:t>findings of the research confirm that there is a strong relationship between stage of proficiency </a:t>
            </a:r>
            <a:endParaRPr lang="en-GB"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66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8569"/>
          </a:xfrm>
        </p:spPr>
        <p:txBody>
          <a:bodyPr>
            <a:normAutofit fontScale="90000"/>
          </a:bodyPr>
          <a:lstStyle/>
          <a:p>
            <a:r>
              <a:rPr lang="en-GB" dirty="0" smtClean="0"/>
              <a:t/>
            </a:r>
            <a:br>
              <a:rPr lang="en-GB" dirty="0" smtClean="0"/>
            </a:br>
            <a:r>
              <a:rPr lang="en-GB" b="1" dirty="0" smtClean="0">
                <a:solidFill>
                  <a:srgbClr val="0033CC"/>
                </a:solidFill>
              </a:rPr>
              <a:t>Policy Implications</a:t>
            </a:r>
            <a:r>
              <a:rPr lang="en-GB" b="1" dirty="0">
                <a:solidFill>
                  <a:srgbClr val="0033CC"/>
                </a:solidFill>
              </a:rPr>
              <a:t/>
            </a:r>
            <a:br>
              <a:rPr lang="en-GB" b="1" dirty="0">
                <a:solidFill>
                  <a:srgbClr val="0033CC"/>
                </a:solidFill>
              </a:rPr>
            </a:br>
            <a:endParaRPr lang="en-GB" b="1" dirty="0">
              <a:solidFill>
                <a:srgbClr val="0033CC"/>
              </a:solidFill>
            </a:endParaRPr>
          </a:p>
        </p:txBody>
      </p:sp>
      <p:sp>
        <p:nvSpPr>
          <p:cNvPr id="3" name="Content Placeholder 2"/>
          <p:cNvSpPr>
            <a:spLocks noGrp="1"/>
          </p:cNvSpPr>
          <p:nvPr>
            <p:ph idx="1"/>
          </p:nvPr>
        </p:nvSpPr>
        <p:spPr>
          <a:xfrm>
            <a:off x="1017493" y="1093694"/>
            <a:ext cx="10515600" cy="5244634"/>
          </a:xfrm>
        </p:spPr>
        <p:txBody>
          <a:bodyPr>
            <a:normAutofit fontScale="25000" lnSpcReduction="20000"/>
          </a:bodyPr>
          <a:lstStyle/>
          <a:p>
            <a:r>
              <a:rPr lang="en-GB" dirty="0"/>
              <a:t> </a:t>
            </a:r>
          </a:p>
          <a:p>
            <a:r>
              <a:rPr lang="en-GB" sz="7200" b="1" dirty="0">
                <a:latin typeface="Arial" panose="020B0604020202020204" pitchFamily="34" charset="0"/>
                <a:cs typeface="Arial" panose="020B0604020202020204" pitchFamily="34" charset="0"/>
              </a:rPr>
              <a:t>The above empirical evidence by the stages of English proficiency has far reaching implications for policy and practice. The government uses the data on the English proficiency of EAL pupils to inform policy as stated </a:t>
            </a:r>
            <a:r>
              <a:rPr lang="en-GB" sz="7200" b="1" dirty="0" smtClean="0">
                <a:latin typeface="Arial" panose="020B0604020202020204" pitchFamily="34" charset="0"/>
                <a:cs typeface="Arial" panose="020B0604020202020204" pitchFamily="34" charset="0"/>
              </a:rPr>
              <a:t>below</a:t>
            </a:r>
          </a:p>
          <a:p>
            <a:pPr marL="457200" lvl="1" indent="0">
              <a:buNone/>
            </a:pPr>
            <a:r>
              <a:rPr lang="en-GB" sz="6800" b="1" i="1" dirty="0" smtClean="0">
                <a:solidFill>
                  <a:srgbClr val="0033CC"/>
                </a:solidFill>
                <a:latin typeface="Arial" panose="020B0604020202020204" pitchFamily="34" charset="0"/>
                <a:cs typeface="Arial" panose="020B0604020202020204" pitchFamily="34" charset="0"/>
              </a:rPr>
              <a:t>‘The  </a:t>
            </a:r>
            <a:r>
              <a:rPr lang="en-GB" sz="6800" b="1" i="1" dirty="0">
                <a:solidFill>
                  <a:srgbClr val="0033CC"/>
                </a:solidFill>
                <a:latin typeface="Arial" panose="020B0604020202020204" pitchFamily="34" charset="0"/>
                <a:cs typeface="Arial" panose="020B0604020202020204" pitchFamily="34" charset="0"/>
              </a:rPr>
              <a:t>information will  help the department understand how effective the education 	sector is for EAL pupils and will provide valuable statistical information on the </a:t>
            </a:r>
            <a:r>
              <a:rPr lang="en-GB" sz="6800" b="1" i="1" dirty="0" smtClean="0">
                <a:solidFill>
                  <a:srgbClr val="0033CC"/>
                </a:solidFill>
                <a:latin typeface="Arial" panose="020B0604020202020204" pitchFamily="34" charset="0"/>
                <a:cs typeface="Arial" panose="020B0604020202020204" pitchFamily="34" charset="0"/>
              </a:rPr>
              <a:t>characteristics </a:t>
            </a:r>
            <a:r>
              <a:rPr lang="en-GB" sz="6800" b="1" i="1" dirty="0">
                <a:solidFill>
                  <a:srgbClr val="0033CC"/>
                </a:solidFill>
                <a:latin typeface="Arial" panose="020B0604020202020204" pitchFamily="34" charset="0"/>
                <a:cs typeface="Arial" panose="020B0604020202020204" pitchFamily="34" charset="0"/>
              </a:rPr>
              <a:t>of these children and, together with their attainment, will allow us to </a:t>
            </a:r>
            <a:r>
              <a:rPr lang="en-GB" sz="6800" b="1" i="1" dirty="0" smtClean="0">
                <a:solidFill>
                  <a:srgbClr val="0033CC"/>
                </a:solidFill>
                <a:latin typeface="Arial" panose="020B0604020202020204" pitchFamily="34" charset="0"/>
                <a:cs typeface="Arial" panose="020B0604020202020204" pitchFamily="34" charset="0"/>
              </a:rPr>
              <a:t>measure </a:t>
            </a:r>
            <a:r>
              <a:rPr lang="en-GB" sz="6800" b="1" i="1" dirty="0">
                <a:solidFill>
                  <a:srgbClr val="0033CC"/>
                </a:solidFill>
                <a:latin typeface="Arial" panose="020B0604020202020204" pitchFamily="34" charset="0"/>
                <a:cs typeface="Arial" panose="020B0604020202020204" pitchFamily="34" charset="0"/>
              </a:rPr>
              <a:t>whether the individual pupils, or the schools they attend, face additional </a:t>
            </a:r>
            <a:r>
              <a:rPr lang="en-GB" sz="6800" b="1" i="1" dirty="0" smtClean="0">
                <a:solidFill>
                  <a:srgbClr val="0033CC"/>
                </a:solidFill>
                <a:latin typeface="Arial" panose="020B0604020202020204" pitchFamily="34" charset="0"/>
                <a:cs typeface="Arial" panose="020B0604020202020204" pitchFamily="34" charset="0"/>
              </a:rPr>
              <a:t>educational </a:t>
            </a:r>
            <a:r>
              <a:rPr lang="en-GB" sz="6800" b="1" i="1" dirty="0">
                <a:solidFill>
                  <a:srgbClr val="0033CC"/>
                </a:solidFill>
                <a:latin typeface="Arial" panose="020B0604020202020204" pitchFamily="34" charset="0"/>
                <a:cs typeface="Arial" panose="020B0604020202020204" pitchFamily="34" charset="0"/>
              </a:rPr>
              <a:t>challenges</a:t>
            </a:r>
            <a:r>
              <a:rPr lang="en-GB" sz="6800" b="1" dirty="0">
                <a:solidFill>
                  <a:srgbClr val="0033CC"/>
                </a:solidFill>
                <a:latin typeface="Arial" panose="020B0604020202020204" pitchFamily="34" charset="0"/>
                <a:cs typeface="Arial" panose="020B0604020202020204" pitchFamily="34" charset="0"/>
              </a:rPr>
              <a:t>.’ (DfE, 2017:65)</a:t>
            </a:r>
          </a:p>
          <a:p>
            <a:pPr marL="0" indent="0">
              <a:buNone/>
            </a:pPr>
            <a:endParaRPr lang="en-GB" sz="7200" b="1" dirty="0">
              <a:solidFill>
                <a:srgbClr val="0033CC"/>
              </a:solidFill>
              <a:latin typeface="Arial" panose="020B0604020202020204" pitchFamily="34" charset="0"/>
              <a:cs typeface="Arial" panose="020B0604020202020204" pitchFamily="34" charset="0"/>
            </a:endParaRPr>
          </a:p>
          <a:p>
            <a:r>
              <a:rPr lang="en-GB" sz="7200" b="1" dirty="0" smtClean="0">
                <a:latin typeface="Arial" panose="020B0604020202020204" pitchFamily="34" charset="0"/>
                <a:cs typeface="Arial" panose="020B0604020202020204" pitchFamily="34" charset="0"/>
              </a:rPr>
              <a:t>There </a:t>
            </a:r>
            <a:r>
              <a:rPr lang="en-GB" sz="7200" b="1" dirty="0">
                <a:latin typeface="Arial" panose="020B0604020202020204" pitchFamily="34" charset="0"/>
                <a:cs typeface="Arial" panose="020B0604020202020204" pitchFamily="34" charset="0"/>
              </a:rPr>
              <a:t>are also overall resourcing implications for national policy makers. In England the Government uses EAL as an additional factor to fund schools through the national schools funding formula</a:t>
            </a:r>
            <a:r>
              <a:rPr lang="en-GB" sz="7200" b="1" i="1" dirty="0">
                <a:latin typeface="Arial" panose="020B0604020202020204" pitchFamily="34" charset="0"/>
                <a:cs typeface="Arial" panose="020B0604020202020204" pitchFamily="34" charset="0"/>
              </a:rPr>
              <a:t>. </a:t>
            </a:r>
            <a:r>
              <a:rPr lang="en-GB" sz="7200" b="1" dirty="0">
                <a:latin typeface="Arial" panose="020B0604020202020204" pitchFamily="34" charset="0"/>
                <a:cs typeface="Arial" panose="020B0604020202020204" pitchFamily="34" charset="0"/>
              </a:rPr>
              <a:t> The national education policy guideline suggests that:</a:t>
            </a:r>
          </a:p>
          <a:p>
            <a:pPr marL="0" indent="0">
              <a:buNone/>
            </a:pPr>
            <a:r>
              <a:rPr lang="en-GB" sz="7200" b="1" dirty="0">
                <a:latin typeface="Arial" panose="020B0604020202020204" pitchFamily="34" charset="0"/>
                <a:cs typeface="Arial" panose="020B0604020202020204" pitchFamily="34" charset="0"/>
              </a:rPr>
              <a:t>	</a:t>
            </a:r>
            <a:r>
              <a:rPr lang="en-GB" sz="7200" b="1" dirty="0" smtClean="0">
                <a:solidFill>
                  <a:srgbClr val="0033CC"/>
                </a:solidFill>
                <a:latin typeface="Arial" panose="020B0604020202020204" pitchFamily="34" charset="0"/>
                <a:cs typeface="Arial" panose="020B0604020202020204" pitchFamily="34" charset="0"/>
              </a:rPr>
              <a:t>‘</a:t>
            </a:r>
            <a:r>
              <a:rPr lang="en-GB" sz="7200" b="1" i="1" dirty="0">
                <a:solidFill>
                  <a:srgbClr val="0033CC"/>
                </a:solidFill>
                <a:latin typeface="Arial" panose="020B0604020202020204" pitchFamily="34" charset="0"/>
                <a:cs typeface="Arial" panose="020B0604020202020204" pitchFamily="34" charset="0"/>
              </a:rPr>
              <a:t>EAL status increases costs for schools and that there is a strong relationship </a:t>
            </a:r>
            <a:r>
              <a:rPr lang="en-GB" sz="7200" b="1" i="1" dirty="0" smtClean="0">
                <a:solidFill>
                  <a:srgbClr val="0033CC"/>
                </a:solidFill>
                <a:latin typeface="Arial" panose="020B0604020202020204" pitchFamily="34" charset="0"/>
                <a:cs typeface="Arial" panose="020B0604020202020204" pitchFamily="34" charset="0"/>
              </a:rPr>
              <a:t>	between </a:t>
            </a:r>
            <a:r>
              <a:rPr lang="en-GB" sz="7200" b="1" i="1" dirty="0">
                <a:solidFill>
                  <a:srgbClr val="0033CC"/>
                </a:solidFill>
                <a:latin typeface="Arial" panose="020B0604020202020204" pitchFamily="34" charset="0"/>
                <a:cs typeface="Arial" panose="020B0604020202020204" pitchFamily="34" charset="0"/>
              </a:rPr>
              <a:t>a </a:t>
            </a:r>
            <a:r>
              <a:rPr lang="en-GB" sz="7200" b="1" i="1" dirty="0" smtClean="0">
                <a:solidFill>
                  <a:srgbClr val="0033CC"/>
                </a:solidFill>
                <a:latin typeface="Arial" panose="020B0604020202020204" pitchFamily="34" charset="0"/>
                <a:cs typeface="Arial" panose="020B0604020202020204" pitchFamily="34" charset="0"/>
              </a:rPr>
              <a:t>pupil’s </a:t>
            </a:r>
            <a:r>
              <a:rPr lang="en-GB" sz="7200" b="1" i="1" dirty="0">
                <a:solidFill>
                  <a:srgbClr val="0033CC"/>
                </a:solidFill>
                <a:latin typeface="Arial" panose="020B0604020202020204" pitchFamily="34" charset="0"/>
                <a:cs typeface="Arial" panose="020B0604020202020204" pitchFamily="34" charset="0"/>
              </a:rPr>
              <a:t>fluency in English and their educational attainment. </a:t>
            </a:r>
            <a:r>
              <a:rPr lang="en-GB" sz="7200" b="1" i="1" dirty="0" smtClean="0">
                <a:solidFill>
                  <a:srgbClr val="0033CC"/>
                </a:solidFill>
                <a:latin typeface="Arial" panose="020B0604020202020204" pitchFamily="34" charset="0"/>
                <a:cs typeface="Arial" panose="020B0604020202020204" pitchFamily="34" charset="0"/>
              </a:rPr>
              <a:t>…</a:t>
            </a:r>
            <a:r>
              <a:rPr lang="en-GB" sz="7200" b="1" i="1" dirty="0">
                <a:solidFill>
                  <a:srgbClr val="0033CC"/>
                </a:solidFill>
                <a:latin typeface="Arial" panose="020B0604020202020204" pitchFamily="34" charset="0"/>
                <a:cs typeface="Arial" panose="020B0604020202020204" pitchFamily="34" charset="0"/>
              </a:rPr>
              <a:t>The </a:t>
            </a:r>
            <a:r>
              <a:rPr lang="en-GB" sz="7200" b="1" i="1" dirty="0" smtClean="0">
                <a:solidFill>
                  <a:srgbClr val="0033CC"/>
                </a:solidFill>
                <a:latin typeface="Arial" panose="020B0604020202020204" pitchFamily="34" charset="0"/>
                <a:cs typeface="Arial" panose="020B0604020202020204" pitchFamily="34" charset="0"/>
              </a:rPr>
              <a:t>		Government </a:t>
            </a:r>
            <a:r>
              <a:rPr lang="en-GB" sz="7200" b="1" i="1" dirty="0">
                <a:solidFill>
                  <a:srgbClr val="0033CC"/>
                </a:solidFill>
                <a:latin typeface="Arial" panose="020B0604020202020204" pitchFamily="34" charset="0"/>
                <a:cs typeface="Arial" panose="020B0604020202020204" pitchFamily="34" charset="0"/>
              </a:rPr>
              <a:t>believe </a:t>
            </a:r>
            <a:r>
              <a:rPr lang="en-GB" sz="7200" b="1" i="1" dirty="0" smtClean="0">
                <a:solidFill>
                  <a:srgbClr val="0033CC"/>
                </a:solidFill>
                <a:latin typeface="Arial" panose="020B0604020202020204" pitchFamily="34" charset="0"/>
                <a:cs typeface="Arial" panose="020B0604020202020204" pitchFamily="34" charset="0"/>
              </a:rPr>
              <a:t>that </a:t>
            </a:r>
            <a:r>
              <a:rPr lang="en-GB" sz="7200" b="1" i="1" dirty="0">
                <a:solidFill>
                  <a:srgbClr val="0033CC"/>
                </a:solidFill>
                <a:latin typeface="Arial" panose="020B0604020202020204" pitchFamily="34" charset="0"/>
                <a:cs typeface="Arial" panose="020B0604020202020204" pitchFamily="34" charset="0"/>
              </a:rPr>
              <a:t>allocating funding to those pupils with EAL </a:t>
            </a:r>
            <a:r>
              <a:rPr lang="en-GB" sz="7200" b="1" i="1" dirty="0" smtClean="0">
                <a:solidFill>
                  <a:srgbClr val="0033CC"/>
                </a:solidFill>
                <a:latin typeface="Arial" panose="020B0604020202020204" pitchFamily="34" charset="0"/>
                <a:cs typeface="Arial" panose="020B0604020202020204" pitchFamily="34" charset="0"/>
              </a:rPr>
              <a:t>who entered </a:t>
            </a:r>
            <a:r>
              <a:rPr lang="en-GB" sz="7200" b="1" i="1" dirty="0">
                <a:solidFill>
                  <a:srgbClr val="0033CC"/>
                </a:solidFill>
                <a:latin typeface="Arial" panose="020B0604020202020204" pitchFamily="34" charset="0"/>
                <a:cs typeface="Arial" panose="020B0604020202020204" pitchFamily="34" charset="0"/>
              </a:rPr>
              <a:t>the </a:t>
            </a:r>
            <a:r>
              <a:rPr lang="en-GB" sz="7200" b="1" i="1" dirty="0" smtClean="0">
                <a:solidFill>
                  <a:srgbClr val="0033CC"/>
                </a:solidFill>
                <a:latin typeface="Arial" panose="020B0604020202020204" pitchFamily="34" charset="0"/>
                <a:cs typeface="Arial" panose="020B0604020202020204" pitchFamily="34" charset="0"/>
              </a:rPr>
              <a:t>	state </a:t>
            </a:r>
            <a:r>
              <a:rPr lang="en-GB" sz="7200" b="1" i="1" dirty="0">
                <a:solidFill>
                  <a:srgbClr val="0033CC"/>
                </a:solidFill>
                <a:latin typeface="Arial" panose="020B0604020202020204" pitchFamily="34" charset="0"/>
                <a:cs typeface="Arial" panose="020B0604020202020204" pitchFamily="34" charset="0"/>
              </a:rPr>
              <a:t>education system </a:t>
            </a:r>
            <a:r>
              <a:rPr lang="en-GB" sz="7200" b="1" i="1" dirty="0" smtClean="0">
                <a:solidFill>
                  <a:srgbClr val="0033CC"/>
                </a:solidFill>
                <a:latin typeface="Arial" panose="020B0604020202020204" pitchFamily="34" charset="0"/>
                <a:cs typeface="Arial" panose="020B0604020202020204" pitchFamily="34" charset="0"/>
              </a:rPr>
              <a:t>at </a:t>
            </a:r>
            <a:r>
              <a:rPr lang="en-GB" sz="7200" b="1" i="1" dirty="0">
                <a:solidFill>
                  <a:srgbClr val="0033CC"/>
                </a:solidFill>
                <a:latin typeface="Arial" panose="020B0604020202020204" pitchFamily="34" charset="0"/>
                <a:cs typeface="Arial" panose="020B0604020202020204" pitchFamily="34" charset="0"/>
              </a:rPr>
              <a:t>any point during the previous </a:t>
            </a:r>
            <a:r>
              <a:rPr lang="en-GB" sz="7200" b="1" i="1" dirty="0" smtClean="0">
                <a:solidFill>
                  <a:srgbClr val="0033CC"/>
                </a:solidFill>
                <a:latin typeface="Arial" panose="020B0604020202020204" pitchFamily="34" charset="0"/>
                <a:cs typeface="Arial" panose="020B0604020202020204" pitchFamily="34" charset="0"/>
              </a:rPr>
              <a:t>	3 </a:t>
            </a:r>
            <a:r>
              <a:rPr lang="en-GB" sz="7200" b="1" i="1" dirty="0">
                <a:solidFill>
                  <a:srgbClr val="0033CC"/>
                </a:solidFill>
                <a:latin typeface="Arial" panose="020B0604020202020204" pitchFamily="34" charset="0"/>
                <a:cs typeface="Arial" panose="020B0604020202020204" pitchFamily="34" charset="0"/>
              </a:rPr>
              <a:t>years </a:t>
            </a:r>
            <a:r>
              <a:rPr lang="en-GB" sz="7200" b="1" i="1" dirty="0" smtClean="0">
                <a:solidFill>
                  <a:srgbClr val="0033CC"/>
                </a:solidFill>
                <a:latin typeface="Arial" panose="020B0604020202020204" pitchFamily="34" charset="0"/>
                <a:cs typeface="Arial" panose="020B0604020202020204" pitchFamily="34" charset="0"/>
              </a:rPr>
              <a:t>	would </a:t>
            </a:r>
            <a:r>
              <a:rPr lang="en-GB" sz="7200" b="1" i="1" dirty="0">
                <a:solidFill>
                  <a:srgbClr val="0033CC"/>
                </a:solidFill>
                <a:latin typeface="Arial" panose="020B0604020202020204" pitchFamily="34" charset="0"/>
                <a:cs typeface="Arial" panose="020B0604020202020204" pitchFamily="34" charset="0"/>
              </a:rPr>
              <a:t>target </a:t>
            </a:r>
            <a:r>
              <a:rPr lang="en-GB" sz="7200" b="1" i="1" dirty="0" smtClean="0">
                <a:solidFill>
                  <a:srgbClr val="0033CC"/>
                </a:solidFill>
                <a:latin typeface="Arial" panose="020B0604020202020204" pitchFamily="34" charset="0"/>
                <a:cs typeface="Arial" panose="020B0604020202020204" pitchFamily="34" charset="0"/>
              </a:rPr>
              <a:t>	funding </a:t>
            </a:r>
            <a:r>
              <a:rPr lang="en-GB" sz="7200" b="1" i="1" dirty="0">
                <a:solidFill>
                  <a:srgbClr val="0033CC"/>
                </a:solidFill>
                <a:latin typeface="Arial" panose="020B0604020202020204" pitchFamily="34" charset="0"/>
                <a:cs typeface="Arial" panose="020B0604020202020204" pitchFamily="34" charset="0"/>
              </a:rPr>
              <a:t>to schools likely to have </a:t>
            </a:r>
            <a:r>
              <a:rPr lang="en-GB" sz="7200" b="1" i="1" dirty="0" smtClean="0">
                <a:solidFill>
                  <a:srgbClr val="0033CC"/>
                </a:solidFill>
                <a:latin typeface="Arial" panose="020B0604020202020204" pitchFamily="34" charset="0"/>
                <a:cs typeface="Arial" panose="020B0604020202020204" pitchFamily="34" charset="0"/>
              </a:rPr>
              <a:t>	pupils </a:t>
            </a:r>
            <a:r>
              <a:rPr lang="en-GB" sz="7200" b="1" i="1" dirty="0">
                <a:solidFill>
                  <a:srgbClr val="0033CC"/>
                </a:solidFill>
                <a:latin typeface="Arial" panose="020B0604020202020204" pitchFamily="34" charset="0"/>
                <a:cs typeface="Arial" panose="020B0604020202020204" pitchFamily="34" charset="0"/>
              </a:rPr>
              <a:t>in need of </a:t>
            </a:r>
            <a:r>
              <a:rPr lang="en-GB" sz="7200" b="1" i="1" dirty="0" smtClean="0">
                <a:solidFill>
                  <a:srgbClr val="0033CC"/>
                </a:solidFill>
                <a:latin typeface="Arial" panose="020B0604020202020204" pitchFamily="34" charset="0"/>
                <a:cs typeface="Arial" panose="020B0604020202020204" pitchFamily="34" charset="0"/>
              </a:rPr>
              <a:t>targeted support </a:t>
            </a:r>
            <a:r>
              <a:rPr lang="en-GB" sz="7200" b="1" i="1" dirty="0">
                <a:solidFill>
                  <a:srgbClr val="0033CC"/>
                </a:solidFill>
                <a:latin typeface="Arial" panose="020B0604020202020204" pitchFamily="34" charset="0"/>
                <a:cs typeface="Arial" panose="020B0604020202020204" pitchFamily="34" charset="0"/>
              </a:rPr>
              <a:t>to increase </a:t>
            </a:r>
            <a:r>
              <a:rPr lang="en-GB" sz="7200" b="1" i="1" dirty="0" smtClean="0">
                <a:solidFill>
                  <a:srgbClr val="0033CC"/>
                </a:solidFill>
                <a:latin typeface="Arial" panose="020B0604020202020204" pitchFamily="34" charset="0"/>
                <a:cs typeface="Arial" panose="020B0604020202020204" pitchFamily="34" charset="0"/>
              </a:rPr>
              <a:t>	language </a:t>
            </a:r>
            <a:r>
              <a:rPr lang="en-GB" sz="7200" b="1" i="1" dirty="0">
                <a:solidFill>
                  <a:srgbClr val="0033CC"/>
                </a:solidFill>
                <a:latin typeface="Arial" panose="020B0604020202020204" pitchFamily="34" charset="0"/>
                <a:cs typeface="Arial" panose="020B0604020202020204" pitchFamily="34" charset="0"/>
              </a:rPr>
              <a:t>proficiency.’  </a:t>
            </a:r>
            <a:r>
              <a:rPr lang="en-GB" sz="7200" b="1" dirty="0">
                <a:solidFill>
                  <a:srgbClr val="0033CC"/>
                </a:solidFill>
                <a:latin typeface="Arial" panose="020B0604020202020204" pitchFamily="34" charset="0"/>
                <a:cs typeface="Arial" panose="020B0604020202020204" pitchFamily="34" charset="0"/>
              </a:rPr>
              <a:t>(DfE 2016, pp </a:t>
            </a:r>
            <a:r>
              <a:rPr lang="en-GB" sz="7200" b="1" dirty="0" smtClean="0">
                <a:solidFill>
                  <a:srgbClr val="0033CC"/>
                </a:solidFill>
                <a:latin typeface="Arial" panose="020B0604020202020204" pitchFamily="34" charset="0"/>
                <a:cs typeface="Arial" panose="020B0604020202020204" pitchFamily="34" charset="0"/>
              </a:rPr>
              <a:t>27-	28</a:t>
            </a:r>
            <a:r>
              <a:rPr lang="en-GB" sz="7200" b="1" dirty="0">
                <a:solidFill>
                  <a:srgbClr val="0033CC"/>
                </a:solidFill>
                <a:latin typeface="Arial" panose="020B0604020202020204" pitchFamily="34" charset="0"/>
                <a:cs typeface="Arial" panose="020B0604020202020204" pitchFamily="34" charset="0"/>
              </a:rPr>
              <a:t>). </a:t>
            </a:r>
          </a:p>
          <a:p>
            <a:pPr fontAlgn="base"/>
            <a:r>
              <a:rPr lang="en-GB" sz="7200" b="1" dirty="0" smtClean="0">
                <a:latin typeface="Arial" panose="020B0604020202020204" pitchFamily="34" charset="0"/>
                <a:cs typeface="Arial" panose="020B0604020202020204" pitchFamily="34" charset="0"/>
              </a:rPr>
              <a:t>The </a:t>
            </a:r>
            <a:r>
              <a:rPr lang="en-GB" sz="7200" b="1" dirty="0">
                <a:latin typeface="Arial" panose="020B0604020202020204" pitchFamily="34" charset="0"/>
                <a:cs typeface="Arial" panose="020B0604020202020204" pitchFamily="34" charset="0"/>
              </a:rPr>
              <a:t>EAL factor could be included in local funding formulae to enable schools in England to meet the needs of EAL pupils. This factor is limited to bilingual pupils who have been enrolled in English schools for a maximum of three years at present despite research evidence which suggest  5-7 years to acquire English proficiency in a UK context (see Demie 2013).</a:t>
            </a:r>
          </a:p>
          <a:p>
            <a:pPr fontAlgn="base"/>
            <a:endParaRPr lang="en-GB" sz="7200" b="1" dirty="0"/>
          </a:p>
        </p:txBody>
      </p:sp>
    </p:spTree>
    <p:extLst>
      <p:ext uri="{BB962C8B-B14F-4D97-AF65-F5344CB8AC3E}">
        <p14:creationId xmlns:p14="http://schemas.microsoft.com/office/powerpoint/2010/main" val="421649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2801"/>
            <a:ext cx="10515600" cy="1325563"/>
          </a:xfrm>
        </p:spPr>
        <p:txBody>
          <a:bodyPr/>
          <a:lstStyle/>
          <a:p>
            <a:r>
              <a:rPr lang="en-GB" b="1" dirty="0" smtClean="0">
                <a:solidFill>
                  <a:srgbClr val="0033CC"/>
                </a:solidFill>
              </a:rPr>
              <a:t>Why EAL Matters</a:t>
            </a:r>
            <a:endParaRPr lang="en-GB" b="1" dirty="0">
              <a:solidFill>
                <a:srgbClr val="0033CC"/>
              </a:solidFill>
            </a:endParaRPr>
          </a:p>
        </p:txBody>
      </p:sp>
      <p:sp>
        <p:nvSpPr>
          <p:cNvPr id="3" name="Content Placeholder 2"/>
          <p:cNvSpPr>
            <a:spLocks noGrp="1"/>
          </p:cNvSpPr>
          <p:nvPr>
            <p:ph idx="1"/>
          </p:nvPr>
        </p:nvSpPr>
        <p:spPr>
          <a:xfrm>
            <a:off x="6601315" y="3203648"/>
            <a:ext cx="10610644" cy="5668419"/>
          </a:xfrm>
        </p:spPr>
        <p:txBody>
          <a:bodyPr/>
          <a:lstStyle/>
          <a:p>
            <a:pPr marL="0" indent="0">
              <a:buNone/>
            </a:pPr>
            <a:endParaRPr lang="en-GB" dirty="0"/>
          </a:p>
        </p:txBody>
      </p:sp>
      <p:sp>
        <p:nvSpPr>
          <p:cNvPr id="4" name="TextBox 3"/>
          <p:cNvSpPr txBox="1"/>
          <p:nvPr/>
        </p:nvSpPr>
        <p:spPr>
          <a:xfrm>
            <a:off x="285363" y="1609792"/>
            <a:ext cx="4497652" cy="510909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EAL population in England is growing.</a:t>
            </a:r>
          </a:p>
          <a:p>
            <a:pPr marL="285750" indent="-285750">
              <a:spcAft>
                <a:spcPts val="600"/>
              </a:spcAft>
              <a:buFont typeface="Arial" panose="020B0604020202020204" pitchFamily="34" charset="0"/>
              <a:buChar char="•"/>
            </a:pPr>
            <a:r>
              <a:rPr lang="en-GB" dirty="0" smtClean="0"/>
              <a:t>EAL has seen a dramatic rise, from 500,000 in 1997 to 1.5 million in 2018. This is about 20% of all pupils in England </a:t>
            </a:r>
            <a:r>
              <a:rPr lang="en-GB" dirty="0" smtClean="0">
                <a:solidFill>
                  <a:srgbClr val="FF0000"/>
                </a:solidFill>
              </a:rPr>
              <a:t>(About 50% of Lambeth pupils)</a:t>
            </a:r>
            <a:r>
              <a:rPr lang="en-GB" dirty="0" smtClean="0"/>
              <a:t>.</a:t>
            </a:r>
          </a:p>
          <a:p>
            <a:pPr marL="285750" indent="-285750">
              <a:spcAft>
                <a:spcPts val="600"/>
              </a:spcAft>
              <a:buFont typeface="Arial" panose="020B0604020202020204" pitchFamily="34" charset="0"/>
              <a:buChar char="•"/>
            </a:pPr>
            <a:r>
              <a:rPr lang="en-GB" dirty="0" smtClean="0"/>
              <a:t>Over 350 different languages spoken in England’s schools </a:t>
            </a:r>
            <a:r>
              <a:rPr lang="en-GB" dirty="0" smtClean="0">
                <a:solidFill>
                  <a:srgbClr val="FF0000"/>
                </a:solidFill>
              </a:rPr>
              <a:t>(141 languages in Lambeth)</a:t>
            </a:r>
          </a:p>
          <a:p>
            <a:pPr marL="285750" indent="-285750">
              <a:spcAft>
                <a:spcPts val="600"/>
              </a:spcAft>
              <a:buFont typeface="Arial" panose="020B0604020202020204" pitchFamily="34" charset="0"/>
              <a:buChar char="•"/>
            </a:pPr>
            <a:r>
              <a:rPr lang="en-GB" dirty="0"/>
              <a:t>Accordingly, levels of pupils who are </a:t>
            </a:r>
            <a:r>
              <a:rPr lang="en-GB" b="1" i="1" dirty="0"/>
              <a:t>not proficient</a:t>
            </a:r>
            <a:r>
              <a:rPr lang="en-GB" dirty="0"/>
              <a:t> in English has also increased</a:t>
            </a:r>
            <a:endParaRPr lang="en-GB" dirty="0" smtClean="0">
              <a:solidFill>
                <a:srgbClr val="FF0000"/>
              </a:solidFill>
            </a:endParaRPr>
          </a:p>
          <a:p>
            <a:pPr marL="285750" indent="-285750">
              <a:spcAft>
                <a:spcPts val="600"/>
              </a:spcAft>
              <a:buFont typeface="Arial" panose="020B0604020202020204" pitchFamily="34" charset="0"/>
              <a:buChar char="•"/>
            </a:pPr>
            <a:r>
              <a:rPr lang="en-GB" dirty="0" smtClean="0"/>
              <a:t>Research has shown pupils not proficient in English perform significantly lower than national expected standards at all Key Stages. However, EAL pupils who are fully fluent in English perform significantly higher than monolingual English speakers and the national average.</a:t>
            </a:r>
          </a:p>
        </p:txBody>
      </p:sp>
      <p:sp>
        <p:nvSpPr>
          <p:cNvPr id="5" name="TextBox 4"/>
          <p:cNvSpPr txBox="1"/>
          <p:nvPr/>
        </p:nvSpPr>
        <p:spPr>
          <a:xfrm>
            <a:off x="4983737" y="1609792"/>
            <a:ext cx="7123622" cy="400110"/>
          </a:xfrm>
          <a:prstGeom prst="rect">
            <a:avLst/>
          </a:prstGeom>
          <a:noFill/>
        </p:spPr>
        <p:txBody>
          <a:bodyPr wrap="square" rtlCol="0">
            <a:spAutoFit/>
          </a:bodyPr>
          <a:lstStyle/>
          <a:p>
            <a:r>
              <a:rPr lang="en-GB" sz="2000" b="1" dirty="0" smtClean="0"/>
              <a:t>EAL Population in State-funded Schools in England 1997-2018</a:t>
            </a:r>
            <a:endParaRPr lang="en-GB" sz="2000" b="1" dirty="0"/>
          </a:p>
        </p:txBody>
      </p:sp>
      <p:graphicFrame>
        <p:nvGraphicFramePr>
          <p:cNvPr id="7" name="Chart 6"/>
          <p:cNvGraphicFramePr>
            <a:graphicFrameLocks/>
          </p:cNvGraphicFramePr>
          <p:nvPr>
            <p:extLst>
              <p:ext uri="{D42A27DB-BD31-4B8C-83A1-F6EECF244321}">
                <p14:modId xmlns:p14="http://schemas.microsoft.com/office/powerpoint/2010/main" val="449458116"/>
              </p:ext>
            </p:extLst>
          </p:nvPr>
        </p:nvGraphicFramePr>
        <p:xfrm>
          <a:off x="4800522" y="2029776"/>
          <a:ext cx="7106115" cy="4659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453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2651"/>
          </a:xfrm>
        </p:spPr>
        <p:txBody>
          <a:bodyPr/>
          <a:lstStyle/>
          <a:p>
            <a:r>
              <a:rPr lang="en-GB" b="1" dirty="0" smtClean="0">
                <a:solidFill>
                  <a:srgbClr val="0033CC"/>
                </a:solidFill>
              </a:rPr>
              <a:t>EAL in Secondary Schools in England 2018</a:t>
            </a:r>
            <a:endParaRPr lang="en-GB" b="1" dirty="0">
              <a:solidFill>
                <a:srgbClr val="0033CC"/>
              </a:solidFill>
            </a:endParaRPr>
          </a:p>
        </p:txBody>
      </p:sp>
      <p:sp>
        <p:nvSpPr>
          <p:cNvPr id="5" name="TextBox 4"/>
          <p:cNvSpPr txBox="1"/>
          <p:nvPr/>
        </p:nvSpPr>
        <p:spPr>
          <a:xfrm>
            <a:off x="838200" y="1600679"/>
            <a:ext cx="7268737" cy="4339650"/>
          </a:xfrm>
          <a:prstGeom prst="rect">
            <a:avLst/>
          </a:prstGeom>
          <a:noFill/>
        </p:spPr>
        <p:txBody>
          <a:bodyPr wrap="square" rtlCol="0">
            <a:spAutoFit/>
          </a:bodyPr>
          <a:lstStyle/>
          <a:p>
            <a:pPr marL="285750" indent="-285750">
              <a:buFont typeface="Arial" panose="020B0604020202020204" pitchFamily="34" charset="0"/>
              <a:buChar char="•"/>
            </a:pPr>
            <a:r>
              <a:rPr lang="en-GB" sz="2300" dirty="0" smtClean="0"/>
              <a:t>In secondary </a:t>
            </a:r>
            <a:r>
              <a:rPr lang="en-GB" sz="2300" dirty="0"/>
              <a:t>s</a:t>
            </a:r>
            <a:r>
              <a:rPr lang="en-GB" sz="2300" dirty="0" smtClean="0"/>
              <a:t>chools across England, Lambeth are in the top 20 LAs with highest EAL pupil population</a:t>
            </a:r>
          </a:p>
          <a:p>
            <a:endParaRPr lang="en-GB" sz="2300" dirty="0" smtClean="0"/>
          </a:p>
          <a:p>
            <a:pPr marL="285750" indent="-285750">
              <a:buFont typeface="Arial" panose="020B0604020202020204" pitchFamily="34" charset="0"/>
              <a:buChar char="•"/>
            </a:pPr>
            <a:r>
              <a:rPr lang="en-GB" sz="2300" dirty="0" smtClean="0"/>
              <a:t>17 of the top 20 are in London, 8 are in Inner London</a:t>
            </a:r>
          </a:p>
          <a:p>
            <a:endParaRPr lang="en-GB" sz="2300" dirty="0"/>
          </a:p>
          <a:p>
            <a:pPr marL="285750" indent="-285750">
              <a:buFont typeface="Arial" panose="020B0604020202020204" pitchFamily="34" charset="0"/>
              <a:buChar char="•"/>
            </a:pPr>
            <a:r>
              <a:rPr lang="en-GB" sz="2300" dirty="0"/>
              <a:t>National - very </a:t>
            </a:r>
            <a:r>
              <a:rPr lang="en-GB" sz="2300" dirty="0" smtClean="0"/>
              <a:t>skewed:</a:t>
            </a:r>
          </a:p>
          <a:p>
            <a:pPr marL="981075" indent="-457200">
              <a:buFont typeface="Wingdings" panose="05000000000000000000" pitchFamily="2" charset="2"/>
              <a:buChar char="Ø"/>
            </a:pPr>
            <a:r>
              <a:rPr lang="en-GB" sz="2300" dirty="0" smtClean="0"/>
              <a:t>40% </a:t>
            </a:r>
            <a:r>
              <a:rPr lang="en-GB" sz="2300" dirty="0"/>
              <a:t>of </a:t>
            </a:r>
            <a:r>
              <a:rPr lang="en-GB" sz="2300" dirty="0" smtClean="0"/>
              <a:t>secondary schools less than 5</a:t>
            </a:r>
            <a:r>
              <a:rPr lang="en-GB" sz="2300" dirty="0"/>
              <a:t>% </a:t>
            </a:r>
            <a:r>
              <a:rPr lang="en-GB" sz="2300" dirty="0" smtClean="0"/>
              <a:t>EAL</a:t>
            </a:r>
          </a:p>
          <a:p>
            <a:pPr marL="981075" indent="-457200">
              <a:buFont typeface="Wingdings" panose="05000000000000000000" pitchFamily="2" charset="2"/>
              <a:buChar char="Ø"/>
            </a:pPr>
            <a:r>
              <a:rPr lang="en-GB" sz="2300" dirty="0"/>
              <a:t>9</a:t>
            </a:r>
            <a:r>
              <a:rPr lang="en-GB" sz="2300" dirty="0" smtClean="0"/>
              <a:t>% </a:t>
            </a:r>
            <a:r>
              <a:rPr lang="en-GB" sz="2300" dirty="0"/>
              <a:t>of </a:t>
            </a:r>
            <a:r>
              <a:rPr lang="en-GB" sz="2300" dirty="0" smtClean="0"/>
              <a:t>secondary schools more than 50% EAL</a:t>
            </a:r>
          </a:p>
          <a:p>
            <a:pPr marL="523875"/>
            <a:endParaRPr lang="en-GB" sz="2300" dirty="0" smtClean="0"/>
          </a:p>
          <a:p>
            <a:pPr marL="285750" indent="-285750">
              <a:buFont typeface="Arial" panose="020B0604020202020204" pitchFamily="34" charset="0"/>
              <a:buChar char="•"/>
            </a:pPr>
            <a:r>
              <a:rPr lang="en-GB" sz="2300" dirty="0" smtClean="0">
                <a:solidFill>
                  <a:srgbClr val="FF0000"/>
                </a:solidFill>
              </a:rPr>
              <a:t>Lambeth:</a:t>
            </a:r>
          </a:p>
          <a:p>
            <a:pPr marL="981075" indent="-457200">
              <a:buFont typeface="Wingdings" panose="05000000000000000000" pitchFamily="2" charset="2"/>
              <a:buChar char="Ø"/>
            </a:pPr>
            <a:r>
              <a:rPr lang="en-GB" sz="2300" dirty="0" smtClean="0">
                <a:solidFill>
                  <a:srgbClr val="FF0000"/>
                </a:solidFill>
              </a:rPr>
              <a:t>70% of secondary schools more than 40% EAL</a:t>
            </a:r>
          </a:p>
          <a:p>
            <a:pPr marL="981075" indent="-457200">
              <a:buFont typeface="Wingdings" panose="05000000000000000000" pitchFamily="2" charset="2"/>
              <a:buChar char="Ø"/>
            </a:pPr>
            <a:r>
              <a:rPr lang="en-GB" sz="2300" dirty="0" smtClean="0">
                <a:solidFill>
                  <a:srgbClr val="FF0000"/>
                </a:solidFill>
              </a:rPr>
              <a:t>25% of secondary schools more than 50% EAL</a:t>
            </a:r>
            <a:endParaRPr lang="en-GB" sz="2300" dirty="0">
              <a:solidFill>
                <a:srgbClr val="FF0000"/>
              </a:solidFill>
            </a:endParaRPr>
          </a:p>
        </p:txBody>
      </p:sp>
      <p:graphicFrame>
        <p:nvGraphicFramePr>
          <p:cNvPr id="6" name="Content Placeholder 5"/>
          <p:cNvGraphicFramePr>
            <a:graphicFrameLocks noGrp="1"/>
          </p:cNvGraphicFramePr>
          <p:nvPr>
            <p:ph idx="1"/>
            <p:extLst/>
          </p:nvPr>
        </p:nvGraphicFramePr>
        <p:xfrm>
          <a:off x="8218604" y="1496730"/>
          <a:ext cx="3244850" cy="5082540"/>
        </p:xfrm>
        <a:graphic>
          <a:graphicData uri="http://schemas.openxmlformats.org/drawingml/2006/table">
            <a:tbl>
              <a:tblPr>
                <a:tableStyleId>{5C22544A-7EE6-4342-B048-85BDC9FD1C3A}</a:tableStyleId>
              </a:tblPr>
              <a:tblGrid>
                <a:gridCol w="2187956"/>
                <a:gridCol w="1056894"/>
              </a:tblGrid>
              <a:tr h="219523">
                <a:tc>
                  <a:txBody>
                    <a:bodyPr/>
                    <a:lstStyle/>
                    <a:p>
                      <a:pPr algn="l" fontAlgn="b"/>
                      <a:r>
                        <a:rPr lang="en-GB" sz="1400" b="1" u="none" strike="noStrike" dirty="0">
                          <a:effectLst/>
                        </a:rPr>
                        <a:t>Local Authority</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1" u="none" strike="noStrike" dirty="0">
                          <a:effectLst/>
                        </a:rPr>
                        <a:t>% EAL</a:t>
                      </a:r>
                      <a:endParaRPr lang="en-GB" sz="1400" b="1"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dirty="0">
                          <a:effectLst/>
                        </a:rPr>
                        <a:t>Tower Hamlets</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68.2</a:t>
                      </a:r>
                      <a:endParaRPr lang="en-GB" sz="1400" b="0" i="0" u="none" strike="noStrike">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dirty="0">
                          <a:effectLst/>
                        </a:rPr>
                        <a:t>Newham</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64.5</a:t>
                      </a:r>
                      <a:endParaRPr lang="en-GB" sz="1400" b="0" i="0" u="none" strike="noStrike">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dirty="0">
                          <a:effectLst/>
                        </a:rPr>
                        <a:t>Harrow</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60.9</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Westminster</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58.4</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Brent</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56.7</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Redbridge</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56.6</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Hounslow</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55.4</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Ealing</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54.0</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Leicester</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52.6</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Camden</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51.6</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Luton</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49.1</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Kensington and Chelsea</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46.4</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Enfield</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46.2</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Hackney</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46.1</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Slough</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46.1</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Haringey</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45.2</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Waltham Forest</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44.9</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b="1" u="none" strike="noStrike" dirty="0">
                          <a:solidFill>
                            <a:srgbClr val="FF0000"/>
                          </a:solidFill>
                          <a:effectLst/>
                        </a:rPr>
                        <a:t>Lambeth</a:t>
                      </a:r>
                      <a:endParaRPr lang="en-GB" sz="1400" b="1" i="0" u="none" strike="noStrike" dirty="0">
                        <a:solidFill>
                          <a:srgbClr val="FF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solidFill>
                            <a:srgbClr val="FF0000"/>
                          </a:solidFill>
                          <a:effectLst/>
                        </a:rPr>
                        <a:t>44.6</a:t>
                      </a:r>
                      <a:endParaRPr lang="en-GB" sz="1400" b="1" i="0" u="none" strike="noStrike" dirty="0">
                        <a:solidFill>
                          <a:srgbClr val="FF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Islington</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44.0</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u="none" strike="noStrike">
                          <a:effectLst/>
                        </a:rPr>
                        <a:t>Wandsworth</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43.7</a:t>
                      </a:r>
                      <a:endParaRPr lang="en-GB" sz="1400" b="0"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b="1" u="none" strike="noStrike" dirty="0">
                          <a:effectLst/>
                        </a:rPr>
                        <a:t>INNER LONDON </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1" u="none" strike="noStrike" dirty="0">
                          <a:effectLst/>
                        </a:rPr>
                        <a:t>48.6</a:t>
                      </a:r>
                      <a:endParaRPr lang="en-GB" sz="1400" b="1" i="0" u="none" strike="noStrike" dirty="0">
                        <a:solidFill>
                          <a:srgbClr val="000000"/>
                        </a:solidFill>
                        <a:effectLst/>
                        <a:latin typeface="Calibri" panose="020F0502020204030204" pitchFamily="34" charset="0"/>
                      </a:endParaRPr>
                    </a:p>
                  </a:txBody>
                  <a:tcPr marL="7620" marR="7620" marT="7620" marB="0" anchor="b"/>
                </a:tc>
              </a:tr>
              <a:tr h="219523">
                <a:tc>
                  <a:txBody>
                    <a:bodyPr/>
                    <a:lstStyle/>
                    <a:p>
                      <a:pPr algn="l" fontAlgn="b"/>
                      <a:r>
                        <a:rPr lang="en-GB" sz="1400" b="1" u="none" strike="noStrike" dirty="0">
                          <a:effectLst/>
                        </a:rPr>
                        <a:t>ENGLAND</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b="1" u="none" strike="noStrike" dirty="0">
                          <a:effectLst/>
                        </a:rPr>
                        <a:t>16.6</a:t>
                      </a:r>
                      <a:endParaRPr lang="en-GB" sz="1400" b="1"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3358972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75" y="149255"/>
            <a:ext cx="8420100" cy="1143000"/>
          </a:xfrm>
        </p:spPr>
        <p:txBody>
          <a:bodyPr/>
          <a:lstStyle/>
          <a:p>
            <a:r>
              <a:rPr lang="en-GB" sz="2800" dirty="0">
                <a:solidFill>
                  <a:srgbClr val="0033CC"/>
                </a:solidFill>
              </a:rPr>
              <a:t>Policy Concerns: Misunderstanding about EAL pupils, language, migration and social cohesion</a:t>
            </a:r>
          </a:p>
        </p:txBody>
      </p:sp>
      <p:sp>
        <p:nvSpPr>
          <p:cNvPr id="3" name="Content Placeholder 2"/>
          <p:cNvSpPr>
            <a:spLocks noGrp="1"/>
          </p:cNvSpPr>
          <p:nvPr>
            <p:ph sz="half" idx="1"/>
          </p:nvPr>
        </p:nvSpPr>
        <p:spPr>
          <a:xfrm>
            <a:off x="1695091" y="1457865"/>
            <a:ext cx="8997351" cy="4899804"/>
          </a:xfrm>
        </p:spPr>
        <p:txBody>
          <a:bodyPr>
            <a:normAutofit lnSpcReduction="10000"/>
          </a:bodyPr>
          <a:lstStyle/>
          <a:p>
            <a:r>
              <a:rPr lang="en-GB" sz="1600" b="1" dirty="0">
                <a:solidFill>
                  <a:schemeClr val="tx1"/>
                </a:solidFill>
              </a:rPr>
              <a:t>There is a misunderstanding about EAL pupils  and fears around immigrants </a:t>
            </a:r>
          </a:p>
          <a:p>
            <a:endParaRPr lang="en-GB" sz="800" b="1" dirty="0">
              <a:solidFill>
                <a:schemeClr val="tx1"/>
              </a:solidFill>
            </a:endParaRPr>
          </a:p>
          <a:p>
            <a:pPr marL="0" indent="0">
              <a:buNone/>
            </a:pPr>
            <a:r>
              <a:rPr lang="en-GB" sz="1600" b="1" dirty="0">
                <a:solidFill>
                  <a:srgbClr val="0033CC"/>
                </a:solidFill>
              </a:rPr>
              <a:t>       	“You only have to look at London, where almost half of all primary school 	children 	speak English as a second language, to see the challenges we now	face as a country. This isn't fair to anyone: how can people build relationships 	with their neighbours if they can't even speak the same language?”</a:t>
            </a:r>
          </a:p>
          <a:p>
            <a:endParaRPr lang="en-GB" sz="1600" b="1" dirty="0">
              <a:solidFill>
                <a:srgbClr val="0033CC"/>
              </a:solidFill>
            </a:endParaRPr>
          </a:p>
          <a:p>
            <a:pPr marL="0" indent="0">
              <a:buNone/>
            </a:pPr>
            <a:r>
              <a:rPr lang="en-GB" sz="1600" b="1" dirty="0">
                <a:solidFill>
                  <a:srgbClr val="32681D"/>
                </a:solidFill>
              </a:rPr>
              <a:t>	Primary Minister Theresa May, in a speech to think tank Policy Exchange in 2012, 	Source: The Guardian , 10 October 2016</a:t>
            </a:r>
          </a:p>
          <a:p>
            <a:pPr marL="0" indent="0">
              <a:buNone/>
            </a:pPr>
            <a:endParaRPr lang="en-GB" sz="800" b="1" dirty="0">
              <a:solidFill>
                <a:srgbClr val="32681D"/>
              </a:solidFill>
            </a:endParaRPr>
          </a:p>
          <a:p>
            <a:r>
              <a:rPr lang="en-GB" sz="1600" b="1" dirty="0">
                <a:solidFill>
                  <a:schemeClr val="tx1"/>
                </a:solidFill>
              </a:rPr>
              <a:t>Theresa May  statements  appears to confuse "speaking English as a second language" with "can't even speak the same language".</a:t>
            </a:r>
          </a:p>
          <a:p>
            <a:endParaRPr lang="en-GB" sz="1600" b="1" dirty="0">
              <a:solidFill>
                <a:schemeClr val="tx1"/>
              </a:solidFill>
            </a:endParaRPr>
          </a:p>
          <a:p>
            <a:r>
              <a:rPr lang="en-GB" sz="1600" b="1" dirty="0">
                <a:solidFill>
                  <a:schemeClr val="tx1"/>
                </a:solidFill>
              </a:rPr>
              <a:t> It is true that almost half of all primary school children in London speak English as a second language. But this doesn't mean that they, or their parents, can't speak English with their friends and neighbours</a:t>
            </a:r>
          </a:p>
          <a:p>
            <a:endParaRPr lang="en-GB" sz="1600" b="1" dirty="0">
              <a:solidFill>
                <a:schemeClr val="tx1"/>
              </a:solidFill>
            </a:endParaRPr>
          </a:p>
          <a:p>
            <a:r>
              <a:rPr lang="en-GB" sz="1600" b="1" dirty="0">
                <a:solidFill>
                  <a:schemeClr val="tx1"/>
                </a:solidFill>
              </a:rPr>
              <a:t>These are inaccurate, unhelpful and miss the point that EAL pupils need support in order to achieve academic success in the long-term.</a:t>
            </a:r>
          </a:p>
          <a:p>
            <a:pPr marL="0" indent="0">
              <a:buNone/>
            </a:pPr>
            <a:endParaRPr lang="en-GB" sz="1600" b="1" dirty="0">
              <a:solidFill>
                <a:srgbClr val="32681D"/>
              </a:solidFill>
            </a:endParaRPr>
          </a:p>
        </p:txBody>
      </p:sp>
    </p:spTree>
    <p:extLst>
      <p:ext uri="{BB962C8B-B14F-4D97-AF65-F5344CB8AC3E}">
        <p14:creationId xmlns:p14="http://schemas.microsoft.com/office/powerpoint/2010/main" val="3994407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5400" dirty="0" smtClean="0">
                <a:solidFill>
                  <a:schemeClr val="accent1"/>
                </a:solidFill>
                <a:latin typeface="Arial Black" panose="020B0A04020102020204" pitchFamily="34" charset="0"/>
              </a:rPr>
              <a:t>What does the data tell us about EAL English Proficiency?</a:t>
            </a:r>
            <a:endParaRPr lang="en-GB" sz="5400"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183722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English Proficiency in Lambeth Secondary Schools 2018</a:t>
            </a:r>
            <a:endParaRPr lang="en-GB" b="1" dirty="0">
              <a:solidFill>
                <a:srgbClr val="0033CC"/>
              </a:solidFill>
            </a:endParaRPr>
          </a:p>
        </p:txBody>
      </p:sp>
      <p:graphicFrame>
        <p:nvGraphicFramePr>
          <p:cNvPr id="5" name="Content Placeholder 4"/>
          <p:cNvGraphicFramePr>
            <a:graphicFrameLocks noGrp="1"/>
          </p:cNvGraphicFramePr>
          <p:nvPr>
            <p:ph idx="1"/>
            <p:extLst/>
          </p:nvPr>
        </p:nvGraphicFramePr>
        <p:xfrm>
          <a:off x="838200" y="1825624"/>
          <a:ext cx="10515600" cy="46564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280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71302" cy="1325563"/>
          </a:xfrm>
        </p:spPr>
        <p:txBody>
          <a:bodyPr/>
          <a:lstStyle/>
          <a:p>
            <a:r>
              <a:rPr lang="en-GB" b="1" dirty="0" smtClean="0">
                <a:solidFill>
                  <a:srgbClr val="0033CC"/>
                </a:solidFill>
              </a:rPr>
              <a:t>Stages of English Proficiency by Year Group 2018</a:t>
            </a:r>
            <a:endParaRPr lang="en-GB" b="1" dirty="0">
              <a:solidFill>
                <a:srgbClr val="0033CC"/>
              </a:solidFill>
            </a:endParaRPr>
          </a:p>
        </p:txBody>
      </p:sp>
      <p:graphicFrame>
        <p:nvGraphicFramePr>
          <p:cNvPr id="4" name="Content Placeholder 3"/>
          <p:cNvGraphicFramePr>
            <a:graphicFrameLocks noGrp="1"/>
          </p:cNvGraphicFramePr>
          <p:nvPr>
            <p:ph idx="1"/>
            <p:extLst/>
          </p:nvPr>
        </p:nvGraphicFramePr>
        <p:xfrm>
          <a:off x="838200" y="1825624"/>
          <a:ext cx="10515600" cy="4831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601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33CC"/>
                </a:solidFill>
              </a:rPr>
              <a:t>EAL Pupils Only by Year Group</a:t>
            </a:r>
            <a:endParaRPr lang="en-GB" b="1" dirty="0">
              <a:solidFill>
                <a:srgbClr val="0033CC"/>
              </a:solidFill>
            </a:endParaRPr>
          </a:p>
        </p:txBody>
      </p:sp>
      <p:graphicFrame>
        <p:nvGraphicFramePr>
          <p:cNvPr id="6" name="Content Placeholder 5"/>
          <p:cNvGraphicFramePr>
            <a:graphicFrameLocks noGrp="1"/>
          </p:cNvGraphicFramePr>
          <p:nvPr>
            <p:ph idx="1"/>
            <p:extLst/>
          </p:nvPr>
        </p:nvGraphicFramePr>
        <p:xfrm>
          <a:off x="838200" y="1435660"/>
          <a:ext cx="10515600" cy="5220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7927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4092</TotalTime>
  <Words>2100</Words>
  <Application>Microsoft Office PowerPoint</Application>
  <PresentationFormat>Widescreen</PresentationFormat>
  <Paragraphs>557</Paragraphs>
  <Slides>23</Slides>
  <Notes>8</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23</vt:i4>
      </vt:variant>
    </vt:vector>
  </HeadingPairs>
  <TitlesOfParts>
    <vt:vector size="36" baseType="lpstr">
      <vt:lpstr>Arial</vt:lpstr>
      <vt:lpstr>Arial Black</vt:lpstr>
      <vt:lpstr>Calibri</vt:lpstr>
      <vt:lpstr>Calibri Light</vt:lpstr>
      <vt:lpstr>Times</vt:lpstr>
      <vt:lpstr>Times New Roman</vt:lpstr>
      <vt:lpstr>Wingdings</vt:lpstr>
      <vt:lpstr>Office Theme</vt:lpstr>
      <vt:lpstr>Blank Presentation</vt:lpstr>
      <vt:lpstr>1_Blank Presentation</vt:lpstr>
      <vt:lpstr>4_Blank Presentation</vt:lpstr>
      <vt:lpstr>5_Blank Presentation</vt:lpstr>
      <vt:lpstr>6_Blank Presentation</vt:lpstr>
      <vt:lpstr>PowerPoint Presentation</vt:lpstr>
      <vt:lpstr>Session Agenda and Aims</vt:lpstr>
      <vt:lpstr>Why EAL Matters</vt:lpstr>
      <vt:lpstr>EAL in Secondary Schools in England 2018</vt:lpstr>
      <vt:lpstr>Policy Concerns: Misunderstanding about EAL pupils, language, migration and social cohesion</vt:lpstr>
      <vt:lpstr>PowerPoint Presentation</vt:lpstr>
      <vt:lpstr>English Proficiency in Lambeth Secondary Schools 2018</vt:lpstr>
      <vt:lpstr>Stages of English Proficiency by Year Group 2018</vt:lpstr>
      <vt:lpstr>EAL Pupils Only by Year Group</vt:lpstr>
      <vt:lpstr>PowerPoint Presentation</vt:lpstr>
      <vt:lpstr>Attainment by Region</vt:lpstr>
      <vt:lpstr>Concerns about using EAL and non-EAL categories for monitoring EAL attainment</vt:lpstr>
      <vt:lpstr> Black African Pupils GCSE Performance by Language Spoken at Home (20+ speakers)  </vt:lpstr>
      <vt:lpstr> White Other Ethnic Group, Language Diversity and Attainment: White Other pupils GCSE performance by language spoken </vt:lpstr>
      <vt:lpstr> GCSE Performance of Pakistani Pupils by Language Spoken (cohort over 20) </vt:lpstr>
      <vt:lpstr>Key Stage 2 Performance of Indian Pupils by Language Spoken (Reading, Writing and Maths- Level 4+) </vt:lpstr>
      <vt:lpstr>School Funding and EAL Proficiency Issues: How long does it take to acquire English proficiency for EAL pupils?</vt:lpstr>
      <vt:lpstr>How long does it take to acquire English proficiency for EAL pupils? Length of  time needed by languages spoken</vt:lpstr>
      <vt:lpstr>EAL/non-EAL Gap by Key Stage (2018)</vt:lpstr>
      <vt:lpstr>GCSE by Stage of English Proficiency</vt:lpstr>
      <vt:lpstr>GCSE Attainment by Proficiency in English 2005-2018</vt:lpstr>
      <vt:lpstr>Conclusions and implications for policy and practice  </vt:lpstr>
      <vt:lpstr> Policy Implications </vt:lpstr>
    </vt:vector>
  </TitlesOfParts>
  <Company>London Borough Of Lambeth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Hau,Andrew</dc:creator>
  <cp:lastModifiedBy>Demie,Feyisa</cp:lastModifiedBy>
  <cp:revision>183</cp:revision>
  <cp:lastPrinted>2018-11-22T09:15:24Z</cp:lastPrinted>
  <dcterms:created xsi:type="dcterms:W3CDTF">2018-05-31T11:18:10Z</dcterms:created>
  <dcterms:modified xsi:type="dcterms:W3CDTF">2018-11-22T09:28:03Z</dcterms:modified>
</cp:coreProperties>
</file>