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26"/>
  </p:notesMasterIdLst>
  <p:sldIdLst>
    <p:sldId id="256" r:id="rId2"/>
    <p:sldId id="347" r:id="rId3"/>
    <p:sldId id="257" r:id="rId4"/>
    <p:sldId id="382" r:id="rId5"/>
    <p:sldId id="363" r:id="rId6"/>
    <p:sldId id="364" r:id="rId7"/>
    <p:sldId id="365" r:id="rId8"/>
    <p:sldId id="366" r:id="rId9"/>
    <p:sldId id="381" r:id="rId10"/>
    <p:sldId id="367" r:id="rId11"/>
    <p:sldId id="368" r:id="rId12"/>
    <p:sldId id="369" r:id="rId13"/>
    <p:sldId id="370" r:id="rId14"/>
    <p:sldId id="371" r:id="rId15"/>
    <p:sldId id="372" r:id="rId16"/>
    <p:sldId id="373" r:id="rId17"/>
    <p:sldId id="380" r:id="rId18"/>
    <p:sldId id="374" r:id="rId19"/>
    <p:sldId id="375" r:id="rId20"/>
    <p:sldId id="376" r:id="rId21"/>
    <p:sldId id="377" r:id="rId22"/>
    <p:sldId id="378" r:id="rId23"/>
    <p:sldId id="379" r:id="rId24"/>
    <p:sldId id="263"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Raleway" pitchFamily="2"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3289"/>
    <a:srgbClr val="D2CCE1"/>
    <a:srgbClr val="F39719"/>
    <a:srgbClr val="F3EADE"/>
    <a:srgbClr val="E0E8E8"/>
    <a:srgbClr val="81358A"/>
    <a:srgbClr val="EC671B"/>
    <a:srgbClr val="BFD9E5"/>
    <a:srgbClr val="006799"/>
    <a:srgbClr val="01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6" autoAdjust="0"/>
    <p:restoredTop sz="96405"/>
  </p:normalViewPr>
  <p:slideViewPr>
    <p:cSldViewPr snapToGrid="0">
      <p:cViewPr varScale="1">
        <p:scale>
          <a:sx n="114" d="100"/>
          <a:sy n="114"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46A04-EA65-254F-AD0A-670922EFFA9E}"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C617E-0892-7F43-8BAB-49094E7D7FC4}" type="slidenum">
              <a:rPr lang="en-US" smtClean="0"/>
              <a:t>‹#›</a:t>
            </a:fld>
            <a:endParaRPr lang="en-US"/>
          </a:p>
        </p:txBody>
      </p:sp>
    </p:spTree>
    <p:extLst>
      <p:ext uri="{BB962C8B-B14F-4D97-AF65-F5344CB8AC3E}">
        <p14:creationId xmlns:p14="http://schemas.microsoft.com/office/powerpoint/2010/main" val="8247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A4A2-9EED-9E23-194F-1144BBEA6B4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28BD4D5-F497-072F-EDE1-D3890EE6F53D}"/>
              </a:ext>
            </a:extLst>
          </p:cNvPr>
          <p:cNvSpPr>
            <a:spLocks noGrp="1"/>
          </p:cNvSpPr>
          <p:nvPr>
            <p:ph type="subTitle" idx="1"/>
          </p:nvPr>
        </p:nvSpPr>
        <p:spPr>
          <a:xfrm>
            <a:off x="1524000" y="3602038"/>
            <a:ext cx="9144000" cy="1655762"/>
          </a:xfrm>
        </p:spPr>
        <p:txBody>
          <a:bodyPr/>
          <a:lstStyle>
            <a:lvl1pPr marL="0" indent="0" algn="ctr">
              <a:buNone/>
              <a:defRPr sz="2400"/>
            </a:lvl1pPr>
            <a:lvl2pPr marL="457155" indent="0" algn="ctr">
              <a:buNone/>
              <a:defRPr sz="2001"/>
            </a:lvl2pPr>
            <a:lvl3pPr marL="914310" indent="0" algn="ctr">
              <a:buNone/>
              <a:defRPr sz="1800"/>
            </a:lvl3pPr>
            <a:lvl4pPr marL="1371462" indent="0" algn="ctr">
              <a:buNone/>
              <a:defRPr sz="1599"/>
            </a:lvl4pPr>
            <a:lvl5pPr marL="1828617" indent="0" algn="ctr">
              <a:buNone/>
              <a:defRPr sz="1599"/>
            </a:lvl5pPr>
            <a:lvl6pPr marL="2285772" indent="0" algn="ctr">
              <a:buNone/>
              <a:defRPr sz="1599"/>
            </a:lvl6pPr>
            <a:lvl7pPr marL="2742927" indent="0" algn="ctr">
              <a:buNone/>
              <a:defRPr sz="1599"/>
            </a:lvl7pPr>
            <a:lvl8pPr marL="3200079" indent="0" algn="ctr">
              <a:buNone/>
              <a:defRPr sz="1599"/>
            </a:lvl8pPr>
            <a:lvl9pPr marL="3657234" indent="0" algn="ctr">
              <a:buNone/>
              <a:defRPr sz="1599"/>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8F5379A-EA7D-B716-1C9A-A947BD207FA4}"/>
              </a:ext>
            </a:extLst>
          </p:cNvPr>
          <p:cNvSpPr>
            <a:spLocks noGrp="1"/>
          </p:cNvSpPr>
          <p:nvPr>
            <p:ph type="dt" sz="half" idx="10"/>
          </p:nvPr>
        </p:nvSpPr>
        <p:spPr/>
        <p:txBody>
          <a:bodyPr/>
          <a:lstStyle/>
          <a:p>
            <a:fld id="{7A64379B-D8B7-8745-9EC7-4DBA76B5ECD1}" type="datetimeFigureOut">
              <a:rPr lang="en-US" smtClean="0"/>
              <a:t>3/31/2023</a:t>
            </a:fld>
            <a:endParaRPr lang="en-US"/>
          </a:p>
        </p:txBody>
      </p:sp>
      <p:sp>
        <p:nvSpPr>
          <p:cNvPr id="5" name="Footer Placeholder 4">
            <a:extLst>
              <a:ext uri="{FF2B5EF4-FFF2-40B4-BE49-F238E27FC236}">
                <a16:creationId xmlns:a16="http://schemas.microsoft.com/office/drawing/2014/main" id="{3F49C1CF-0316-62B1-1D9E-6C5F7373F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BF16B-0D78-0642-DC95-5353480FF4C6}"/>
              </a:ext>
            </a:extLst>
          </p:cNvPr>
          <p:cNvSpPr>
            <a:spLocks noGrp="1"/>
          </p:cNvSpPr>
          <p:nvPr>
            <p:ph type="sldNum" sz="quarter" idx="12"/>
          </p:nvPr>
        </p:nvSpPr>
        <p:spPr/>
        <p:txBody>
          <a:bodyPr/>
          <a:lstStyle/>
          <a:p>
            <a:fld id="{12D39DDA-3BBB-8940-A929-0D0C748DDC93}" type="slidenum">
              <a:rPr lang="en-US" smtClean="0"/>
              <a:t>‹#›</a:t>
            </a:fld>
            <a:endParaRPr lang="en-US"/>
          </a:p>
        </p:txBody>
      </p:sp>
    </p:spTree>
    <p:extLst>
      <p:ext uri="{BB962C8B-B14F-4D97-AF65-F5344CB8AC3E}">
        <p14:creationId xmlns:p14="http://schemas.microsoft.com/office/powerpoint/2010/main" val="264550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39F44-B07D-C651-8B48-F7F7826209E3}"/>
              </a:ext>
            </a:extLst>
          </p:cNvPr>
          <p:cNvSpPr>
            <a:spLocks noGrp="1"/>
          </p:cNvSpPr>
          <p:nvPr>
            <p:ph type="title"/>
          </p:nvPr>
        </p:nvSpPr>
        <p:spPr/>
        <p:txBody>
          <a:bodyPr/>
          <a:lstStyle>
            <a:lvl1pPr>
              <a:defRPr>
                <a:latin typeface="Raleway" panose="020B0503030101060003" pitchFamily="34"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B9E64AD0-B117-C161-E592-4111AE698B85}"/>
              </a:ext>
            </a:extLst>
          </p:cNvPr>
          <p:cNvSpPr>
            <a:spLocks noGrp="1"/>
          </p:cNvSpPr>
          <p:nvPr>
            <p:ph idx="1"/>
          </p:nvPr>
        </p:nvSpPr>
        <p:spPr/>
        <p:txBody>
          <a:bodyPr/>
          <a:lstStyle>
            <a:lvl1pPr>
              <a:defRPr>
                <a:latin typeface="Raleway" panose="020B0503030101060003" pitchFamily="34" charset="77"/>
              </a:defRPr>
            </a:lvl1pPr>
            <a:lvl2pPr>
              <a:defRPr>
                <a:latin typeface="Raleway" panose="020B0503030101060003" pitchFamily="34" charset="77"/>
              </a:defRPr>
            </a:lvl2pPr>
            <a:lvl3pPr>
              <a:defRPr>
                <a:latin typeface="Raleway" panose="020B0503030101060003" pitchFamily="34" charset="77"/>
              </a:defRPr>
            </a:lvl3pPr>
            <a:lvl4pPr>
              <a:defRPr>
                <a:latin typeface="Raleway" panose="020B0503030101060003" pitchFamily="34" charset="77"/>
              </a:defRPr>
            </a:lvl4pPr>
            <a:lvl5pPr>
              <a:defRPr>
                <a:latin typeface="Raleway" panose="020B05030301010600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370EFE5-3A66-E074-D492-C6BE4EF52624}"/>
              </a:ext>
            </a:extLst>
          </p:cNvPr>
          <p:cNvSpPr>
            <a:spLocks noGrp="1"/>
          </p:cNvSpPr>
          <p:nvPr>
            <p:ph type="dt" sz="half" idx="10"/>
          </p:nvPr>
        </p:nvSpPr>
        <p:spPr/>
        <p:txBody>
          <a:bodyPr/>
          <a:lstStyle/>
          <a:p>
            <a:fld id="{7A64379B-D8B7-8745-9EC7-4DBA76B5ECD1}" type="datetimeFigureOut">
              <a:rPr lang="en-US" smtClean="0"/>
              <a:t>3/31/2023</a:t>
            </a:fld>
            <a:endParaRPr lang="en-US"/>
          </a:p>
        </p:txBody>
      </p:sp>
      <p:sp>
        <p:nvSpPr>
          <p:cNvPr id="5" name="Footer Placeholder 4">
            <a:extLst>
              <a:ext uri="{FF2B5EF4-FFF2-40B4-BE49-F238E27FC236}">
                <a16:creationId xmlns:a16="http://schemas.microsoft.com/office/drawing/2014/main" id="{37CA9088-8AC2-46AF-4471-AC5F50B0D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14569-4453-E92F-4ED6-976266D929F7}"/>
              </a:ext>
            </a:extLst>
          </p:cNvPr>
          <p:cNvSpPr>
            <a:spLocks noGrp="1"/>
          </p:cNvSpPr>
          <p:nvPr>
            <p:ph type="sldNum" sz="quarter" idx="12"/>
          </p:nvPr>
        </p:nvSpPr>
        <p:spPr/>
        <p:txBody>
          <a:bodyPr/>
          <a:lstStyle/>
          <a:p>
            <a:fld id="{12D39DDA-3BBB-8940-A929-0D0C748DDC93}" type="slidenum">
              <a:rPr lang="en-US" smtClean="0"/>
              <a:t>‹#›</a:t>
            </a:fld>
            <a:endParaRPr lang="en-US"/>
          </a:p>
        </p:txBody>
      </p:sp>
    </p:spTree>
    <p:extLst>
      <p:ext uri="{BB962C8B-B14F-4D97-AF65-F5344CB8AC3E}">
        <p14:creationId xmlns:p14="http://schemas.microsoft.com/office/powerpoint/2010/main" val="1639023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6491C-0660-EBFB-1614-948F59CB825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F78B25-8480-E1A1-0C5F-2298512C9B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065068-8159-71E5-E554-3F4A0FE23B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FB1BD-D6F0-774F-9294-FE26B20ACC85}" type="datetimeFigureOut">
              <a:rPr lang="en-US" smtClean="0"/>
              <a:t>3/31/2023</a:t>
            </a:fld>
            <a:endParaRPr lang="en-US"/>
          </a:p>
        </p:txBody>
      </p:sp>
      <p:sp>
        <p:nvSpPr>
          <p:cNvPr id="5" name="Footer Placeholder 4">
            <a:extLst>
              <a:ext uri="{FF2B5EF4-FFF2-40B4-BE49-F238E27FC236}">
                <a16:creationId xmlns:a16="http://schemas.microsoft.com/office/drawing/2014/main" id="{984B7677-4AD6-1156-7DDF-D27AA7A5218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3D0DF9-298C-A7E8-6F64-9196FB38FDE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915A0-903A-9744-A30E-E29AA0088DAF}" type="slidenum">
              <a:rPr lang="en-US" smtClean="0"/>
              <a:t>‹#›</a:t>
            </a:fld>
            <a:endParaRPr lang="en-US"/>
          </a:p>
        </p:txBody>
      </p:sp>
    </p:spTree>
    <p:extLst>
      <p:ext uri="{BB962C8B-B14F-4D97-AF65-F5344CB8AC3E}">
        <p14:creationId xmlns:p14="http://schemas.microsoft.com/office/powerpoint/2010/main" val="2103293272"/>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91431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mn-lt"/>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mn-lt"/>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2" algn="l" defTabSz="914310" rtl="0" eaLnBrk="1" latinLnBrk="0" hangingPunct="1">
        <a:defRPr sz="1800" kern="1200">
          <a:solidFill>
            <a:schemeClr val="tx1"/>
          </a:solidFill>
          <a:latin typeface="+mn-lt"/>
          <a:ea typeface="+mn-ea"/>
          <a:cs typeface="+mn-cs"/>
        </a:defRPr>
      </a:lvl4pPr>
      <a:lvl5pPr marL="1828617"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7" algn="l" defTabSz="914310" rtl="0" eaLnBrk="1" latinLnBrk="0" hangingPunct="1">
        <a:defRPr sz="1800" kern="1200">
          <a:solidFill>
            <a:schemeClr val="tx1"/>
          </a:solidFill>
          <a:latin typeface="+mn-lt"/>
          <a:ea typeface="+mn-ea"/>
          <a:cs typeface="+mn-cs"/>
        </a:defRPr>
      </a:lvl7pPr>
      <a:lvl8pPr marL="3200079" algn="l" defTabSz="914310" rtl="0" eaLnBrk="1" latinLnBrk="0" hangingPunct="1">
        <a:defRPr sz="1800" kern="1200">
          <a:solidFill>
            <a:schemeClr val="tx1"/>
          </a:solidFill>
          <a:latin typeface="+mn-lt"/>
          <a:ea typeface="+mn-ea"/>
          <a:cs typeface="+mn-cs"/>
        </a:defRPr>
      </a:lvl8pPr>
      <a:lvl9pPr marL="3657234" algn="l" defTabSz="9143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ADE"/>
        </a:solidFill>
        <a:effectLst/>
      </p:bgPr>
    </p:bg>
    <p:spTree>
      <p:nvGrpSpPr>
        <p:cNvPr id="1" name=""/>
        <p:cNvGrpSpPr/>
        <p:nvPr/>
      </p:nvGrpSpPr>
      <p:grpSpPr>
        <a:xfrm>
          <a:off x="0" y="0"/>
          <a:ext cx="0" cy="0"/>
          <a:chOff x="0" y="0"/>
          <a:chExt cx="0" cy="0"/>
        </a:xfrm>
      </p:grpSpPr>
      <p:pic>
        <p:nvPicPr>
          <p:cNvPr id="10" name="Picture 9" descr="A screenshot of a computer screen&#10;&#10;Description automatically generated with low confidence">
            <a:extLst>
              <a:ext uri="{FF2B5EF4-FFF2-40B4-BE49-F238E27FC236}">
                <a16:creationId xmlns:a16="http://schemas.microsoft.com/office/drawing/2014/main" id="{D6016CBA-0389-FE4A-29A5-C77CBC109E9E}"/>
              </a:ext>
            </a:extLst>
          </p:cNvPr>
          <p:cNvPicPr>
            <a:picLocks noChangeAspect="1"/>
          </p:cNvPicPr>
          <p:nvPr/>
        </p:nvPicPr>
        <p:blipFill rotWithShape="1">
          <a:blip r:embed="rId2"/>
          <a:srcRect t="50000"/>
          <a:stretch/>
        </p:blipFill>
        <p:spPr>
          <a:xfrm>
            <a:off x="0" y="3429000"/>
            <a:ext cx="12192000" cy="3429000"/>
          </a:xfrm>
          <a:prstGeom prst="rect">
            <a:avLst/>
          </a:prstGeom>
        </p:spPr>
      </p:pic>
      <p:pic>
        <p:nvPicPr>
          <p:cNvPr id="5" name="Picture 4">
            <a:extLst>
              <a:ext uri="{FF2B5EF4-FFF2-40B4-BE49-F238E27FC236}">
                <a16:creationId xmlns:a16="http://schemas.microsoft.com/office/drawing/2014/main" id="{4D115B3D-0BA7-B0A4-C1E8-AFEDC9D6F96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23060" y="628205"/>
            <a:ext cx="1319286" cy="719011"/>
          </a:xfrm>
          <a:prstGeom prst="rect">
            <a:avLst/>
          </a:prstGeom>
        </p:spPr>
      </p:pic>
      <p:sp>
        <p:nvSpPr>
          <p:cNvPr id="4" name="Rectangle 3">
            <a:extLst>
              <a:ext uri="{FF2B5EF4-FFF2-40B4-BE49-F238E27FC236}">
                <a16:creationId xmlns:a16="http://schemas.microsoft.com/office/drawing/2014/main" id="{1FD5B595-AFA7-779D-9EC7-18C07FB2D02D}"/>
              </a:ext>
            </a:extLst>
          </p:cNvPr>
          <p:cNvSpPr/>
          <p:nvPr/>
        </p:nvSpPr>
        <p:spPr>
          <a:xfrm>
            <a:off x="0" y="1705956"/>
            <a:ext cx="8375904" cy="2756714"/>
          </a:xfrm>
          <a:prstGeom prst="rect">
            <a:avLst/>
          </a:prstGeom>
          <a:solidFill>
            <a:srgbClr val="EC6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CB626-64A8-1BCC-C4EE-E07D4BDE63B5}"/>
              </a:ext>
            </a:extLst>
          </p:cNvPr>
          <p:cNvSpPr>
            <a:spLocks noGrp="1"/>
          </p:cNvSpPr>
          <p:nvPr>
            <p:ph type="ctrTitle"/>
          </p:nvPr>
        </p:nvSpPr>
        <p:spPr>
          <a:xfrm>
            <a:off x="568692" y="2028861"/>
            <a:ext cx="8209548" cy="1117314"/>
          </a:xfrm>
        </p:spPr>
        <p:txBody>
          <a:bodyPr>
            <a:normAutofit/>
          </a:bodyPr>
          <a:lstStyle/>
          <a:p>
            <a:pPr algn="l"/>
            <a:r>
              <a:rPr lang="en-US" b="1" dirty="0">
                <a:solidFill>
                  <a:schemeClr val="bg1"/>
                </a:solidFill>
                <a:latin typeface="Raleway" panose="020B0503030101060003" pitchFamily="34" charset="77"/>
              </a:rPr>
              <a:t>Damp and </a:t>
            </a:r>
            <a:r>
              <a:rPr lang="en-US" b="1" dirty="0" err="1">
                <a:solidFill>
                  <a:schemeClr val="bg1"/>
                </a:solidFill>
                <a:latin typeface="Raleway" panose="020B0503030101060003" pitchFamily="34" charset="77"/>
              </a:rPr>
              <a:t>Mould</a:t>
            </a:r>
            <a:endParaRPr lang="en-US" b="1" dirty="0">
              <a:solidFill>
                <a:schemeClr val="bg1"/>
              </a:solidFill>
              <a:latin typeface="Raleway" panose="020B0503030101060003" pitchFamily="34" charset="77"/>
            </a:endParaRPr>
          </a:p>
        </p:txBody>
      </p:sp>
      <p:sp>
        <p:nvSpPr>
          <p:cNvPr id="3" name="Subtitle 2">
            <a:extLst>
              <a:ext uri="{FF2B5EF4-FFF2-40B4-BE49-F238E27FC236}">
                <a16:creationId xmlns:a16="http://schemas.microsoft.com/office/drawing/2014/main" id="{ADD54A9E-0100-1D38-5C9F-C33F07F7BBBC}"/>
              </a:ext>
            </a:extLst>
          </p:cNvPr>
          <p:cNvSpPr>
            <a:spLocks noGrp="1"/>
          </p:cNvSpPr>
          <p:nvPr>
            <p:ph type="subTitle" idx="1"/>
          </p:nvPr>
        </p:nvSpPr>
        <p:spPr>
          <a:xfrm>
            <a:off x="568692" y="3219315"/>
            <a:ext cx="7736535" cy="393360"/>
          </a:xfrm>
        </p:spPr>
        <p:txBody>
          <a:bodyPr>
            <a:normAutofit lnSpcReduction="10000"/>
          </a:bodyPr>
          <a:lstStyle/>
          <a:p>
            <a:pPr algn="l"/>
            <a:r>
              <a:rPr lang="en-US" dirty="0">
                <a:solidFill>
                  <a:schemeClr val="bg1"/>
                </a:solidFill>
                <a:latin typeface="Raleway" panose="020B0503030101060003" pitchFamily="34" charset="77"/>
              </a:rPr>
              <a:t>Housing Services</a:t>
            </a:r>
          </a:p>
        </p:txBody>
      </p:sp>
      <p:sp>
        <p:nvSpPr>
          <p:cNvPr id="15" name="Subtitle 2">
            <a:extLst>
              <a:ext uri="{FF2B5EF4-FFF2-40B4-BE49-F238E27FC236}">
                <a16:creationId xmlns:a16="http://schemas.microsoft.com/office/drawing/2014/main" id="{B2727ED7-3689-490A-2E9C-1EA4B72304EE}"/>
              </a:ext>
            </a:extLst>
          </p:cNvPr>
          <p:cNvSpPr txBox="1">
            <a:spLocks/>
          </p:cNvSpPr>
          <p:nvPr/>
        </p:nvSpPr>
        <p:spPr>
          <a:xfrm>
            <a:off x="568693" y="3827820"/>
            <a:ext cx="7441452" cy="393360"/>
          </a:xfrm>
          <a:prstGeom prst="rect">
            <a:avLst/>
          </a:prstGeom>
        </p:spPr>
        <p:txBody>
          <a:bodyPr vert="horz" lIns="91440" tIns="45720" rIns="91440" bIns="45720" rtlCol="0">
            <a:normAutofit/>
          </a:bodyPr>
          <a:lstStyle>
            <a:lvl1pPr marL="0" indent="0" algn="ctr" defTabSz="914310" rtl="0" eaLnBrk="1" latinLnBrk="0" hangingPunct="1">
              <a:lnSpc>
                <a:spcPct val="90000"/>
              </a:lnSpc>
              <a:spcBef>
                <a:spcPts val="999"/>
              </a:spcBef>
              <a:buFont typeface="Arial" panose="020B0604020202020204" pitchFamily="34" charset="0"/>
              <a:buNone/>
              <a:defRPr sz="2400" kern="1200">
                <a:solidFill>
                  <a:schemeClr val="tx1"/>
                </a:solidFill>
                <a:latin typeface="+mn-lt"/>
                <a:ea typeface="+mn-ea"/>
                <a:cs typeface="+mn-cs"/>
              </a:defRPr>
            </a:lvl1pPr>
            <a:lvl2pPr marL="457155" indent="0" algn="ctr" defTabSz="914310" rtl="0" eaLnBrk="1" latinLnBrk="0" hangingPunct="1">
              <a:lnSpc>
                <a:spcPct val="90000"/>
              </a:lnSpc>
              <a:spcBef>
                <a:spcPts val="501"/>
              </a:spcBef>
              <a:buFont typeface="Arial" panose="020B0604020202020204" pitchFamily="34" charset="0"/>
              <a:buNone/>
              <a:defRPr sz="2001" kern="1200">
                <a:solidFill>
                  <a:schemeClr val="tx1"/>
                </a:solidFill>
                <a:latin typeface="+mn-lt"/>
                <a:ea typeface="+mn-ea"/>
                <a:cs typeface="+mn-cs"/>
              </a:defRPr>
            </a:lvl2pPr>
            <a:lvl3pPr marL="914310" indent="0" algn="ctr" defTabSz="914310" rtl="0" eaLnBrk="1" latinLnBrk="0" hangingPunct="1">
              <a:lnSpc>
                <a:spcPct val="90000"/>
              </a:lnSpc>
              <a:spcBef>
                <a:spcPts val="501"/>
              </a:spcBef>
              <a:buFont typeface="Arial" panose="020B0604020202020204" pitchFamily="34" charset="0"/>
              <a:buNone/>
              <a:defRPr sz="1800" kern="1200">
                <a:solidFill>
                  <a:schemeClr val="tx1"/>
                </a:solidFill>
                <a:latin typeface="+mn-lt"/>
                <a:ea typeface="+mn-ea"/>
                <a:cs typeface="+mn-cs"/>
              </a:defRPr>
            </a:lvl3pPr>
            <a:lvl4pPr marL="1371462"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4pPr>
            <a:lvl5pPr marL="1828617"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5pPr>
            <a:lvl6pPr marL="2285772"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6pPr>
            <a:lvl7pPr marL="2742927"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7pPr>
            <a:lvl8pPr marL="3200079"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8pPr>
            <a:lvl9pPr marL="3657234"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9pPr>
          </a:lstStyle>
          <a:p>
            <a:pPr algn="l"/>
            <a:r>
              <a:rPr lang="en-US" sz="1200" spc="300" dirty="0">
                <a:solidFill>
                  <a:schemeClr val="bg1"/>
                </a:solidFill>
                <a:latin typeface="Raleway" panose="020B0503030101060003" pitchFamily="34" charset="77"/>
              </a:rPr>
              <a:t>MARCH 2023</a:t>
            </a:r>
          </a:p>
        </p:txBody>
      </p:sp>
    </p:spTree>
    <p:extLst>
      <p:ext uri="{BB962C8B-B14F-4D97-AF65-F5344CB8AC3E}">
        <p14:creationId xmlns:p14="http://schemas.microsoft.com/office/powerpoint/2010/main" val="279637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F3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3697551"/>
          </a:xfrm>
        </p:spPr>
        <p:txBody>
          <a:bodyPr>
            <a:noAutofit/>
          </a:bodyPr>
          <a:lstStyle/>
          <a:p>
            <a:pPr marL="0" indent="0">
              <a:lnSpc>
                <a:spcPct val="100000"/>
              </a:lnSpc>
              <a:buNone/>
            </a:pPr>
            <a:r>
              <a:rPr lang="en-GB" sz="1400" dirty="0">
                <a:effectLst/>
                <a:ea typeface="Calibri" panose="020F0502020204030204" pitchFamily="34" charset="0"/>
                <a:cs typeface="Times New Roman" panose="02020603050405020304" pitchFamily="18" charset="0"/>
              </a:rPr>
              <a:t>The first part of our strategy to make sure our homes are of a good standard and meet the fitness standard for housing was to physically survey all of our residents’ homes – ensuring hazards are identified, and Decent Homes 2 criteria is met. </a:t>
            </a:r>
          </a:p>
          <a:p>
            <a:pPr marL="0" indent="0">
              <a:lnSpc>
                <a:spcPct val="100000"/>
              </a:lnSpc>
              <a:buNone/>
            </a:pPr>
            <a:r>
              <a:rPr lang="en-GB" sz="1400" dirty="0">
                <a:effectLst/>
                <a:ea typeface="Calibri" panose="020F0502020204030204" pitchFamily="34" charset="0"/>
                <a:cs typeface="Times New Roman" panose="02020603050405020304" pitchFamily="18" charset="0"/>
              </a:rPr>
              <a:t>This physical survey includes (1) the condition of the resident’s home and the age of its components under the Decent Homes 2 criteria; (2) the identification of any hazards under the Housing Health and Safety Rating System (HHSRS); (3) an energy efficiency survey using industry standard assessment criteria; (4) any other urgent issues.</a:t>
            </a:r>
          </a:p>
          <a:p>
            <a:pPr marL="0" indent="0">
              <a:lnSpc>
                <a:spcPct val="100000"/>
              </a:lnSpc>
              <a:buNone/>
            </a:pPr>
            <a:r>
              <a:rPr lang="en-GB" sz="1400" dirty="0">
                <a:effectLst/>
                <a:ea typeface="Calibri" panose="020F0502020204030204" pitchFamily="34" charset="0"/>
                <a:cs typeface="Times New Roman" panose="02020603050405020304" pitchFamily="18" charset="0"/>
              </a:rPr>
              <a:t>17,000 individual homes have been physically surveyed so far and all of this information is being recorded on the council’s housing management database and being used to inform reactive, planned and capital investment maintenance programmes.</a:t>
            </a:r>
          </a:p>
          <a:p>
            <a:pPr marL="0" indent="0">
              <a:lnSpc>
                <a:spcPct val="100000"/>
              </a:lnSpc>
              <a:buNone/>
            </a:pPr>
            <a:endParaRPr lang="en-GB" sz="1400" u="none" strike="noStrike" dirty="0">
              <a:solidFill>
                <a:srgbClr val="222222"/>
              </a:solidFill>
              <a:effectLst/>
            </a:endParaRP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05574"/>
            <a:ext cx="939198" cy="939198"/>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9582776"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F39719"/>
                </a:solidFill>
              </a:rPr>
              <a:t>Reliable Home Condition Data</a:t>
            </a:r>
            <a:endParaRPr lang="en-GB" sz="3600" dirty="0">
              <a:solidFill>
                <a:srgbClr val="F3971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F39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F39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7A311F1A-AD45-9B51-740A-7CA45DA2C58B}"/>
              </a:ext>
            </a:extLst>
          </p:cNvPr>
          <p:cNvSpPr txBox="1">
            <a:spLocks/>
          </p:cNvSpPr>
          <p:nvPr/>
        </p:nvSpPr>
        <p:spPr>
          <a:xfrm rot="16200000">
            <a:off x="-1418878" y="4768476"/>
            <a:ext cx="3284099"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Protecting my Home</a:t>
            </a:r>
          </a:p>
        </p:txBody>
      </p:sp>
    </p:spTree>
    <p:extLst>
      <p:ext uri="{BB962C8B-B14F-4D97-AF65-F5344CB8AC3E}">
        <p14:creationId xmlns:p14="http://schemas.microsoft.com/office/powerpoint/2010/main" val="3711965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F3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3697551"/>
          </a:xfrm>
        </p:spPr>
        <p:txBody>
          <a:bodyPr>
            <a:noAutofit/>
          </a:bodyPr>
          <a:lstStyle/>
          <a:p>
            <a:pPr marL="0" indent="0">
              <a:lnSpc>
                <a:spcPct val="100000"/>
              </a:lnSpc>
              <a:buNone/>
            </a:pPr>
            <a:r>
              <a:rPr lang="en-GB" sz="1400" i="0" u="none" strike="noStrike" dirty="0">
                <a:solidFill>
                  <a:srgbClr val="222222"/>
                </a:solidFill>
                <a:effectLst/>
              </a:rPr>
              <a:t>In response the council’s prioritisation of disrepair and the Housing Ombudsman’s Spotlight Report on Damp and Mould, a Disrepair Project Group was formed in November 2021 which developed a 16-point action plan that will drive down and better manage instances of disrepair, damp and mould. This Group meets weekly to drive the actions and develop new initiatives.</a:t>
            </a: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05574"/>
            <a:ext cx="939198" cy="939198"/>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9582776"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F39719"/>
                </a:solidFill>
              </a:rPr>
              <a:t>Project Group and Action Planning</a:t>
            </a:r>
            <a:endParaRPr lang="en-GB" sz="3600" dirty="0">
              <a:solidFill>
                <a:srgbClr val="F3971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F39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F39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6F5821D6-5D77-6FA9-6D4C-EFB7735CE58B}"/>
              </a:ext>
            </a:extLst>
          </p:cNvPr>
          <p:cNvSpPr txBox="1">
            <a:spLocks/>
          </p:cNvSpPr>
          <p:nvPr/>
        </p:nvSpPr>
        <p:spPr>
          <a:xfrm rot="16200000">
            <a:off x="-1418878" y="4768476"/>
            <a:ext cx="3284099"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Protecting my Home</a:t>
            </a:r>
          </a:p>
        </p:txBody>
      </p:sp>
    </p:spTree>
    <p:extLst>
      <p:ext uri="{BB962C8B-B14F-4D97-AF65-F5344CB8AC3E}">
        <p14:creationId xmlns:p14="http://schemas.microsoft.com/office/powerpoint/2010/main" val="96475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F3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3697551"/>
          </a:xfrm>
        </p:spPr>
        <p:txBody>
          <a:bodyPr>
            <a:noAutofit/>
          </a:bodyPr>
          <a:lstStyle/>
          <a:p>
            <a:pPr marL="0" indent="0">
              <a:lnSpc>
                <a:spcPct val="100000"/>
              </a:lnSpc>
              <a:buNone/>
            </a:pPr>
            <a:r>
              <a:rPr lang="en-GB" sz="1400" i="0" u="none" strike="noStrike" dirty="0">
                <a:solidFill>
                  <a:srgbClr val="222222"/>
                </a:solidFill>
                <a:effectLst/>
              </a:rPr>
              <a:t>We have appointed a dedicated Housing Fitness Manager who coordinates – with the support of two experienced building surveyors – all of the HHSRS Hazards (damp and mould growth being the foremost hazard) into work programmes. Urgent Category 1 work is undertaken by the council’s existing responsive repair contractors and in-house repairs team – Community Works; less urgent Category 2 hazards are packaged into work programmes and delivered by smaller dedicated contractors.</a:t>
            </a: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05574"/>
            <a:ext cx="939198" cy="939198"/>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9582776"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F39719"/>
                </a:solidFill>
              </a:rPr>
              <a:t>Home Fitness Management</a:t>
            </a:r>
            <a:endParaRPr lang="en-GB" sz="3600" dirty="0">
              <a:solidFill>
                <a:srgbClr val="F3971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F39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F39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3C5EC299-7178-4B6A-DDA7-BA0A3896E204}"/>
              </a:ext>
            </a:extLst>
          </p:cNvPr>
          <p:cNvSpPr txBox="1">
            <a:spLocks/>
          </p:cNvSpPr>
          <p:nvPr/>
        </p:nvSpPr>
        <p:spPr>
          <a:xfrm rot="16200000">
            <a:off x="-1418878" y="4768476"/>
            <a:ext cx="3284099"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Protecting my Home</a:t>
            </a:r>
          </a:p>
        </p:txBody>
      </p:sp>
    </p:spTree>
    <p:extLst>
      <p:ext uri="{BB962C8B-B14F-4D97-AF65-F5344CB8AC3E}">
        <p14:creationId xmlns:p14="http://schemas.microsoft.com/office/powerpoint/2010/main" val="37874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F3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3697551"/>
          </a:xfrm>
        </p:spPr>
        <p:txBody>
          <a:bodyPr>
            <a:noAutofit/>
          </a:bodyPr>
          <a:lstStyle/>
          <a:p>
            <a:pPr marL="0" indent="0">
              <a:lnSpc>
                <a:spcPct val="100000"/>
              </a:lnSpc>
              <a:buNone/>
            </a:pPr>
            <a:r>
              <a:rPr lang="en-GB" sz="1400" i="0" u="none" strike="noStrike" dirty="0">
                <a:solidFill>
                  <a:srgbClr val="222222"/>
                </a:solidFill>
                <a:effectLst/>
              </a:rPr>
              <a:t>Home MOTs have commenced. This again involves a physical survey of residents’ homes with a focus on vulnerable residents and where we are seeing a disproportionately high volume of repair requests.</a:t>
            </a: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05574"/>
            <a:ext cx="939198" cy="939198"/>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9582776"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F39719"/>
                </a:solidFill>
              </a:rPr>
              <a:t>Home MOTs</a:t>
            </a:r>
            <a:endParaRPr lang="en-GB" sz="3600" dirty="0">
              <a:solidFill>
                <a:srgbClr val="F3971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F39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F39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5741CF95-069D-0F37-A159-801BB6F297F9}"/>
              </a:ext>
            </a:extLst>
          </p:cNvPr>
          <p:cNvSpPr txBox="1">
            <a:spLocks/>
          </p:cNvSpPr>
          <p:nvPr/>
        </p:nvSpPr>
        <p:spPr>
          <a:xfrm rot="16200000">
            <a:off x="-1418878" y="4768476"/>
            <a:ext cx="3284099"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Protecting my Home</a:t>
            </a:r>
          </a:p>
        </p:txBody>
      </p:sp>
    </p:spTree>
    <p:extLst>
      <p:ext uri="{BB962C8B-B14F-4D97-AF65-F5344CB8AC3E}">
        <p14:creationId xmlns:p14="http://schemas.microsoft.com/office/powerpoint/2010/main" val="103484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F3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3697551"/>
          </a:xfrm>
        </p:spPr>
        <p:txBody>
          <a:bodyPr>
            <a:noAutofit/>
          </a:bodyPr>
          <a:lstStyle/>
          <a:p>
            <a:pPr marL="0" indent="0">
              <a:lnSpc>
                <a:spcPct val="100000"/>
              </a:lnSpc>
              <a:buNone/>
            </a:pPr>
            <a:r>
              <a:rPr lang="en-GB" sz="1400" i="0" u="none" strike="noStrike" dirty="0">
                <a:solidFill>
                  <a:srgbClr val="222222"/>
                </a:solidFill>
                <a:effectLst/>
              </a:rPr>
              <a:t>After any damp and/or mould treatment work works, the council will undertake an annual survey of those homes to check that the remedial work/treatment continues to be effective.</a:t>
            </a: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05574"/>
            <a:ext cx="939198" cy="939198"/>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9582776"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F39719"/>
                </a:solidFill>
              </a:rPr>
              <a:t>Periodic Home Health Checks</a:t>
            </a:r>
            <a:endParaRPr lang="en-GB" sz="3600" dirty="0">
              <a:solidFill>
                <a:srgbClr val="F3971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F39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F39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EBF5BABE-CFF1-274B-58C8-2C4ABCDEB3A9}"/>
              </a:ext>
            </a:extLst>
          </p:cNvPr>
          <p:cNvSpPr txBox="1">
            <a:spLocks/>
          </p:cNvSpPr>
          <p:nvPr/>
        </p:nvSpPr>
        <p:spPr>
          <a:xfrm rot="16200000">
            <a:off x="-1418878" y="4768476"/>
            <a:ext cx="3284099"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Protecting my Home</a:t>
            </a:r>
          </a:p>
        </p:txBody>
      </p:sp>
    </p:spTree>
    <p:extLst>
      <p:ext uri="{BB962C8B-B14F-4D97-AF65-F5344CB8AC3E}">
        <p14:creationId xmlns:p14="http://schemas.microsoft.com/office/powerpoint/2010/main" val="701421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F3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3697551"/>
          </a:xfrm>
        </p:spPr>
        <p:txBody>
          <a:bodyPr>
            <a:noAutofit/>
          </a:bodyPr>
          <a:lstStyle/>
          <a:p>
            <a:pPr marL="0" indent="0">
              <a:lnSpc>
                <a:spcPct val="100000"/>
              </a:lnSpc>
              <a:buNone/>
            </a:pPr>
            <a:r>
              <a:rPr lang="en-GB" sz="1400" i="0" u="none" strike="noStrike" dirty="0">
                <a:solidFill>
                  <a:srgbClr val="222222"/>
                </a:solidFill>
                <a:effectLst/>
              </a:rPr>
              <a:t>The council is moving to a more proactive and long term approach to the maintenance of its housing stock – reducing reliance on its responsive repairs service.  This will ensure complex damp and mould cases are better managed and prevented. To do this the council needed a better understanding of the condition of its homes – informed through the individual home condition surveys. </a:t>
            </a:r>
            <a:r>
              <a:rPr lang="en-GB" sz="1400" dirty="0">
                <a:solidFill>
                  <a:srgbClr val="222222"/>
                </a:solidFill>
              </a:rPr>
              <a:t>Now completed, this is </a:t>
            </a:r>
            <a:r>
              <a:rPr lang="en-GB" sz="1400" i="0" u="none" strike="noStrike" dirty="0">
                <a:solidFill>
                  <a:srgbClr val="222222"/>
                </a:solidFill>
                <a:effectLst/>
              </a:rPr>
              <a:t>the council’s biggest stock condition survey programme to date.  This will inform a well-considered and evidence-based long term programme of cyclical, planned and major work schemes to keep homes in good condition and reduce instances of damp and mould.</a:t>
            </a: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05574"/>
            <a:ext cx="939198" cy="939198"/>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9582776"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F39719"/>
                </a:solidFill>
              </a:rPr>
              <a:t>Planned Maintenance</a:t>
            </a:r>
            <a:endParaRPr lang="en-GB" sz="3600" dirty="0">
              <a:solidFill>
                <a:srgbClr val="F3971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F39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F39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CB89251A-70B2-A678-F7C2-68DC33282098}"/>
              </a:ext>
            </a:extLst>
          </p:cNvPr>
          <p:cNvSpPr txBox="1">
            <a:spLocks/>
          </p:cNvSpPr>
          <p:nvPr/>
        </p:nvSpPr>
        <p:spPr>
          <a:xfrm rot="16200000">
            <a:off x="-1418878" y="4768476"/>
            <a:ext cx="3284099"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Protecting my Home</a:t>
            </a:r>
          </a:p>
        </p:txBody>
      </p:sp>
    </p:spTree>
    <p:extLst>
      <p:ext uri="{BB962C8B-B14F-4D97-AF65-F5344CB8AC3E}">
        <p14:creationId xmlns:p14="http://schemas.microsoft.com/office/powerpoint/2010/main" val="3604224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F3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3697551"/>
          </a:xfrm>
        </p:spPr>
        <p:txBody>
          <a:bodyPr>
            <a:noAutofit/>
          </a:bodyPr>
          <a:lstStyle/>
          <a:p>
            <a:pPr marL="0" indent="0">
              <a:lnSpc>
                <a:spcPct val="100000"/>
              </a:lnSpc>
              <a:buNone/>
            </a:pPr>
            <a:r>
              <a:rPr lang="en-GB" sz="1400" i="0" u="none" strike="noStrike" dirty="0">
                <a:solidFill>
                  <a:srgbClr val="222222"/>
                </a:solidFill>
                <a:effectLst/>
              </a:rPr>
              <a:t>A series of Estate Action Days are being planned for 2023 that will have a focus on damp and mould – with operatives at the events to remove and treat mould, and undertake repairs that may be contributing to the damp and mould. Surveyors will also be at the events to answer queries, diagnose damp and arrange more fundamental preventative work.</a:t>
            </a: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05574"/>
            <a:ext cx="939198" cy="939198"/>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9582776"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F39719"/>
                </a:solidFill>
              </a:rPr>
              <a:t>Estate Action Days</a:t>
            </a:r>
            <a:endParaRPr lang="en-GB" sz="3600" dirty="0">
              <a:solidFill>
                <a:srgbClr val="F3971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F39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F39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6C3F2FE2-CAB7-0165-C8CA-990A5AA43039}"/>
              </a:ext>
            </a:extLst>
          </p:cNvPr>
          <p:cNvSpPr txBox="1">
            <a:spLocks/>
          </p:cNvSpPr>
          <p:nvPr/>
        </p:nvSpPr>
        <p:spPr>
          <a:xfrm rot="16200000">
            <a:off x="-1418878" y="4768476"/>
            <a:ext cx="3284099"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Protecting my Home</a:t>
            </a:r>
          </a:p>
        </p:txBody>
      </p:sp>
    </p:spTree>
    <p:extLst>
      <p:ext uri="{BB962C8B-B14F-4D97-AF65-F5344CB8AC3E}">
        <p14:creationId xmlns:p14="http://schemas.microsoft.com/office/powerpoint/2010/main" val="281844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1358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A51445-7EFF-3E47-0AAF-4C626BAF2891}"/>
              </a:ext>
            </a:extLst>
          </p:cNvPr>
          <p:cNvPicPr>
            <a:picLocks noChangeAspect="1"/>
          </p:cNvPicPr>
          <p:nvPr/>
        </p:nvPicPr>
        <p:blipFill>
          <a:blip r:embed="rId3"/>
          <a:srcRect/>
          <a:stretch/>
        </p:blipFill>
        <p:spPr>
          <a:xfrm>
            <a:off x="0" y="0"/>
            <a:ext cx="12192000" cy="6858000"/>
          </a:xfrm>
          <a:prstGeom prst="rect">
            <a:avLst/>
          </a:prstGeom>
          <a:solidFill>
            <a:srgbClr val="4A3289"/>
          </a:solidFill>
        </p:spPr>
      </p:pic>
      <p:sp>
        <p:nvSpPr>
          <p:cNvPr id="2" name="Title 1">
            <a:extLst>
              <a:ext uri="{FF2B5EF4-FFF2-40B4-BE49-F238E27FC236}">
                <a16:creationId xmlns:a16="http://schemas.microsoft.com/office/drawing/2014/main" id="{DF0D2BD7-4EC4-C8F4-5B92-E2FFE293E621}"/>
              </a:ext>
            </a:extLst>
          </p:cNvPr>
          <p:cNvSpPr txBox="1">
            <a:spLocks/>
          </p:cNvSpPr>
          <p:nvPr/>
        </p:nvSpPr>
        <p:spPr>
          <a:xfrm>
            <a:off x="515068" y="5464273"/>
            <a:ext cx="10405852"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999" b="1" dirty="0">
                <a:solidFill>
                  <a:schemeClr val="bg1"/>
                </a:solidFill>
              </a:rPr>
              <a:t>Long-term Strategies</a:t>
            </a:r>
            <a:endParaRPr lang="en-GB" sz="3999" dirty="0">
              <a:solidFill>
                <a:schemeClr val="bg1"/>
              </a:solidFill>
            </a:endParaRPr>
          </a:p>
        </p:txBody>
      </p:sp>
      <p:sp>
        <p:nvSpPr>
          <p:cNvPr id="3" name="Content Placeholder 2">
            <a:extLst>
              <a:ext uri="{FF2B5EF4-FFF2-40B4-BE49-F238E27FC236}">
                <a16:creationId xmlns:a16="http://schemas.microsoft.com/office/drawing/2014/main" id="{D0320EE5-8E16-6492-BEEB-A331C1A2336A}"/>
              </a:ext>
            </a:extLst>
          </p:cNvPr>
          <p:cNvSpPr txBox="1">
            <a:spLocks/>
          </p:cNvSpPr>
          <p:nvPr/>
        </p:nvSpPr>
        <p:spPr>
          <a:xfrm>
            <a:off x="515068" y="5224807"/>
            <a:ext cx="1822450" cy="239466"/>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en-GB" sz="1000" b="1" i="0" dirty="0">
                <a:solidFill>
                  <a:schemeClr val="bg1"/>
                </a:solidFill>
                <a:effectLst/>
              </a:rPr>
              <a:t>Damp and Mould Strategy</a:t>
            </a:r>
          </a:p>
        </p:txBody>
      </p:sp>
    </p:spTree>
    <p:extLst>
      <p:ext uri="{BB962C8B-B14F-4D97-AF65-F5344CB8AC3E}">
        <p14:creationId xmlns:p14="http://schemas.microsoft.com/office/powerpoint/2010/main" val="83821979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D2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3697551"/>
          </a:xfrm>
        </p:spPr>
        <p:txBody>
          <a:bodyPr>
            <a:noAutofit/>
          </a:bodyPr>
          <a:lstStyle/>
          <a:p>
            <a:pPr marL="0" indent="0">
              <a:lnSpc>
                <a:spcPct val="100000"/>
              </a:lnSpc>
              <a:buNone/>
            </a:pPr>
            <a:r>
              <a:rPr lang="en-GB" sz="1400" i="0" u="none" strike="noStrike" dirty="0">
                <a:solidFill>
                  <a:srgbClr val="222222"/>
                </a:solidFill>
                <a:effectLst/>
              </a:rPr>
              <a:t>The council has launched a Healthy Homes Partnership that will create an over-arching commitment from all of the council’s repair teams and contractors to work together to improve the health of residents’ homes – together with a commonly-held manifesto. </a:t>
            </a:r>
          </a:p>
          <a:p>
            <a:pPr marL="0" indent="0">
              <a:lnSpc>
                <a:spcPct val="100000"/>
              </a:lnSpc>
              <a:buNone/>
            </a:pPr>
            <a:r>
              <a:rPr lang="en-GB" sz="1400" i="0" u="none" strike="noStrike" dirty="0">
                <a:solidFill>
                  <a:srgbClr val="222222"/>
                </a:solidFill>
                <a:effectLst/>
              </a:rPr>
              <a:t>This will involve a range of initiatives but tackling damp and mould prevention will be a central commitment.  A dedicated Healthy Homes Manager is in place to drive these commitments; and to give assurance and oversight over HHSRS risks, legal disrepair and the Damp Charter. </a:t>
            </a: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05574"/>
            <a:ext cx="939198" cy="939198"/>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9582776"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4A3289"/>
                </a:solidFill>
              </a:rPr>
              <a:t>Healthy Homes Partnership</a:t>
            </a:r>
            <a:endParaRPr lang="en-GB" sz="3600" dirty="0">
              <a:solidFill>
                <a:srgbClr val="4A328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4A3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4A3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DEE0269B-4374-AAAB-E811-FE4A117FEBD5}"/>
              </a:ext>
            </a:extLst>
          </p:cNvPr>
          <p:cNvSpPr txBox="1">
            <a:spLocks/>
          </p:cNvSpPr>
          <p:nvPr/>
        </p:nvSpPr>
        <p:spPr>
          <a:xfrm rot="16200000">
            <a:off x="-1418878" y="4768476"/>
            <a:ext cx="3284099"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Long-term Strategies</a:t>
            </a:r>
          </a:p>
        </p:txBody>
      </p:sp>
    </p:spTree>
    <p:extLst>
      <p:ext uri="{BB962C8B-B14F-4D97-AF65-F5344CB8AC3E}">
        <p14:creationId xmlns:p14="http://schemas.microsoft.com/office/powerpoint/2010/main" val="2518179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D2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3697551"/>
          </a:xfrm>
        </p:spPr>
        <p:txBody>
          <a:bodyPr>
            <a:noAutofit/>
          </a:bodyPr>
          <a:lstStyle/>
          <a:p>
            <a:pPr marL="0" indent="0">
              <a:lnSpc>
                <a:spcPct val="100000"/>
              </a:lnSpc>
              <a:buNone/>
            </a:pPr>
            <a:r>
              <a:rPr lang="en-GB" sz="1400" i="0" u="none" strike="noStrike" dirty="0">
                <a:solidFill>
                  <a:srgbClr val="222222"/>
                </a:solidFill>
                <a:effectLst/>
              </a:rPr>
              <a:t>As part of the council’s overall strategy to tackle damp and mould growth, and its commitments under its Damp Charter, it is reviewing and implementing new technology to help reduce instances of damp and mould. This includes the installation of smart home meters in all new lettings that will provide a platform to identify condensation, damp and mould risk; and flags potential fuel poverty. It also helps residents to optimise their energy use. We are also installing whole-home ventilation systems to homes where their physical characterises make it difficult for the council and residents to prevent condensation forming.</a:t>
            </a:r>
          </a:p>
          <a:p>
            <a:pPr marL="0" indent="0">
              <a:lnSpc>
                <a:spcPct val="100000"/>
              </a:lnSpc>
              <a:buNone/>
            </a:pPr>
            <a:r>
              <a:rPr lang="en-GB" sz="1400" dirty="0">
                <a:solidFill>
                  <a:srgbClr val="222222"/>
                </a:solidFill>
              </a:rPr>
              <a:t>A Repairs Innovation Group has been established and the first event – a Dragon’s Den style day, to be held at the Assembly Hall – will be a damp and mould special with suppliers presenting innovative solution and prevent and/or manage damp and mould.</a:t>
            </a:r>
            <a:endParaRPr lang="en-GB" sz="1400" i="0" u="none" strike="noStrike" dirty="0">
              <a:solidFill>
                <a:srgbClr val="222222"/>
              </a:solidFill>
              <a:effectLst/>
            </a:endParaRP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05574"/>
            <a:ext cx="939198" cy="939198"/>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9582776"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4A3289"/>
                </a:solidFill>
              </a:rPr>
              <a:t>New technology</a:t>
            </a:r>
            <a:endParaRPr lang="en-GB" sz="3600" dirty="0">
              <a:solidFill>
                <a:srgbClr val="4A328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4A3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4A3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A7721EC2-0498-A681-52E4-FACDC4DCE24C}"/>
              </a:ext>
            </a:extLst>
          </p:cNvPr>
          <p:cNvSpPr txBox="1">
            <a:spLocks/>
          </p:cNvSpPr>
          <p:nvPr/>
        </p:nvSpPr>
        <p:spPr>
          <a:xfrm rot="16200000">
            <a:off x="-1418878" y="4768476"/>
            <a:ext cx="3284099"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Long-term Strategies</a:t>
            </a:r>
          </a:p>
        </p:txBody>
      </p:sp>
    </p:spTree>
    <p:extLst>
      <p:ext uri="{BB962C8B-B14F-4D97-AF65-F5344CB8AC3E}">
        <p14:creationId xmlns:p14="http://schemas.microsoft.com/office/powerpoint/2010/main" val="150297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671B"/>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FF6D4D2-8611-BFB2-C068-7DCBB037620E}"/>
              </a:ext>
            </a:extLst>
          </p:cNvPr>
          <p:cNvSpPr txBox="1">
            <a:spLocks/>
          </p:cNvSpPr>
          <p:nvPr/>
        </p:nvSpPr>
        <p:spPr>
          <a:xfrm>
            <a:off x="515068" y="499148"/>
            <a:ext cx="2771915" cy="233028"/>
          </a:xfrm>
          <a:prstGeom prst="rect">
            <a:avLst/>
          </a:prstGeom>
        </p:spPr>
        <p:txBody>
          <a:bodyPr vert="horz" lIns="91440" tIns="45720" rIns="91440" bIns="45720" rtlCol="0">
            <a:normAutofit fontScale="92500" lnSpcReduction="10000"/>
          </a:bodyPr>
          <a:lstStyle>
            <a:lvl1pPr marL="0" indent="0" algn="ctr" defTabSz="914310" rtl="0" eaLnBrk="1" latinLnBrk="0" hangingPunct="1">
              <a:lnSpc>
                <a:spcPct val="90000"/>
              </a:lnSpc>
              <a:spcBef>
                <a:spcPts val="999"/>
              </a:spcBef>
              <a:buFont typeface="Arial" panose="020B0604020202020204" pitchFamily="34" charset="0"/>
              <a:buNone/>
              <a:defRPr sz="2400" kern="1200">
                <a:solidFill>
                  <a:schemeClr val="tx1"/>
                </a:solidFill>
                <a:latin typeface="+mn-lt"/>
                <a:ea typeface="+mn-ea"/>
                <a:cs typeface="+mn-cs"/>
              </a:defRPr>
            </a:lvl1pPr>
            <a:lvl2pPr marL="457155" indent="0" algn="ctr" defTabSz="914310" rtl="0" eaLnBrk="1" latinLnBrk="0" hangingPunct="1">
              <a:lnSpc>
                <a:spcPct val="90000"/>
              </a:lnSpc>
              <a:spcBef>
                <a:spcPts val="501"/>
              </a:spcBef>
              <a:buFont typeface="Arial" panose="020B0604020202020204" pitchFamily="34" charset="0"/>
              <a:buNone/>
              <a:defRPr sz="2001" kern="1200">
                <a:solidFill>
                  <a:schemeClr val="tx1"/>
                </a:solidFill>
                <a:latin typeface="+mn-lt"/>
                <a:ea typeface="+mn-ea"/>
                <a:cs typeface="+mn-cs"/>
              </a:defRPr>
            </a:lvl2pPr>
            <a:lvl3pPr marL="914310" indent="0" algn="ctr" defTabSz="914310" rtl="0" eaLnBrk="1" latinLnBrk="0" hangingPunct="1">
              <a:lnSpc>
                <a:spcPct val="90000"/>
              </a:lnSpc>
              <a:spcBef>
                <a:spcPts val="501"/>
              </a:spcBef>
              <a:buFont typeface="Arial" panose="020B0604020202020204" pitchFamily="34" charset="0"/>
              <a:buNone/>
              <a:defRPr sz="1800" kern="1200">
                <a:solidFill>
                  <a:schemeClr val="tx1"/>
                </a:solidFill>
                <a:latin typeface="+mn-lt"/>
                <a:ea typeface="+mn-ea"/>
                <a:cs typeface="+mn-cs"/>
              </a:defRPr>
            </a:lvl3pPr>
            <a:lvl4pPr marL="1371462"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4pPr>
            <a:lvl5pPr marL="1828617"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5pPr>
            <a:lvl6pPr marL="2285772"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6pPr>
            <a:lvl7pPr marL="2742927"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7pPr>
            <a:lvl8pPr marL="3200079"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8pPr>
            <a:lvl9pPr marL="3657234"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9pPr>
          </a:lstStyle>
          <a:p>
            <a:pPr algn="l"/>
            <a:endParaRPr lang="en-US" sz="1200" spc="300" dirty="0">
              <a:solidFill>
                <a:schemeClr val="bg1"/>
              </a:solidFill>
              <a:latin typeface="Raleway" panose="020B0503030101060003" pitchFamily="34" charset="77"/>
            </a:endParaRPr>
          </a:p>
        </p:txBody>
      </p:sp>
      <p:sp>
        <p:nvSpPr>
          <p:cNvPr id="22" name="Title 1">
            <a:extLst>
              <a:ext uri="{FF2B5EF4-FFF2-40B4-BE49-F238E27FC236}">
                <a16:creationId xmlns:a16="http://schemas.microsoft.com/office/drawing/2014/main" id="{4BD14E57-0315-B3E7-4459-A7ECE5A06F2B}"/>
              </a:ext>
            </a:extLst>
          </p:cNvPr>
          <p:cNvSpPr txBox="1">
            <a:spLocks/>
          </p:cNvSpPr>
          <p:nvPr/>
        </p:nvSpPr>
        <p:spPr>
          <a:xfrm>
            <a:off x="515069" y="635620"/>
            <a:ext cx="9305940" cy="57232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pPr>
              <a:lnSpc>
                <a:spcPct val="100000"/>
              </a:lnSpc>
            </a:pPr>
            <a:r>
              <a:rPr lang="en-GB" sz="3999" dirty="0">
                <a:solidFill>
                  <a:schemeClr val="bg1"/>
                </a:solidFill>
              </a:rPr>
              <a:t>Housing Services have implemented a suite of </a:t>
            </a:r>
            <a:r>
              <a:rPr lang="en-GB" sz="3999" b="1" dirty="0">
                <a:solidFill>
                  <a:schemeClr val="bg1"/>
                </a:solidFill>
              </a:rPr>
              <a:t>strategic</a:t>
            </a:r>
            <a:r>
              <a:rPr lang="en-GB" sz="3999" dirty="0">
                <a:solidFill>
                  <a:schemeClr val="bg1"/>
                </a:solidFill>
              </a:rPr>
              <a:t>, </a:t>
            </a:r>
            <a:r>
              <a:rPr lang="en-GB" sz="3999" b="1" dirty="0">
                <a:solidFill>
                  <a:schemeClr val="bg1"/>
                </a:solidFill>
              </a:rPr>
              <a:t>preventative</a:t>
            </a:r>
            <a:r>
              <a:rPr lang="en-GB" sz="3999" dirty="0">
                <a:solidFill>
                  <a:schemeClr val="bg1"/>
                </a:solidFill>
              </a:rPr>
              <a:t>, and </a:t>
            </a:r>
            <a:r>
              <a:rPr lang="en-GB" sz="3999" b="1" dirty="0">
                <a:solidFill>
                  <a:schemeClr val="bg1"/>
                </a:solidFill>
              </a:rPr>
              <a:t>reactive</a:t>
            </a:r>
            <a:r>
              <a:rPr lang="en-GB" sz="3999" dirty="0">
                <a:solidFill>
                  <a:schemeClr val="bg1"/>
                </a:solidFill>
              </a:rPr>
              <a:t> measures and initiatives to tackle damp and mould in homes. These measures are summarised in our strategy timeline.</a:t>
            </a:r>
          </a:p>
        </p:txBody>
      </p:sp>
    </p:spTree>
    <p:extLst>
      <p:ext uri="{BB962C8B-B14F-4D97-AF65-F5344CB8AC3E}">
        <p14:creationId xmlns:p14="http://schemas.microsoft.com/office/powerpoint/2010/main" val="328547288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D2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4217537"/>
          </a:xfrm>
        </p:spPr>
        <p:txBody>
          <a:bodyPr>
            <a:noAutofit/>
          </a:bodyPr>
          <a:lstStyle/>
          <a:p>
            <a:pPr marL="0" indent="0">
              <a:lnSpc>
                <a:spcPct val="100000"/>
              </a:lnSpc>
              <a:buNone/>
            </a:pPr>
            <a:r>
              <a:rPr lang="en-GB" sz="1400" i="0" u="none" strike="noStrike" dirty="0">
                <a:solidFill>
                  <a:srgbClr val="222222"/>
                </a:solidFill>
                <a:effectLst/>
              </a:rPr>
              <a:t>In response to the Housing Ombudsman’s Spotlight Report and a national trend of rising disrepair claims, the council has sponsored a new, independent Disrepair Arbitration Scheme – the first of its kind in the country. The new service will follow a residents-first approach to resolving disrepair claims.   </a:t>
            </a:r>
          </a:p>
          <a:p>
            <a:pPr marL="0" indent="0">
              <a:lnSpc>
                <a:spcPct val="100000"/>
              </a:lnSpc>
              <a:buNone/>
            </a:pPr>
            <a:r>
              <a:rPr lang="en-GB" sz="1400" i="0" u="none" strike="noStrike" dirty="0">
                <a:solidFill>
                  <a:srgbClr val="222222"/>
                </a:solidFill>
                <a:effectLst/>
              </a:rPr>
              <a:t>Disrepair claims involving damp and mould will be resolved in a quicker and fairer way – and residents will get to keep one hundred per cent of their compensation award through the new Disrepair Arbitration Scheme. Legal firms often require residents to enter into conditional fee arrangements that can result in them not receiving all of their compensation award. The new scheme provides residents with a free, independent, and straightforward way to resolve disrepair claims – ensuring residents get the compensation they deserve.</a:t>
            </a:r>
          </a:p>
          <a:p>
            <a:pPr marL="0" indent="0">
              <a:lnSpc>
                <a:spcPct val="100000"/>
              </a:lnSpc>
              <a:buNone/>
            </a:pPr>
            <a:r>
              <a:rPr lang="en-GB" sz="1400" i="0" u="none" strike="noStrike" dirty="0">
                <a:solidFill>
                  <a:srgbClr val="222222"/>
                </a:solidFill>
                <a:effectLst/>
              </a:rPr>
              <a:t>The Scheme is part of the radical transformation of the repairs service, which is now focused on providing healthy homes for residents and proactively addressing any past issues.  </a:t>
            </a:r>
          </a:p>
          <a:p>
            <a:pPr marL="0" indent="0">
              <a:lnSpc>
                <a:spcPct val="100000"/>
              </a:lnSpc>
              <a:buNone/>
            </a:pPr>
            <a:endParaRPr lang="en-GB" sz="1400" i="0" u="none" strike="noStrike" dirty="0">
              <a:solidFill>
                <a:srgbClr val="222222"/>
              </a:solidFill>
              <a:effectLst/>
            </a:endParaRP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05574"/>
            <a:ext cx="939198" cy="939198"/>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9582776"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4A3289"/>
                </a:solidFill>
              </a:rPr>
              <a:t>Arbitration Scheme</a:t>
            </a:r>
            <a:endParaRPr lang="en-GB" sz="3600" dirty="0">
              <a:solidFill>
                <a:srgbClr val="4A328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4A3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4A3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903B546-8E39-6ADD-575D-FBB891733292}"/>
              </a:ext>
            </a:extLst>
          </p:cNvPr>
          <p:cNvSpPr/>
          <p:nvPr/>
        </p:nvSpPr>
        <p:spPr>
          <a:xfrm>
            <a:off x="7124701" y="2573414"/>
            <a:ext cx="4349261" cy="2219303"/>
          </a:xfrm>
          <a:prstGeom prst="rect">
            <a:avLst/>
          </a:prstGeom>
          <a:solidFill>
            <a:srgbClr val="81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9DEA99-244C-F1E0-22E4-1BA17234C5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3" b="-15"/>
          <a:stretch/>
        </p:blipFill>
        <p:spPr>
          <a:xfrm>
            <a:off x="7051312" y="2441805"/>
            <a:ext cx="4344186" cy="2274570"/>
          </a:xfrm>
          <a:prstGeom prst="rect">
            <a:avLst/>
          </a:prstGeom>
          <a:solidFill>
            <a:schemeClr val="bg1"/>
          </a:solidFill>
        </p:spPr>
      </p:pic>
      <p:sp>
        <p:nvSpPr>
          <p:cNvPr id="11" name="Content Placeholder 2">
            <a:extLst>
              <a:ext uri="{FF2B5EF4-FFF2-40B4-BE49-F238E27FC236}">
                <a16:creationId xmlns:a16="http://schemas.microsoft.com/office/drawing/2014/main" id="{B069C2D0-43A4-ECFE-81AD-0DA6CFD455CF}"/>
              </a:ext>
            </a:extLst>
          </p:cNvPr>
          <p:cNvSpPr txBox="1">
            <a:spLocks/>
          </p:cNvSpPr>
          <p:nvPr/>
        </p:nvSpPr>
        <p:spPr>
          <a:xfrm rot="16200000">
            <a:off x="-1418878" y="4768476"/>
            <a:ext cx="3284099"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Long-term Strategies</a:t>
            </a:r>
          </a:p>
        </p:txBody>
      </p:sp>
    </p:spTree>
    <p:extLst>
      <p:ext uri="{BB962C8B-B14F-4D97-AF65-F5344CB8AC3E}">
        <p14:creationId xmlns:p14="http://schemas.microsoft.com/office/powerpoint/2010/main" val="2028467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D2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4217537"/>
          </a:xfrm>
        </p:spPr>
        <p:txBody>
          <a:bodyPr>
            <a:noAutofit/>
          </a:bodyPr>
          <a:lstStyle/>
          <a:p>
            <a:pPr marL="0" indent="0">
              <a:lnSpc>
                <a:spcPct val="100000"/>
              </a:lnSpc>
              <a:buNone/>
            </a:pPr>
            <a:r>
              <a:rPr lang="en-GB" sz="1400" dirty="0">
                <a:effectLst/>
                <a:ea typeface="Calibri" panose="020F0502020204030204" pitchFamily="34" charset="0"/>
                <a:cs typeface="Arial" panose="020B0604020202020204" pitchFamily="34" charset="0"/>
              </a:rPr>
              <a:t>All the home condition survey data (condition and energy) will be overlaid with our responsive repair data to ensure our planned and capital investments programmes optimise budget allocations and proactively design out HHSRS hazards and instances of damp and mould.</a:t>
            </a:r>
            <a:endParaRPr lang="en-GB" sz="1400" dirty="0">
              <a:effectLst/>
              <a:ea typeface="Calibri" panose="020F0502020204030204" pitchFamily="34" charset="0"/>
              <a:cs typeface="Times New Roman" panose="02020603050405020304" pitchFamily="18" charset="0"/>
            </a:endParaRPr>
          </a:p>
          <a:p>
            <a:pPr marL="0" indent="0" algn="l">
              <a:lnSpc>
                <a:spcPct val="100000"/>
              </a:lnSpc>
              <a:buNone/>
            </a:pPr>
            <a:r>
              <a:rPr lang="en-GB" sz="1400" dirty="0">
                <a:effectLst/>
                <a:ea typeface="Calibri" panose="020F0502020204030204" pitchFamily="34" charset="0"/>
                <a:cs typeface="Arial" panose="020B0604020202020204" pitchFamily="34" charset="0"/>
              </a:rPr>
              <a:t>The detailed home condition survey has identified 5% of homes have a damp or mould hazard.  This information is allowing the council to more accurately prioritise investment that will prevent instances of damp and mould.</a:t>
            </a:r>
            <a:endParaRPr lang="en-GB" sz="1400" dirty="0">
              <a:effectLst/>
              <a:ea typeface="Calibri" panose="020F0502020204030204" pitchFamily="34" charset="0"/>
              <a:cs typeface="Times New Roman" panose="02020603050405020304" pitchFamily="18" charset="0"/>
            </a:endParaRPr>
          </a:p>
          <a:p>
            <a:pPr marL="0" indent="0">
              <a:lnSpc>
                <a:spcPct val="100000"/>
              </a:lnSpc>
              <a:buNone/>
            </a:pPr>
            <a:endParaRPr lang="en-GB" sz="1400" i="0" u="none" strike="noStrike" dirty="0">
              <a:solidFill>
                <a:srgbClr val="222222"/>
              </a:solidFill>
              <a:effectLst/>
            </a:endParaRP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05574"/>
            <a:ext cx="939198" cy="939198"/>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9582776"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4A3289"/>
                </a:solidFill>
              </a:rPr>
              <a:t>Focused and Joined-up Data Analysis</a:t>
            </a:r>
            <a:endParaRPr lang="en-GB" sz="3600" dirty="0">
              <a:solidFill>
                <a:srgbClr val="4A328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4A3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4A3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2D2FC284-D5E6-91E4-D55A-F61C6A11411C}"/>
              </a:ext>
            </a:extLst>
          </p:cNvPr>
          <p:cNvSpPr txBox="1">
            <a:spLocks/>
          </p:cNvSpPr>
          <p:nvPr/>
        </p:nvSpPr>
        <p:spPr>
          <a:xfrm rot="16200000">
            <a:off x="-1418878" y="4768476"/>
            <a:ext cx="3284099"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Long-term Strategies</a:t>
            </a:r>
          </a:p>
        </p:txBody>
      </p:sp>
    </p:spTree>
    <p:extLst>
      <p:ext uri="{BB962C8B-B14F-4D97-AF65-F5344CB8AC3E}">
        <p14:creationId xmlns:p14="http://schemas.microsoft.com/office/powerpoint/2010/main" val="3227676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D2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4217537"/>
          </a:xfrm>
        </p:spPr>
        <p:txBody>
          <a:bodyPr>
            <a:noAutofit/>
          </a:bodyPr>
          <a:lstStyle/>
          <a:p>
            <a:pPr marL="0" indent="0">
              <a:lnSpc>
                <a:spcPct val="100000"/>
              </a:lnSpc>
              <a:buNone/>
            </a:pPr>
            <a:r>
              <a:rPr lang="en-GB" sz="1400" dirty="0"/>
              <a:t>A Damp and Mould Task and Finish Group will be formed in 2023. The Group will primarily involve residents with a live damp and/or mould issue who will work with trained surveyors to trial, research and monitor a series of solutions. The outcomes of these case studies and research will inform a suite of new actions to further improve the council’s approach to tackling damp and mould in a resident-focused way.</a:t>
            </a:r>
            <a:endParaRPr lang="en-GB" sz="1400" dirty="0">
              <a:effectLs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05574"/>
            <a:ext cx="939198" cy="939198"/>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9582776"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4A3289"/>
                </a:solidFill>
              </a:rPr>
              <a:t>Task and Finish Group</a:t>
            </a:r>
            <a:endParaRPr lang="en-GB" sz="3600" dirty="0">
              <a:solidFill>
                <a:srgbClr val="4A328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4A3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4A3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395CE39C-8366-9184-8184-DACB7756E169}"/>
              </a:ext>
            </a:extLst>
          </p:cNvPr>
          <p:cNvSpPr txBox="1">
            <a:spLocks/>
          </p:cNvSpPr>
          <p:nvPr/>
        </p:nvSpPr>
        <p:spPr>
          <a:xfrm rot="16200000">
            <a:off x="-1418878" y="4768476"/>
            <a:ext cx="3284099"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Long-term Strategies</a:t>
            </a:r>
          </a:p>
        </p:txBody>
      </p:sp>
    </p:spTree>
    <p:extLst>
      <p:ext uri="{BB962C8B-B14F-4D97-AF65-F5344CB8AC3E}">
        <p14:creationId xmlns:p14="http://schemas.microsoft.com/office/powerpoint/2010/main" val="1594936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D2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4217537"/>
          </a:xfrm>
        </p:spPr>
        <p:txBody>
          <a:bodyPr>
            <a:noAutofit/>
          </a:bodyPr>
          <a:lstStyle/>
          <a:p>
            <a:pPr marL="0" indent="0">
              <a:lnSpc>
                <a:spcPct val="100000"/>
              </a:lnSpc>
              <a:buNone/>
            </a:pPr>
            <a:r>
              <a:rPr lang="en-GB" sz="1400" i="0" u="none" strike="noStrike" dirty="0">
                <a:effectLst/>
              </a:rPr>
              <a:t>Armed with the biggest home condition survey to date and HHSRS assessments (which assesses the most vulnerable category of resident), damp and mould will now receive a compliance level of assurance.</a:t>
            </a: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14366"/>
            <a:ext cx="939198" cy="939198"/>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9582776"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4A3289"/>
                </a:solidFill>
              </a:rPr>
              <a:t>Compliance-level Assurance</a:t>
            </a:r>
            <a:endParaRPr lang="en-GB" sz="3600" dirty="0">
              <a:solidFill>
                <a:srgbClr val="4A328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4A3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4A3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3A965DDF-A662-F7DE-6DE6-3A227FEFC03E}"/>
              </a:ext>
            </a:extLst>
          </p:cNvPr>
          <p:cNvSpPr txBox="1">
            <a:spLocks/>
          </p:cNvSpPr>
          <p:nvPr/>
        </p:nvSpPr>
        <p:spPr>
          <a:xfrm rot="16200000">
            <a:off x="-1418878" y="4768476"/>
            <a:ext cx="3284099"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Long-term Strategies</a:t>
            </a:r>
          </a:p>
        </p:txBody>
      </p:sp>
    </p:spTree>
    <p:extLst>
      <p:ext uri="{BB962C8B-B14F-4D97-AF65-F5344CB8AC3E}">
        <p14:creationId xmlns:p14="http://schemas.microsoft.com/office/powerpoint/2010/main" val="2505164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C671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94C6-4A3C-FCF5-D7FE-7C77511DE449}"/>
              </a:ext>
            </a:extLst>
          </p:cNvPr>
          <p:cNvSpPr>
            <a:spLocks noGrp="1"/>
          </p:cNvSpPr>
          <p:nvPr>
            <p:ph type="title"/>
          </p:nvPr>
        </p:nvSpPr>
        <p:spPr>
          <a:xfrm>
            <a:off x="515069" y="2103438"/>
            <a:ext cx="5580933" cy="1325562"/>
          </a:xfrm>
        </p:spPr>
        <p:txBody>
          <a:bodyPr>
            <a:normAutofit/>
          </a:bodyPr>
          <a:lstStyle/>
          <a:p>
            <a:r>
              <a:rPr lang="en-GB" sz="3999" b="1" dirty="0">
                <a:solidFill>
                  <a:schemeClr val="bg1"/>
                </a:solidFill>
              </a:rPr>
              <a:t>Thank you for listening</a:t>
            </a:r>
            <a:endParaRPr lang="en-GB" sz="3999" dirty="0">
              <a:solidFill>
                <a:schemeClr val="bg1"/>
              </a:solidFill>
            </a:endParaRPr>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515069" y="3547490"/>
            <a:ext cx="6261867" cy="1132872"/>
          </a:xfrm>
          <a:noFill/>
        </p:spPr>
        <p:txBody>
          <a:bodyPr>
            <a:normAutofit/>
          </a:bodyPr>
          <a:lstStyle/>
          <a:p>
            <a:pPr marL="0" indent="0">
              <a:lnSpc>
                <a:spcPct val="100000"/>
              </a:lnSpc>
              <a:buNone/>
            </a:pPr>
            <a:r>
              <a:rPr lang="en-GB" sz="1600" b="1" i="0" u="none" strike="noStrike" dirty="0">
                <a:solidFill>
                  <a:schemeClr val="bg1"/>
                </a:solidFill>
                <a:effectLst/>
              </a:rPr>
              <a:t>As you can see we’ve come a long way already. </a:t>
            </a:r>
            <a:r>
              <a:rPr lang="en-GB" sz="1600" i="0" u="none" strike="noStrike" dirty="0">
                <a:solidFill>
                  <a:schemeClr val="bg1"/>
                </a:solidFill>
                <a:effectLst/>
              </a:rPr>
              <a:t>But our journey is just beginning, and we’ve got big plans for the future.  </a:t>
            </a:r>
            <a:endParaRPr lang="en-GB" sz="1600" dirty="0">
              <a:solidFill>
                <a:schemeClr val="bg1"/>
              </a:solidFill>
            </a:endParaRPr>
          </a:p>
        </p:txBody>
      </p:sp>
      <p:pic>
        <p:nvPicPr>
          <p:cNvPr id="4" name="Picture 3">
            <a:extLst>
              <a:ext uri="{FF2B5EF4-FFF2-40B4-BE49-F238E27FC236}">
                <a16:creationId xmlns:a16="http://schemas.microsoft.com/office/drawing/2014/main" id="{9394C1F6-C0B8-DEB4-9DF3-83E35526C69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91084" y="5912871"/>
            <a:ext cx="1319286" cy="719011"/>
          </a:xfrm>
          <a:prstGeom prst="rect">
            <a:avLst/>
          </a:prstGeom>
        </p:spPr>
      </p:pic>
    </p:spTree>
    <p:extLst>
      <p:ext uri="{BB962C8B-B14F-4D97-AF65-F5344CB8AC3E}">
        <p14:creationId xmlns:p14="http://schemas.microsoft.com/office/powerpoint/2010/main" val="3156087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755886-4E47-FDC6-9FA5-AF5904CCA989}"/>
              </a:ext>
            </a:extLst>
          </p:cNvPr>
          <p:cNvPicPr>
            <a:picLocks noChangeAspect="1"/>
          </p:cNvPicPr>
          <p:nvPr/>
        </p:nvPicPr>
        <p:blipFill>
          <a:blip r:embed="rId2"/>
          <a:srcRect/>
          <a:stretch/>
        </p:blipFill>
        <p:spPr>
          <a:xfrm>
            <a:off x="-743273" y="-70339"/>
            <a:ext cx="13678546" cy="6395163"/>
          </a:xfrm>
          <a:prstGeom prst="rect">
            <a:avLst/>
          </a:prstGeom>
        </p:spPr>
      </p:pic>
      <p:pic>
        <p:nvPicPr>
          <p:cNvPr id="13" name="Picture 12">
            <a:extLst>
              <a:ext uri="{FF2B5EF4-FFF2-40B4-BE49-F238E27FC236}">
                <a16:creationId xmlns:a16="http://schemas.microsoft.com/office/drawing/2014/main" id="{653FDEBC-C95C-8BB1-B670-3F1FACF0681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spTree>
    <p:extLst>
      <p:ext uri="{BB962C8B-B14F-4D97-AF65-F5344CB8AC3E}">
        <p14:creationId xmlns:p14="http://schemas.microsoft.com/office/powerpoint/2010/main" val="32350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6699"/>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6FF6D4D2-8611-BFB2-C068-7DCBB037620E}"/>
              </a:ext>
            </a:extLst>
          </p:cNvPr>
          <p:cNvSpPr txBox="1">
            <a:spLocks/>
          </p:cNvSpPr>
          <p:nvPr/>
        </p:nvSpPr>
        <p:spPr>
          <a:xfrm>
            <a:off x="515068" y="499148"/>
            <a:ext cx="2771915" cy="233028"/>
          </a:xfrm>
          <a:prstGeom prst="rect">
            <a:avLst/>
          </a:prstGeom>
        </p:spPr>
        <p:txBody>
          <a:bodyPr vert="horz" lIns="91440" tIns="45720" rIns="91440" bIns="45720" rtlCol="0">
            <a:normAutofit fontScale="92500" lnSpcReduction="10000"/>
          </a:bodyPr>
          <a:lstStyle>
            <a:lvl1pPr marL="0" indent="0" algn="ctr" defTabSz="914310" rtl="0" eaLnBrk="1" latinLnBrk="0" hangingPunct="1">
              <a:lnSpc>
                <a:spcPct val="90000"/>
              </a:lnSpc>
              <a:spcBef>
                <a:spcPts val="999"/>
              </a:spcBef>
              <a:buFont typeface="Arial" panose="020B0604020202020204" pitchFamily="34" charset="0"/>
              <a:buNone/>
              <a:defRPr sz="2400" kern="1200">
                <a:solidFill>
                  <a:schemeClr val="tx1"/>
                </a:solidFill>
                <a:latin typeface="+mn-lt"/>
                <a:ea typeface="+mn-ea"/>
                <a:cs typeface="+mn-cs"/>
              </a:defRPr>
            </a:lvl1pPr>
            <a:lvl2pPr marL="457155" indent="0" algn="ctr" defTabSz="914310" rtl="0" eaLnBrk="1" latinLnBrk="0" hangingPunct="1">
              <a:lnSpc>
                <a:spcPct val="90000"/>
              </a:lnSpc>
              <a:spcBef>
                <a:spcPts val="501"/>
              </a:spcBef>
              <a:buFont typeface="Arial" panose="020B0604020202020204" pitchFamily="34" charset="0"/>
              <a:buNone/>
              <a:defRPr sz="2001" kern="1200">
                <a:solidFill>
                  <a:schemeClr val="tx1"/>
                </a:solidFill>
                <a:latin typeface="+mn-lt"/>
                <a:ea typeface="+mn-ea"/>
                <a:cs typeface="+mn-cs"/>
              </a:defRPr>
            </a:lvl2pPr>
            <a:lvl3pPr marL="914310" indent="0" algn="ctr" defTabSz="914310" rtl="0" eaLnBrk="1" latinLnBrk="0" hangingPunct="1">
              <a:lnSpc>
                <a:spcPct val="90000"/>
              </a:lnSpc>
              <a:spcBef>
                <a:spcPts val="501"/>
              </a:spcBef>
              <a:buFont typeface="Arial" panose="020B0604020202020204" pitchFamily="34" charset="0"/>
              <a:buNone/>
              <a:defRPr sz="1800" kern="1200">
                <a:solidFill>
                  <a:schemeClr val="tx1"/>
                </a:solidFill>
                <a:latin typeface="+mn-lt"/>
                <a:ea typeface="+mn-ea"/>
                <a:cs typeface="+mn-cs"/>
              </a:defRPr>
            </a:lvl3pPr>
            <a:lvl4pPr marL="1371462"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4pPr>
            <a:lvl5pPr marL="1828617"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5pPr>
            <a:lvl6pPr marL="2285772"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6pPr>
            <a:lvl7pPr marL="2742927"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7pPr>
            <a:lvl8pPr marL="3200079"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8pPr>
            <a:lvl9pPr marL="3657234"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9pPr>
          </a:lstStyle>
          <a:p>
            <a:pPr algn="l"/>
            <a:endParaRPr lang="en-US" sz="1200" spc="300" dirty="0">
              <a:solidFill>
                <a:schemeClr val="bg1"/>
              </a:solidFill>
              <a:latin typeface="Raleway" panose="020B0503030101060003" pitchFamily="34" charset="77"/>
            </a:endParaRPr>
          </a:p>
        </p:txBody>
      </p:sp>
      <p:sp>
        <p:nvSpPr>
          <p:cNvPr id="22" name="Title 1">
            <a:extLst>
              <a:ext uri="{FF2B5EF4-FFF2-40B4-BE49-F238E27FC236}">
                <a16:creationId xmlns:a16="http://schemas.microsoft.com/office/drawing/2014/main" id="{4BD14E57-0315-B3E7-4459-A7ECE5A06F2B}"/>
              </a:ext>
            </a:extLst>
          </p:cNvPr>
          <p:cNvSpPr txBox="1">
            <a:spLocks/>
          </p:cNvSpPr>
          <p:nvPr/>
        </p:nvSpPr>
        <p:spPr>
          <a:xfrm>
            <a:off x="515068" y="5464273"/>
            <a:ext cx="10405852"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999" b="1" dirty="0">
                <a:solidFill>
                  <a:schemeClr val="bg1"/>
                </a:solidFill>
              </a:rPr>
              <a:t>Tackling Current Instances</a:t>
            </a:r>
            <a:endParaRPr lang="en-GB" sz="3999" dirty="0">
              <a:solidFill>
                <a:schemeClr val="bg1"/>
              </a:solidFill>
            </a:endParaRPr>
          </a:p>
        </p:txBody>
      </p:sp>
      <p:sp>
        <p:nvSpPr>
          <p:cNvPr id="23" name="Content Placeholder 2">
            <a:extLst>
              <a:ext uri="{FF2B5EF4-FFF2-40B4-BE49-F238E27FC236}">
                <a16:creationId xmlns:a16="http://schemas.microsoft.com/office/drawing/2014/main" id="{124653EB-0C2D-407A-9BCA-285CDDF90443}"/>
              </a:ext>
            </a:extLst>
          </p:cNvPr>
          <p:cNvSpPr txBox="1">
            <a:spLocks/>
          </p:cNvSpPr>
          <p:nvPr/>
        </p:nvSpPr>
        <p:spPr>
          <a:xfrm>
            <a:off x="515068" y="5224807"/>
            <a:ext cx="1822450" cy="239466"/>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en-GB" sz="1000" b="1" i="0" dirty="0">
                <a:solidFill>
                  <a:schemeClr val="bg1"/>
                </a:solidFill>
                <a:effectLst/>
              </a:rPr>
              <a:t>Damp and Mould Strategy</a:t>
            </a:r>
          </a:p>
        </p:txBody>
      </p:sp>
      <p:pic>
        <p:nvPicPr>
          <p:cNvPr id="3" name="Picture 2" descr="Icon, rectangle&#10;&#10;Description automatically generated">
            <a:extLst>
              <a:ext uri="{FF2B5EF4-FFF2-40B4-BE49-F238E27FC236}">
                <a16:creationId xmlns:a16="http://schemas.microsoft.com/office/drawing/2014/main" id="{E01CFFDC-7BDE-02C4-4A03-420EA9F628B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5306963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BF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2578185"/>
          </a:xfrm>
        </p:spPr>
        <p:txBody>
          <a:bodyPr>
            <a:noAutofit/>
          </a:bodyPr>
          <a:lstStyle/>
          <a:p>
            <a:pPr marL="0" indent="0">
              <a:lnSpc>
                <a:spcPct val="100000"/>
              </a:lnSpc>
              <a:buNone/>
            </a:pPr>
            <a:r>
              <a:rPr lang="en-GB" sz="1400" dirty="0">
                <a:effectLst/>
                <a:ea typeface="Calibri" panose="020F0502020204030204" pitchFamily="34" charset="0"/>
                <a:cs typeface="Times New Roman" panose="02020603050405020304" pitchFamily="18" charset="0"/>
              </a:rPr>
              <a:t>Damp and mould is still a problem for too many of our residents – something the council recognises and is determined to correct.  Tackling damp and mould was an integral part of designing the new repairs service and commenced with a clear decision to survey all of our homes and formally assess the presence of damp and mould risks in each home surveyed.  Specialist training, the formation of a project group and reinforcing a no-blame culture in our documentation and interactions with residents was also put in place early on.</a:t>
            </a: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05574"/>
            <a:ext cx="939198" cy="939198"/>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3782347"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006799"/>
                </a:solidFill>
              </a:rPr>
              <a:t>Recognition</a:t>
            </a:r>
            <a:endParaRPr lang="en-GB" sz="3600" dirty="0">
              <a:solidFill>
                <a:srgbClr val="00679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00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00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7A311F1A-AD45-9B51-740A-7CA45DA2C58B}"/>
              </a:ext>
            </a:extLst>
          </p:cNvPr>
          <p:cNvSpPr txBox="1">
            <a:spLocks/>
          </p:cNvSpPr>
          <p:nvPr/>
        </p:nvSpPr>
        <p:spPr>
          <a:xfrm rot="16200000">
            <a:off x="-1762095" y="4425259"/>
            <a:ext cx="3970534"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Tackling Current Instances</a:t>
            </a:r>
          </a:p>
        </p:txBody>
      </p:sp>
    </p:spTree>
    <p:extLst>
      <p:ext uri="{BB962C8B-B14F-4D97-AF65-F5344CB8AC3E}">
        <p14:creationId xmlns:p14="http://schemas.microsoft.com/office/powerpoint/2010/main" val="117423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BF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2578185"/>
          </a:xfrm>
        </p:spPr>
        <p:txBody>
          <a:bodyPr>
            <a:noAutofit/>
          </a:bodyPr>
          <a:lstStyle/>
          <a:p>
            <a:pPr marL="0" indent="0">
              <a:lnSpc>
                <a:spcPct val="100000"/>
              </a:lnSpc>
              <a:buNone/>
            </a:pPr>
            <a:r>
              <a:rPr lang="en-GB" sz="1400" i="0" u="none" strike="noStrike" dirty="0">
                <a:effectLst/>
              </a:rPr>
              <a:t>We have put in place a rapid response mould removal and treatment </a:t>
            </a:r>
            <a:r>
              <a:rPr lang="en-GB" sz="1400" dirty="0"/>
              <a:t>service</a:t>
            </a:r>
            <a:r>
              <a:rPr lang="en-GB" sz="1400" i="0" u="none" strike="noStrike" dirty="0">
                <a:effectLst/>
              </a:rPr>
              <a:t> within our flagship in-house repairs team – Community Works. All operatives have now been trained on the removal and treatment of mould. Surveyors have also undertaken specialist training on the diagnosis and prevention of damp and mould.</a:t>
            </a: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69312"/>
            <a:ext cx="875459" cy="875459"/>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9872922"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006799"/>
                </a:solidFill>
              </a:rPr>
              <a:t>Rapid Response and Specialist Training</a:t>
            </a:r>
            <a:endParaRPr lang="en-GB" sz="3600" dirty="0">
              <a:solidFill>
                <a:srgbClr val="00679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00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00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C5B92030-D0FF-F4E9-23B2-1425066C0691}"/>
              </a:ext>
            </a:extLst>
          </p:cNvPr>
          <p:cNvSpPr txBox="1">
            <a:spLocks/>
          </p:cNvSpPr>
          <p:nvPr/>
        </p:nvSpPr>
        <p:spPr>
          <a:xfrm rot="16200000">
            <a:off x="-1762095" y="4425259"/>
            <a:ext cx="3970534"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Tackling Current Instances</a:t>
            </a:r>
          </a:p>
        </p:txBody>
      </p:sp>
    </p:spTree>
    <p:extLst>
      <p:ext uri="{BB962C8B-B14F-4D97-AF65-F5344CB8AC3E}">
        <p14:creationId xmlns:p14="http://schemas.microsoft.com/office/powerpoint/2010/main" val="99184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BF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2578185"/>
          </a:xfrm>
        </p:spPr>
        <p:txBody>
          <a:bodyPr>
            <a:noAutofit/>
          </a:bodyPr>
          <a:lstStyle/>
          <a:p>
            <a:pPr marL="0" indent="0">
              <a:lnSpc>
                <a:spcPct val="100000"/>
              </a:lnSpc>
              <a:buNone/>
            </a:pPr>
            <a:r>
              <a:rPr lang="en-GB" sz="1400" dirty="0">
                <a:effectLst/>
                <a:ea typeface="Calibri" panose="020F0502020204030204" pitchFamily="34" charset="0"/>
                <a:cs typeface="Raanana" pitchFamily="2" charset="-79"/>
              </a:rPr>
              <a:t>The council’s Repairs Handbook was updated in 2022 to change some of the language to reflect the current work being done around damp and mould – and to better support vulnerable residents, and create a more empathetic and accountable culture. It will be updated again following the resident Damp and Mould Task and Finish Group project.</a:t>
            </a: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69312"/>
            <a:ext cx="875459" cy="875459"/>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9872922"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006799"/>
                </a:solidFill>
              </a:rPr>
              <a:t>Residents’ Repairs Handbook</a:t>
            </a:r>
            <a:endParaRPr lang="en-GB" sz="3600" dirty="0">
              <a:solidFill>
                <a:srgbClr val="00679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00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00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ACAB3496-CDE0-A331-35CA-EE4913D3C6AA}"/>
              </a:ext>
            </a:extLst>
          </p:cNvPr>
          <p:cNvSpPr txBox="1">
            <a:spLocks/>
          </p:cNvSpPr>
          <p:nvPr/>
        </p:nvSpPr>
        <p:spPr>
          <a:xfrm rot="16200000">
            <a:off x="-1762095" y="4425259"/>
            <a:ext cx="3970534"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Tackling Current Instances</a:t>
            </a:r>
          </a:p>
        </p:txBody>
      </p:sp>
    </p:spTree>
    <p:extLst>
      <p:ext uri="{BB962C8B-B14F-4D97-AF65-F5344CB8AC3E}">
        <p14:creationId xmlns:p14="http://schemas.microsoft.com/office/powerpoint/2010/main" val="171401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1B113-9F42-BACD-FCBD-F0D937EA32F8}"/>
              </a:ext>
            </a:extLst>
          </p:cNvPr>
          <p:cNvSpPr/>
          <p:nvPr/>
        </p:nvSpPr>
        <p:spPr>
          <a:xfrm>
            <a:off x="-1" y="284945"/>
            <a:ext cx="12192001" cy="1225296"/>
          </a:xfrm>
          <a:prstGeom prst="rect">
            <a:avLst/>
          </a:prstGeom>
          <a:solidFill>
            <a:srgbClr val="BF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9B4C34-BF1B-5CA6-C56F-EFDCEEC4C651}"/>
              </a:ext>
            </a:extLst>
          </p:cNvPr>
          <p:cNvSpPr>
            <a:spLocks noGrp="1"/>
          </p:cNvSpPr>
          <p:nvPr>
            <p:ph idx="1"/>
          </p:nvPr>
        </p:nvSpPr>
        <p:spPr>
          <a:xfrm>
            <a:off x="997755" y="1999864"/>
            <a:ext cx="5569208" cy="2578185"/>
          </a:xfrm>
        </p:spPr>
        <p:txBody>
          <a:bodyPr>
            <a:noAutofit/>
          </a:bodyPr>
          <a:lstStyle/>
          <a:p>
            <a:pPr marL="0" indent="0">
              <a:lnSpc>
                <a:spcPct val="100000"/>
              </a:lnSpc>
              <a:buNone/>
            </a:pPr>
            <a:r>
              <a:rPr lang="en-GB" sz="1400" i="0" u="none" strike="noStrike" dirty="0">
                <a:effectLst/>
              </a:rPr>
              <a:t>Armed with the biggest home condition survey to date and HHSRS assessments (which assesses the most vulnerable category of resident), damp and mould will now receive a compliance level of assurance.</a:t>
            </a:r>
          </a:p>
        </p:txBody>
      </p:sp>
      <p:pic>
        <p:nvPicPr>
          <p:cNvPr id="7" name="Picture 6">
            <a:extLst>
              <a:ext uri="{FF2B5EF4-FFF2-40B4-BE49-F238E27FC236}">
                <a16:creationId xmlns:a16="http://schemas.microsoft.com/office/drawing/2014/main" id="{51D2247A-F691-747B-A29F-538394C36E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758105" y="6217401"/>
            <a:ext cx="813903" cy="443577"/>
          </a:xfrm>
          <a:prstGeom prst="rect">
            <a:avLst/>
          </a:prstGeom>
        </p:spPr>
      </p:pic>
      <p:pic>
        <p:nvPicPr>
          <p:cNvPr id="9" name="Picture 8">
            <a:extLst>
              <a:ext uri="{FF2B5EF4-FFF2-40B4-BE49-F238E27FC236}">
                <a16:creationId xmlns:a16="http://schemas.microsoft.com/office/drawing/2014/main" id="{88584F3F-C122-9741-88A9-0DA93ECEACC4}"/>
              </a:ext>
            </a:extLst>
          </p:cNvPr>
          <p:cNvPicPr>
            <a:picLocks noChangeAspect="1"/>
          </p:cNvPicPr>
          <p:nvPr/>
        </p:nvPicPr>
        <p:blipFill>
          <a:blip r:embed="rId3"/>
          <a:srcRect/>
          <a:stretch/>
        </p:blipFill>
        <p:spPr>
          <a:xfrm>
            <a:off x="887946" y="469312"/>
            <a:ext cx="875459" cy="875459"/>
          </a:xfrm>
          <a:prstGeom prst="rect">
            <a:avLst/>
          </a:prstGeom>
        </p:spPr>
      </p:pic>
      <p:sp>
        <p:nvSpPr>
          <p:cNvPr id="13" name="Title 1">
            <a:extLst>
              <a:ext uri="{FF2B5EF4-FFF2-40B4-BE49-F238E27FC236}">
                <a16:creationId xmlns:a16="http://schemas.microsoft.com/office/drawing/2014/main" id="{25E3420D-E832-BF0C-057B-6754BFF7B7E0}"/>
              </a:ext>
            </a:extLst>
          </p:cNvPr>
          <p:cNvSpPr txBox="1">
            <a:spLocks/>
          </p:cNvSpPr>
          <p:nvPr/>
        </p:nvSpPr>
        <p:spPr>
          <a:xfrm>
            <a:off x="1891186" y="471100"/>
            <a:ext cx="9872922"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600" b="1" dirty="0">
                <a:solidFill>
                  <a:srgbClr val="006799"/>
                </a:solidFill>
              </a:rPr>
              <a:t>Commitment to Residents</a:t>
            </a:r>
            <a:endParaRPr lang="en-GB" sz="3600" dirty="0">
              <a:solidFill>
                <a:srgbClr val="006799"/>
              </a:solidFill>
            </a:endParaRPr>
          </a:p>
        </p:txBody>
      </p:sp>
      <p:sp>
        <p:nvSpPr>
          <p:cNvPr id="2" name="Rectangle 1">
            <a:extLst>
              <a:ext uri="{FF2B5EF4-FFF2-40B4-BE49-F238E27FC236}">
                <a16:creationId xmlns:a16="http://schemas.microsoft.com/office/drawing/2014/main" id="{7B5763BF-BC78-4A19-19D1-AAC24D978E98}"/>
              </a:ext>
            </a:extLst>
          </p:cNvPr>
          <p:cNvSpPr/>
          <p:nvPr/>
        </p:nvSpPr>
        <p:spPr>
          <a:xfrm>
            <a:off x="1" y="0"/>
            <a:ext cx="360484" cy="6858000"/>
          </a:xfrm>
          <a:prstGeom prst="rect">
            <a:avLst/>
          </a:prstGeom>
          <a:solidFill>
            <a:srgbClr val="00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8BA2BFAD-D6B1-C128-9ED3-72D2ACF7733D}"/>
              </a:ext>
            </a:extLst>
          </p:cNvPr>
          <p:cNvSpPr/>
          <p:nvPr/>
        </p:nvSpPr>
        <p:spPr>
          <a:xfrm rot="5400000">
            <a:off x="44561" y="678962"/>
            <a:ext cx="875458" cy="437043"/>
          </a:xfrm>
          <a:prstGeom prst="triangle">
            <a:avLst/>
          </a:prstGeom>
          <a:solidFill>
            <a:srgbClr val="006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F764310C-1973-E507-08F2-ECEAD9061C12}"/>
              </a:ext>
            </a:extLst>
          </p:cNvPr>
          <p:cNvSpPr txBox="1">
            <a:spLocks/>
          </p:cNvSpPr>
          <p:nvPr/>
        </p:nvSpPr>
        <p:spPr>
          <a:xfrm rot="16200000">
            <a:off x="-1762095" y="4425259"/>
            <a:ext cx="3970534" cy="325062"/>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900" dirty="0">
                <a:solidFill>
                  <a:schemeClr val="bg1"/>
                </a:solidFill>
                <a:ea typeface="Calibri" panose="020F0502020204030204" pitchFamily="34" charset="0"/>
                <a:cs typeface="Times New Roman" panose="02020603050405020304" pitchFamily="18" charset="0"/>
              </a:rPr>
              <a:t>Damp and Mould Housing Services | Tackling Current Instances</a:t>
            </a:r>
          </a:p>
        </p:txBody>
      </p:sp>
    </p:spTree>
    <p:extLst>
      <p:ext uri="{BB962C8B-B14F-4D97-AF65-F5344CB8AC3E}">
        <p14:creationId xmlns:p14="http://schemas.microsoft.com/office/powerpoint/2010/main" val="233351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671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EEF318-5827-DB2C-B92A-45A7C3D6351D}"/>
              </a:ext>
            </a:extLst>
          </p:cNvPr>
          <p:cNvPicPr>
            <a:picLocks noChangeAspect="1"/>
          </p:cNvPicPr>
          <p:nvPr/>
        </p:nvPicPr>
        <p:blipFill>
          <a:blip r:embed="rId3"/>
          <a:srcRect/>
          <a:stretch/>
        </p:blipFill>
        <p:spPr>
          <a:xfrm>
            <a:off x="0" y="0"/>
            <a:ext cx="12192000" cy="6858000"/>
          </a:xfrm>
          <a:prstGeom prst="rect">
            <a:avLst/>
          </a:prstGeom>
          <a:solidFill>
            <a:srgbClr val="F39719"/>
          </a:solidFill>
        </p:spPr>
      </p:pic>
      <p:sp>
        <p:nvSpPr>
          <p:cNvPr id="8" name="Subtitle 2">
            <a:extLst>
              <a:ext uri="{FF2B5EF4-FFF2-40B4-BE49-F238E27FC236}">
                <a16:creationId xmlns:a16="http://schemas.microsoft.com/office/drawing/2014/main" id="{6FF6D4D2-8611-BFB2-C068-7DCBB037620E}"/>
              </a:ext>
            </a:extLst>
          </p:cNvPr>
          <p:cNvSpPr txBox="1">
            <a:spLocks/>
          </p:cNvSpPr>
          <p:nvPr/>
        </p:nvSpPr>
        <p:spPr>
          <a:xfrm>
            <a:off x="515068" y="499148"/>
            <a:ext cx="2771915" cy="233028"/>
          </a:xfrm>
          <a:prstGeom prst="rect">
            <a:avLst/>
          </a:prstGeom>
        </p:spPr>
        <p:txBody>
          <a:bodyPr vert="horz" lIns="91440" tIns="45720" rIns="91440" bIns="45720" rtlCol="0">
            <a:normAutofit fontScale="92500" lnSpcReduction="10000"/>
          </a:bodyPr>
          <a:lstStyle>
            <a:lvl1pPr marL="0" indent="0" algn="ctr" defTabSz="914310" rtl="0" eaLnBrk="1" latinLnBrk="0" hangingPunct="1">
              <a:lnSpc>
                <a:spcPct val="90000"/>
              </a:lnSpc>
              <a:spcBef>
                <a:spcPts val="999"/>
              </a:spcBef>
              <a:buFont typeface="Arial" panose="020B0604020202020204" pitchFamily="34" charset="0"/>
              <a:buNone/>
              <a:defRPr sz="2400" kern="1200">
                <a:solidFill>
                  <a:schemeClr val="tx1"/>
                </a:solidFill>
                <a:latin typeface="+mn-lt"/>
                <a:ea typeface="+mn-ea"/>
                <a:cs typeface="+mn-cs"/>
              </a:defRPr>
            </a:lvl1pPr>
            <a:lvl2pPr marL="457155" indent="0" algn="ctr" defTabSz="914310" rtl="0" eaLnBrk="1" latinLnBrk="0" hangingPunct="1">
              <a:lnSpc>
                <a:spcPct val="90000"/>
              </a:lnSpc>
              <a:spcBef>
                <a:spcPts val="501"/>
              </a:spcBef>
              <a:buFont typeface="Arial" panose="020B0604020202020204" pitchFamily="34" charset="0"/>
              <a:buNone/>
              <a:defRPr sz="2001" kern="1200">
                <a:solidFill>
                  <a:schemeClr val="tx1"/>
                </a:solidFill>
                <a:latin typeface="+mn-lt"/>
                <a:ea typeface="+mn-ea"/>
                <a:cs typeface="+mn-cs"/>
              </a:defRPr>
            </a:lvl2pPr>
            <a:lvl3pPr marL="914310" indent="0" algn="ctr" defTabSz="914310" rtl="0" eaLnBrk="1" latinLnBrk="0" hangingPunct="1">
              <a:lnSpc>
                <a:spcPct val="90000"/>
              </a:lnSpc>
              <a:spcBef>
                <a:spcPts val="501"/>
              </a:spcBef>
              <a:buFont typeface="Arial" panose="020B0604020202020204" pitchFamily="34" charset="0"/>
              <a:buNone/>
              <a:defRPr sz="1800" kern="1200">
                <a:solidFill>
                  <a:schemeClr val="tx1"/>
                </a:solidFill>
                <a:latin typeface="+mn-lt"/>
                <a:ea typeface="+mn-ea"/>
                <a:cs typeface="+mn-cs"/>
              </a:defRPr>
            </a:lvl3pPr>
            <a:lvl4pPr marL="1371462"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4pPr>
            <a:lvl5pPr marL="1828617"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5pPr>
            <a:lvl6pPr marL="2285772"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6pPr>
            <a:lvl7pPr marL="2742927"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7pPr>
            <a:lvl8pPr marL="3200079"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8pPr>
            <a:lvl9pPr marL="3657234" indent="0" algn="ctr" defTabSz="914310" rtl="0" eaLnBrk="1" latinLnBrk="0" hangingPunct="1">
              <a:lnSpc>
                <a:spcPct val="90000"/>
              </a:lnSpc>
              <a:spcBef>
                <a:spcPts val="501"/>
              </a:spcBef>
              <a:buFont typeface="Arial" panose="020B0604020202020204" pitchFamily="34" charset="0"/>
              <a:buNone/>
              <a:defRPr sz="1599" kern="1200">
                <a:solidFill>
                  <a:schemeClr val="tx1"/>
                </a:solidFill>
                <a:latin typeface="+mn-lt"/>
                <a:ea typeface="+mn-ea"/>
                <a:cs typeface="+mn-cs"/>
              </a:defRPr>
            </a:lvl9pPr>
          </a:lstStyle>
          <a:p>
            <a:pPr algn="l"/>
            <a:endParaRPr lang="en-US" sz="1200" spc="300" dirty="0">
              <a:solidFill>
                <a:schemeClr val="bg1"/>
              </a:solidFill>
              <a:latin typeface="Raleway" panose="020B0503030101060003" pitchFamily="34" charset="77"/>
            </a:endParaRPr>
          </a:p>
        </p:txBody>
      </p:sp>
      <p:sp>
        <p:nvSpPr>
          <p:cNvPr id="2" name="Title 1">
            <a:extLst>
              <a:ext uri="{FF2B5EF4-FFF2-40B4-BE49-F238E27FC236}">
                <a16:creationId xmlns:a16="http://schemas.microsoft.com/office/drawing/2014/main" id="{DF0D2BD7-4EC4-C8F4-5B92-E2FFE293E621}"/>
              </a:ext>
            </a:extLst>
          </p:cNvPr>
          <p:cNvSpPr txBox="1">
            <a:spLocks/>
          </p:cNvSpPr>
          <p:nvPr/>
        </p:nvSpPr>
        <p:spPr>
          <a:xfrm>
            <a:off x="515068" y="5464273"/>
            <a:ext cx="10405852" cy="89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77"/>
                <a:ea typeface="+mj-ea"/>
                <a:cs typeface="+mj-cs"/>
              </a:defRPr>
            </a:lvl1pPr>
          </a:lstStyle>
          <a:p>
            <a:r>
              <a:rPr lang="en-GB" sz="3999" b="1" dirty="0">
                <a:solidFill>
                  <a:schemeClr val="bg1"/>
                </a:solidFill>
              </a:rPr>
              <a:t>Protecting my home</a:t>
            </a:r>
            <a:endParaRPr lang="en-GB" sz="3999" dirty="0">
              <a:solidFill>
                <a:schemeClr val="bg1"/>
              </a:solidFill>
            </a:endParaRPr>
          </a:p>
        </p:txBody>
      </p:sp>
      <p:sp>
        <p:nvSpPr>
          <p:cNvPr id="3" name="Content Placeholder 2">
            <a:extLst>
              <a:ext uri="{FF2B5EF4-FFF2-40B4-BE49-F238E27FC236}">
                <a16:creationId xmlns:a16="http://schemas.microsoft.com/office/drawing/2014/main" id="{D0320EE5-8E16-6492-BEEB-A331C1A2336A}"/>
              </a:ext>
            </a:extLst>
          </p:cNvPr>
          <p:cNvSpPr txBox="1">
            <a:spLocks/>
          </p:cNvSpPr>
          <p:nvPr/>
        </p:nvSpPr>
        <p:spPr>
          <a:xfrm>
            <a:off x="515068" y="5224807"/>
            <a:ext cx="1822450" cy="239466"/>
          </a:xfrm>
          <a:prstGeom prst="rect">
            <a:avLst/>
          </a:prstGeom>
        </p:spPr>
        <p:txBody>
          <a:bodyPr vert="horz" lIns="91440" tIns="45720" rIns="91440" bIns="45720" rtlCol="0">
            <a:noAutofit/>
          </a:bodyPr>
          <a:lstStyle>
            <a:lvl1pPr marL="228576" indent="-228576" algn="l" defTabSz="914310" rtl="0" eaLnBrk="1" latinLnBrk="0" hangingPunct="1">
              <a:lnSpc>
                <a:spcPct val="90000"/>
              </a:lnSpc>
              <a:spcBef>
                <a:spcPts val="999"/>
              </a:spcBef>
              <a:buFont typeface="Arial" panose="020B0604020202020204" pitchFamily="34" charset="0"/>
              <a:buChar char="•"/>
              <a:defRPr sz="2799" kern="1200">
                <a:solidFill>
                  <a:schemeClr val="tx1"/>
                </a:solidFill>
                <a:latin typeface="Raleway" panose="020B0503030101060003" pitchFamily="34" charset="77"/>
                <a:ea typeface="+mn-ea"/>
                <a:cs typeface="+mn-cs"/>
              </a:defRPr>
            </a:lvl1pPr>
            <a:lvl2pPr marL="685731" indent="-228576" algn="l" defTabSz="914310" rtl="0" eaLnBrk="1" latinLnBrk="0" hangingPunct="1">
              <a:lnSpc>
                <a:spcPct val="90000"/>
              </a:lnSpc>
              <a:spcBef>
                <a:spcPts val="501"/>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2886" indent="-228576" algn="l" defTabSz="914310" rtl="0" eaLnBrk="1" latinLnBrk="0" hangingPunct="1">
              <a:lnSpc>
                <a:spcPct val="90000"/>
              </a:lnSpc>
              <a:spcBef>
                <a:spcPts val="501"/>
              </a:spcBef>
              <a:buFont typeface="Arial" panose="020B0604020202020204" pitchFamily="34" charset="0"/>
              <a:buChar char="•"/>
              <a:defRPr sz="2001" kern="1200">
                <a:solidFill>
                  <a:schemeClr val="tx1"/>
                </a:solidFill>
                <a:latin typeface="Raleway" panose="020B0503030101060003" pitchFamily="34" charset="77"/>
                <a:ea typeface="+mn-ea"/>
                <a:cs typeface="+mn-cs"/>
              </a:defRPr>
            </a:lvl3pPr>
            <a:lvl4pPr marL="1600041"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19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34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503"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810" indent="-228576" algn="l" defTabSz="91431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None/>
            </a:pPr>
            <a:r>
              <a:rPr lang="en-GB" sz="1000" b="1" i="0" dirty="0">
                <a:solidFill>
                  <a:schemeClr val="bg1"/>
                </a:solidFill>
                <a:effectLst/>
              </a:rPr>
              <a:t>Damp and Mould Strategy</a:t>
            </a:r>
          </a:p>
        </p:txBody>
      </p:sp>
    </p:spTree>
    <p:extLst>
      <p:ext uri="{BB962C8B-B14F-4D97-AF65-F5344CB8AC3E}">
        <p14:creationId xmlns:p14="http://schemas.microsoft.com/office/powerpoint/2010/main" val="355260204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5024</TotalTime>
  <Words>1671</Words>
  <Application>Microsoft Office PowerPoint</Application>
  <PresentationFormat>Widescreen</PresentationFormat>
  <Paragraphs>70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Raleway</vt:lpstr>
      <vt:lpstr>Calibri Light</vt:lpstr>
      <vt:lpstr>Calibri</vt:lpstr>
      <vt:lpstr>Arial</vt:lpstr>
      <vt:lpstr>Custom Design</vt:lpstr>
      <vt:lpstr>Damp and Mould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Arbitration Scheme</dc:title>
  <dc:creator>Nathan Brown</dc:creator>
  <cp:lastModifiedBy>Rebecca Toennessen</cp:lastModifiedBy>
  <cp:revision>96</cp:revision>
  <dcterms:created xsi:type="dcterms:W3CDTF">2022-09-08T10:57:35Z</dcterms:created>
  <dcterms:modified xsi:type="dcterms:W3CDTF">2023-03-31T07:05:46Z</dcterms:modified>
</cp:coreProperties>
</file>