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1"/>
    <p:sldMasterId id="2147483697" r:id="rId2"/>
  </p:sldMasterIdLst>
  <p:notesMasterIdLst>
    <p:notesMasterId r:id="rId33"/>
  </p:notesMasterIdLst>
  <p:handoutMasterIdLst>
    <p:handoutMasterId r:id="rId34"/>
  </p:handoutMasterIdLst>
  <p:sldIdLst>
    <p:sldId id="256" r:id="rId3"/>
    <p:sldId id="488" r:id="rId4"/>
    <p:sldId id="487" r:id="rId5"/>
    <p:sldId id="510" r:id="rId6"/>
    <p:sldId id="505" r:id="rId7"/>
    <p:sldId id="511" r:id="rId8"/>
    <p:sldId id="527" r:id="rId9"/>
    <p:sldId id="425" r:id="rId10"/>
    <p:sldId id="316" r:id="rId11"/>
    <p:sldId id="261" r:id="rId12"/>
    <p:sldId id="411" r:id="rId13"/>
    <p:sldId id="496" r:id="rId14"/>
    <p:sldId id="497" r:id="rId15"/>
    <p:sldId id="498" r:id="rId16"/>
    <p:sldId id="296" r:id="rId17"/>
    <p:sldId id="500" r:id="rId18"/>
    <p:sldId id="276" r:id="rId19"/>
    <p:sldId id="272" r:id="rId20"/>
    <p:sldId id="273" r:id="rId21"/>
    <p:sldId id="275" r:id="rId22"/>
    <p:sldId id="277" r:id="rId23"/>
    <p:sldId id="278" r:id="rId24"/>
    <p:sldId id="280" r:id="rId25"/>
    <p:sldId id="528" r:id="rId26"/>
    <p:sldId id="499" r:id="rId27"/>
    <p:sldId id="455" r:id="rId28"/>
    <p:sldId id="501" r:id="rId29"/>
    <p:sldId id="515" r:id="rId30"/>
    <p:sldId id="454" r:id="rId31"/>
    <p:sldId id="504" r:id="rId3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857E3"/>
    <a:srgbClr val="DCC7C5"/>
    <a:srgbClr val="DCC1D3"/>
    <a:srgbClr val="D5C0CD"/>
    <a:srgbClr val="DEE2FF"/>
    <a:srgbClr val="E4EFFF"/>
    <a:srgbClr val="B5E2FF"/>
    <a:srgbClr val="7EF582"/>
    <a:srgbClr val="FEFF79"/>
    <a:srgbClr val="9898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08"/>
    <p:restoredTop sz="82701"/>
  </p:normalViewPr>
  <p:slideViewPr>
    <p:cSldViewPr snapToGrid="0" snapToObjects="1">
      <p:cViewPr varScale="1">
        <p:scale>
          <a:sx n="89" d="100"/>
          <a:sy n="89" d="100"/>
        </p:scale>
        <p:origin x="1528" y="160"/>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86" d="100"/>
          <a:sy n="86" d="100"/>
        </p:scale>
        <p:origin x="3920"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0C8A3DC-E934-F348-9E20-8112441CCC8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A4039B56-CA56-4443-8408-069825757DD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4D08B15-F4C6-B841-8FC6-F35E7B7F1C59}" type="datetimeFigureOut">
              <a:rPr lang="en-GB" smtClean="0"/>
              <a:t>17/03/2021</a:t>
            </a:fld>
            <a:endParaRPr lang="en-GB"/>
          </a:p>
        </p:txBody>
      </p:sp>
      <p:sp>
        <p:nvSpPr>
          <p:cNvPr id="4" name="Footer Placeholder 3">
            <a:extLst>
              <a:ext uri="{FF2B5EF4-FFF2-40B4-BE49-F238E27FC236}">
                <a16:creationId xmlns:a16="http://schemas.microsoft.com/office/drawing/2014/main" id="{82725F54-F0A4-3646-8904-39A2C717CB4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3B9C2017-0745-2444-9F7A-55C2036F10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3E3A7E-03DE-7F47-88CE-0FBCE7285542}" type="slidenum">
              <a:rPr lang="en-GB" smtClean="0"/>
              <a:t>‹#›</a:t>
            </a:fld>
            <a:endParaRPr lang="en-GB"/>
          </a:p>
        </p:txBody>
      </p:sp>
    </p:spTree>
    <p:extLst>
      <p:ext uri="{BB962C8B-B14F-4D97-AF65-F5344CB8AC3E}">
        <p14:creationId xmlns:p14="http://schemas.microsoft.com/office/powerpoint/2010/main" val="32779372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94389B-909E-5B4E-9F69-1F70E97E63D0}" type="datetimeFigureOut">
              <a:rPr lang="en-US" smtClean="0"/>
              <a:t>3/17/21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A6D609-D061-AA4E-93BC-0991B0024D61}" type="slidenum">
              <a:rPr lang="en-US" smtClean="0"/>
              <a:t>‹#›</a:t>
            </a:fld>
            <a:endParaRPr lang="en-US"/>
          </a:p>
        </p:txBody>
      </p:sp>
    </p:spTree>
    <p:extLst>
      <p:ext uri="{BB962C8B-B14F-4D97-AF65-F5344CB8AC3E}">
        <p14:creationId xmlns:p14="http://schemas.microsoft.com/office/powerpoint/2010/main" val="640904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A6D609-D061-AA4E-93BC-0991B0024D61}" type="slidenum">
              <a:rPr lang="en-US" smtClean="0"/>
              <a:t>1</a:t>
            </a:fld>
            <a:endParaRPr lang="en-US"/>
          </a:p>
        </p:txBody>
      </p:sp>
    </p:spTree>
    <p:extLst>
      <p:ext uri="{BB962C8B-B14F-4D97-AF65-F5344CB8AC3E}">
        <p14:creationId xmlns:p14="http://schemas.microsoft.com/office/powerpoint/2010/main" val="2171304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A6D609-D061-AA4E-93BC-0991B0024D61}" type="slidenum">
              <a:rPr lang="en-US" smtClean="0"/>
              <a:t>12</a:t>
            </a:fld>
            <a:endParaRPr lang="en-US"/>
          </a:p>
        </p:txBody>
      </p:sp>
    </p:spTree>
    <p:extLst>
      <p:ext uri="{BB962C8B-B14F-4D97-AF65-F5344CB8AC3E}">
        <p14:creationId xmlns:p14="http://schemas.microsoft.com/office/powerpoint/2010/main" val="991348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A6D609-D061-AA4E-93BC-0991B0024D61}" type="slidenum">
              <a:rPr lang="en-US" smtClean="0"/>
              <a:t>13</a:t>
            </a:fld>
            <a:endParaRPr lang="en-US"/>
          </a:p>
        </p:txBody>
      </p:sp>
    </p:spTree>
    <p:extLst>
      <p:ext uri="{BB962C8B-B14F-4D97-AF65-F5344CB8AC3E}">
        <p14:creationId xmlns:p14="http://schemas.microsoft.com/office/powerpoint/2010/main" val="2375051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A6D609-D061-AA4E-93BC-0991B0024D61}" type="slidenum">
              <a:rPr lang="en-US" smtClean="0"/>
              <a:t>14</a:t>
            </a:fld>
            <a:endParaRPr lang="en-US"/>
          </a:p>
        </p:txBody>
      </p:sp>
    </p:spTree>
    <p:extLst>
      <p:ext uri="{BB962C8B-B14F-4D97-AF65-F5344CB8AC3E}">
        <p14:creationId xmlns:p14="http://schemas.microsoft.com/office/powerpoint/2010/main" val="3227217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 for new arrivals  but for those children who have been in school for a whole and for whom there is concern about progress</a:t>
            </a:r>
          </a:p>
        </p:txBody>
      </p:sp>
      <p:sp>
        <p:nvSpPr>
          <p:cNvPr id="4" name="Slide Number Placeholder 3"/>
          <p:cNvSpPr>
            <a:spLocks noGrp="1"/>
          </p:cNvSpPr>
          <p:nvPr>
            <p:ph type="sldNum" sz="quarter" idx="5"/>
          </p:nvPr>
        </p:nvSpPr>
        <p:spPr/>
        <p:txBody>
          <a:bodyPr/>
          <a:lstStyle/>
          <a:p>
            <a:fld id="{9EA6D609-D061-AA4E-93BC-0991B0024D61}" type="slidenum">
              <a:rPr lang="en-US" smtClean="0"/>
              <a:t>15</a:t>
            </a:fld>
            <a:endParaRPr lang="en-US"/>
          </a:p>
        </p:txBody>
      </p:sp>
    </p:spTree>
    <p:extLst>
      <p:ext uri="{BB962C8B-B14F-4D97-AF65-F5344CB8AC3E}">
        <p14:creationId xmlns:p14="http://schemas.microsoft.com/office/powerpoint/2010/main" val="2800998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8E01EB64-6ABA-C445-B222-8C986A56086A}" type="slidenum">
              <a:rPr lang="en-US" smtClean="0"/>
              <a:t>16</a:t>
            </a:fld>
            <a:endParaRPr lang="en-US"/>
          </a:p>
        </p:txBody>
      </p:sp>
    </p:spTree>
    <p:extLst>
      <p:ext uri="{BB962C8B-B14F-4D97-AF65-F5344CB8AC3E}">
        <p14:creationId xmlns:p14="http://schemas.microsoft.com/office/powerpoint/2010/main" val="748351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48CE00-C842-40F7-AF89-037692FDD0C5}" type="slidenum">
              <a:rPr lang="en-GB"/>
              <a:pPr/>
              <a:t>17</a:t>
            </a:fld>
            <a:endParaRPr lang="en-GB"/>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endParaRPr lang="en-GB" dirty="0"/>
          </a:p>
        </p:txBody>
      </p:sp>
    </p:spTree>
    <p:extLst>
      <p:ext uri="{BB962C8B-B14F-4D97-AF65-F5344CB8AC3E}">
        <p14:creationId xmlns:p14="http://schemas.microsoft.com/office/powerpoint/2010/main" val="1480401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960CC0-48D1-4CE6-A89B-6017BBE056F5}" type="slidenum">
              <a:rPr lang="en-GB"/>
              <a:pPr/>
              <a:t>18</a:t>
            </a:fld>
            <a:endParaRPr lang="en-GB"/>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en-GB" dirty="0"/>
          </a:p>
        </p:txBody>
      </p:sp>
    </p:spTree>
    <p:extLst>
      <p:ext uri="{BB962C8B-B14F-4D97-AF65-F5344CB8AC3E}">
        <p14:creationId xmlns:p14="http://schemas.microsoft.com/office/powerpoint/2010/main" val="3260266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6E1F7F-8E04-4D3D-9421-6F4EAD2A39B1}" type="slidenum">
              <a:rPr lang="en-GB"/>
              <a:pPr/>
              <a:t>19</a:t>
            </a:fld>
            <a:endParaRPr lang="en-GB"/>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endParaRPr lang="en-GB" dirty="0"/>
          </a:p>
          <a:p>
            <a:endParaRPr lang="en-GB" dirty="0"/>
          </a:p>
        </p:txBody>
      </p:sp>
    </p:spTree>
    <p:extLst>
      <p:ext uri="{BB962C8B-B14F-4D97-AF65-F5344CB8AC3E}">
        <p14:creationId xmlns:p14="http://schemas.microsoft.com/office/powerpoint/2010/main" val="888047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F79B0D-4D88-448A-BE46-1BDAFBF0A7B7}" type="slidenum">
              <a:rPr lang="en-GB"/>
              <a:pPr/>
              <a:t>20</a:t>
            </a:fld>
            <a:endParaRPr lang="en-GB"/>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endParaRPr lang="en-GB" dirty="0"/>
          </a:p>
          <a:p>
            <a:endParaRPr lang="en-GB" dirty="0"/>
          </a:p>
        </p:txBody>
      </p:sp>
    </p:spTree>
    <p:extLst>
      <p:ext uri="{BB962C8B-B14F-4D97-AF65-F5344CB8AC3E}">
        <p14:creationId xmlns:p14="http://schemas.microsoft.com/office/powerpoint/2010/main" val="546234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100F3B-3069-4AA3-A85A-A1CE7E7905E1}" type="slidenum">
              <a:rPr lang="en-GB"/>
              <a:pPr/>
              <a:t>21</a:t>
            </a:fld>
            <a:endParaRPr lang="en-GB"/>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r>
              <a:rPr lang="en-GB" dirty="0"/>
              <a:t>REMIND OF CUMMINS</a:t>
            </a:r>
          </a:p>
          <a:p>
            <a:r>
              <a:rPr lang="en-GB" dirty="0"/>
              <a:t>Have to remember that the children may have learnt language and concepts in English, especially if L! is at BICS level.  </a:t>
            </a:r>
          </a:p>
        </p:txBody>
      </p:sp>
    </p:spTree>
    <p:extLst>
      <p:ext uri="{BB962C8B-B14F-4D97-AF65-F5344CB8AC3E}">
        <p14:creationId xmlns:p14="http://schemas.microsoft.com/office/powerpoint/2010/main" val="520229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fld id="{8E01EB64-6ABA-C445-B222-8C986A56086A}" type="slidenum">
              <a:rPr lang="en-US" smtClean="0"/>
              <a:t>2</a:t>
            </a:fld>
            <a:endParaRPr lang="en-US"/>
          </a:p>
        </p:txBody>
      </p:sp>
    </p:spTree>
    <p:extLst>
      <p:ext uri="{BB962C8B-B14F-4D97-AF65-F5344CB8AC3E}">
        <p14:creationId xmlns:p14="http://schemas.microsoft.com/office/powerpoint/2010/main" val="1254779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95FA96-B981-47DD-98FA-5C759D76823C}" type="slidenum">
              <a:rPr lang="en-GB"/>
              <a:pPr/>
              <a:t>22</a:t>
            </a:fld>
            <a:endParaRPr lang="en-GB"/>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en-GB" dirty="0"/>
          </a:p>
        </p:txBody>
      </p:sp>
    </p:spTree>
    <p:extLst>
      <p:ext uri="{BB962C8B-B14F-4D97-AF65-F5344CB8AC3E}">
        <p14:creationId xmlns:p14="http://schemas.microsoft.com/office/powerpoint/2010/main" val="2082902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FB30A6-FFE4-41C2-8B3B-846E3A50E73F}" type="slidenum">
              <a:rPr lang="en-GB"/>
              <a:pPr/>
              <a:t>23</a:t>
            </a:fld>
            <a:endParaRPr lang="en-GB"/>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endParaRPr lang="en-GB" dirty="0"/>
          </a:p>
        </p:txBody>
      </p:sp>
    </p:spTree>
    <p:extLst>
      <p:ext uri="{BB962C8B-B14F-4D97-AF65-F5344CB8AC3E}">
        <p14:creationId xmlns:p14="http://schemas.microsoft.com/office/powerpoint/2010/main" val="5445749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A6D609-D061-AA4E-93BC-0991B0024D61}" type="slidenum">
              <a:rPr lang="en-US" smtClean="0"/>
              <a:t>24</a:t>
            </a:fld>
            <a:endParaRPr lang="en-US"/>
          </a:p>
        </p:txBody>
      </p:sp>
    </p:spTree>
    <p:extLst>
      <p:ext uri="{BB962C8B-B14F-4D97-AF65-F5344CB8AC3E}">
        <p14:creationId xmlns:p14="http://schemas.microsoft.com/office/powerpoint/2010/main" val="2591950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01EB64-6ABA-C445-B222-8C986A56086A}" type="slidenum">
              <a:rPr lang="en-US" smtClean="0"/>
              <a:t>25</a:t>
            </a:fld>
            <a:endParaRPr lang="en-US"/>
          </a:p>
        </p:txBody>
      </p:sp>
    </p:spTree>
    <p:extLst>
      <p:ext uri="{BB962C8B-B14F-4D97-AF65-F5344CB8AC3E}">
        <p14:creationId xmlns:p14="http://schemas.microsoft.com/office/powerpoint/2010/main" val="2799363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A6D609-D061-AA4E-93BC-0991B0024D61}" type="slidenum">
              <a:rPr lang="en-US" smtClean="0"/>
              <a:t>26</a:t>
            </a:fld>
            <a:endParaRPr lang="en-US"/>
          </a:p>
        </p:txBody>
      </p:sp>
    </p:spTree>
    <p:extLst>
      <p:ext uri="{BB962C8B-B14F-4D97-AF65-F5344CB8AC3E}">
        <p14:creationId xmlns:p14="http://schemas.microsoft.com/office/powerpoint/2010/main" val="39454641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01EB64-6ABA-C445-B222-8C986A56086A}" type="slidenum">
              <a:rPr lang="en-US" smtClean="0"/>
              <a:t>27</a:t>
            </a:fld>
            <a:endParaRPr lang="en-US"/>
          </a:p>
        </p:txBody>
      </p:sp>
    </p:spTree>
    <p:extLst>
      <p:ext uri="{BB962C8B-B14F-4D97-AF65-F5344CB8AC3E}">
        <p14:creationId xmlns:p14="http://schemas.microsoft.com/office/powerpoint/2010/main" val="29305235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9EA6D609-D061-AA4E-93BC-0991B0024D61}" type="slidenum">
              <a:rPr lang="en-US" smtClean="0"/>
              <a:t>28</a:t>
            </a:fld>
            <a:endParaRPr lang="en-US"/>
          </a:p>
        </p:txBody>
      </p:sp>
    </p:spTree>
    <p:extLst>
      <p:ext uri="{BB962C8B-B14F-4D97-AF65-F5344CB8AC3E}">
        <p14:creationId xmlns:p14="http://schemas.microsoft.com/office/powerpoint/2010/main" val="42506314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01EB64-6ABA-C445-B222-8C986A56086A}" type="slidenum">
              <a:rPr lang="en-US" smtClean="0"/>
              <a:t>30</a:t>
            </a:fld>
            <a:endParaRPr lang="en-US"/>
          </a:p>
        </p:txBody>
      </p:sp>
    </p:spTree>
    <p:extLst>
      <p:ext uri="{BB962C8B-B14F-4D97-AF65-F5344CB8AC3E}">
        <p14:creationId xmlns:p14="http://schemas.microsoft.com/office/powerpoint/2010/main" val="3770863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801EE54E-D8C9-A247-9180-3522FF4AE3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C6974E0B-0DC4-784B-8C3D-CF3AA74E2987}" type="slidenum">
              <a:rPr lang="en-GB" altLang="en-US" sz="1200">
                <a:latin typeface="Arial" panose="020B0604020202020204" pitchFamily="34" charset="0"/>
              </a:rPr>
              <a:pPr eaLnBrk="1" hangingPunct="1"/>
              <a:t>3</a:t>
            </a:fld>
            <a:endParaRPr lang="en-GB" altLang="en-US" sz="1200">
              <a:latin typeface="Arial" panose="020B0604020202020204" pitchFamily="34" charset="0"/>
            </a:endParaRPr>
          </a:p>
        </p:txBody>
      </p:sp>
      <p:sp>
        <p:nvSpPr>
          <p:cNvPr id="18434" name="Rectangle 2">
            <a:extLst>
              <a:ext uri="{FF2B5EF4-FFF2-40B4-BE49-F238E27FC236}">
                <a16:creationId xmlns:a16="http://schemas.microsoft.com/office/drawing/2014/main" id="{302ABD18-6307-F249-90FB-FB598F3C4D4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Rectangle 3">
            <a:extLst>
              <a:ext uri="{FF2B5EF4-FFF2-40B4-BE49-F238E27FC236}">
                <a16:creationId xmlns:a16="http://schemas.microsoft.com/office/drawing/2014/main" id="{B8492BE4-7C44-1B4F-81B1-4CC1E6B567FE}"/>
              </a:ext>
            </a:extLst>
          </p:cNvPr>
          <p:cNvSpPr>
            <a:spLocks noGrp="1" noChangeArrowheads="1"/>
          </p:cNvSpPr>
          <p:nvPr>
            <p:ph type="body" idx="1"/>
          </p:nvPr>
        </p:nvSpPr>
        <p:spPr bwMode="auto">
          <a:xfrm>
            <a:off x="687388" y="4343400"/>
            <a:ext cx="548322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a:ea typeface="ＭＳ Ｐゴシック" panose="020B0600070205080204" pitchFamily="34" charset="-128"/>
              </a:rPr>
              <a:t>St</a:t>
            </a:r>
            <a:endParaRPr lang="en-GB" altLang="en-US" b="1" dirty="0">
              <a:ea typeface="ＭＳ Ｐゴシック" panose="020B0600070205080204" pitchFamily="34" charset="-128"/>
            </a:endParaRPr>
          </a:p>
          <a:p>
            <a:pPr eaLnBrk="1" hangingPunct="1">
              <a:spcBef>
                <a:spcPct val="0"/>
              </a:spcBef>
            </a:pPr>
            <a:endParaRPr lang="en-GB" altLang="en-US" dirty="0">
              <a:ea typeface="ＭＳ Ｐゴシック" panose="020B0600070205080204" pitchFamily="34" charset="-128"/>
            </a:endParaRPr>
          </a:p>
        </p:txBody>
      </p:sp>
      <p:sp>
        <p:nvSpPr>
          <p:cNvPr id="43013" name="Header Placeholder 1">
            <a:extLst>
              <a:ext uri="{FF2B5EF4-FFF2-40B4-BE49-F238E27FC236}">
                <a16:creationId xmlns:a16="http://schemas.microsoft.com/office/drawing/2014/main" id="{CC60DAAA-EBC0-574A-9CB9-DD853B7D7274}"/>
              </a:ext>
            </a:extLst>
          </p:cNvPr>
          <p:cNvSpPr>
            <a:spLocks noGrp="1"/>
          </p:cNvSpPr>
          <p:nvPr>
            <p:ph type="hdr" sz="quarter"/>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GB" altLang="en-US"/>
              <a:t>Strategies to enhance the learning of children with EAL.        TeachFirst Summer Insititute 2013</a:t>
            </a:r>
          </a:p>
        </p:txBody>
      </p:sp>
      <p:sp>
        <p:nvSpPr>
          <p:cNvPr id="43014" name="Footer Placeholder 2">
            <a:extLst>
              <a:ext uri="{FF2B5EF4-FFF2-40B4-BE49-F238E27FC236}">
                <a16:creationId xmlns:a16="http://schemas.microsoft.com/office/drawing/2014/main" id="{B203E716-31EA-8447-9FDA-ADF0ECDA6F43}"/>
              </a:ext>
            </a:extLst>
          </p:cNvPr>
          <p:cNvSpPr>
            <a:spLocks noGrp="1"/>
          </p:cNvSpPr>
          <p:nvPr>
            <p:ph type="ftr" sz="quarter" idx="4"/>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GB" altLang="en-US"/>
              <a:t>Amanda Bellsham-Revell                                                                                                                                          abellsham@gmail.com</a:t>
            </a:r>
          </a:p>
        </p:txBody>
      </p:sp>
    </p:spTree>
    <p:extLst>
      <p:ext uri="{BB962C8B-B14F-4D97-AF65-F5344CB8AC3E}">
        <p14:creationId xmlns:p14="http://schemas.microsoft.com/office/powerpoint/2010/main" val="1645082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8E01EB64-6ABA-C445-B222-8C986A56086A}" type="slidenum">
              <a:rPr lang="en-US" smtClean="0"/>
              <a:t>4</a:t>
            </a:fld>
            <a:endParaRPr lang="en-US"/>
          </a:p>
        </p:txBody>
      </p:sp>
    </p:spTree>
    <p:extLst>
      <p:ext uri="{BB962C8B-B14F-4D97-AF65-F5344CB8AC3E}">
        <p14:creationId xmlns:p14="http://schemas.microsoft.com/office/powerpoint/2010/main" val="1191701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a:lnSpc>
                <a:spcPct val="120000"/>
              </a:lnSpc>
            </a:pPr>
            <a:endParaRPr lang="en-GB" dirty="0"/>
          </a:p>
          <a:p>
            <a:endParaRPr lang="en-GB" dirty="0"/>
          </a:p>
        </p:txBody>
      </p:sp>
      <p:sp>
        <p:nvSpPr>
          <p:cNvPr id="4" name="Slide Number Placeholder 3"/>
          <p:cNvSpPr>
            <a:spLocks noGrp="1"/>
          </p:cNvSpPr>
          <p:nvPr>
            <p:ph type="sldNum" sz="quarter" idx="5"/>
          </p:nvPr>
        </p:nvSpPr>
        <p:spPr/>
        <p:txBody>
          <a:bodyPr/>
          <a:lstStyle/>
          <a:p>
            <a:fld id="{8E01EB64-6ABA-C445-B222-8C986A56086A}" type="slidenum">
              <a:rPr lang="en-US" smtClean="0"/>
              <a:t>5</a:t>
            </a:fld>
            <a:endParaRPr lang="en-US"/>
          </a:p>
        </p:txBody>
      </p:sp>
    </p:spTree>
    <p:extLst>
      <p:ext uri="{BB962C8B-B14F-4D97-AF65-F5344CB8AC3E}">
        <p14:creationId xmlns:p14="http://schemas.microsoft.com/office/powerpoint/2010/main" val="2444254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A6D609-D061-AA4E-93BC-0991B0024D61}" type="slidenum">
              <a:rPr lang="en-US" smtClean="0"/>
              <a:t>7</a:t>
            </a:fld>
            <a:endParaRPr lang="en-US"/>
          </a:p>
        </p:txBody>
      </p:sp>
    </p:spTree>
    <p:extLst>
      <p:ext uri="{BB962C8B-B14F-4D97-AF65-F5344CB8AC3E}">
        <p14:creationId xmlns:p14="http://schemas.microsoft.com/office/powerpoint/2010/main" val="720335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A6D609-D061-AA4E-93BC-0991B0024D61}" type="slidenum">
              <a:rPr lang="en-US" smtClean="0"/>
              <a:t>8</a:t>
            </a:fld>
            <a:endParaRPr lang="en-US"/>
          </a:p>
        </p:txBody>
      </p:sp>
    </p:spTree>
    <p:extLst>
      <p:ext uri="{BB962C8B-B14F-4D97-AF65-F5344CB8AC3E}">
        <p14:creationId xmlns:p14="http://schemas.microsoft.com/office/powerpoint/2010/main" val="1454912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A6D609-D061-AA4E-93BC-0991B0024D61}" type="slidenum">
              <a:rPr lang="en-US" smtClean="0"/>
              <a:t>9</a:t>
            </a:fld>
            <a:endParaRPr lang="en-US"/>
          </a:p>
        </p:txBody>
      </p:sp>
    </p:spTree>
    <p:extLst>
      <p:ext uri="{BB962C8B-B14F-4D97-AF65-F5344CB8AC3E}">
        <p14:creationId xmlns:p14="http://schemas.microsoft.com/office/powerpoint/2010/main" val="1881413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A6D609-D061-AA4E-93BC-0991B0024D61}" type="slidenum">
              <a:rPr lang="en-US" smtClean="0"/>
              <a:t>11</a:t>
            </a:fld>
            <a:endParaRPr lang="en-US"/>
          </a:p>
        </p:txBody>
      </p:sp>
    </p:spTree>
    <p:extLst>
      <p:ext uri="{BB962C8B-B14F-4D97-AF65-F5344CB8AC3E}">
        <p14:creationId xmlns:p14="http://schemas.microsoft.com/office/powerpoint/2010/main" val="353481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259AEDED-B456-0944-A164-84CC13F4D174}" type="datetime1">
              <a:rPr lang="en-GB" smtClean="0"/>
              <a:t>17/03/2021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6CB4BD1-C181-0A40-A1DF-B1197CB9AFB2}" type="slidenum">
              <a:rPr lang="en-US" smtClean="0"/>
              <a:t>‹#›</a:t>
            </a:fld>
            <a:endParaRPr lang="en-US"/>
          </a:p>
        </p:txBody>
      </p:sp>
    </p:spTree>
    <p:extLst>
      <p:ext uri="{BB962C8B-B14F-4D97-AF65-F5344CB8AC3E}">
        <p14:creationId xmlns:p14="http://schemas.microsoft.com/office/powerpoint/2010/main" val="189921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970FC272-6EC9-C143-8A6A-7C7AC9931DE9}" type="datetime1">
              <a:rPr lang="en-GB" smtClean="0"/>
              <a:t>17/03/2021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6CB4BD1-C181-0A40-A1DF-B1197CB9AFB2}" type="slidenum">
              <a:rPr lang="en-US" smtClean="0"/>
              <a:t>‹#›</a:t>
            </a:fld>
            <a:endParaRPr lang="en-US"/>
          </a:p>
        </p:txBody>
      </p:sp>
    </p:spTree>
    <p:extLst>
      <p:ext uri="{BB962C8B-B14F-4D97-AF65-F5344CB8AC3E}">
        <p14:creationId xmlns:p14="http://schemas.microsoft.com/office/powerpoint/2010/main" val="2238207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8C2FD6E2-E855-4347-9C3D-2C5F1E07DA5F}" type="datetime1">
              <a:rPr lang="en-GB" smtClean="0"/>
              <a:t>17/03/2021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6CB4BD1-C181-0A40-A1DF-B1197CB9AFB2}" type="slidenum">
              <a:rPr lang="en-US" smtClean="0"/>
              <a:t>‹#›</a:t>
            </a:fld>
            <a:endParaRPr lang="en-US"/>
          </a:p>
        </p:txBody>
      </p:sp>
    </p:spTree>
    <p:extLst>
      <p:ext uri="{BB962C8B-B14F-4D97-AF65-F5344CB8AC3E}">
        <p14:creationId xmlns:p14="http://schemas.microsoft.com/office/powerpoint/2010/main" val="954911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GB"/>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dirty="0"/>
          </a:p>
        </p:txBody>
      </p:sp>
      <p:sp>
        <p:nvSpPr>
          <p:cNvPr id="4" name="Date Placeholder 3"/>
          <p:cNvSpPr>
            <a:spLocks noGrp="1"/>
          </p:cNvSpPr>
          <p:nvPr>
            <p:ph type="dt" sz="half" idx="10"/>
          </p:nvPr>
        </p:nvSpPr>
        <p:spPr/>
        <p:txBody>
          <a:bodyPr/>
          <a:lstStyle/>
          <a:p>
            <a:pPr>
              <a:defRPr/>
            </a:pPr>
            <a:fld id="{C561AE2D-7930-C248-9C7E-3432DAC4446C}" type="datetime1">
              <a:rPr lang="en-GB" smtClean="0"/>
              <a:t>17/03/2021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D5821AA-CD3A-4A48-8555-9D80B0E7413E}" type="slidenum">
              <a:rPr lang="en-US" smtClean="0"/>
              <a:pPr>
                <a:defRPr/>
              </a:pPr>
              <a:t>‹#›</a:t>
            </a:fld>
            <a:endParaRPr lang="en-US"/>
          </a:p>
        </p:txBody>
      </p:sp>
    </p:spTree>
    <p:extLst>
      <p:ext uri="{BB962C8B-B14F-4D97-AF65-F5344CB8AC3E}">
        <p14:creationId xmlns:p14="http://schemas.microsoft.com/office/powerpoint/2010/main" val="24827389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a:p>
        </p:txBody>
      </p:sp>
      <p:sp>
        <p:nvSpPr>
          <p:cNvPr id="3" name="Content Placeholder 2"/>
          <p:cNvSpPr>
            <a:spLocks noGrp="1"/>
          </p:cNvSpPr>
          <p:nvPr>
            <p:ph idx="1"/>
          </p:nvPr>
        </p:nvSpPr>
        <p:spPr/>
        <p:txBody>
          <a:bodyP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4" name="Date Placeholder 3"/>
          <p:cNvSpPr>
            <a:spLocks noGrp="1"/>
          </p:cNvSpPr>
          <p:nvPr>
            <p:ph type="dt" sz="half" idx="10"/>
          </p:nvPr>
        </p:nvSpPr>
        <p:spPr/>
        <p:txBody>
          <a:bodyPr/>
          <a:lstStyle/>
          <a:p>
            <a:pPr>
              <a:defRPr/>
            </a:pPr>
            <a:fld id="{C92787A9-8EC9-114A-A0E0-30E5D6198C4F}" type="datetime1">
              <a:rPr lang="en-GB" smtClean="0"/>
              <a:t>17/03/2021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345CB37-48B8-FA4A-87ED-DBC0BBC1677F}" type="slidenum">
              <a:rPr lang="en-US" smtClean="0"/>
              <a:pPr>
                <a:defRPr/>
              </a:pPr>
              <a:t>‹#›</a:t>
            </a:fld>
            <a:endParaRPr lang="en-US"/>
          </a:p>
        </p:txBody>
      </p:sp>
    </p:spTree>
    <p:extLst>
      <p:ext uri="{BB962C8B-B14F-4D97-AF65-F5344CB8AC3E}">
        <p14:creationId xmlns:p14="http://schemas.microsoft.com/office/powerpoint/2010/main" val="2420556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GB"/>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dirty="0"/>
          </a:p>
        </p:txBody>
      </p:sp>
      <p:sp>
        <p:nvSpPr>
          <p:cNvPr id="4" name="Date Placeholder 3"/>
          <p:cNvSpPr>
            <a:spLocks noGrp="1"/>
          </p:cNvSpPr>
          <p:nvPr>
            <p:ph type="dt" sz="half" idx="10"/>
          </p:nvPr>
        </p:nvSpPr>
        <p:spPr/>
        <p:txBody>
          <a:bodyPr/>
          <a:lstStyle/>
          <a:p>
            <a:pPr>
              <a:defRPr/>
            </a:pPr>
            <a:fld id="{140A685F-4DD7-6D41-8F3B-E4E5B2280B8C}" type="datetime1">
              <a:rPr lang="en-GB" smtClean="0"/>
              <a:t>17/03/2021</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99B2C4AF-5806-1349-AC97-B479012B64E3}" type="slidenum">
              <a:rPr lang="en-GB" smtClean="0"/>
              <a:pPr>
                <a:defRPr/>
              </a:pPr>
              <a:t>‹#›</a:t>
            </a:fld>
            <a:endParaRPr lang="en-GB"/>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a:p>
        </p:txBody>
      </p:sp>
    </p:spTree>
    <p:extLst>
      <p:ext uri="{BB962C8B-B14F-4D97-AF65-F5344CB8AC3E}">
        <p14:creationId xmlns:p14="http://schemas.microsoft.com/office/powerpoint/2010/main" val="4111641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GB"/>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pPr>
              <a:defRPr/>
            </a:pPr>
            <a:fld id="{B01E23AF-8D2D-2145-8CC3-22B8A9F0546D}" type="datetime1">
              <a:rPr lang="en-GB" smtClean="0"/>
              <a:t>17/03/2021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765F8D2-8674-C04A-8240-C518E08C48D1}" type="slidenum">
              <a:rPr lang="en-US" smtClean="0"/>
              <a:pPr>
                <a:defRPr/>
              </a:pPr>
              <a:t>‹#›</a:t>
            </a:fld>
            <a:endParaRPr lang="en-US"/>
          </a:p>
        </p:txBody>
      </p:sp>
    </p:spTree>
    <p:extLst>
      <p:ext uri="{BB962C8B-B14F-4D97-AF65-F5344CB8AC3E}">
        <p14:creationId xmlns:p14="http://schemas.microsoft.com/office/powerpoint/2010/main" val="3485280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GB"/>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5" name="Date Placeholder 4"/>
          <p:cNvSpPr>
            <a:spLocks noGrp="1"/>
          </p:cNvSpPr>
          <p:nvPr>
            <p:ph type="dt" sz="half" idx="10"/>
          </p:nvPr>
        </p:nvSpPr>
        <p:spPr/>
        <p:txBody>
          <a:bodyPr/>
          <a:lstStyle/>
          <a:p>
            <a:pPr>
              <a:defRPr/>
            </a:pPr>
            <a:fld id="{046F2CD8-AFA9-E64A-95AA-6C0E226E03DB}" type="datetime1">
              <a:rPr lang="en-GB" smtClean="0"/>
              <a:t>17/03/2021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1B45587-6384-E143-AB94-B4DBB3050248}" type="slidenum">
              <a:rPr lang="en-US" smtClean="0"/>
              <a:pPr>
                <a:defRPr/>
              </a:pPr>
              <a:t>‹#›</a:t>
            </a:fld>
            <a:endParaRPr lang="en-US"/>
          </a:p>
        </p:txBody>
      </p:sp>
    </p:spTree>
    <p:extLst>
      <p:ext uri="{BB962C8B-B14F-4D97-AF65-F5344CB8AC3E}">
        <p14:creationId xmlns:p14="http://schemas.microsoft.com/office/powerpoint/2010/main" val="300123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GB"/>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7" name="Date Placeholder 6"/>
          <p:cNvSpPr>
            <a:spLocks noGrp="1"/>
          </p:cNvSpPr>
          <p:nvPr>
            <p:ph type="dt" sz="half" idx="10"/>
          </p:nvPr>
        </p:nvSpPr>
        <p:spPr/>
        <p:txBody>
          <a:bodyPr/>
          <a:lstStyle/>
          <a:p>
            <a:pPr>
              <a:defRPr/>
            </a:pPr>
            <a:fld id="{3F7A47EF-15BB-8345-AE03-1C62B14DB2B7}" type="datetime1">
              <a:rPr lang="en-GB" smtClean="0"/>
              <a:t>17/03/2021</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C07CB3E5-5D99-3247-80A8-79F66E73F6C4}" type="slidenum">
              <a:rPr lang="en-US" smtClean="0"/>
              <a:pPr>
                <a:defRPr/>
              </a:pPr>
              <a:t>‹#›</a:t>
            </a:fld>
            <a:endParaRPr lang="en-US"/>
          </a:p>
        </p:txBody>
      </p:sp>
    </p:spTree>
    <p:extLst>
      <p:ext uri="{BB962C8B-B14F-4D97-AF65-F5344CB8AC3E}">
        <p14:creationId xmlns:p14="http://schemas.microsoft.com/office/powerpoint/2010/main" val="4175575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a:p>
        </p:txBody>
      </p:sp>
      <p:sp>
        <p:nvSpPr>
          <p:cNvPr id="3" name="Date Placeholder 2"/>
          <p:cNvSpPr>
            <a:spLocks noGrp="1"/>
          </p:cNvSpPr>
          <p:nvPr>
            <p:ph type="dt" sz="half" idx="10"/>
          </p:nvPr>
        </p:nvSpPr>
        <p:spPr/>
        <p:txBody>
          <a:bodyPr/>
          <a:lstStyle/>
          <a:p>
            <a:pPr>
              <a:defRPr/>
            </a:pPr>
            <a:fld id="{887F0751-FA6B-A94C-84D7-0D3D2541EB7A}" type="datetime1">
              <a:rPr lang="en-GB" smtClean="0"/>
              <a:t>17/03/2021</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6CA094DA-749F-3947-BC97-AA21C28F0948}" type="slidenum">
              <a:rPr lang="en-US" smtClean="0"/>
              <a:pPr>
                <a:defRPr/>
              </a:pPr>
              <a:t>‹#›</a:t>
            </a:fld>
            <a:endParaRPr lang="en-US"/>
          </a:p>
        </p:txBody>
      </p:sp>
    </p:spTree>
    <p:extLst>
      <p:ext uri="{BB962C8B-B14F-4D97-AF65-F5344CB8AC3E}">
        <p14:creationId xmlns:p14="http://schemas.microsoft.com/office/powerpoint/2010/main" val="2592056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28FD6DCE-519D-AC4B-B3EE-2514244ACCD1}" type="datetime1">
              <a:rPr lang="en-GB" smtClean="0"/>
              <a:t>17/03/2021</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3EA3D39-1A1E-A34D-9D4B-A8D1DC587D79}" type="slidenum">
              <a:rPr lang="en-US" smtClean="0"/>
              <a:pPr>
                <a:defRPr/>
              </a:pPr>
              <a:t>‹#›</a:t>
            </a:fld>
            <a:endParaRPr lang="en-US"/>
          </a:p>
        </p:txBody>
      </p:sp>
    </p:spTree>
    <p:extLst>
      <p:ext uri="{BB962C8B-B14F-4D97-AF65-F5344CB8AC3E}">
        <p14:creationId xmlns:p14="http://schemas.microsoft.com/office/powerpoint/2010/main" val="1167112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lvl1pPr>
              <a:defRPr/>
            </a:lvl1pPr>
          </a:lstStyle>
          <a:p>
            <a:fld id="{C87E1242-C7D8-4340-9C9B-1221AB5AE5EA}" type="datetime1">
              <a:rPr lang="en-GB" smtClean="0"/>
              <a:t>17/03/2021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6CB4BD1-C181-0A40-A1DF-B1197CB9AFB2}" type="slidenum">
              <a:rPr lang="en-US" smtClean="0"/>
              <a:t>‹#›</a:t>
            </a:fld>
            <a:endParaRPr lang="en-US"/>
          </a:p>
        </p:txBody>
      </p:sp>
    </p:spTree>
    <p:extLst>
      <p:ext uri="{BB962C8B-B14F-4D97-AF65-F5344CB8AC3E}">
        <p14:creationId xmlns:p14="http://schemas.microsoft.com/office/powerpoint/2010/main" val="38090381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GB"/>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pPr>
              <a:defRPr/>
            </a:pPr>
            <a:fld id="{9E6E4E06-A792-744E-8443-9EECB7BEA297}" type="datetime1">
              <a:rPr lang="en-GB" smtClean="0"/>
              <a:t>17/03/2021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CBA15EF-F5A7-D645-B4D8-6E7867D3FF84}" type="slidenum">
              <a:rPr lang="en-US" smtClean="0"/>
              <a:pPr>
                <a:defRPr/>
              </a:pPr>
              <a:t>‹#›</a:t>
            </a:fld>
            <a:endParaRPr lang="en-US"/>
          </a:p>
        </p:txBody>
      </p:sp>
    </p:spTree>
    <p:extLst>
      <p:ext uri="{BB962C8B-B14F-4D97-AF65-F5344CB8AC3E}">
        <p14:creationId xmlns:p14="http://schemas.microsoft.com/office/powerpoint/2010/main" val="35873144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GB"/>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pPr>
              <a:defRPr/>
            </a:pPr>
            <a:fld id="{8E9140D5-1268-D842-B887-5E2E1BC75C88}" type="datetime1">
              <a:rPr lang="en-GB" smtClean="0"/>
              <a:t>17/03/2021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9CB8F0E-3EE0-334A-A80C-6F88570DE772}" type="slidenum">
              <a:rPr lang="en-US" smtClean="0"/>
              <a:pPr>
                <a:defRPr/>
              </a:pPr>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a:p>
        </p:txBody>
      </p:sp>
    </p:spTree>
    <p:extLst>
      <p:ext uri="{BB962C8B-B14F-4D97-AF65-F5344CB8AC3E}">
        <p14:creationId xmlns:p14="http://schemas.microsoft.com/office/powerpoint/2010/main" val="6155838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4" name="Date Placeholder 3"/>
          <p:cNvSpPr>
            <a:spLocks noGrp="1"/>
          </p:cNvSpPr>
          <p:nvPr>
            <p:ph type="dt" sz="half" idx="10"/>
          </p:nvPr>
        </p:nvSpPr>
        <p:spPr/>
        <p:txBody>
          <a:bodyPr/>
          <a:lstStyle/>
          <a:p>
            <a:pPr>
              <a:defRPr/>
            </a:pPr>
            <a:fld id="{306A0F94-3107-B141-8B2E-4B32EDFE27EA}" type="datetime1">
              <a:rPr lang="en-GB" smtClean="0"/>
              <a:t>17/03/2021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619FE62-9DC7-604E-916F-2FBB8E7D8817}" type="slidenum">
              <a:rPr lang="en-US" smtClean="0"/>
              <a:pPr>
                <a:defRPr/>
              </a:pPr>
              <a:t>‹#›</a:t>
            </a:fld>
            <a:endParaRPr lang="en-US"/>
          </a:p>
        </p:txBody>
      </p:sp>
    </p:spTree>
    <p:extLst>
      <p:ext uri="{BB962C8B-B14F-4D97-AF65-F5344CB8AC3E}">
        <p14:creationId xmlns:p14="http://schemas.microsoft.com/office/powerpoint/2010/main" val="636443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GB"/>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4" name="Date Placeholder 3"/>
          <p:cNvSpPr>
            <a:spLocks noGrp="1"/>
          </p:cNvSpPr>
          <p:nvPr>
            <p:ph type="dt" sz="half" idx="10"/>
          </p:nvPr>
        </p:nvSpPr>
        <p:spPr/>
        <p:txBody>
          <a:bodyPr/>
          <a:lstStyle/>
          <a:p>
            <a:pPr>
              <a:defRPr/>
            </a:pPr>
            <a:fld id="{6D83C80E-0C2A-F74B-A62B-FD5E0DFF4F7B}" type="datetime1">
              <a:rPr lang="en-GB" smtClean="0"/>
              <a:t>17/03/2021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697688B-78DB-EB40-A3B3-D1263651A842}" type="slidenum">
              <a:rPr lang="en-US" smtClean="0"/>
              <a:pPr>
                <a:defRPr/>
              </a:pPr>
              <a:t>‹#›</a:t>
            </a:fld>
            <a:endParaRPr lang="en-US"/>
          </a:p>
        </p:txBody>
      </p:sp>
    </p:spTree>
    <p:extLst>
      <p:ext uri="{BB962C8B-B14F-4D97-AF65-F5344CB8AC3E}">
        <p14:creationId xmlns:p14="http://schemas.microsoft.com/office/powerpoint/2010/main" val="3807900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82000" cy="1143000"/>
          </a:xfrm>
        </p:spPr>
        <p:txBody>
          <a:bodyPr/>
          <a:lstStyle/>
          <a:p>
            <a:r>
              <a:rPr lang="en-GB"/>
              <a:t>Click to edit Master title style</a:t>
            </a:r>
          </a:p>
        </p:txBody>
      </p:sp>
      <p:sp>
        <p:nvSpPr>
          <p:cNvPr id="3" name="Text Placeholder 2"/>
          <p:cNvSpPr>
            <a:spLocks noGrp="1"/>
          </p:cNvSpPr>
          <p:nvPr>
            <p:ph type="body" sz="half" idx="1"/>
          </p:nvPr>
        </p:nvSpPr>
        <p:spPr>
          <a:xfrm>
            <a:off x="457200" y="1676400"/>
            <a:ext cx="40386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4648200" y="1676400"/>
            <a:ext cx="40386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517279601"/>
      </p:ext>
    </p:extLst>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fld id="{1FC6DD55-4A28-1A4D-B273-12109B8A5C86}" type="datetime1">
              <a:rPr lang="en-GB" smtClean="0"/>
              <a:t>17/03/2021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6CB4BD1-C181-0A40-A1DF-B1197CB9AFB2}" type="slidenum">
              <a:rPr lang="en-US" smtClean="0"/>
              <a:t>‹#›</a:t>
            </a:fld>
            <a:endParaRPr lang="en-US"/>
          </a:p>
        </p:txBody>
      </p:sp>
    </p:spTree>
    <p:extLst>
      <p:ext uri="{BB962C8B-B14F-4D97-AF65-F5344CB8AC3E}">
        <p14:creationId xmlns:p14="http://schemas.microsoft.com/office/powerpoint/2010/main" val="3675672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fld id="{4DD68BDB-C559-0145-87AB-23F5DB65ED59}" type="datetime1">
              <a:rPr lang="en-GB" smtClean="0"/>
              <a:t>17/03/2021</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D6CB4BD1-C181-0A40-A1DF-B1197CB9AFB2}" type="slidenum">
              <a:rPr lang="en-US" smtClean="0"/>
              <a:t>‹#›</a:t>
            </a:fld>
            <a:endParaRPr lang="en-US"/>
          </a:p>
        </p:txBody>
      </p:sp>
    </p:spTree>
    <p:extLst>
      <p:ext uri="{BB962C8B-B14F-4D97-AF65-F5344CB8AC3E}">
        <p14:creationId xmlns:p14="http://schemas.microsoft.com/office/powerpoint/2010/main" val="2212720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fld id="{1E216331-408B-A548-B4A1-E48C921C53FD}" type="datetime1">
              <a:rPr lang="en-GB" smtClean="0"/>
              <a:t>17/03/2021</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D6CB4BD1-C181-0A40-A1DF-B1197CB9AFB2}" type="slidenum">
              <a:rPr lang="en-US" smtClean="0"/>
              <a:t>‹#›</a:t>
            </a:fld>
            <a:endParaRPr lang="en-US"/>
          </a:p>
        </p:txBody>
      </p:sp>
    </p:spTree>
    <p:extLst>
      <p:ext uri="{BB962C8B-B14F-4D97-AF65-F5344CB8AC3E}">
        <p14:creationId xmlns:p14="http://schemas.microsoft.com/office/powerpoint/2010/main" val="3162206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fld id="{52582BAA-3111-8149-B46F-38FEB4C89690}" type="datetime1">
              <a:rPr lang="en-GB" smtClean="0"/>
              <a:t>17/03/2021</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D6CB4BD1-C181-0A40-A1DF-B1197CB9AFB2}" type="slidenum">
              <a:rPr lang="en-US" smtClean="0"/>
              <a:t>‹#›</a:t>
            </a:fld>
            <a:endParaRPr lang="en-US"/>
          </a:p>
        </p:txBody>
      </p:sp>
    </p:spTree>
    <p:extLst>
      <p:ext uri="{BB962C8B-B14F-4D97-AF65-F5344CB8AC3E}">
        <p14:creationId xmlns:p14="http://schemas.microsoft.com/office/powerpoint/2010/main" val="560167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02CE503D-F9EB-9C4A-B5CF-56B94E526991}" type="datetime1">
              <a:rPr lang="en-GB" smtClean="0"/>
              <a:t>17/03/2021</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D6CB4BD1-C181-0A40-A1DF-B1197CB9AFB2}" type="slidenum">
              <a:rPr lang="en-US" smtClean="0"/>
              <a:t>‹#›</a:t>
            </a:fld>
            <a:endParaRPr lang="en-US"/>
          </a:p>
        </p:txBody>
      </p:sp>
    </p:spTree>
    <p:extLst>
      <p:ext uri="{BB962C8B-B14F-4D97-AF65-F5344CB8AC3E}">
        <p14:creationId xmlns:p14="http://schemas.microsoft.com/office/powerpoint/2010/main" val="2336813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fld id="{203C4273-7928-1446-9A8F-7F95F52B6A3C}" type="datetime1">
              <a:rPr lang="en-GB" smtClean="0"/>
              <a:t>17/03/2021</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D6CB4BD1-C181-0A40-A1DF-B1197CB9AFB2}" type="slidenum">
              <a:rPr lang="en-US" smtClean="0"/>
              <a:t>‹#›</a:t>
            </a:fld>
            <a:endParaRPr lang="en-US"/>
          </a:p>
        </p:txBody>
      </p:sp>
    </p:spTree>
    <p:extLst>
      <p:ext uri="{BB962C8B-B14F-4D97-AF65-F5344CB8AC3E}">
        <p14:creationId xmlns:p14="http://schemas.microsoft.com/office/powerpoint/2010/main" val="3447310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fld id="{D13F7590-E5AC-3441-99F9-D7AB44BB73FE}" type="datetime1">
              <a:rPr lang="en-GB" smtClean="0"/>
              <a:t>17/03/2021</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D6CB4BD1-C181-0A40-A1DF-B1197CB9AFB2}" type="slidenum">
              <a:rPr lang="en-US" smtClean="0"/>
              <a:t>‹#›</a:t>
            </a:fld>
            <a:endParaRPr lang="en-US"/>
          </a:p>
        </p:txBody>
      </p:sp>
    </p:spTree>
    <p:extLst>
      <p:ext uri="{BB962C8B-B14F-4D97-AF65-F5344CB8AC3E}">
        <p14:creationId xmlns:p14="http://schemas.microsoft.com/office/powerpoint/2010/main" val="787483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a:ln>
            <a:solidFill>
              <a:schemeClr val="tx1"/>
            </a:solidFill>
          </a:ln>
        </p:spPr>
        <p:style>
          <a:lnRef idx="2">
            <a:schemeClr val="dk1"/>
          </a:lnRef>
          <a:fillRef idx="1">
            <a:schemeClr val="lt1"/>
          </a:fillRef>
          <a:effectRef idx="0">
            <a:schemeClr val="dk1"/>
          </a:effectRef>
          <a:fontRef idx="none"/>
        </p:style>
        <p:txBody>
          <a:bodyPr vert="horz" lIns="91440" tIns="45720" rIns="91440" bIns="45720" rtlCol="0" anchor="ctr">
            <a:normAutofit/>
          </a:bodyPr>
          <a:lstStyle/>
          <a:p>
            <a:r>
              <a:rPr lang="en-GB"/>
              <a:t>Click to edit Master title style</a:t>
            </a:r>
            <a:endParaRPr lang="en-US" dirty="0"/>
          </a:p>
        </p:txBody>
      </p:sp>
      <p:sp>
        <p:nvSpPr>
          <p:cNvPr id="143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B94410-8939-174F-A8C2-248EAC4EDF2A}" type="datetime1">
              <a:rPr lang="en-GB" smtClean="0"/>
              <a:t>17/03/2021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CB4BD1-C181-0A40-A1DF-B1197CB9AFB2}" type="slidenum">
              <a:rPr lang="en-US" smtClean="0"/>
              <a:t>‹#›</a:t>
            </a:fld>
            <a:endParaRPr lang="en-US"/>
          </a:p>
        </p:txBody>
      </p:sp>
    </p:spTree>
    <p:extLst>
      <p:ext uri="{BB962C8B-B14F-4D97-AF65-F5344CB8AC3E}">
        <p14:creationId xmlns:p14="http://schemas.microsoft.com/office/powerpoint/2010/main" val="219954824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GB"/>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pPr>
              <a:defRPr/>
            </a:pPr>
            <a:fld id="{030CC799-C769-A04D-940A-B6E742F9FA74}" type="datetime1">
              <a:rPr lang="en-GB" smtClean="0"/>
              <a:t>17/03/2021</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pPr>
              <a:defRPr/>
            </a:pPr>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pPr>
              <a:defRPr/>
            </a:pPr>
            <a:fld id="{AE7C268E-7C82-3749-B969-C7C538FFB5D9}" type="slidenum">
              <a:rPr lang="en-US" smtClean="0"/>
              <a:pPr>
                <a:defRPr/>
              </a:pPr>
              <a:t>‹#›</a:t>
            </a:fld>
            <a:endParaRPr lang="en-US"/>
          </a:p>
        </p:txBody>
      </p:sp>
    </p:spTree>
    <p:extLst>
      <p:ext uri="{BB962C8B-B14F-4D97-AF65-F5344CB8AC3E}">
        <p14:creationId xmlns:p14="http://schemas.microsoft.com/office/powerpoint/2010/main" val="31545545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hf sldNum="0" hdr="0" ftr="0" dt="0"/>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3AEED-5C32-D24F-B02C-561BE6C41839}"/>
              </a:ext>
            </a:extLst>
          </p:cNvPr>
          <p:cNvSpPr>
            <a:spLocks noGrp="1"/>
          </p:cNvSpPr>
          <p:nvPr>
            <p:ph type="ctrTitle"/>
          </p:nvPr>
        </p:nvSpPr>
        <p:spPr>
          <a:xfrm>
            <a:off x="827593" y="190076"/>
            <a:ext cx="7474527" cy="1501987"/>
          </a:xfrm>
          <a:ln>
            <a:solidFill>
              <a:schemeClr val="tx1"/>
            </a:solidFill>
          </a:ln>
        </p:spPr>
        <p:txBody>
          <a:bodyPr>
            <a:normAutofit/>
          </a:bodyPr>
          <a:lstStyle/>
          <a:p>
            <a:r>
              <a:rPr lang="en-US" dirty="0"/>
              <a:t>Identifying and supporting SEND in pupils with EAL</a:t>
            </a:r>
          </a:p>
        </p:txBody>
      </p:sp>
      <p:sp>
        <p:nvSpPr>
          <p:cNvPr id="3" name="Subtitle 2">
            <a:extLst>
              <a:ext uri="{FF2B5EF4-FFF2-40B4-BE49-F238E27FC236}">
                <a16:creationId xmlns:a16="http://schemas.microsoft.com/office/drawing/2014/main" id="{E2229446-470B-DB40-B452-17C533546CFE}"/>
              </a:ext>
            </a:extLst>
          </p:cNvPr>
          <p:cNvSpPr>
            <a:spLocks noGrp="1"/>
          </p:cNvSpPr>
          <p:nvPr>
            <p:ph type="subTitle" idx="1"/>
          </p:nvPr>
        </p:nvSpPr>
        <p:spPr>
          <a:xfrm>
            <a:off x="259080" y="5911522"/>
            <a:ext cx="8770620" cy="1655762"/>
          </a:xfrm>
        </p:spPr>
        <p:txBody>
          <a:bodyPr/>
          <a:lstStyle/>
          <a:p>
            <a:pPr algn="l"/>
            <a:r>
              <a:rPr lang="en-US" sz="2400" dirty="0">
                <a:solidFill>
                  <a:schemeClr val="tx1"/>
                </a:solidFill>
              </a:rPr>
              <a:t>Amanda Bellsham-Revell				           Lambeth Primary Schools</a:t>
            </a:r>
            <a:endParaRPr lang="en-US" sz="1800" dirty="0">
              <a:solidFill>
                <a:schemeClr val="tx1"/>
              </a:solidFill>
            </a:endParaRPr>
          </a:p>
          <a:p>
            <a:pPr algn="l"/>
            <a:r>
              <a:rPr lang="en-US" sz="1800" dirty="0" err="1">
                <a:solidFill>
                  <a:schemeClr val="tx1"/>
                </a:solidFill>
              </a:rPr>
              <a:t>abellsham@gmail.com</a:t>
            </a:r>
            <a:r>
              <a:rPr lang="en-US" sz="1800" dirty="0">
                <a:solidFill>
                  <a:schemeClr val="tx1"/>
                </a:solidFill>
              </a:rPr>
              <a:t>									                   March 17</a:t>
            </a:r>
            <a:r>
              <a:rPr lang="en-US" sz="1800" baseline="30000" dirty="0">
                <a:solidFill>
                  <a:schemeClr val="tx1"/>
                </a:solidFill>
              </a:rPr>
              <a:t>th</a:t>
            </a:r>
            <a:r>
              <a:rPr lang="en-US" sz="1800" dirty="0">
                <a:solidFill>
                  <a:schemeClr val="tx1"/>
                </a:solidFill>
              </a:rPr>
              <a:t> 2021</a:t>
            </a:r>
          </a:p>
        </p:txBody>
      </p:sp>
      <p:pic>
        <p:nvPicPr>
          <p:cNvPr id="5" name="Picture 4">
            <a:extLst>
              <a:ext uri="{FF2B5EF4-FFF2-40B4-BE49-F238E27FC236}">
                <a16:creationId xmlns:a16="http://schemas.microsoft.com/office/drawing/2014/main" id="{C96DBFD4-214D-0F4F-BE01-25322096D02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3000" contrast="7000"/>
                    </a14:imgEffect>
                  </a14:imgLayer>
                </a14:imgProps>
              </a:ext>
            </a:extLst>
          </a:blip>
          <a:stretch>
            <a:fillRect/>
          </a:stretch>
        </p:blipFill>
        <p:spPr>
          <a:xfrm rot="5400000">
            <a:off x="2955701" y="2338293"/>
            <a:ext cx="3649230" cy="2736923"/>
          </a:xfrm>
          <a:prstGeom prst="rect">
            <a:avLst/>
          </a:prstGeom>
        </p:spPr>
      </p:pic>
    </p:spTree>
    <p:extLst>
      <p:ext uri="{BB962C8B-B14F-4D97-AF65-F5344CB8AC3E}">
        <p14:creationId xmlns:p14="http://schemas.microsoft.com/office/powerpoint/2010/main" val="2984202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EA4C7-AEC0-F548-A06B-64FA7B01C05F}"/>
              </a:ext>
            </a:extLst>
          </p:cNvPr>
          <p:cNvSpPr>
            <a:spLocks noGrp="1"/>
          </p:cNvSpPr>
          <p:nvPr>
            <p:ph type="title"/>
          </p:nvPr>
        </p:nvSpPr>
        <p:spPr>
          <a:xfrm>
            <a:off x="628650" y="114403"/>
            <a:ext cx="7886700" cy="1325563"/>
          </a:xfrm>
        </p:spPr>
        <p:txBody>
          <a:bodyPr>
            <a:normAutofit fontScale="90000"/>
          </a:bodyPr>
          <a:lstStyle/>
          <a:p>
            <a:pPr algn="ctr"/>
            <a:r>
              <a:rPr lang="en-US" dirty="0"/>
              <a:t>Known issues for EAL learners:</a:t>
            </a:r>
            <a:br>
              <a:rPr lang="en-US" dirty="0"/>
            </a:br>
            <a:r>
              <a:rPr lang="en-US" dirty="0"/>
              <a:t>Writing</a:t>
            </a:r>
          </a:p>
        </p:txBody>
      </p:sp>
      <p:sp>
        <p:nvSpPr>
          <p:cNvPr id="3" name="Content Placeholder 2">
            <a:extLst>
              <a:ext uri="{FF2B5EF4-FFF2-40B4-BE49-F238E27FC236}">
                <a16:creationId xmlns:a16="http://schemas.microsoft.com/office/drawing/2014/main" id="{B89769DD-FE9D-0642-A3D2-FCEFC92ABA5D}"/>
              </a:ext>
            </a:extLst>
          </p:cNvPr>
          <p:cNvSpPr>
            <a:spLocks noGrp="1"/>
          </p:cNvSpPr>
          <p:nvPr>
            <p:ph idx="1"/>
          </p:nvPr>
        </p:nvSpPr>
        <p:spPr>
          <a:xfrm>
            <a:off x="628650" y="1439966"/>
            <a:ext cx="7886700" cy="5078821"/>
          </a:xfrm>
        </p:spPr>
        <p:txBody>
          <a:bodyPr>
            <a:normAutofit fontScale="85000" lnSpcReduction="20000"/>
          </a:bodyPr>
          <a:lstStyle/>
          <a:p>
            <a:pPr marL="0" indent="0">
              <a:buNone/>
            </a:pPr>
            <a:r>
              <a:rPr lang="en-GB" dirty="0"/>
              <a:t>Research shows that the main challenges for pupils learning EAL are:</a:t>
            </a:r>
          </a:p>
          <a:p>
            <a:r>
              <a:rPr lang="en-GB" dirty="0"/>
              <a:t>Adopting and using specific genres.</a:t>
            </a:r>
          </a:p>
          <a:p>
            <a:r>
              <a:rPr lang="en-GB" dirty="0"/>
              <a:t>Change of text type when using source material.</a:t>
            </a:r>
          </a:p>
          <a:p>
            <a:r>
              <a:rPr lang="en-GB" dirty="0"/>
              <a:t>Organising texts and paragraphing.</a:t>
            </a:r>
          </a:p>
          <a:p>
            <a:r>
              <a:rPr lang="en-GB" dirty="0"/>
              <a:t>Linking and developing ideas.</a:t>
            </a:r>
          </a:p>
          <a:p>
            <a:r>
              <a:rPr lang="en-GB" dirty="0"/>
              <a:t>Using a variety of clause and sentence types.</a:t>
            </a:r>
          </a:p>
          <a:p>
            <a:r>
              <a:rPr lang="en-GB" dirty="0"/>
              <a:t>Use and maintenance of tense.</a:t>
            </a:r>
          </a:p>
          <a:p>
            <a:r>
              <a:rPr lang="en-GB" dirty="0"/>
              <a:t>Accurate use of prepositions, articles and subject-verb agreements. </a:t>
            </a:r>
          </a:p>
          <a:p>
            <a:r>
              <a:rPr lang="en-GB" dirty="0"/>
              <a:t>Accurate use of idiom and collocation. </a:t>
            </a:r>
          </a:p>
          <a:p>
            <a:pPr marL="0" indent="0">
              <a:buNone/>
            </a:pPr>
            <a:endParaRPr lang="en-GB" sz="1900" dirty="0"/>
          </a:p>
          <a:p>
            <a:pPr marL="0" indent="0">
              <a:buNone/>
            </a:pPr>
            <a:r>
              <a:rPr lang="en-GB" sz="1900" dirty="0"/>
              <a:t>(Cameron &amp; Besser)</a:t>
            </a:r>
          </a:p>
          <a:p>
            <a:endParaRPr lang="en-US" dirty="0"/>
          </a:p>
        </p:txBody>
      </p:sp>
    </p:spTree>
    <p:extLst>
      <p:ext uri="{BB962C8B-B14F-4D97-AF65-F5344CB8AC3E}">
        <p14:creationId xmlns:p14="http://schemas.microsoft.com/office/powerpoint/2010/main" val="1210377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8C312-9FB6-4844-B611-BC441EA257CA}"/>
              </a:ext>
            </a:extLst>
          </p:cNvPr>
          <p:cNvSpPr>
            <a:spLocks noGrp="1"/>
          </p:cNvSpPr>
          <p:nvPr>
            <p:ph type="title"/>
          </p:nvPr>
        </p:nvSpPr>
        <p:spPr>
          <a:xfrm>
            <a:off x="152400" y="180341"/>
            <a:ext cx="8801100" cy="1170940"/>
          </a:xfrm>
          <a:solidFill>
            <a:schemeClr val="bg1"/>
          </a:solidFill>
          <a:ln>
            <a:solidFill>
              <a:schemeClr val="tx1"/>
            </a:solidFill>
          </a:ln>
        </p:spPr>
        <p:txBody>
          <a:bodyPr>
            <a:normAutofit/>
          </a:bodyPr>
          <a:lstStyle/>
          <a:p>
            <a:r>
              <a:rPr lang="en-US" sz="3000" dirty="0"/>
              <a:t>B: School factors – Is </a:t>
            </a:r>
            <a:r>
              <a:rPr lang="en-GB" sz="3000" dirty="0">
                <a:solidFill>
                  <a:srgbClr val="000000"/>
                </a:solidFill>
                <a:ea typeface="MS PGothic" panose="020B0600070205080204" pitchFamily="34" charset="-128"/>
              </a:rPr>
              <a:t>t</a:t>
            </a:r>
            <a:r>
              <a:rPr lang="en-GB" sz="3000" dirty="0">
                <a:solidFill>
                  <a:srgbClr val="000000"/>
                </a:solidFill>
                <a:ea typeface="MS PGothic" panose="020B0600070205080204" pitchFamily="34" charset="-128"/>
                <a:cs typeface="MS PGothic" panose="020B0600070205080204" pitchFamily="34" charset="-128"/>
              </a:rPr>
              <a:t>he pupil learning slowly  </a:t>
            </a:r>
            <a:br>
              <a:rPr lang="en-GB" sz="3000" dirty="0">
                <a:solidFill>
                  <a:srgbClr val="000000"/>
                </a:solidFill>
                <a:ea typeface="MS PGothic" panose="020B0600070205080204" pitchFamily="34" charset="-128"/>
                <a:cs typeface="MS PGothic" panose="020B0600070205080204" pitchFamily="34" charset="-128"/>
              </a:rPr>
            </a:br>
            <a:r>
              <a:rPr lang="en-GB" sz="3000" dirty="0">
                <a:solidFill>
                  <a:srgbClr val="000000"/>
                </a:solidFill>
                <a:ea typeface="MS PGothic" panose="020B0600070205080204" pitchFamily="34" charset="-128"/>
                <a:cs typeface="MS PGothic" panose="020B0600070205080204" pitchFamily="34" charset="-128"/>
              </a:rPr>
              <a:t>     because of issues within the learning environment?</a:t>
            </a:r>
            <a:endParaRPr lang="en-US" sz="3000" dirty="0"/>
          </a:p>
        </p:txBody>
      </p:sp>
      <p:sp>
        <p:nvSpPr>
          <p:cNvPr id="3" name="Content Placeholder 2">
            <a:extLst>
              <a:ext uri="{FF2B5EF4-FFF2-40B4-BE49-F238E27FC236}">
                <a16:creationId xmlns:a16="http://schemas.microsoft.com/office/drawing/2014/main" id="{4644DE84-0688-0146-8DDB-FA3056B91981}"/>
              </a:ext>
            </a:extLst>
          </p:cNvPr>
          <p:cNvSpPr>
            <a:spLocks noGrp="1"/>
          </p:cNvSpPr>
          <p:nvPr>
            <p:ph idx="1"/>
          </p:nvPr>
        </p:nvSpPr>
        <p:spPr>
          <a:xfrm>
            <a:off x="152400" y="1473201"/>
            <a:ext cx="8801100" cy="5384799"/>
          </a:xfrm>
          <a:ln>
            <a:solidFill>
              <a:schemeClr val="accent1"/>
            </a:solidFill>
          </a:ln>
        </p:spPr>
        <p:txBody>
          <a:bodyPr>
            <a:normAutofit fontScale="92500" lnSpcReduction="10000"/>
          </a:bodyPr>
          <a:lstStyle/>
          <a:p>
            <a:pPr marL="0" indent="0">
              <a:buNone/>
            </a:pPr>
            <a:r>
              <a:rPr lang="en-GB" sz="2400" dirty="0"/>
              <a:t>Consider all the factors in the learning environment, including teaching, before assuming that an EAL learner has an additional need.</a:t>
            </a:r>
          </a:p>
          <a:p>
            <a:pPr>
              <a:spcBef>
                <a:spcPts val="1200"/>
              </a:spcBef>
              <a:spcAft>
                <a:spcPts val="0"/>
              </a:spcAft>
            </a:pPr>
            <a:r>
              <a:rPr lang="en-GB" sz="2400" dirty="0"/>
              <a:t>Do all teachers use strategies/resources known to support EAL learners?</a:t>
            </a:r>
            <a:endParaRPr lang="en-US" sz="2400" dirty="0"/>
          </a:p>
          <a:p>
            <a:pPr>
              <a:spcBef>
                <a:spcPts val="1200"/>
              </a:spcBef>
              <a:spcAft>
                <a:spcPts val="0"/>
              </a:spcAft>
            </a:pPr>
            <a:r>
              <a:rPr lang="en-US" sz="2400" dirty="0"/>
              <a:t>Does teaching focus on </a:t>
            </a:r>
            <a:r>
              <a:rPr lang="en-US" sz="2400" b="1" dirty="0"/>
              <a:t>English language development </a:t>
            </a:r>
            <a:r>
              <a:rPr lang="en-US" sz="2400" dirty="0"/>
              <a:t>and content? </a:t>
            </a:r>
            <a:endParaRPr lang="en-GB" sz="2400" dirty="0">
              <a:solidFill>
                <a:srgbClr val="000000"/>
              </a:solidFill>
              <a:ea typeface="MS PGothic" panose="020B0600070205080204" pitchFamily="34" charset="-128"/>
              <a:cs typeface="MS PGothic" panose="020B0600070205080204" pitchFamily="34" charset="-128"/>
            </a:endParaRPr>
          </a:p>
          <a:p>
            <a:r>
              <a:rPr lang="en-GB" sz="2400" dirty="0">
                <a:solidFill>
                  <a:srgbClr val="000000"/>
                </a:solidFill>
                <a:ea typeface="MS PGothic" panose="020B0600070205080204" pitchFamily="34" charset="-128"/>
                <a:cs typeface="MS PGothic" panose="020B0600070205080204" pitchFamily="34" charset="-128"/>
              </a:rPr>
              <a:t>Is the school inclusive?  Does it have a positive attitude to diversity, bilingualism and language learning?  Do the curriculum and resources reflect this?</a:t>
            </a:r>
            <a:endParaRPr lang="en-GB" sz="2400" dirty="0"/>
          </a:p>
          <a:p>
            <a:r>
              <a:rPr lang="en-GB" sz="2400" dirty="0"/>
              <a:t>Are tasks set that are appropriate to the pupil’s English proficiency levels, ensuring that cognitive challenge remains high?</a:t>
            </a:r>
          </a:p>
          <a:p>
            <a:r>
              <a:rPr lang="en-GB" sz="2400" dirty="0"/>
              <a:t>Has the teacher been misled by the child’s fluency in social language and set tasks that are too abstract for the child?</a:t>
            </a:r>
          </a:p>
          <a:p>
            <a:r>
              <a:rPr lang="en-GB" sz="2400" dirty="0"/>
              <a:t>Is the child placed in appropriate groups?</a:t>
            </a:r>
          </a:p>
          <a:p>
            <a:r>
              <a:rPr lang="en-GB" sz="2400" dirty="0"/>
              <a:t>Is there first language support in learning/ assessment activities? </a:t>
            </a:r>
          </a:p>
          <a:p>
            <a:r>
              <a:rPr lang="en-GB" sz="2400" dirty="0"/>
              <a:t>Has the school liaised with the family and asked for the pupil’s opinion?</a:t>
            </a:r>
          </a:p>
          <a:p>
            <a:pPr lvl="1"/>
            <a:endParaRPr lang="en-GB" dirty="0">
              <a:solidFill>
                <a:srgbClr val="000000"/>
              </a:solidFill>
              <a:ea typeface="MS PGothic" panose="020B0600070205080204" pitchFamily="34" charset="-128"/>
              <a:cs typeface="MS PGothic" panose="020B0600070205080204" pitchFamily="34" charset="-128"/>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656285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8FA21-C7A8-D144-A81D-4D110604BC5F}"/>
              </a:ext>
            </a:extLst>
          </p:cNvPr>
          <p:cNvSpPr>
            <a:spLocks noGrp="1"/>
          </p:cNvSpPr>
          <p:nvPr>
            <p:ph type="title"/>
          </p:nvPr>
        </p:nvSpPr>
        <p:spPr>
          <a:xfrm>
            <a:off x="182880" y="107576"/>
            <a:ext cx="8752113" cy="1202609"/>
          </a:xfrm>
          <a:solidFill>
            <a:schemeClr val="bg1"/>
          </a:solidFill>
          <a:ln>
            <a:solidFill>
              <a:schemeClr val="tx1"/>
            </a:solidFill>
          </a:ln>
        </p:spPr>
        <p:txBody>
          <a:bodyPr/>
          <a:lstStyle/>
          <a:p>
            <a:pPr algn="l"/>
            <a:r>
              <a:rPr lang="en-GB" sz="2400" dirty="0">
                <a:solidFill>
                  <a:srgbClr val="000000"/>
                </a:solidFill>
                <a:ea typeface="MS PGothic" panose="020B0600070205080204" pitchFamily="34" charset="-128"/>
                <a:cs typeface="MS PGothic" panose="020B0600070205080204" pitchFamily="34" charset="-128"/>
              </a:rPr>
              <a:t>C:   Is the child learning slowly because of environmental stress </a:t>
            </a:r>
            <a:br>
              <a:rPr lang="en-GB" sz="2400" dirty="0">
                <a:solidFill>
                  <a:srgbClr val="000000"/>
                </a:solidFill>
                <a:ea typeface="MS PGothic" panose="020B0600070205080204" pitchFamily="34" charset="-128"/>
                <a:cs typeface="MS PGothic" panose="020B0600070205080204" pitchFamily="34" charset="-128"/>
              </a:rPr>
            </a:br>
            <a:r>
              <a:rPr lang="en-GB" sz="2400" dirty="0">
                <a:solidFill>
                  <a:srgbClr val="000000"/>
                </a:solidFill>
                <a:ea typeface="MS PGothic" panose="020B0600070205080204" pitchFamily="34" charset="-128"/>
                <a:cs typeface="MS PGothic" panose="020B0600070205080204" pitchFamily="34" charset="-128"/>
              </a:rPr>
              <a:t>       experienced inside or outside school, including</a:t>
            </a:r>
            <a:r>
              <a:rPr lang="en-GB" sz="2400" dirty="0">
                <a:latin typeface="Times New Roman" panose="02020603050405020304" pitchFamily="18" charset="0"/>
                <a:ea typeface="MS PGothic" panose="020B0600070205080204" pitchFamily="34" charset="-128"/>
              </a:rPr>
              <a:t> </a:t>
            </a:r>
            <a:r>
              <a:rPr lang="en-GB" sz="2400" dirty="0">
                <a:solidFill>
                  <a:srgbClr val="000000"/>
                </a:solidFill>
                <a:ea typeface="MS PGothic" panose="020B0600070205080204" pitchFamily="34" charset="-128"/>
                <a:cs typeface="MS PGothic" panose="020B0600070205080204" pitchFamily="34" charset="-128"/>
              </a:rPr>
              <a:t>culture shock?</a:t>
            </a:r>
            <a:endParaRPr lang="en-GB" sz="2400" dirty="0"/>
          </a:p>
        </p:txBody>
      </p:sp>
      <p:sp>
        <p:nvSpPr>
          <p:cNvPr id="3" name="Content Placeholder 2">
            <a:extLst>
              <a:ext uri="{FF2B5EF4-FFF2-40B4-BE49-F238E27FC236}">
                <a16:creationId xmlns:a16="http://schemas.microsoft.com/office/drawing/2014/main" id="{0F28C6DE-0661-F64F-BC42-0F8D73068DC3}"/>
              </a:ext>
            </a:extLst>
          </p:cNvPr>
          <p:cNvSpPr>
            <a:spLocks noGrp="1"/>
          </p:cNvSpPr>
          <p:nvPr>
            <p:ph idx="1"/>
          </p:nvPr>
        </p:nvSpPr>
        <p:spPr/>
        <p:txBody>
          <a:bodyPr>
            <a:normAutofit/>
          </a:bodyPr>
          <a:lstStyle/>
          <a:p>
            <a:pPr marL="0" indent="0" eaLnBrk="0" fontAlgn="base" hangingPunct="0">
              <a:buNone/>
            </a:pPr>
            <a:r>
              <a:rPr lang="en-GB" sz="2800" dirty="0"/>
              <a:t>Is/has the pupil suffering/ed from:</a:t>
            </a:r>
          </a:p>
          <a:p>
            <a:pPr eaLnBrk="0" fontAlgn="base" hangingPunct="0"/>
            <a:r>
              <a:rPr lang="en-GB" sz="2800" dirty="0"/>
              <a:t>Bullying or racist behaviour </a:t>
            </a:r>
          </a:p>
          <a:p>
            <a:pPr eaLnBrk="0" fontAlgn="base" hangingPunct="0"/>
            <a:r>
              <a:rPr lang="en-GB" sz="2800" dirty="0"/>
              <a:t>Culture shock, with regard to pupils newly/recently arrived</a:t>
            </a:r>
          </a:p>
          <a:p>
            <a:pPr eaLnBrk="0" fontAlgn="base" hangingPunct="0"/>
            <a:r>
              <a:rPr lang="en-GB" sz="2800" dirty="0"/>
              <a:t>In the case of refugee and asylum seekers, stress or trauma related to experiences such as war, family separation, and/or bereavement; </a:t>
            </a:r>
          </a:p>
          <a:p>
            <a:pPr eaLnBrk="0" fontAlgn="base" hangingPunct="0"/>
            <a:r>
              <a:rPr lang="en-GB" sz="2800" dirty="0"/>
              <a:t>Problems in the home, or family circumstances. </a:t>
            </a:r>
          </a:p>
          <a:p>
            <a:pPr lvl="1" eaLnBrk="0" fontAlgn="base" hangingPunct="0"/>
            <a:endParaRPr lang="en-GB" dirty="0">
              <a:latin typeface="Times New Roman" panose="02020603050405020304" pitchFamily="18" charset="0"/>
              <a:ea typeface="Times New Roman" panose="02020603050405020304" pitchFamily="18" charset="0"/>
            </a:endParaRPr>
          </a:p>
          <a:p>
            <a:endParaRPr lang="en-GB" dirty="0"/>
          </a:p>
        </p:txBody>
      </p:sp>
    </p:spTree>
    <p:extLst>
      <p:ext uri="{BB962C8B-B14F-4D97-AF65-F5344CB8AC3E}">
        <p14:creationId xmlns:p14="http://schemas.microsoft.com/office/powerpoint/2010/main" val="4154975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F6A61-705D-4A42-BFAE-1DE6645DF502}"/>
              </a:ext>
            </a:extLst>
          </p:cNvPr>
          <p:cNvSpPr>
            <a:spLocks noGrp="1"/>
          </p:cNvSpPr>
          <p:nvPr>
            <p:ph type="title"/>
          </p:nvPr>
        </p:nvSpPr>
        <p:spPr>
          <a:xfrm>
            <a:off x="549274" y="266602"/>
            <a:ext cx="8170655" cy="989704"/>
          </a:xfrm>
          <a:solidFill>
            <a:schemeClr val="bg1"/>
          </a:solidFill>
          <a:ln>
            <a:solidFill>
              <a:schemeClr val="tx1"/>
            </a:solidFill>
          </a:ln>
        </p:spPr>
        <p:txBody>
          <a:bodyPr/>
          <a:lstStyle/>
          <a:p>
            <a:pPr algn="l"/>
            <a:r>
              <a:rPr lang="en-GB" sz="2400" dirty="0">
                <a:solidFill>
                  <a:srgbClr val="000000"/>
                </a:solidFill>
                <a:ea typeface="MS PGothic" panose="020B0600070205080204" pitchFamily="34" charset="-128"/>
                <a:cs typeface="MS PGothic" panose="020B0600070205080204" pitchFamily="34" charset="-128"/>
              </a:rPr>
              <a:t>D:   Is the child learning slowly because of physical or sensory </a:t>
            </a:r>
            <a:br>
              <a:rPr lang="en-GB" sz="2400" dirty="0">
                <a:solidFill>
                  <a:srgbClr val="000000"/>
                </a:solidFill>
                <a:ea typeface="MS PGothic" panose="020B0600070205080204" pitchFamily="34" charset="-128"/>
                <a:cs typeface="MS PGothic" panose="020B0600070205080204" pitchFamily="34" charset="-128"/>
              </a:rPr>
            </a:br>
            <a:r>
              <a:rPr lang="en-GB" sz="2400" dirty="0">
                <a:solidFill>
                  <a:srgbClr val="000000"/>
                </a:solidFill>
                <a:ea typeface="MS PGothic" panose="020B0600070205080204" pitchFamily="34" charset="-128"/>
                <a:cs typeface="MS PGothic" panose="020B0600070205080204" pitchFamily="34" charset="-128"/>
              </a:rPr>
              <a:t>       factors?</a:t>
            </a:r>
            <a:endParaRPr lang="en-GB" sz="2400" dirty="0"/>
          </a:p>
        </p:txBody>
      </p:sp>
      <p:sp>
        <p:nvSpPr>
          <p:cNvPr id="3" name="Content Placeholder 2">
            <a:extLst>
              <a:ext uri="{FF2B5EF4-FFF2-40B4-BE49-F238E27FC236}">
                <a16:creationId xmlns:a16="http://schemas.microsoft.com/office/drawing/2014/main" id="{7817B866-B3EC-C74F-A710-B17C1329CD93}"/>
              </a:ext>
            </a:extLst>
          </p:cNvPr>
          <p:cNvSpPr>
            <a:spLocks noGrp="1"/>
          </p:cNvSpPr>
          <p:nvPr>
            <p:ph idx="1"/>
          </p:nvPr>
        </p:nvSpPr>
        <p:spPr>
          <a:xfrm>
            <a:off x="549275" y="1523700"/>
            <a:ext cx="8042276" cy="4343400"/>
          </a:xfrm>
        </p:spPr>
        <p:txBody>
          <a:bodyPr/>
          <a:lstStyle/>
          <a:p>
            <a:r>
              <a:rPr lang="en-GB" sz="2800" dirty="0"/>
              <a:t>Does the child have a problem with vision, hearing, physical development and/or general health. Often children who have arrived in the UK after birth have not been part of the developmental screening programmes, which pick up sensory or physical problems. </a:t>
            </a:r>
          </a:p>
          <a:p>
            <a:r>
              <a:rPr lang="en-GB" sz="2800" dirty="0"/>
              <a:t>Does the pupil have a record of poor attendance and/or extended absences from school. </a:t>
            </a:r>
          </a:p>
          <a:p>
            <a:pPr marL="0" indent="0">
              <a:buNone/>
            </a:pPr>
            <a:endParaRPr lang="en-GB" dirty="0"/>
          </a:p>
        </p:txBody>
      </p:sp>
    </p:spTree>
    <p:extLst>
      <p:ext uri="{BB962C8B-B14F-4D97-AF65-F5344CB8AC3E}">
        <p14:creationId xmlns:p14="http://schemas.microsoft.com/office/powerpoint/2010/main" val="1956401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FC06A-E4AA-A145-A5F5-91A89459A85E}"/>
              </a:ext>
            </a:extLst>
          </p:cNvPr>
          <p:cNvSpPr>
            <a:spLocks noGrp="1"/>
          </p:cNvSpPr>
          <p:nvPr>
            <p:ph type="title"/>
          </p:nvPr>
        </p:nvSpPr>
        <p:spPr>
          <a:xfrm>
            <a:off x="383767" y="132522"/>
            <a:ext cx="8373291" cy="1063816"/>
          </a:xfrm>
          <a:solidFill>
            <a:schemeClr val="bg1"/>
          </a:solidFill>
          <a:ln>
            <a:solidFill>
              <a:schemeClr val="tx1"/>
            </a:solidFill>
          </a:ln>
        </p:spPr>
        <p:txBody>
          <a:bodyPr/>
          <a:lstStyle/>
          <a:p>
            <a:pPr algn="l"/>
            <a:r>
              <a:rPr lang="en-GB" sz="2400" dirty="0">
                <a:solidFill>
                  <a:srgbClr val="000000"/>
                </a:solidFill>
                <a:ea typeface="MS PGothic" panose="020B0600070205080204" pitchFamily="34" charset="-128"/>
                <a:cs typeface="MS PGothic" panose="020B0600070205080204" pitchFamily="34" charset="-128"/>
              </a:rPr>
              <a:t>E.  Is the child struggling because of a specific language </a:t>
            </a:r>
            <a:br>
              <a:rPr lang="en-GB" sz="2400" dirty="0">
                <a:solidFill>
                  <a:srgbClr val="000000"/>
                </a:solidFill>
                <a:ea typeface="MS PGothic" panose="020B0600070205080204" pitchFamily="34" charset="-128"/>
                <a:cs typeface="MS PGothic" panose="020B0600070205080204" pitchFamily="34" charset="-128"/>
              </a:rPr>
            </a:br>
            <a:r>
              <a:rPr lang="en-GB" sz="2400" dirty="0">
                <a:solidFill>
                  <a:srgbClr val="000000"/>
                </a:solidFill>
                <a:ea typeface="MS PGothic" panose="020B0600070205080204" pitchFamily="34" charset="-128"/>
                <a:cs typeface="MS PGothic" panose="020B0600070205080204" pitchFamily="34" charset="-128"/>
              </a:rPr>
              <a:t>     disorder? </a:t>
            </a:r>
            <a:endParaRPr lang="en-GB" sz="2400" dirty="0"/>
          </a:p>
        </p:txBody>
      </p:sp>
      <p:sp>
        <p:nvSpPr>
          <p:cNvPr id="3" name="Content Placeholder 2">
            <a:extLst>
              <a:ext uri="{FF2B5EF4-FFF2-40B4-BE49-F238E27FC236}">
                <a16:creationId xmlns:a16="http://schemas.microsoft.com/office/drawing/2014/main" id="{D0D632A5-54A3-844D-8FBA-22A970213E4A}"/>
              </a:ext>
            </a:extLst>
          </p:cNvPr>
          <p:cNvSpPr>
            <a:spLocks noGrp="1"/>
          </p:cNvSpPr>
          <p:nvPr>
            <p:ph idx="1"/>
          </p:nvPr>
        </p:nvSpPr>
        <p:spPr>
          <a:xfrm>
            <a:off x="323501" y="1333202"/>
            <a:ext cx="8493821" cy="5206143"/>
          </a:xfrm>
        </p:spPr>
        <p:txBody>
          <a:bodyPr>
            <a:normAutofit fontScale="70000" lnSpcReduction="20000"/>
          </a:bodyPr>
          <a:lstStyle/>
          <a:p>
            <a:pPr marL="0" indent="0">
              <a:spcBef>
                <a:spcPts val="1128"/>
              </a:spcBef>
              <a:buNone/>
            </a:pPr>
            <a:r>
              <a:rPr lang="en-GB" dirty="0">
                <a:solidFill>
                  <a:srgbClr val="000000"/>
                </a:solidFill>
                <a:ea typeface="MS PGothic" panose="020B0600070205080204" pitchFamily="34" charset="-128"/>
                <a:cs typeface="MS PGothic" panose="020B0600070205080204" pitchFamily="34" charset="-128"/>
              </a:rPr>
              <a:t>Does the child have age-related skills in</a:t>
            </a:r>
            <a:r>
              <a:rPr lang="en-GB" dirty="0">
                <a:ea typeface="MS PGothic" panose="020B0600070205080204" pitchFamily="34" charset="-128"/>
              </a:rPr>
              <a:t> </a:t>
            </a:r>
            <a:r>
              <a:rPr lang="en-GB" dirty="0">
                <a:solidFill>
                  <a:srgbClr val="000000"/>
                </a:solidFill>
                <a:ea typeface="MS PGothic" panose="020B0600070205080204" pitchFamily="34" charset="-128"/>
                <a:cs typeface="MS PGothic" panose="020B0600070205080204" pitchFamily="34" charset="-128"/>
              </a:rPr>
              <a:t>his/her first language?</a:t>
            </a:r>
            <a:endParaRPr lang="en-GB" dirty="0"/>
          </a:p>
          <a:p>
            <a:pPr>
              <a:spcBef>
                <a:spcPts val="1128"/>
              </a:spcBef>
            </a:pPr>
            <a:r>
              <a:rPr lang="en-GB" dirty="0"/>
              <a:t>What do you know about a pupil’s first language development &amp; use?</a:t>
            </a:r>
          </a:p>
          <a:p>
            <a:pPr>
              <a:spcBef>
                <a:spcPts val="1128"/>
              </a:spcBef>
            </a:pPr>
            <a:r>
              <a:rPr lang="en-GB" dirty="0"/>
              <a:t>Is the pupil struggling because he/she has not developed basic proficiency either in his/her first language or in English. </a:t>
            </a:r>
          </a:p>
          <a:p>
            <a:pPr>
              <a:spcBef>
                <a:spcPts val="1128"/>
              </a:spcBef>
            </a:pPr>
            <a:r>
              <a:rPr lang="en-GB" dirty="0"/>
              <a:t>How many years of formal education has the pupil received through his/her first language in his/her home country? </a:t>
            </a:r>
          </a:p>
          <a:p>
            <a:pPr>
              <a:spcBef>
                <a:spcPts val="1128"/>
              </a:spcBef>
            </a:pPr>
            <a:r>
              <a:rPr lang="en-GB" dirty="0"/>
              <a:t>Has the pupil developed age-appropriate literacy skills in his/her first language, appropriate to length of time in first language schooling?</a:t>
            </a:r>
          </a:p>
          <a:p>
            <a:pPr>
              <a:spcBef>
                <a:spcPts val="1128"/>
              </a:spcBef>
              <a:buFont typeface="Arial" panose="020B0604020202020204" pitchFamily="34" charset="0"/>
              <a:buChar char="•"/>
            </a:pPr>
            <a:r>
              <a:rPr lang="en-GB" dirty="0"/>
              <a:t>Do the parents/carers have any concerns about the child’s first language and developmental progress?</a:t>
            </a:r>
          </a:p>
          <a:p>
            <a:pPr marL="0" indent="0">
              <a:buNone/>
            </a:pPr>
            <a:endParaRPr lang="en-GB" dirty="0"/>
          </a:p>
          <a:p>
            <a:pPr marL="0" indent="0">
              <a:buNone/>
            </a:pPr>
            <a:r>
              <a:rPr lang="en-GB" dirty="0"/>
              <a:t>A difficulty in first language is usually predictive of difficulty in English development.</a:t>
            </a:r>
          </a:p>
          <a:p>
            <a:pPr marL="0" indent="0">
              <a:buNone/>
            </a:pPr>
            <a:r>
              <a:rPr lang="en-GB" dirty="0">
                <a:solidFill>
                  <a:srgbClr val="FF0000"/>
                </a:solidFill>
              </a:rPr>
              <a:t>THIS REQUIRES A </a:t>
            </a:r>
            <a:r>
              <a:rPr lang="en-GB" b="1" dirty="0">
                <a:solidFill>
                  <a:srgbClr val="FF0000"/>
                </a:solidFill>
              </a:rPr>
              <a:t>FIRST LANGUAGE </a:t>
            </a:r>
            <a:r>
              <a:rPr lang="en-GB" dirty="0">
                <a:solidFill>
                  <a:srgbClr val="FF0000"/>
                </a:solidFill>
              </a:rPr>
              <a:t>ASSESSMENT</a:t>
            </a:r>
          </a:p>
        </p:txBody>
      </p:sp>
    </p:spTree>
    <p:extLst>
      <p:ext uri="{BB962C8B-B14F-4D97-AF65-F5344CB8AC3E}">
        <p14:creationId xmlns:p14="http://schemas.microsoft.com/office/powerpoint/2010/main" val="267641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105AEA5-E081-D642-954E-155C6DBB5F61}"/>
              </a:ext>
            </a:extLst>
          </p:cNvPr>
          <p:cNvSpPr>
            <a:spLocks noGrp="1" noChangeArrowheads="1"/>
          </p:cNvSpPr>
          <p:nvPr>
            <p:ph type="ctrTitle"/>
          </p:nvPr>
        </p:nvSpPr>
        <p:spPr>
          <a:xfrm>
            <a:off x="598996" y="295274"/>
            <a:ext cx="7772400" cy="1457325"/>
          </a:xfrm>
        </p:spPr>
        <p:txBody>
          <a:bodyPr anchor="ctr">
            <a:noAutofit/>
          </a:bodyPr>
          <a:lstStyle/>
          <a:p>
            <a:r>
              <a:rPr lang="en-GB" altLang="en-US" sz="3200" b="1" dirty="0"/>
              <a:t>EAL and/or SEND? </a:t>
            </a:r>
            <a:br>
              <a:rPr lang="en-GB" altLang="en-US" sz="3200" b="1" dirty="0"/>
            </a:br>
            <a:r>
              <a:rPr lang="en-GB" altLang="en-US" sz="3200" b="1" dirty="0"/>
              <a:t>First Language Assessment – an initial screening for SEND</a:t>
            </a:r>
          </a:p>
        </p:txBody>
      </p:sp>
      <p:pic>
        <p:nvPicPr>
          <p:cNvPr id="6" name="Picture 5">
            <a:extLst>
              <a:ext uri="{FF2B5EF4-FFF2-40B4-BE49-F238E27FC236}">
                <a16:creationId xmlns:a16="http://schemas.microsoft.com/office/drawing/2014/main" id="{F1C169AC-1BFB-C742-8910-C64FA5F85AD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3000" contrast="7000"/>
                    </a14:imgEffect>
                  </a14:imgLayer>
                </a14:imgProps>
              </a:ext>
            </a:extLst>
          </a:blip>
          <a:stretch>
            <a:fillRect/>
          </a:stretch>
        </p:blipFill>
        <p:spPr>
          <a:xfrm rot="5400000">
            <a:off x="370213" y="2549620"/>
            <a:ext cx="4412375" cy="3309281"/>
          </a:xfrm>
          <a:prstGeom prst="rect">
            <a:avLst/>
          </a:prstGeom>
        </p:spPr>
      </p:pic>
      <p:sp>
        <p:nvSpPr>
          <p:cNvPr id="2" name="TextBox 1">
            <a:extLst>
              <a:ext uri="{FF2B5EF4-FFF2-40B4-BE49-F238E27FC236}">
                <a16:creationId xmlns:a16="http://schemas.microsoft.com/office/drawing/2014/main" id="{76CC6B34-62F2-934C-969F-E2DB7BE184EA}"/>
              </a:ext>
            </a:extLst>
          </p:cNvPr>
          <p:cNvSpPr txBox="1"/>
          <p:nvPr/>
        </p:nvSpPr>
        <p:spPr>
          <a:xfrm>
            <a:off x="4912961" y="2286000"/>
            <a:ext cx="3457575" cy="2831544"/>
          </a:xfrm>
          <a:prstGeom prst="rect">
            <a:avLst/>
          </a:prstGeom>
          <a:noFill/>
        </p:spPr>
        <p:txBody>
          <a:bodyPr wrap="square" rtlCol="0">
            <a:spAutoFit/>
          </a:bodyPr>
          <a:lstStyle/>
          <a:p>
            <a:r>
              <a:rPr lang="en-GB" sz="2000" dirty="0"/>
              <a:t>These assessment materials are for  assessing the development and level of a pupil’s first/home language, when they have been in the school system for a while and concerns over progress have been raised.</a:t>
            </a:r>
          </a:p>
          <a:p>
            <a:endParaRPr lang="en-GB" dirty="0"/>
          </a:p>
        </p:txBody>
      </p:sp>
    </p:spTree>
    <p:extLst>
      <p:ext uri="{BB962C8B-B14F-4D97-AF65-F5344CB8AC3E}">
        <p14:creationId xmlns:p14="http://schemas.microsoft.com/office/powerpoint/2010/main" val="3197757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6D040-A513-0048-81AB-7063E1BFB183}"/>
              </a:ext>
            </a:extLst>
          </p:cNvPr>
          <p:cNvSpPr>
            <a:spLocks noGrp="1"/>
          </p:cNvSpPr>
          <p:nvPr>
            <p:ph type="title"/>
          </p:nvPr>
        </p:nvSpPr>
        <p:spPr>
          <a:xfrm>
            <a:off x="550862" y="254675"/>
            <a:ext cx="8042276" cy="815366"/>
          </a:xfrm>
          <a:solidFill>
            <a:schemeClr val="bg1"/>
          </a:solidFill>
          <a:ln>
            <a:solidFill>
              <a:schemeClr val="tx1"/>
            </a:solidFill>
          </a:ln>
        </p:spPr>
        <p:txBody>
          <a:bodyPr/>
          <a:lstStyle/>
          <a:p>
            <a:pPr>
              <a:spcAft>
                <a:spcPts val="600"/>
              </a:spcAft>
            </a:pPr>
            <a:r>
              <a:rPr lang="en-GB" sz="4000" u="sng" dirty="0">
                <a:solidFill>
                  <a:srgbClr val="FF0000"/>
                </a:solidFill>
              </a:rPr>
              <a:t>First</a:t>
            </a:r>
            <a:r>
              <a:rPr lang="en-GB" sz="4000" dirty="0">
                <a:solidFill>
                  <a:srgbClr val="FF0000"/>
                </a:solidFill>
              </a:rPr>
              <a:t> </a:t>
            </a:r>
            <a:r>
              <a:rPr lang="en-GB" sz="4000" dirty="0"/>
              <a:t>Language</a:t>
            </a:r>
            <a:r>
              <a:rPr lang="en-GB" sz="4000" dirty="0">
                <a:solidFill>
                  <a:srgbClr val="FF0000"/>
                </a:solidFill>
              </a:rPr>
              <a:t> </a:t>
            </a:r>
            <a:r>
              <a:rPr lang="en-GB" sz="4000" dirty="0"/>
              <a:t>Assessment …</a:t>
            </a:r>
          </a:p>
        </p:txBody>
      </p:sp>
      <p:sp>
        <p:nvSpPr>
          <p:cNvPr id="3" name="Content Placeholder 2">
            <a:extLst>
              <a:ext uri="{FF2B5EF4-FFF2-40B4-BE49-F238E27FC236}">
                <a16:creationId xmlns:a16="http://schemas.microsoft.com/office/drawing/2014/main" id="{9F4F7A82-02E6-8349-AD55-79AC2F8783F2}"/>
              </a:ext>
            </a:extLst>
          </p:cNvPr>
          <p:cNvSpPr>
            <a:spLocks noGrp="1"/>
          </p:cNvSpPr>
          <p:nvPr>
            <p:ph idx="1"/>
          </p:nvPr>
        </p:nvSpPr>
        <p:spPr>
          <a:xfrm>
            <a:off x="252002" y="1267317"/>
            <a:ext cx="8042276" cy="5573735"/>
          </a:xfrm>
        </p:spPr>
        <p:txBody>
          <a:bodyPr>
            <a:normAutofit fontScale="92500" lnSpcReduction="10000"/>
          </a:bodyPr>
          <a:lstStyle/>
          <a:p>
            <a:pPr marL="0" indent="0">
              <a:buNone/>
            </a:pPr>
            <a:r>
              <a:rPr lang="en-GB" dirty="0"/>
              <a:t>Framework should:</a:t>
            </a:r>
          </a:p>
          <a:p>
            <a:pPr>
              <a:spcBef>
                <a:spcPts val="800"/>
              </a:spcBef>
            </a:pPr>
            <a:r>
              <a:rPr lang="en-GB" dirty="0"/>
              <a:t>Assess both use of social and academic </a:t>
            </a:r>
          </a:p>
          <a:p>
            <a:pPr marL="0" indent="0">
              <a:spcBef>
                <a:spcPts val="800"/>
              </a:spcBef>
              <a:buNone/>
            </a:pPr>
            <a:r>
              <a:rPr lang="en-GB" dirty="0"/>
              <a:t>    language in first language</a:t>
            </a:r>
          </a:p>
          <a:p>
            <a:pPr>
              <a:spcBef>
                <a:spcPts val="800"/>
              </a:spcBef>
            </a:pPr>
            <a:r>
              <a:rPr lang="en-GB" dirty="0"/>
              <a:t>Take into account whether the child has </a:t>
            </a:r>
          </a:p>
          <a:p>
            <a:pPr marL="0" indent="0">
              <a:spcBef>
                <a:spcPts val="800"/>
              </a:spcBef>
              <a:buNone/>
            </a:pPr>
            <a:r>
              <a:rPr lang="en-GB" dirty="0"/>
              <a:t>    been in the position to learn that language</a:t>
            </a:r>
          </a:p>
          <a:p>
            <a:pPr marL="0" indent="0">
              <a:buNone/>
            </a:pPr>
            <a:r>
              <a:rPr lang="en-GB" dirty="0"/>
              <a:t>Possible outcomes:</a:t>
            </a:r>
          </a:p>
          <a:p>
            <a:r>
              <a:rPr lang="en-GB" dirty="0"/>
              <a:t>Child’s first language is age-appropriate</a:t>
            </a:r>
          </a:p>
          <a:p>
            <a:r>
              <a:rPr lang="en-GB" dirty="0"/>
              <a:t>Child’s first language is largely restricted to home life </a:t>
            </a:r>
          </a:p>
          <a:p>
            <a:r>
              <a:rPr lang="en-GB" dirty="0"/>
              <a:t>Child’s first language is not age-appropriate despite hearing and using it regularly</a:t>
            </a:r>
          </a:p>
          <a:p>
            <a:endParaRPr lang="en-GB" dirty="0"/>
          </a:p>
        </p:txBody>
      </p:sp>
      <p:sp>
        <p:nvSpPr>
          <p:cNvPr id="4" name="AutoShape 3">
            <a:extLst>
              <a:ext uri="{FF2B5EF4-FFF2-40B4-BE49-F238E27FC236}">
                <a16:creationId xmlns:a16="http://schemas.microsoft.com/office/drawing/2014/main" id="{E2C0A2F8-2404-244B-ABAA-E0291642B593}"/>
              </a:ext>
            </a:extLst>
          </p:cNvPr>
          <p:cNvSpPr>
            <a:spLocks noChangeArrowheads="1"/>
          </p:cNvSpPr>
          <p:nvPr/>
        </p:nvSpPr>
        <p:spPr bwMode="auto">
          <a:xfrm>
            <a:off x="6874872" y="1139138"/>
            <a:ext cx="2269128" cy="1722180"/>
          </a:xfrm>
          <a:prstGeom prst="triangle">
            <a:avLst>
              <a:gd name="adj" fmla="val 50000"/>
            </a:avLst>
          </a:prstGeom>
          <a:solidFill>
            <a:schemeClr val="hlink"/>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alibri" charset="0"/>
              <a:ea typeface="ＭＳ Ｐゴシック" charset="0"/>
              <a:cs typeface="Arial" charset="0"/>
            </a:endParaRPr>
          </a:p>
        </p:txBody>
      </p:sp>
      <p:grpSp>
        <p:nvGrpSpPr>
          <p:cNvPr id="5" name="Group 6">
            <a:extLst>
              <a:ext uri="{FF2B5EF4-FFF2-40B4-BE49-F238E27FC236}">
                <a16:creationId xmlns:a16="http://schemas.microsoft.com/office/drawing/2014/main" id="{EC3BAB35-1FD2-4B41-A58A-5ACD096707E0}"/>
              </a:ext>
            </a:extLst>
          </p:cNvPr>
          <p:cNvGrpSpPr>
            <a:grpSpLocks/>
          </p:cNvGrpSpPr>
          <p:nvPr/>
        </p:nvGrpSpPr>
        <p:grpSpPr bwMode="auto">
          <a:xfrm>
            <a:off x="7003369" y="2002961"/>
            <a:ext cx="2012134" cy="234265"/>
            <a:chOff x="269" y="793"/>
            <a:chExt cx="4375" cy="326"/>
          </a:xfrm>
          <a:noFill/>
        </p:grpSpPr>
        <p:sp>
          <p:nvSpPr>
            <p:cNvPr id="6" name="Arc 7">
              <a:extLst>
                <a:ext uri="{FF2B5EF4-FFF2-40B4-BE49-F238E27FC236}">
                  <a16:creationId xmlns:a16="http://schemas.microsoft.com/office/drawing/2014/main" id="{981BB46F-CD9D-5B43-A034-D8B3B475C4FF}"/>
                </a:ext>
              </a:extLst>
            </p:cNvPr>
            <p:cNvSpPr>
              <a:spLocks/>
            </p:cNvSpPr>
            <p:nvPr/>
          </p:nvSpPr>
          <p:spPr bwMode="auto">
            <a:xfrm rot="7967392">
              <a:off x="280" y="805"/>
              <a:ext cx="303" cy="32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pFill/>
            <a:ln w="63500" cmpd="sng">
              <a:solidFill>
                <a:schemeClr val="tx2">
                  <a:lumMod val="40000"/>
                  <a:lumOff val="60000"/>
                </a:schemeClr>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GB">
                <a:latin typeface="+mn-lt"/>
                <a:ea typeface="+mn-ea"/>
              </a:endParaRPr>
            </a:p>
          </p:txBody>
        </p:sp>
        <p:sp>
          <p:nvSpPr>
            <p:cNvPr id="7" name="Arc 8">
              <a:extLst>
                <a:ext uri="{FF2B5EF4-FFF2-40B4-BE49-F238E27FC236}">
                  <a16:creationId xmlns:a16="http://schemas.microsoft.com/office/drawing/2014/main" id="{A1E3ED1A-8637-C949-85C3-66429DD9F9CD}"/>
                </a:ext>
              </a:extLst>
            </p:cNvPr>
            <p:cNvSpPr>
              <a:spLocks/>
            </p:cNvSpPr>
            <p:nvPr/>
          </p:nvSpPr>
          <p:spPr bwMode="auto">
            <a:xfrm rot="7967392">
              <a:off x="726" y="803"/>
              <a:ext cx="303" cy="32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pFill/>
            <a:ln w="63500" cmpd="sng">
              <a:solidFill>
                <a:schemeClr val="tx2">
                  <a:lumMod val="40000"/>
                  <a:lumOff val="60000"/>
                </a:schemeClr>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GB">
                <a:latin typeface="+mn-lt"/>
                <a:ea typeface="+mn-ea"/>
              </a:endParaRPr>
            </a:p>
          </p:txBody>
        </p:sp>
        <p:sp>
          <p:nvSpPr>
            <p:cNvPr id="8" name="Arc 9">
              <a:extLst>
                <a:ext uri="{FF2B5EF4-FFF2-40B4-BE49-F238E27FC236}">
                  <a16:creationId xmlns:a16="http://schemas.microsoft.com/office/drawing/2014/main" id="{FE03C2F9-40D0-9F4A-A4EB-DEBE5BDFD51E}"/>
                </a:ext>
              </a:extLst>
            </p:cNvPr>
            <p:cNvSpPr>
              <a:spLocks/>
            </p:cNvSpPr>
            <p:nvPr/>
          </p:nvSpPr>
          <p:spPr bwMode="auto">
            <a:xfrm rot="7967392">
              <a:off x="1181" y="797"/>
              <a:ext cx="303" cy="32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pFill/>
            <a:ln w="63500" cmpd="sng">
              <a:solidFill>
                <a:schemeClr val="tx2">
                  <a:lumMod val="40000"/>
                  <a:lumOff val="60000"/>
                </a:schemeClr>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GB">
                <a:latin typeface="+mn-lt"/>
                <a:ea typeface="+mn-ea"/>
              </a:endParaRPr>
            </a:p>
          </p:txBody>
        </p:sp>
        <p:sp>
          <p:nvSpPr>
            <p:cNvPr id="9" name="Arc 10">
              <a:extLst>
                <a:ext uri="{FF2B5EF4-FFF2-40B4-BE49-F238E27FC236}">
                  <a16:creationId xmlns:a16="http://schemas.microsoft.com/office/drawing/2014/main" id="{EE6BF613-5C77-3A4C-BA34-827A8442636F}"/>
                </a:ext>
              </a:extLst>
            </p:cNvPr>
            <p:cNvSpPr>
              <a:spLocks/>
            </p:cNvSpPr>
            <p:nvPr/>
          </p:nvSpPr>
          <p:spPr bwMode="auto">
            <a:xfrm rot="7967392">
              <a:off x="1627" y="795"/>
              <a:ext cx="303" cy="32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pFill/>
            <a:ln w="63500" cmpd="sng">
              <a:solidFill>
                <a:schemeClr val="tx2">
                  <a:lumMod val="40000"/>
                  <a:lumOff val="60000"/>
                </a:schemeClr>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GB">
                <a:latin typeface="+mn-lt"/>
                <a:ea typeface="+mn-ea"/>
              </a:endParaRPr>
            </a:p>
          </p:txBody>
        </p:sp>
        <p:sp>
          <p:nvSpPr>
            <p:cNvPr id="10" name="Arc 11">
              <a:extLst>
                <a:ext uri="{FF2B5EF4-FFF2-40B4-BE49-F238E27FC236}">
                  <a16:creationId xmlns:a16="http://schemas.microsoft.com/office/drawing/2014/main" id="{50AD8679-6284-4D44-B6CD-5899571F24AD}"/>
                </a:ext>
              </a:extLst>
            </p:cNvPr>
            <p:cNvSpPr>
              <a:spLocks/>
            </p:cNvSpPr>
            <p:nvPr/>
          </p:nvSpPr>
          <p:spPr bwMode="auto">
            <a:xfrm rot="7967392">
              <a:off x="2082" y="796"/>
              <a:ext cx="303" cy="32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pFill/>
            <a:ln w="63500" cmpd="sng">
              <a:solidFill>
                <a:schemeClr val="tx2">
                  <a:lumMod val="40000"/>
                  <a:lumOff val="60000"/>
                </a:schemeClr>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GB">
                <a:latin typeface="+mn-lt"/>
                <a:ea typeface="+mn-ea"/>
              </a:endParaRPr>
            </a:p>
          </p:txBody>
        </p:sp>
        <p:sp>
          <p:nvSpPr>
            <p:cNvPr id="11" name="Arc 12">
              <a:extLst>
                <a:ext uri="{FF2B5EF4-FFF2-40B4-BE49-F238E27FC236}">
                  <a16:creationId xmlns:a16="http://schemas.microsoft.com/office/drawing/2014/main" id="{7EFA0486-6DCF-D447-9625-EB41F49D47A6}"/>
                </a:ext>
              </a:extLst>
            </p:cNvPr>
            <p:cNvSpPr>
              <a:spLocks/>
            </p:cNvSpPr>
            <p:nvPr/>
          </p:nvSpPr>
          <p:spPr bwMode="auto">
            <a:xfrm rot="7967392">
              <a:off x="2528" y="794"/>
              <a:ext cx="303" cy="32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pFill/>
            <a:ln w="63500" cmpd="sng">
              <a:solidFill>
                <a:schemeClr val="tx2">
                  <a:lumMod val="40000"/>
                  <a:lumOff val="60000"/>
                </a:schemeClr>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GB">
                <a:latin typeface="+mn-lt"/>
                <a:ea typeface="+mn-ea"/>
              </a:endParaRPr>
            </a:p>
          </p:txBody>
        </p:sp>
        <p:sp>
          <p:nvSpPr>
            <p:cNvPr id="12" name="Arc 13">
              <a:extLst>
                <a:ext uri="{FF2B5EF4-FFF2-40B4-BE49-F238E27FC236}">
                  <a16:creationId xmlns:a16="http://schemas.microsoft.com/office/drawing/2014/main" id="{7536B6BB-7746-FA4B-A28D-DA43FB7E3F2A}"/>
                </a:ext>
              </a:extLst>
            </p:cNvPr>
            <p:cNvSpPr>
              <a:spLocks/>
            </p:cNvSpPr>
            <p:nvPr/>
          </p:nvSpPr>
          <p:spPr bwMode="auto">
            <a:xfrm rot="7967392">
              <a:off x="2983" y="788"/>
              <a:ext cx="303" cy="32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pFill/>
            <a:ln w="63500" cmpd="sng">
              <a:solidFill>
                <a:schemeClr val="tx2">
                  <a:lumMod val="40000"/>
                  <a:lumOff val="60000"/>
                </a:schemeClr>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GB">
                <a:latin typeface="+mn-lt"/>
                <a:ea typeface="+mn-ea"/>
              </a:endParaRPr>
            </a:p>
          </p:txBody>
        </p:sp>
        <p:sp>
          <p:nvSpPr>
            <p:cNvPr id="13" name="Arc 14">
              <a:extLst>
                <a:ext uri="{FF2B5EF4-FFF2-40B4-BE49-F238E27FC236}">
                  <a16:creationId xmlns:a16="http://schemas.microsoft.com/office/drawing/2014/main" id="{315D5A4F-5934-9C4B-8AE7-97F13726BE5C}"/>
                </a:ext>
              </a:extLst>
            </p:cNvPr>
            <p:cNvSpPr>
              <a:spLocks/>
            </p:cNvSpPr>
            <p:nvPr/>
          </p:nvSpPr>
          <p:spPr bwMode="auto">
            <a:xfrm rot="7967392">
              <a:off x="3429" y="786"/>
              <a:ext cx="303" cy="32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pFill/>
            <a:ln w="63500" cmpd="sng">
              <a:solidFill>
                <a:schemeClr val="tx2">
                  <a:lumMod val="40000"/>
                  <a:lumOff val="60000"/>
                </a:schemeClr>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GB">
                <a:latin typeface="+mn-lt"/>
                <a:ea typeface="+mn-ea"/>
              </a:endParaRPr>
            </a:p>
          </p:txBody>
        </p:sp>
        <p:sp>
          <p:nvSpPr>
            <p:cNvPr id="14" name="Arc 15">
              <a:extLst>
                <a:ext uri="{FF2B5EF4-FFF2-40B4-BE49-F238E27FC236}">
                  <a16:creationId xmlns:a16="http://schemas.microsoft.com/office/drawing/2014/main" id="{1B232C1E-EBB1-354B-B7C7-3B3BC986BDCC}"/>
                </a:ext>
              </a:extLst>
            </p:cNvPr>
            <p:cNvSpPr>
              <a:spLocks/>
            </p:cNvSpPr>
            <p:nvPr/>
          </p:nvSpPr>
          <p:spPr bwMode="auto">
            <a:xfrm rot="7967392">
              <a:off x="3879" y="779"/>
              <a:ext cx="303" cy="33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pFill/>
            <a:ln w="63500" cmpd="sng">
              <a:solidFill>
                <a:schemeClr val="tx2">
                  <a:lumMod val="40000"/>
                  <a:lumOff val="60000"/>
                </a:schemeClr>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GB">
                <a:latin typeface="+mn-lt"/>
                <a:ea typeface="+mn-ea"/>
              </a:endParaRPr>
            </a:p>
          </p:txBody>
        </p:sp>
        <p:sp>
          <p:nvSpPr>
            <p:cNvPr id="15" name="Arc 16">
              <a:extLst>
                <a:ext uri="{FF2B5EF4-FFF2-40B4-BE49-F238E27FC236}">
                  <a16:creationId xmlns:a16="http://schemas.microsoft.com/office/drawing/2014/main" id="{5C5B20FC-86E7-5A49-B9CA-90886184087C}"/>
                </a:ext>
              </a:extLst>
            </p:cNvPr>
            <p:cNvSpPr>
              <a:spLocks/>
            </p:cNvSpPr>
            <p:nvPr/>
          </p:nvSpPr>
          <p:spPr bwMode="auto">
            <a:xfrm rot="7967392">
              <a:off x="4325" y="777"/>
              <a:ext cx="303" cy="33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pFill/>
            <a:ln w="63500" cmpd="sng">
              <a:solidFill>
                <a:schemeClr val="tx2">
                  <a:lumMod val="40000"/>
                  <a:lumOff val="60000"/>
                </a:schemeClr>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GB">
                <a:latin typeface="+mn-lt"/>
                <a:ea typeface="+mn-ea"/>
              </a:endParaRPr>
            </a:p>
          </p:txBody>
        </p:sp>
      </p:grpSp>
      <p:sp>
        <p:nvSpPr>
          <p:cNvPr id="16" name="TextBox 15">
            <a:extLst>
              <a:ext uri="{FF2B5EF4-FFF2-40B4-BE49-F238E27FC236}">
                <a16:creationId xmlns:a16="http://schemas.microsoft.com/office/drawing/2014/main" id="{3F7E1630-0940-644C-9F3F-8AB8F116EA85}"/>
              </a:ext>
            </a:extLst>
          </p:cNvPr>
          <p:cNvSpPr txBox="1"/>
          <p:nvPr/>
        </p:nvSpPr>
        <p:spPr>
          <a:xfrm>
            <a:off x="7343667" y="1517940"/>
            <a:ext cx="1243153" cy="461665"/>
          </a:xfrm>
          <a:prstGeom prst="rect">
            <a:avLst/>
          </a:prstGeom>
          <a:noFill/>
        </p:spPr>
        <p:txBody>
          <a:bodyPr wrap="square" rtlCol="0">
            <a:spAutoFit/>
          </a:bodyPr>
          <a:lstStyle/>
          <a:p>
            <a:pPr algn="ctr"/>
            <a:endParaRPr lang="en-GB" sz="800" b="1" dirty="0">
              <a:solidFill>
                <a:schemeClr val="bg1"/>
              </a:solidFill>
            </a:endParaRPr>
          </a:p>
          <a:p>
            <a:pPr algn="ctr"/>
            <a:r>
              <a:rPr lang="en-GB" sz="800" b="1" dirty="0">
                <a:solidFill>
                  <a:schemeClr val="bg1"/>
                </a:solidFill>
              </a:rPr>
              <a:t>Social and </a:t>
            </a:r>
          </a:p>
          <a:p>
            <a:pPr algn="ctr"/>
            <a:r>
              <a:rPr lang="en-GB" sz="800" b="1" dirty="0">
                <a:solidFill>
                  <a:schemeClr val="bg1"/>
                </a:solidFill>
              </a:rPr>
              <a:t>everyday language</a:t>
            </a:r>
          </a:p>
        </p:txBody>
      </p:sp>
      <p:sp>
        <p:nvSpPr>
          <p:cNvPr id="17" name="TextBox 16">
            <a:extLst>
              <a:ext uri="{FF2B5EF4-FFF2-40B4-BE49-F238E27FC236}">
                <a16:creationId xmlns:a16="http://schemas.microsoft.com/office/drawing/2014/main" id="{584DBF59-6824-9840-A76F-89BA0333BF37}"/>
              </a:ext>
            </a:extLst>
          </p:cNvPr>
          <p:cNvSpPr txBox="1"/>
          <p:nvPr/>
        </p:nvSpPr>
        <p:spPr>
          <a:xfrm>
            <a:off x="7304153" y="2246499"/>
            <a:ext cx="1243153" cy="461665"/>
          </a:xfrm>
          <a:prstGeom prst="rect">
            <a:avLst/>
          </a:prstGeom>
          <a:noFill/>
        </p:spPr>
        <p:txBody>
          <a:bodyPr wrap="square" rtlCol="0">
            <a:spAutoFit/>
          </a:bodyPr>
          <a:lstStyle/>
          <a:p>
            <a:pPr algn="ctr"/>
            <a:endParaRPr lang="en-GB" sz="800" b="1" dirty="0">
              <a:solidFill>
                <a:schemeClr val="bg1"/>
              </a:solidFill>
            </a:endParaRPr>
          </a:p>
          <a:p>
            <a:pPr algn="ctr"/>
            <a:r>
              <a:rPr lang="en-GB" sz="800" b="1" dirty="0">
                <a:solidFill>
                  <a:schemeClr val="bg1"/>
                </a:solidFill>
              </a:rPr>
              <a:t>Cognitive and academic language</a:t>
            </a:r>
          </a:p>
        </p:txBody>
      </p:sp>
    </p:spTree>
    <p:extLst>
      <p:ext uri="{BB962C8B-B14F-4D97-AF65-F5344CB8AC3E}">
        <p14:creationId xmlns:p14="http://schemas.microsoft.com/office/powerpoint/2010/main" val="4027547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28650" y="283368"/>
            <a:ext cx="7773169" cy="719138"/>
          </a:xfrm>
        </p:spPr>
        <p:txBody>
          <a:bodyPr>
            <a:normAutofit fontScale="90000"/>
          </a:bodyPr>
          <a:lstStyle/>
          <a:p>
            <a:r>
              <a:rPr lang="en-GB" dirty="0">
                <a:solidFill>
                  <a:schemeClr val="tx1"/>
                </a:solidFill>
              </a:rPr>
              <a:t>Information Gathering Process</a:t>
            </a:r>
          </a:p>
        </p:txBody>
      </p:sp>
      <p:sp>
        <p:nvSpPr>
          <p:cNvPr id="39939" name="Rectangle 3"/>
          <p:cNvSpPr>
            <a:spLocks noGrp="1" noChangeArrowheads="1"/>
          </p:cNvSpPr>
          <p:nvPr>
            <p:ph idx="1"/>
          </p:nvPr>
        </p:nvSpPr>
        <p:spPr>
          <a:xfrm>
            <a:off x="318655" y="1257300"/>
            <a:ext cx="8534400" cy="4919663"/>
          </a:xfrm>
        </p:spPr>
        <p:txBody>
          <a:bodyPr/>
          <a:lstStyle/>
          <a:p>
            <a:pPr marL="0" indent="0">
              <a:buNone/>
            </a:pPr>
            <a:r>
              <a:rPr lang="en-US" dirty="0"/>
              <a:t>How much information is gathered on admission?</a:t>
            </a:r>
          </a:p>
          <a:p>
            <a:pPr marL="0" indent="0">
              <a:lnSpc>
                <a:spcPct val="150000"/>
              </a:lnSpc>
              <a:buNone/>
            </a:pPr>
            <a:r>
              <a:rPr lang="en-US" dirty="0"/>
              <a:t>In the book/on CD:</a:t>
            </a:r>
          </a:p>
          <a:p>
            <a:pPr>
              <a:lnSpc>
                <a:spcPct val="150000"/>
              </a:lnSpc>
              <a:buFont typeface="Arial" pitchFamily="34" charset="0"/>
              <a:buChar char="•"/>
            </a:pPr>
            <a:r>
              <a:rPr lang="en-US" dirty="0"/>
              <a:t>Context Sheet 						</a:t>
            </a:r>
          </a:p>
          <a:p>
            <a:pPr>
              <a:lnSpc>
                <a:spcPct val="150000"/>
              </a:lnSpc>
              <a:buFont typeface="Arial" pitchFamily="34" charset="0"/>
              <a:buChar char="•"/>
            </a:pPr>
            <a:r>
              <a:rPr lang="en-US" dirty="0"/>
              <a:t>Proforma for Class Teacher Information	</a:t>
            </a:r>
          </a:p>
          <a:p>
            <a:pPr>
              <a:lnSpc>
                <a:spcPct val="150000"/>
              </a:lnSpc>
              <a:buFont typeface="Arial" pitchFamily="34" charset="0"/>
              <a:buChar char="•"/>
            </a:pPr>
            <a:r>
              <a:rPr lang="en-GB" dirty="0"/>
              <a:t>Proforma for Parental Interview	</a:t>
            </a:r>
            <a:r>
              <a:rPr lang="en-GB" sz="2400" b="1" dirty="0"/>
              <a:t>		</a:t>
            </a:r>
            <a:r>
              <a:rPr lang="en-GB" dirty="0"/>
              <a:t>				</a:t>
            </a:r>
          </a:p>
        </p:txBody>
      </p:sp>
      <p:pic>
        <p:nvPicPr>
          <p:cNvPr id="5" name="Picture 4">
            <a:extLst>
              <a:ext uri="{FF2B5EF4-FFF2-40B4-BE49-F238E27FC236}">
                <a16:creationId xmlns:a16="http://schemas.microsoft.com/office/drawing/2014/main" id="{034817C2-5C7A-AE4E-9BE3-2A966DF9E53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3000" contrast="7000"/>
                    </a14:imgEffect>
                  </a14:imgLayer>
                </a14:imgProps>
              </a:ext>
            </a:extLst>
          </a:blip>
          <a:stretch>
            <a:fillRect/>
          </a:stretch>
        </p:blipFill>
        <p:spPr>
          <a:xfrm rot="6415101">
            <a:off x="6553388" y="4974284"/>
            <a:ext cx="1889997" cy="1417498"/>
          </a:xfrm>
          <a:prstGeom prst="rect">
            <a:avLst/>
          </a:prstGeom>
        </p:spPr>
      </p:pic>
    </p:spTree>
    <p:extLst>
      <p:ext uri="{BB962C8B-B14F-4D97-AF65-F5344CB8AC3E}">
        <p14:creationId xmlns:p14="http://schemas.microsoft.com/office/powerpoint/2010/main" val="4024833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28650" y="214312"/>
            <a:ext cx="7886700" cy="1143433"/>
          </a:xfrm>
        </p:spPr>
        <p:txBody>
          <a:bodyPr/>
          <a:lstStyle/>
          <a:p>
            <a:pPr algn="ctr"/>
            <a:r>
              <a:rPr lang="en-GB" dirty="0">
                <a:solidFill>
                  <a:schemeClr val="tx1"/>
                </a:solidFill>
              </a:rPr>
              <a:t>Before the Assessment</a:t>
            </a:r>
          </a:p>
        </p:txBody>
      </p:sp>
      <p:sp>
        <p:nvSpPr>
          <p:cNvPr id="46083" name="Rectangle 3"/>
          <p:cNvSpPr>
            <a:spLocks noGrp="1" noChangeArrowheads="1"/>
          </p:cNvSpPr>
          <p:nvPr>
            <p:ph idx="1"/>
          </p:nvPr>
        </p:nvSpPr>
        <p:spPr>
          <a:xfrm>
            <a:off x="825547" y="1539875"/>
            <a:ext cx="7850188" cy="3778250"/>
          </a:xfrm>
        </p:spPr>
        <p:txBody>
          <a:bodyPr>
            <a:normAutofit fontScale="70000" lnSpcReduction="20000"/>
          </a:bodyPr>
          <a:lstStyle/>
          <a:p>
            <a:pPr>
              <a:lnSpc>
                <a:spcPct val="150000"/>
              </a:lnSpc>
              <a:buFont typeface="Arial" pitchFamily="34" charset="0"/>
              <a:buChar char="•"/>
            </a:pPr>
            <a:r>
              <a:rPr lang="en-GB" dirty="0"/>
              <a:t>Formulate questions relevant to the resources</a:t>
            </a:r>
          </a:p>
          <a:p>
            <a:pPr>
              <a:lnSpc>
                <a:spcPct val="150000"/>
              </a:lnSpc>
              <a:buFont typeface="Arial" pitchFamily="34" charset="0"/>
              <a:buChar char="•"/>
            </a:pPr>
            <a:r>
              <a:rPr lang="en-GB" dirty="0"/>
              <a:t>Select culturally appropriate pictures</a:t>
            </a:r>
          </a:p>
          <a:p>
            <a:pPr>
              <a:lnSpc>
                <a:spcPct val="150000"/>
              </a:lnSpc>
              <a:buFont typeface="Arial" pitchFamily="34" charset="0"/>
              <a:buChar char="•"/>
            </a:pPr>
            <a:r>
              <a:rPr lang="en-GB" dirty="0"/>
              <a:t>Allow the Interpreter time to become familiar with the pack and ask any questions</a:t>
            </a:r>
          </a:p>
          <a:p>
            <a:pPr>
              <a:lnSpc>
                <a:spcPct val="150000"/>
              </a:lnSpc>
              <a:buFont typeface="Arial" pitchFamily="34" charset="0"/>
              <a:buChar char="•"/>
            </a:pPr>
            <a:r>
              <a:rPr lang="en-GB" dirty="0"/>
              <a:t>Ask the interpreter to distinguish between and note an inability to do the task and an inability to produce the language.</a:t>
            </a:r>
          </a:p>
          <a:p>
            <a:pPr>
              <a:lnSpc>
                <a:spcPct val="150000"/>
              </a:lnSpc>
              <a:buFont typeface="Arial" pitchFamily="34" charset="0"/>
              <a:buChar char="•"/>
            </a:pPr>
            <a:r>
              <a:rPr lang="en-GB" dirty="0"/>
              <a:t>Decide how you are going to record observations</a:t>
            </a:r>
          </a:p>
        </p:txBody>
      </p:sp>
      <p:pic>
        <p:nvPicPr>
          <p:cNvPr id="5" name="Picture 4">
            <a:extLst>
              <a:ext uri="{FF2B5EF4-FFF2-40B4-BE49-F238E27FC236}">
                <a16:creationId xmlns:a16="http://schemas.microsoft.com/office/drawing/2014/main" id="{B93C0579-BF9F-4540-A966-D4983DCF442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3000" contrast="7000"/>
                    </a14:imgEffect>
                  </a14:imgLayer>
                </a14:imgProps>
              </a:ext>
            </a:extLst>
          </a:blip>
          <a:stretch>
            <a:fillRect/>
          </a:stretch>
        </p:blipFill>
        <p:spPr>
          <a:xfrm rot="5400000">
            <a:off x="3599804" y="5146767"/>
            <a:ext cx="1747037" cy="1310278"/>
          </a:xfrm>
          <a:prstGeom prst="rect">
            <a:avLst/>
          </a:prstGeom>
        </p:spPr>
      </p:pic>
    </p:spTree>
    <p:extLst>
      <p:ext uri="{BB962C8B-B14F-4D97-AF65-F5344CB8AC3E}">
        <p14:creationId xmlns:p14="http://schemas.microsoft.com/office/powerpoint/2010/main" val="2622678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135546" y="190811"/>
            <a:ext cx="7342188" cy="944804"/>
          </a:xfrm>
        </p:spPr>
        <p:txBody>
          <a:bodyPr>
            <a:normAutofit/>
          </a:bodyPr>
          <a:lstStyle/>
          <a:p>
            <a:pPr algn="ctr"/>
            <a:r>
              <a:rPr lang="en-GB" dirty="0">
                <a:solidFill>
                  <a:schemeClr val="tx1"/>
                </a:solidFill>
              </a:rPr>
              <a:t>The Assessment Process</a:t>
            </a:r>
          </a:p>
        </p:txBody>
      </p:sp>
      <p:sp>
        <p:nvSpPr>
          <p:cNvPr id="48131" name="Rectangle 3"/>
          <p:cNvSpPr>
            <a:spLocks noGrp="1" noChangeArrowheads="1"/>
          </p:cNvSpPr>
          <p:nvPr>
            <p:ph idx="1"/>
          </p:nvPr>
        </p:nvSpPr>
        <p:spPr>
          <a:xfrm>
            <a:off x="457200" y="1166019"/>
            <a:ext cx="8229600" cy="5348312"/>
          </a:xfrm>
        </p:spPr>
        <p:txBody>
          <a:bodyPr>
            <a:normAutofit fontScale="70000" lnSpcReduction="20000"/>
          </a:bodyPr>
          <a:lstStyle/>
          <a:p>
            <a:pPr>
              <a:lnSpc>
                <a:spcPct val="150000"/>
              </a:lnSpc>
              <a:buFont typeface="Arial" pitchFamily="34" charset="0"/>
              <a:buChar char="•"/>
            </a:pPr>
            <a:r>
              <a:rPr lang="en-GB" sz="3400" dirty="0"/>
              <a:t>Put the child at ease</a:t>
            </a:r>
          </a:p>
          <a:p>
            <a:pPr>
              <a:lnSpc>
                <a:spcPct val="150000"/>
              </a:lnSpc>
              <a:buFont typeface="Arial" pitchFamily="34" charset="0"/>
              <a:buChar char="•"/>
            </a:pPr>
            <a:r>
              <a:rPr lang="en-GB" sz="3400" dirty="0"/>
              <a:t>Don’t tell them that it is wrong – you can explain the answer if they appear to be anxious</a:t>
            </a:r>
          </a:p>
          <a:p>
            <a:pPr>
              <a:lnSpc>
                <a:spcPct val="150000"/>
              </a:lnSpc>
              <a:buFont typeface="Arial" pitchFamily="34" charset="0"/>
              <a:buChar char="•"/>
            </a:pPr>
            <a:r>
              <a:rPr lang="en-GB" sz="3400" dirty="0"/>
              <a:t>Be aware of your body language</a:t>
            </a:r>
          </a:p>
          <a:p>
            <a:pPr>
              <a:lnSpc>
                <a:spcPct val="150000"/>
              </a:lnSpc>
            </a:pPr>
            <a:r>
              <a:rPr lang="en-GB" sz="3400" dirty="0"/>
              <a:t>Note child’s responses as go along </a:t>
            </a:r>
          </a:p>
          <a:p>
            <a:pPr>
              <a:lnSpc>
                <a:spcPct val="150000"/>
              </a:lnSpc>
            </a:pPr>
            <a:r>
              <a:rPr lang="en-GB" sz="3400" dirty="0"/>
              <a:t>Accurate interpretation is essential, both for the child and the teacher – be aware of what the question is assessing</a:t>
            </a:r>
          </a:p>
          <a:p>
            <a:pPr>
              <a:lnSpc>
                <a:spcPct val="150000"/>
              </a:lnSpc>
            </a:pPr>
            <a:r>
              <a:rPr lang="en-GB" sz="3400" dirty="0"/>
              <a:t>Record direct speech for evidence</a:t>
            </a:r>
          </a:p>
          <a:p>
            <a:pPr>
              <a:lnSpc>
                <a:spcPct val="150000"/>
              </a:lnSpc>
            </a:pPr>
            <a:r>
              <a:rPr lang="en-GB" sz="3400" dirty="0"/>
              <a:t>Interpreter needs to explain dialectal features to the teacher</a:t>
            </a:r>
          </a:p>
          <a:p>
            <a:pPr>
              <a:lnSpc>
                <a:spcPct val="150000"/>
              </a:lnSpc>
              <a:buFont typeface="Arial" pitchFamily="34" charset="0"/>
              <a:buChar char="•"/>
            </a:pPr>
            <a:endParaRPr lang="en-GB" dirty="0"/>
          </a:p>
          <a:p>
            <a:endParaRPr lang="en-GB" b="1" dirty="0"/>
          </a:p>
        </p:txBody>
      </p:sp>
    </p:spTree>
    <p:extLst>
      <p:ext uri="{BB962C8B-B14F-4D97-AF65-F5344CB8AC3E}">
        <p14:creationId xmlns:p14="http://schemas.microsoft.com/office/powerpoint/2010/main" val="978058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274321"/>
            <a:ext cx="8042276" cy="737460"/>
          </a:xfrm>
          <a:solidFill>
            <a:schemeClr val="bg1"/>
          </a:solidFill>
          <a:ln>
            <a:solidFill>
              <a:schemeClr val="tx1"/>
            </a:solidFill>
          </a:ln>
        </p:spPr>
        <p:txBody>
          <a:bodyPr/>
          <a:lstStyle/>
          <a:p>
            <a:r>
              <a:rPr lang="en-US" sz="3600" dirty="0"/>
              <a:t>EAL and/or SEND?</a:t>
            </a:r>
          </a:p>
        </p:txBody>
      </p:sp>
      <p:sp>
        <p:nvSpPr>
          <p:cNvPr id="3" name="Content Placeholder 2"/>
          <p:cNvSpPr>
            <a:spLocks noGrp="1"/>
          </p:cNvSpPr>
          <p:nvPr>
            <p:ph idx="1"/>
          </p:nvPr>
        </p:nvSpPr>
        <p:spPr>
          <a:xfrm>
            <a:off x="549275" y="1123406"/>
            <a:ext cx="8042276" cy="5460273"/>
          </a:xfrm>
        </p:spPr>
        <p:txBody>
          <a:bodyPr>
            <a:normAutofit fontScale="47500" lnSpcReduction="20000"/>
          </a:bodyPr>
          <a:lstStyle/>
          <a:p>
            <a:pPr marL="0" indent="0">
              <a:lnSpc>
                <a:spcPct val="120000"/>
              </a:lnSpc>
              <a:spcBef>
                <a:spcPts val="800"/>
              </a:spcBef>
              <a:buNone/>
              <a:tabLst>
                <a:tab pos="576263" algn="l"/>
                <a:tab pos="795338" algn="l"/>
              </a:tabLst>
            </a:pPr>
            <a:r>
              <a:rPr lang="en-GB" sz="4500" dirty="0"/>
              <a:t>What do we know?</a:t>
            </a:r>
          </a:p>
          <a:p>
            <a:pPr marL="335113" indent="-349200">
              <a:lnSpc>
                <a:spcPct val="120000"/>
              </a:lnSpc>
              <a:spcBef>
                <a:spcPts val="800"/>
              </a:spcBef>
              <a:tabLst>
                <a:tab pos="576263" algn="l"/>
                <a:tab pos="795338" algn="l"/>
              </a:tabLst>
            </a:pPr>
            <a:r>
              <a:rPr lang="en-GB" sz="4500" dirty="0"/>
              <a:t>Pupils with EAL should represent the same proportion of pupils with SEND as the rest of the school population.</a:t>
            </a:r>
          </a:p>
          <a:p>
            <a:pPr marL="335113" indent="-349200">
              <a:lnSpc>
                <a:spcPct val="120000"/>
              </a:lnSpc>
              <a:spcBef>
                <a:spcPts val="800"/>
              </a:spcBef>
              <a:tabLst>
                <a:tab pos="576263" algn="l"/>
                <a:tab pos="795338" algn="l"/>
              </a:tabLst>
            </a:pPr>
            <a:r>
              <a:rPr lang="en-GB" sz="4500" dirty="0"/>
              <a:t>There can be over-representation in certain categories: there is no reason why the prevalence of speech and language issues should be different for pupils with EAL, as opposed to English first language pupils. </a:t>
            </a:r>
          </a:p>
          <a:p>
            <a:pPr marL="0" indent="0">
              <a:lnSpc>
                <a:spcPct val="120000"/>
              </a:lnSpc>
              <a:spcBef>
                <a:spcPts val="800"/>
              </a:spcBef>
              <a:buNone/>
              <a:tabLst>
                <a:tab pos="576263" algn="l"/>
                <a:tab pos="795338" algn="l"/>
              </a:tabLst>
            </a:pPr>
            <a:r>
              <a:rPr lang="en-GB" sz="4500" dirty="0"/>
              <a:t>When considering whether a pupil with EAL also has SEND, there are two issues to be aware of:</a:t>
            </a:r>
          </a:p>
          <a:p>
            <a:pPr>
              <a:lnSpc>
                <a:spcPct val="120000"/>
              </a:lnSpc>
              <a:spcBef>
                <a:spcPts val="800"/>
              </a:spcBef>
              <a:tabLst>
                <a:tab pos="576263" algn="l"/>
                <a:tab pos="795338" algn="l"/>
              </a:tabLst>
            </a:pPr>
            <a:r>
              <a:rPr lang="en-GB" sz="4500" dirty="0"/>
              <a:t>Diagnosing a pupil as having a special need that does not exist</a:t>
            </a:r>
          </a:p>
          <a:p>
            <a:pPr>
              <a:lnSpc>
                <a:spcPct val="120000"/>
              </a:lnSpc>
              <a:spcBef>
                <a:spcPts val="800"/>
              </a:spcBef>
              <a:tabLst>
                <a:tab pos="576263" algn="l"/>
                <a:tab pos="795338" algn="l"/>
              </a:tabLst>
            </a:pPr>
            <a:r>
              <a:rPr lang="en-GB" sz="4500" dirty="0"/>
              <a:t>Missing a special need by attributing slow progress or difficulties to the development of EAL</a:t>
            </a:r>
          </a:p>
          <a:p>
            <a:pPr marL="0" indent="0">
              <a:lnSpc>
                <a:spcPct val="120000"/>
              </a:lnSpc>
              <a:spcBef>
                <a:spcPts val="800"/>
              </a:spcBef>
              <a:buNone/>
              <a:tabLst>
                <a:tab pos="576263" algn="l"/>
                <a:tab pos="795338" algn="l"/>
              </a:tabLst>
            </a:pPr>
            <a:br>
              <a:rPr lang="en-GB" dirty="0"/>
            </a:br>
            <a:endParaRPr lang="en-US" dirty="0"/>
          </a:p>
          <a:p>
            <a:pPr marL="11113" indent="0">
              <a:spcBef>
                <a:spcPts val="800"/>
              </a:spcBef>
              <a:buNone/>
              <a:tabLst>
                <a:tab pos="576263" algn="l"/>
                <a:tab pos="795338" algn="l"/>
              </a:tabLst>
            </a:pPr>
            <a:endParaRPr lang="en-US" dirty="0"/>
          </a:p>
          <a:p>
            <a:pPr marL="11113" indent="0">
              <a:spcBef>
                <a:spcPts val="800"/>
              </a:spcBef>
              <a:buNone/>
              <a:tabLst>
                <a:tab pos="576263" algn="l"/>
                <a:tab pos="795338" algn="l"/>
              </a:tabLst>
            </a:pPr>
            <a:endParaRPr lang="en-US" dirty="0"/>
          </a:p>
          <a:p>
            <a:pPr marL="354013">
              <a:spcBef>
                <a:spcPts val="800"/>
              </a:spcBef>
              <a:tabLst>
                <a:tab pos="576263" algn="l"/>
                <a:tab pos="795338" algn="l"/>
              </a:tabLst>
            </a:pPr>
            <a:endParaRPr lang="en-US" dirty="0"/>
          </a:p>
        </p:txBody>
      </p:sp>
    </p:spTree>
    <p:extLst>
      <p:ext uri="{BB962C8B-B14F-4D97-AF65-F5344CB8AC3E}">
        <p14:creationId xmlns:p14="http://schemas.microsoft.com/office/powerpoint/2010/main" val="6177729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00906" y="193700"/>
            <a:ext cx="7342188" cy="965200"/>
          </a:xfrm>
        </p:spPr>
        <p:txBody>
          <a:bodyPr>
            <a:normAutofit/>
          </a:bodyPr>
          <a:lstStyle/>
          <a:p>
            <a:pPr algn="ctr"/>
            <a:r>
              <a:rPr lang="en-GB" dirty="0"/>
              <a:t>The Role of the Interpreter</a:t>
            </a:r>
          </a:p>
        </p:txBody>
      </p:sp>
      <p:sp>
        <p:nvSpPr>
          <p:cNvPr id="43011" name="Rectangle 3"/>
          <p:cNvSpPr>
            <a:spLocks noGrp="1" noChangeArrowheads="1"/>
          </p:cNvSpPr>
          <p:nvPr>
            <p:ph idx="1"/>
          </p:nvPr>
        </p:nvSpPr>
        <p:spPr>
          <a:xfrm>
            <a:off x="503548" y="1365262"/>
            <a:ext cx="8136903" cy="4127475"/>
          </a:xfrm>
        </p:spPr>
        <p:txBody>
          <a:bodyPr>
            <a:normAutofit/>
          </a:bodyPr>
          <a:lstStyle/>
          <a:p>
            <a:pPr marL="457200" indent="-457200">
              <a:lnSpc>
                <a:spcPct val="125000"/>
              </a:lnSpc>
              <a:buFont typeface="Arial" pitchFamily="34" charset="0"/>
              <a:buChar char="•"/>
            </a:pPr>
            <a:r>
              <a:rPr lang="en-GB" sz="2400" dirty="0"/>
              <a:t>DO NOT USE ENGLISH</a:t>
            </a:r>
          </a:p>
          <a:p>
            <a:pPr marL="457200" indent="-457200">
              <a:lnSpc>
                <a:spcPct val="125000"/>
              </a:lnSpc>
              <a:buFont typeface="Arial" pitchFamily="34" charset="0"/>
              <a:buChar char="•"/>
            </a:pPr>
            <a:r>
              <a:rPr lang="en-GB" sz="2400" dirty="0"/>
              <a:t>Note dialectal features</a:t>
            </a:r>
          </a:p>
          <a:p>
            <a:pPr marL="457200" indent="-457200">
              <a:lnSpc>
                <a:spcPct val="125000"/>
              </a:lnSpc>
              <a:buFont typeface="Arial" pitchFamily="34" charset="0"/>
              <a:buChar char="•"/>
            </a:pPr>
            <a:r>
              <a:rPr lang="en-GB" sz="2400" dirty="0"/>
              <a:t>Note code-switching and code-mixing</a:t>
            </a:r>
          </a:p>
          <a:p>
            <a:pPr marL="457200" indent="-457200">
              <a:lnSpc>
                <a:spcPct val="125000"/>
              </a:lnSpc>
              <a:buFont typeface="Arial" pitchFamily="34" charset="0"/>
              <a:buChar char="•"/>
            </a:pPr>
            <a:r>
              <a:rPr lang="en-GB" sz="2400" dirty="0"/>
              <a:t>Note behaviour of the child during the assessment </a:t>
            </a:r>
          </a:p>
          <a:p>
            <a:pPr marL="457200" indent="-457200">
              <a:lnSpc>
                <a:spcPct val="125000"/>
              </a:lnSpc>
              <a:buFont typeface="Arial" pitchFamily="34" charset="0"/>
              <a:buChar char="•"/>
            </a:pPr>
            <a:r>
              <a:rPr lang="en-GB" sz="2400" dirty="0"/>
              <a:t>Explain any cultural issues that may affect the assessment</a:t>
            </a:r>
          </a:p>
          <a:p>
            <a:pPr marL="457200" indent="-457200">
              <a:lnSpc>
                <a:spcPct val="125000"/>
              </a:lnSpc>
              <a:buFont typeface="Arial" pitchFamily="34" charset="0"/>
              <a:buChar char="•"/>
            </a:pPr>
            <a:r>
              <a:rPr lang="en-GB" sz="2400" dirty="0"/>
              <a:t>Remember:  If the child does not have age-appropriate proficiency in the first language, this could be a result of subtractive bilingualism.</a:t>
            </a:r>
          </a:p>
        </p:txBody>
      </p:sp>
      <p:pic>
        <p:nvPicPr>
          <p:cNvPr id="4" name="Picture 3">
            <a:extLst>
              <a:ext uri="{FF2B5EF4-FFF2-40B4-BE49-F238E27FC236}">
                <a16:creationId xmlns:a16="http://schemas.microsoft.com/office/drawing/2014/main" id="{99E54B04-59F3-8F47-84D1-86B0FA0A84B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3000" contrast="7000"/>
                    </a14:imgEffect>
                  </a14:imgLayer>
                </a14:imgProps>
              </a:ext>
            </a:extLst>
          </a:blip>
          <a:stretch>
            <a:fillRect/>
          </a:stretch>
        </p:blipFill>
        <p:spPr>
          <a:xfrm rot="6415101">
            <a:off x="7029503" y="5459488"/>
            <a:ext cx="1639225" cy="1229419"/>
          </a:xfrm>
          <a:prstGeom prst="rect">
            <a:avLst/>
          </a:prstGeom>
        </p:spPr>
      </p:pic>
    </p:spTree>
    <p:extLst>
      <p:ext uri="{BB962C8B-B14F-4D97-AF65-F5344CB8AC3E}">
        <p14:creationId xmlns:p14="http://schemas.microsoft.com/office/powerpoint/2010/main" val="1745780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879950" y="97631"/>
            <a:ext cx="7342188" cy="719138"/>
          </a:xfrm>
        </p:spPr>
        <p:txBody>
          <a:bodyPr>
            <a:normAutofit fontScale="90000"/>
          </a:bodyPr>
          <a:lstStyle/>
          <a:p>
            <a:pPr algn="ctr"/>
            <a:r>
              <a:rPr lang="en-GB" dirty="0">
                <a:solidFill>
                  <a:schemeClr val="tx1"/>
                </a:solidFill>
              </a:rPr>
              <a:t>Assessment Activities</a:t>
            </a:r>
          </a:p>
        </p:txBody>
      </p:sp>
      <p:sp>
        <p:nvSpPr>
          <p:cNvPr id="36867" name="Rectangle 3"/>
          <p:cNvSpPr>
            <a:spLocks noGrp="1" noChangeArrowheads="1"/>
          </p:cNvSpPr>
          <p:nvPr>
            <p:ph idx="1"/>
          </p:nvPr>
        </p:nvSpPr>
        <p:spPr>
          <a:xfrm>
            <a:off x="284986" y="816769"/>
            <a:ext cx="8532117" cy="6041231"/>
          </a:xfrm>
        </p:spPr>
        <p:txBody>
          <a:bodyPr>
            <a:normAutofit fontScale="92500" lnSpcReduction="20000"/>
          </a:bodyPr>
          <a:lstStyle/>
          <a:p>
            <a:pPr>
              <a:lnSpc>
                <a:spcPct val="120000"/>
              </a:lnSpc>
              <a:buFont typeface="Arial" pitchFamily="34" charset="0"/>
              <a:buChar char="•"/>
            </a:pPr>
            <a:r>
              <a:rPr lang="en-GB" sz="3000" dirty="0"/>
              <a:t>Carefully structured so assess the development of first language – from the use of immediate to more linguistically challenging structures</a:t>
            </a:r>
          </a:p>
          <a:p>
            <a:pPr lvl="1">
              <a:lnSpc>
                <a:spcPct val="120000"/>
              </a:lnSpc>
            </a:pPr>
            <a:r>
              <a:rPr lang="en-GB" sz="2600" dirty="0"/>
              <a:t>Level 1 – naming and describing everyday experiences</a:t>
            </a:r>
          </a:p>
          <a:p>
            <a:pPr lvl="1">
              <a:lnSpc>
                <a:spcPct val="120000"/>
              </a:lnSpc>
            </a:pPr>
            <a:r>
              <a:rPr lang="en-GB" sz="2600" dirty="0"/>
              <a:t>Level 2 – describing more abstract events/positions</a:t>
            </a:r>
          </a:p>
          <a:p>
            <a:pPr lvl="1">
              <a:lnSpc>
                <a:spcPct val="120000"/>
              </a:lnSpc>
            </a:pPr>
            <a:r>
              <a:rPr lang="en-GB" sz="2600" dirty="0"/>
              <a:t>Level 3 – predicting </a:t>
            </a:r>
          </a:p>
          <a:p>
            <a:pPr lvl="1">
              <a:lnSpc>
                <a:spcPct val="120000"/>
              </a:lnSpc>
            </a:pPr>
            <a:r>
              <a:rPr lang="en-GB" sz="2600" dirty="0"/>
              <a:t>Level 4 – hypothesising</a:t>
            </a:r>
          </a:p>
          <a:p>
            <a:pPr>
              <a:lnSpc>
                <a:spcPct val="150000"/>
              </a:lnSpc>
              <a:buFont typeface="Arial" pitchFamily="34" charset="0"/>
              <a:buChar char="•"/>
            </a:pPr>
            <a:r>
              <a:rPr lang="en-GB" sz="3000" dirty="0"/>
              <a:t>Prepositions – both understanding and use</a:t>
            </a:r>
          </a:p>
          <a:p>
            <a:pPr>
              <a:lnSpc>
                <a:spcPct val="150000"/>
              </a:lnSpc>
              <a:buFont typeface="Arial" pitchFamily="34" charset="0"/>
              <a:buChar char="•"/>
            </a:pPr>
            <a:r>
              <a:rPr lang="en-GB" sz="3000" dirty="0"/>
              <a:t>Sequencing</a:t>
            </a:r>
          </a:p>
          <a:p>
            <a:pPr>
              <a:lnSpc>
                <a:spcPct val="150000"/>
              </a:lnSpc>
              <a:buFont typeface="Arial" pitchFamily="34" charset="0"/>
              <a:buChar char="•"/>
            </a:pPr>
            <a:r>
              <a:rPr lang="en-GB" sz="3000" dirty="0"/>
              <a:t>Story retelling and comprehension</a:t>
            </a:r>
          </a:p>
          <a:p>
            <a:pPr>
              <a:lnSpc>
                <a:spcPct val="150000"/>
              </a:lnSpc>
              <a:buFont typeface="Arial" pitchFamily="34" charset="0"/>
              <a:buChar char="•"/>
            </a:pPr>
            <a:r>
              <a:rPr lang="en-GB" sz="3000" dirty="0"/>
              <a:t>Auditory and visual memory</a:t>
            </a:r>
          </a:p>
          <a:p>
            <a:endParaRPr lang="en-GB" dirty="0"/>
          </a:p>
        </p:txBody>
      </p:sp>
      <p:pic>
        <p:nvPicPr>
          <p:cNvPr id="5" name="Picture 4">
            <a:extLst>
              <a:ext uri="{FF2B5EF4-FFF2-40B4-BE49-F238E27FC236}">
                <a16:creationId xmlns:a16="http://schemas.microsoft.com/office/drawing/2014/main" id="{13CE4EBF-8BBE-3141-906D-692BBDAF55F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3000" contrast="7000"/>
                    </a14:imgEffect>
                  </a14:imgLayer>
                </a14:imgProps>
              </a:ext>
            </a:extLst>
          </a:blip>
          <a:stretch>
            <a:fillRect/>
          </a:stretch>
        </p:blipFill>
        <p:spPr>
          <a:xfrm rot="6415101">
            <a:off x="6378136" y="4915760"/>
            <a:ext cx="1916501" cy="1437376"/>
          </a:xfrm>
          <a:prstGeom prst="rect">
            <a:avLst/>
          </a:prstGeom>
        </p:spPr>
      </p:pic>
    </p:spTree>
    <p:extLst>
      <p:ext uri="{BB962C8B-B14F-4D97-AF65-F5344CB8AC3E}">
        <p14:creationId xmlns:p14="http://schemas.microsoft.com/office/powerpoint/2010/main" val="1383822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713" name="Group 305"/>
          <p:cNvGraphicFramePr>
            <a:graphicFrameLocks noGrp="1"/>
          </p:cNvGraphicFramePr>
          <p:nvPr/>
        </p:nvGraphicFramePr>
        <p:xfrm>
          <a:off x="323528" y="620687"/>
          <a:ext cx="8280919" cy="5374172"/>
        </p:xfrm>
        <a:graphic>
          <a:graphicData uri="http://schemas.openxmlformats.org/drawingml/2006/table">
            <a:tbl>
              <a:tblPr/>
              <a:tblGrid>
                <a:gridCol w="6109079">
                  <a:extLst>
                    <a:ext uri="{9D8B030D-6E8A-4147-A177-3AD203B41FA5}">
                      <a16:colId xmlns:a16="http://schemas.microsoft.com/office/drawing/2014/main" val="20000"/>
                    </a:ext>
                  </a:extLst>
                </a:gridCol>
                <a:gridCol w="468968">
                  <a:extLst>
                    <a:ext uri="{9D8B030D-6E8A-4147-A177-3AD203B41FA5}">
                      <a16:colId xmlns:a16="http://schemas.microsoft.com/office/drawing/2014/main" val="20001"/>
                    </a:ext>
                  </a:extLst>
                </a:gridCol>
                <a:gridCol w="508569">
                  <a:extLst>
                    <a:ext uri="{9D8B030D-6E8A-4147-A177-3AD203B41FA5}">
                      <a16:colId xmlns:a16="http://schemas.microsoft.com/office/drawing/2014/main" val="20002"/>
                    </a:ext>
                  </a:extLst>
                </a:gridCol>
                <a:gridCol w="460630">
                  <a:extLst>
                    <a:ext uri="{9D8B030D-6E8A-4147-A177-3AD203B41FA5}">
                      <a16:colId xmlns:a16="http://schemas.microsoft.com/office/drawing/2014/main" val="20003"/>
                    </a:ext>
                  </a:extLst>
                </a:gridCol>
                <a:gridCol w="733673">
                  <a:extLst>
                    <a:ext uri="{9D8B030D-6E8A-4147-A177-3AD203B41FA5}">
                      <a16:colId xmlns:a16="http://schemas.microsoft.com/office/drawing/2014/main" val="20004"/>
                    </a:ext>
                  </a:extLst>
                </a:gridCol>
              </a:tblGrid>
              <a:tr h="247145">
                <a:tc gridSpan="5">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400" b="1" i="0" u="none" strike="noStrike" cap="none" normalizeH="0" baseline="0" dirty="0">
                          <a:ln>
                            <a:noFill/>
                          </a:ln>
                          <a:solidFill>
                            <a:schemeClr val="tx1"/>
                          </a:solidFill>
                          <a:effectLst/>
                          <a:latin typeface="Arial" charset="0"/>
                          <a:cs typeface="Times New Roman" charset="0"/>
                        </a:rPr>
                        <a:t>Level 3 prompts: Language of prediction</a:t>
                      </a:r>
                      <a:endParaRPr kumimoji="0" lang="en-GB" sz="1400" b="0" i="0" u="none" strike="noStrike" cap="none" normalizeH="0" baseline="0" dirty="0">
                        <a:ln>
                          <a:noFill/>
                        </a:ln>
                        <a:solidFill>
                          <a:schemeClr val="tx1"/>
                        </a:solidFill>
                        <a:effectLst/>
                        <a:latin typeface="Times New Roman" charset="0"/>
                        <a:cs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1063353">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400" b="1" i="0" u="none" strike="noStrike" cap="none" normalizeH="0" baseline="0" dirty="0">
                          <a:ln>
                            <a:noFill/>
                          </a:ln>
                          <a:solidFill>
                            <a:schemeClr val="tx1"/>
                          </a:solidFill>
                          <a:effectLst/>
                          <a:latin typeface="Arial" charset="0"/>
                          <a:cs typeface="Times New Roman" charset="0"/>
                        </a:rPr>
                        <a:t>Notes/evidence</a:t>
                      </a:r>
                      <a:endParaRPr kumimoji="0" lang="en-US" sz="1400" b="0" i="0" u="none" strike="noStrike" cap="none" normalizeH="0" baseline="0" dirty="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400" b="1" i="0" u="none" strike="noStrike" cap="none" normalizeH="0" baseline="0">
                          <a:ln>
                            <a:noFill/>
                          </a:ln>
                          <a:solidFill>
                            <a:schemeClr val="tx1"/>
                          </a:solidFill>
                          <a:effectLst/>
                          <a:latin typeface="Arial" charset="0"/>
                          <a:cs typeface="Times New Roman" charset="0"/>
                        </a:rPr>
                        <a:t>L1</a:t>
                      </a:r>
                      <a:endParaRPr kumimoji="0" lang="en-US" sz="14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400" b="1" i="0" u="none" strike="noStrike" cap="none" normalizeH="0" baseline="0">
                          <a:ln>
                            <a:noFill/>
                          </a:ln>
                          <a:solidFill>
                            <a:schemeClr val="tx1"/>
                          </a:solidFill>
                          <a:effectLst/>
                          <a:latin typeface="Arial" charset="0"/>
                          <a:cs typeface="Times New Roman" charset="0"/>
                        </a:rPr>
                        <a:t>CS</a:t>
                      </a:r>
                      <a:endParaRPr kumimoji="0" lang="en-US" sz="14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400" b="1" i="0" u="none" strike="noStrike" cap="none" normalizeH="0" baseline="0">
                          <a:ln>
                            <a:noFill/>
                          </a:ln>
                          <a:solidFill>
                            <a:schemeClr val="tx1"/>
                          </a:solidFill>
                          <a:effectLst/>
                          <a:latin typeface="Arial" charset="0"/>
                          <a:cs typeface="Times New Roman" charset="0"/>
                        </a:rPr>
                        <a:t>E</a:t>
                      </a:r>
                      <a:endParaRPr kumimoji="0" lang="en-US" sz="14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400" b="1" i="0" u="none" strike="noStrike" cap="none" normalizeH="0" baseline="0" dirty="0">
                          <a:ln>
                            <a:noFill/>
                          </a:ln>
                          <a:solidFill>
                            <a:schemeClr val="tx1"/>
                          </a:solidFill>
                          <a:effectLst/>
                          <a:latin typeface="Arial" charset="0"/>
                          <a:cs typeface="Times New Roman" charset="0"/>
                        </a:rPr>
                        <a:t>Age </a:t>
                      </a:r>
                      <a:r>
                        <a:rPr kumimoji="0" lang="en-US" sz="1400" b="1" i="0" u="none" strike="noStrike" cap="none" normalizeH="0" baseline="0" dirty="0" err="1">
                          <a:ln>
                            <a:noFill/>
                          </a:ln>
                          <a:solidFill>
                            <a:schemeClr val="tx1"/>
                          </a:solidFill>
                          <a:effectLst/>
                          <a:latin typeface="Arial" charset="0"/>
                          <a:cs typeface="Times New Roman" charset="0"/>
                        </a:rPr>
                        <a:t>appr</a:t>
                      </a:r>
                      <a:r>
                        <a:rPr kumimoji="0" lang="en-US" sz="1400" b="1" i="0" u="none" strike="noStrike" cap="none" normalizeH="0" baseline="0" dirty="0">
                          <a:ln>
                            <a:noFill/>
                          </a:ln>
                          <a:solidFill>
                            <a:schemeClr val="tx1"/>
                          </a:solidFill>
                          <a:effectLst/>
                          <a:latin typeface="Arial" charset="0"/>
                          <a:cs typeface="Times New Roman" charset="0"/>
                        </a:rPr>
                        <a:t>.</a:t>
                      </a:r>
                      <a:endParaRPr kumimoji="0" lang="en-GB" sz="1400" b="0" i="0" u="none" strike="noStrike" cap="none" normalizeH="0" baseline="0" dirty="0">
                        <a:ln>
                          <a:noFill/>
                        </a:ln>
                        <a:solidFill>
                          <a:schemeClr val="tx1"/>
                        </a:solidFill>
                        <a:effectLst/>
                        <a:latin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400" b="1" i="0" u="none" strike="noStrike" cap="none" normalizeH="0" baseline="0" dirty="0">
                          <a:ln>
                            <a:noFill/>
                          </a:ln>
                          <a:solidFill>
                            <a:schemeClr val="tx1"/>
                          </a:solidFill>
                          <a:effectLst/>
                          <a:latin typeface="Arial" charset="0"/>
                          <a:cs typeface="Times New Roman" charset="0"/>
                        </a:rPr>
                        <a:t>Y/N</a:t>
                      </a:r>
                      <a:endParaRPr kumimoji="0" lang="en-US" sz="1400" b="0" i="0" u="none" strike="noStrike" cap="none" normalizeH="0" baseline="0" dirty="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92166">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400" b="0" i="0" u="none" strike="noStrike" cap="none" normalizeH="0" baseline="0" dirty="0">
                          <a:ln>
                            <a:noFill/>
                          </a:ln>
                          <a:solidFill>
                            <a:schemeClr val="tx1"/>
                          </a:solidFill>
                          <a:effectLst/>
                          <a:latin typeface="Arial" charset="0"/>
                          <a:cs typeface="Times New Roman" charset="0"/>
                        </a:rPr>
                        <a:t>What do you think </a:t>
                      </a:r>
                      <a:r>
                        <a:rPr kumimoji="0" lang="en-US" sz="1400" b="1" i="0" u="none" strike="noStrike" cap="none" normalizeH="0" baseline="0" dirty="0">
                          <a:ln>
                            <a:noFill/>
                          </a:ln>
                          <a:solidFill>
                            <a:schemeClr val="tx1"/>
                          </a:solidFill>
                          <a:effectLst/>
                          <a:latin typeface="Arial" charset="0"/>
                          <a:cs typeface="Times New Roman" charset="0"/>
                        </a:rPr>
                        <a:t>will</a:t>
                      </a:r>
                      <a:r>
                        <a:rPr kumimoji="0" lang="en-US" sz="1400" b="0" i="0" u="none" strike="noStrike" cap="none" normalizeH="0" baseline="0" dirty="0">
                          <a:ln>
                            <a:noFill/>
                          </a:ln>
                          <a:solidFill>
                            <a:schemeClr val="tx1"/>
                          </a:solidFill>
                          <a:effectLst/>
                          <a:latin typeface="Arial" charset="0"/>
                          <a:cs typeface="Times New Roman" charset="0"/>
                        </a:rPr>
                        <a:t> happen next? (</a:t>
                      </a:r>
                      <a:r>
                        <a:rPr kumimoji="0" lang="en-US" sz="1400" b="0" i="0" u="none" strike="noStrike" cap="none" normalizeH="0" baseline="0" dirty="0" err="1">
                          <a:ln>
                            <a:noFill/>
                          </a:ln>
                          <a:solidFill>
                            <a:schemeClr val="tx1"/>
                          </a:solidFill>
                          <a:effectLst/>
                          <a:latin typeface="Arial" charset="0"/>
                          <a:cs typeface="Times New Roman" charset="0"/>
                        </a:rPr>
                        <a:t>e.g.Boy</a:t>
                      </a:r>
                      <a:r>
                        <a:rPr kumimoji="0" lang="en-US" sz="1400" b="0" i="0" u="none" strike="noStrike" cap="none" normalizeH="0" baseline="0" dirty="0">
                          <a:ln>
                            <a:noFill/>
                          </a:ln>
                          <a:solidFill>
                            <a:schemeClr val="tx1"/>
                          </a:solidFill>
                          <a:effectLst/>
                          <a:latin typeface="Arial" charset="0"/>
                          <a:cs typeface="Times New Roman" charset="0"/>
                        </a:rPr>
                        <a:t> with the pile of canned food; or, girl with the broken eggs on the floor/ whale swimming to the surface of the sea)</a:t>
                      </a:r>
                      <a:endParaRPr kumimoji="0" lang="en-GB" sz="1400" b="0" i="0" u="none" strike="noStrike" cap="none" normalizeH="0" baseline="0" dirty="0">
                        <a:ln>
                          <a:noFill/>
                        </a:ln>
                        <a:solidFill>
                          <a:schemeClr val="tx1"/>
                        </a:solidFill>
                        <a:effectLst/>
                        <a:latin typeface="Times New Roman" charset="0"/>
                        <a:cs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8858">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400" b="0" i="0" u="none" strike="noStrike" cap="none" normalizeH="0" baseline="0" dirty="0">
                          <a:ln>
                            <a:noFill/>
                          </a:ln>
                          <a:solidFill>
                            <a:schemeClr val="tx1"/>
                          </a:solidFill>
                          <a:effectLst/>
                          <a:latin typeface="Arial" charset="0"/>
                          <a:cs typeface="Times New Roman" charset="0"/>
                        </a:rPr>
                        <a:t>What do you think (her mummy) </a:t>
                      </a:r>
                      <a:r>
                        <a:rPr kumimoji="0" lang="en-US" sz="1400" b="1" i="0" u="none" strike="noStrike" cap="none" normalizeH="0" baseline="0" dirty="0">
                          <a:ln>
                            <a:noFill/>
                          </a:ln>
                          <a:solidFill>
                            <a:schemeClr val="tx1"/>
                          </a:solidFill>
                          <a:effectLst/>
                          <a:latin typeface="Arial" charset="0"/>
                          <a:cs typeface="Times New Roman" charset="0"/>
                        </a:rPr>
                        <a:t>will </a:t>
                      </a:r>
                      <a:r>
                        <a:rPr kumimoji="0" lang="en-US" sz="1400" b="0" i="0" u="none" strike="noStrike" cap="none" normalizeH="0" baseline="0" dirty="0">
                          <a:ln>
                            <a:noFill/>
                          </a:ln>
                          <a:solidFill>
                            <a:schemeClr val="tx1"/>
                          </a:solidFill>
                          <a:effectLst/>
                          <a:latin typeface="Arial" charset="0"/>
                          <a:cs typeface="Times New Roman" charset="0"/>
                        </a:rPr>
                        <a:t>say to (her</a:t>
                      </a:r>
                      <a:r>
                        <a:rPr kumimoji="0" lang="en-US" sz="1400" b="0" i="0" u="none" strike="noStrike" cap="none" normalizeH="0" baseline="0" dirty="0">
                          <a:ln>
                            <a:noFill/>
                          </a:ln>
                          <a:solidFill>
                            <a:srgbClr val="000000"/>
                          </a:solidFill>
                          <a:effectLst/>
                          <a:latin typeface="Arial" charset="0"/>
                          <a:cs typeface="Times New Roman" charset="0"/>
                        </a:rPr>
                        <a:t>)?/the fish will do when it sees the shark?</a:t>
                      </a:r>
                      <a:endParaRPr kumimoji="0" lang="en-GB" sz="1400" b="0" i="0" u="none" strike="noStrike" cap="none" normalizeH="0" baseline="0" dirty="0">
                        <a:ln>
                          <a:noFill/>
                        </a:ln>
                        <a:solidFill>
                          <a:schemeClr val="tx1"/>
                        </a:solidFill>
                        <a:effectLst/>
                        <a:latin typeface="Times New Roman" charset="0"/>
                        <a:cs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7883">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400" b="0" i="0" u="none" strike="noStrike" cap="none" normalizeH="0" baseline="0" dirty="0">
                          <a:ln>
                            <a:noFill/>
                          </a:ln>
                          <a:solidFill>
                            <a:schemeClr val="tx1"/>
                          </a:solidFill>
                          <a:effectLst/>
                          <a:latin typeface="Arial" charset="0"/>
                          <a:cs typeface="Times New Roman" charset="0"/>
                        </a:rPr>
                        <a:t>Find something </a:t>
                      </a:r>
                      <a:r>
                        <a:rPr kumimoji="0" lang="en-US" sz="1400" b="1" i="0" u="none" strike="noStrike" cap="none" normalizeH="0" baseline="0" dirty="0">
                          <a:ln>
                            <a:noFill/>
                          </a:ln>
                          <a:solidFill>
                            <a:schemeClr val="tx1"/>
                          </a:solidFill>
                          <a:effectLst/>
                          <a:latin typeface="Arial" charset="0"/>
                          <a:cs typeface="Times New Roman" charset="0"/>
                        </a:rPr>
                        <a:t>that is not a</a:t>
                      </a:r>
                      <a:r>
                        <a:rPr kumimoji="0" lang="en-US" sz="1400" b="0" i="0" u="none" strike="noStrike" cap="none" normalizeH="0" baseline="0" dirty="0">
                          <a:ln>
                            <a:noFill/>
                          </a:ln>
                          <a:solidFill>
                            <a:schemeClr val="tx1"/>
                          </a:solidFill>
                          <a:effectLst/>
                          <a:latin typeface="Arial" charset="0"/>
                          <a:cs typeface="Times New Roman" charset="0"/>
                        </a:rPr>
                        <a:t> (vegetable/fish).</a:t>
                      </a:r>
                      <a:endParaRPr kumimoji="0" lang="en-GB" sz="1400" b="0" i="0" u="none" strike="noStrike" cap="none" normalizeH="0" baseline="0" dirty="0">
                        <a:ln>
                          <a:noFill/>
                        </a:ln>
                        <a:solidFill>
                          <a:schemeClr val="tx1"/>
                        </a:solidFill>
                        <a:effectLst/>
                        <a:latin typeface="Times New Roman" charset="0"/>
                        <a:cs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7883">
                <a:tc gridSpan="5">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400" b="1" i="0" u="none" strike="noStrike" cap="none" normalizeH="0" baseline="0" dirty="0">
                          <a:ln>
                            <a:noFill/>
                          </a:ln>
                          <a:solidFill>
                            <a:schemeClr val="tx1"/>
                          </a:solidFill>
                          <a:effectLst/>
                          <a:latin typeface="Arial" charset="0"/>
                          <a:cs typeface="Times New Roman" charset="0"/>
                        </a:rPr>
                        <a:t>Level 4 questions: use of language of </a:t>
                      </a:r>
                      <a:r>
                        <a:rPr kumimoji="0" lang="en-US" sz="1400" b="1" i="0" u="none" strike="noStrike" cap="none" normalizeH="0" baseline="0" dirty="0" err="1">
                          <a:ln>
                            <a:noFill/>
                          </a:ln>
                          <a:solidFill>
                            <a:schemeClr val="tx1"/>
                          </a:solidFill>
                          <a:effectLst/>
                          <a:latin typeface="Arial" charset="0"/>
                          <a:cs typeface="Times New Roman" charset="0"/>
                        </a:rPr>
                        <a:t>hypothesising</a:t>
                      </a:r>
                      <a:endParaRPr kumimoji="0" lang="en-GB" sz="1400" b="0" i="0" u="none" strike="noStrike" cap="none" normalizeH="0" baseline="0" dirty="0">
                        <a:ln>
                          <a:noFill/>
                        </a:ln>
                        <a:solidFill>
                          <a:schemeClr val="tx1"/>
                        </a:solidFill>
                        <a:effectLst/>
                        <a:latin typeface="Times New Roman" charset="0"/>
                        <a:cs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5"/>
                  </a:ext>
                </a:extLst>
              </a:tr>
              <a:tr h="287883">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400" b="1" i="0" u="none" strike="noStrike" cap="none" normalizeH="0" baseline="0" dirty="0">
                          <a:ln>
                            <a:noFill/>
                          </a:ln>
                          <a:solidFill>
                            <a:schemeClr val="tx1"/>
                          </a:solidFill>
                          <a:effectLst/>
                          <a:latin typeface="Arial" charset="0"/>
                          <a:cs typeface="Times New Roman" charset="0"/>
                        </a:rPr>
                        <a:t>Notes/evidence</a:t>
                      </a:r>
                    </a:p>
                    <a:p>
                      <a:pPr marL="0" marR="0" lvl="0" indent="0" algn="l" defTabSz="914400" rtl="0" eaLnBrk="1" fontAlgn="base" latinLnBrk="0" hangingPunct="1">
                        <a:lnSpc>
                          <a:spcPct val="100000"/>
                        </a:lnSpc>
                        <a:spcBef>
                          <a:spcPct val="0"/>
                        </a:spcBef>
                        <a:spcAft>
                          <a:spcPct val="0"/>
                        </a:spcAft>
                        <a:buClrTx/>
                        <a:buSzTx/>
                        <a:buFontTx/>
                        <a:buChar char="•"/>
                        <a:tabLst/>
                      </a:pPr>
                      <a:endParaRPr kumimoji="0" lang="en-US" sz="1400" b="0" i="0" u="none" strike="noStrike" cap="none" normalizeH="0" baseline="0" dirty="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88858">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400" b="0" i="0" u="none" strike="noStrike" cap="none" normalizeH="0" baseline="0" dirty="0">
                          <a:ln>
                            <a:noFill/>
                          </a:ln>
                          <a:solidFill>
                            <a:schemeClr val="tx1"/>
                          </a:solidFill>
                          <a:effectLst/>
                          <a:latin typeface="Arial" charset="0"/>
                          <a:cs typeface="Times New Roman" charset="0"/>
                        </a:rPr>
                        <a:t>What </a:t>
                      </a:r>
                      <a:r>
                        <a:rPr kumimoji="0" lang="en-US" sz="1400" b="1" i="0" u="none" strike="noStrike" cap="none" normalizeH="0" baseline="0" dirty="0">
                          <a:ln>
                            <a:noFill/>
                          </a:ln>
                          <a:solidFill>
                            <a:schemeClr val="tx1"/>
                          </a:solidFill>
                          <a:effectLst/>
                          <a:latin typeface="Arial" charset="0"/>
                          <a:cs typeface="Times New Roman" charset="0"/>
                        </a:rPr>
                        <a:t>would happen</a:t>
                      </a:r>
                      <a:r>
                        <a:rPr kumimoji="0" lang="en-US" sz="1400" b="0" i="0" u="none" strike="noStrike" cap="none" normalizeH="0" baseline="0" dirty="0">
                          <a:ln>
                            <a:noFill/>
                          </a:ln>
                          <a:solidFill>
                            <a:schemeClr val="tx1"/>
                          </a:solidFill>
                          <a:effectLst/>
                          <a:latin typeface="Arial" charset="0"/>
                          <a:cs typeface="Times New Roman" charset="0"/>
                        </a:rPr>
                        <a:t> if (all the cans fell down/a diver came along)?</a:t>
                      </a:r>
                      <a:endParaRPr kumimoji="0" lang="en-GB" sz="1400" b="0" i="0" u="none" strike="noStrike" cap="none" normalizeH="0" baseline="0" dirty="0">
                        <a:ln>
                          <a:noFill/>
                        </a:ln>
                        <a:solidFill>
                          <a:schemeClr val="tx1"/>
                        </a:solidFill>
                        <a:effectLst/>
                        <a:latin typeface="Times New Roman" charset="0"/>
                        <a:cs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90217">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400" b="0" i="0" u="none" strike="noStrike" cap="none" normalizeH="0" baseline="0" dirty="0">
                          <a:ln>
                            <a:noFill/>
                          </a:ln>
                          <a:solidFill>
                            <a:schemeClr val="tx1"/>
                          </a:solidFill>
                          <a:effectLst/>
                          <a:latin typeface="Arial" charset="0"/>
                          <a:cs typeface="Times New Roman" charset="0"/>
                        </a:rPr>
                        <a:t>Why is the (ice cream in the freezer/fish hiding in the coral)?</a:t>
                      </a:r>
                      <a:endParaRPr kumimoji="0" lang="en-GB" sz="1400" b="0" i="0" u="none" strike="noStrike" cap="none" normalizeH="0" baseline="0" dirty="0">
                        <a:ln>
                          <a:noFill/>
                        </a:ln>
                        <a:solidFill>
                          <a:schemeClr val="tx1"/>
                        </a:solidFill>
                        <a:effectLst/>
                        <a:latin typeface="Times New Roman" charset="0"/>
                        <a:cs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88858">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400" b="0" i="0" u="none" strike="noStrike" cap="none" normalizeH="0" baseline="0">
                          <a:ln>
                            <a:noFill/>
                          </a:ln>
                          <a:solidFill>
                            <a:schemeClr val="tx1"/>
                          </a:solidFill>
                          <a:effectLst/>
                          <a:latin typeface="Arial" charset="0"/>
                          <a:cs typeface="Times New Roman" charset="0"/>
                        </a:rPr>
                        <a:t>How </a:t>
                      </a:r>
                      <a:r>
                        <a:rPr kumimoji="0" lang="en-US" sz="1400" b="1" i="0" u="none" strike="noStrike" cap="none" normalizeH="0" baseline="0">
                          <a:ln>
                            <a:noFill/>
                          </a:ln>
                          <a:solidFill>
                            <a:schemeClr val="tx1"/>
                          </a:solidFill>
                          <a:effectLst/>
                          <a:latin typeface="Arial" charset="0"/>
                          <a:cs typeface="Times New Roman" charset="0"/>
                        </a:rPr>
                        <a:t>would </a:t>
                      </a:r>
                      <a:r>
                        <a:rPr kumimoji="0" lang="en-US" sz="1400" b="0" i="0" u="none" strike="noStrike" cap="none" normalizeH="0" baseline="0">
                          <a:ln>
                            <a:noFill/>
                          </a:ln>
                          <a:solidFill>
                            <a:schemeClr val="tx1"/>
                          </a:solidFill>
                          <a:effectLst/>
                          <a:latin typeface="Arial" charset="0"/>
                          <a:cs typeface="Times New Roman" charset="0"/>
                        </a:rPr>
                        <a:t>you (clean up the eggs/feel about diving under the sea)?</a:t>
                      </a:r>
                      <a:endParaRPr kumimoji="0" lang="en-GB" sz="1400" b="0" i="0" u="none" strike="noStrike" cap="none" normalizeH="0" baseline="0">
                        <a:ln>
                          <a:noFill/>
                        </a:ln>
                        <a:solidFill>
                          <a:schemeClr val="tx1"/>
                        </a:solidFill>
                        <a:effectLst/>
                        <a:latin typeface="Times New Roman" charset="0"/>
                        <a:cs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7837973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900906" y="188888"/>
            <a:ext cx="7342188" cy="933330"/>
          </a:xfrm>
        </p:spPr>
        <p:txBody>
          <a:bodyPr>
            <a:normAutofit/>
          </a:bodyPr>
          <a:lstStyle/>
          <a:p>
            <a:pPr algn="ctr"/>
            <a:r>
              <a:rPr lang="en-GB" dirty="0">
                <a:solidFill>
                  <a:schemeClr val="tx1"/>
                </a:solidFill>
              </a:rPr>
              <a:t>Assessment Report</a:t>
            </a:r>
          </a:p>
        </p:txBody>
      </p:sp>
      <p:sp>
        <p:nvSpPr>
          <p:cNvPr id="34819" name="Rectangle 3"/>
          <p:cNvSpPr>
            <a:spLocks noGrp="1" noChangeArrowheads="1"/>
          </p:cNvSpPr>
          <p:nvPr>
            <p:ph idx="1"/>
          </p:nvPr>
        </p:nvSpPr>
        <p:spPr>
          <a:xfrm>
            <a:off x="526377" y="1329346"/>
            <a:ext cx="7992887" cy="4615408"/>
          </a:xfrm>
        </p:spPr>
        <p:txBody>
          <a:bodyPr>
            <a:normAutofit fontScale="92500" lnSpcReduction="10000"/>
          </a:bodyPr>
          <a:lstStyle/>
          <a:p>
            <a:pPr>
              <a:lnSpc>
                <a:spcPct val="150000"/>
              </a:lnSpc>
              <a:buFont typeface="Arial" pitchFamily="34" charset="0"/>
              <a:buChar char="•"/>
            </a:pPr>
            <a:r>
              <a:rPr lang="en-GB" sz="3000" dirty="0"/>
              <a:t>Allow time for the Interpreter to report back verbally, immediately after the assessment</a:t>
            </a:r>
          </a:p>
          <a:p>
            <a:pPr>
              <a:lnSpc>
                <a:spcPct val="150000"/>
              </a:lnSpc>
              <a:buFont typeface="Arial" pitchFamily="34" charset="0"/>
              <a:buChar char="•"/>
            </a:pPr>
            <a:r>
              <a:rPr lang="en-GB" sz="3000" dirty="0"/>
              <a:t>Use the Report Prompt Sheet</a:t>
            </a:r>
          </a:p>
          <a:p>
            <a:pPr>
              <a:lnSpc>
                <a:spcPct val="150000"/>
              </a:lnSpc>
              <a:buFont typeface="Arial" pitchFamily="34" charset="0"/>
              <a:buChar char="•"/>
            </a:pPr>
            <a:r>
              <a:rPr lang="en-GB" sz="3000" dirty="0"/>
              <a:t>Ask the Interpreter about any cultural, educational or linguistic differences</a:t>
            </a:r>
          </a:p>
          <a:p>
            <a:pPr>
              <a:lnSpc>
                <a:spcPct val="150000"/>
              </a:lnSpc>
              <a:buFont typeface="Arial" pitchFamily="34" charset="0"/>
              <a:buChar char="•"/>
            </a:pPr>
            <a:r>
              <a:rPr lang="en-GB" sz="3000" dirty="0"/>
              <a:t>Ask Interpreter’s opinion on whether child’s first language is age-appropriate (not task performance)</a:t>
            </a:r>
          </a:p>
          <a:p>
            <a:pPr>
              <a:lnSpc>
                <a:spcPct val="150000"/>
              </a:lnSpc>
              <a:buFont typeface="Arial" pitchFamily="34" charset="0"/>
              <a:buChar char="•"/>
            </a:pPr>
            <a:endParaRPr lang="en-GB" sz="2400" b="1" dirty="0"/>
          </a:p>
        </p:txBody>
      </p:sp>
    </p:spTree>
    <p:extLst>
      <p:ext uri="{BB962C8B-B14F-4D97-AF65-F5344CB8AC3E}">
        <p14:creationId xmlns:p14="http://schemas.microsoft.com/office/powerpoint/2010/main" val="30627136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8EB47-B6D9-F94E-BB2B-223FEAF1944F}"/>
              </a:ext>
            </a:extLst>
          </p:cNvPr>
          <p:cNvSpPr>
            <a:spLocks noGrp="1"/>
          </p:cNvSpPr>
          <p:nvPr>
            <p:ph type="title"/>
          </p:nvPr>
        </p:nvSpPr>
        <p:spPr>
          <a:xfrm>
            <a:off x="614795" y="138545"/>
            <a:ext cx="8229600" cy="1200945"/>
          </a:xfrm>
        </p:spPr>
        <p:txBody>
          <a:bodyPr>
            <a:normAutofit fontScale="90000"/>
          </a:bodyPr>
          <a:lstStyle/>
          <a:p>
            <a:r>
              <a:rPr lang="en-US" dirty="0"/>
              <a:t>What might the assessment indicate?</a:t>
            </a:r>
          </a:p>
        </p:txBody>
      </p:sp>
      <p:sp>
        <p:nvSpPr>
          <p:cNvPr id="3" name="Content Placeholder 2">
            <a:extLst>
              <a:ext uri="{FF2B5EF4-FFF2-40B4-BE49-F238E27FC236}">
                <a16:creationId xmlns:a16="http://schemas.microsoft.com/office/drawing/2014/main" id="{22CEE86B-6FC9-6E41-8A64-2B59DD5F84DD}"/>
              </a:ext>
            </a:extLst>
          </p:cNvPr>
          <p:cNvSpPr>
            <a:spLocks noGrp="1"/>
          </p:cNvSpPr>
          <p:nvPr>
            <p:ph idx="1"/>
          </p:nvPr>
        </p:nvSpPr>
        <p:spPr>
          <a:xfrm>
            <a:off x="457199" y="1513568"/>
            <a:ext cx="8387195" cy="5344432"/>
          </a:xfrm>
        </p:spPr>
        <p:txBody>
          <a:bodyPr>
            <a:normAutofit fontScale="92500" lnSpcReduction="20000"/>
          </a:bodyPr>
          <a:lstStyle/>
          <a:p>
            <a:r>
              <a:rPr lang="en-US" sz="2800" dirty="0"/>
              <a:t>Child’s first language development is appropriate for age and circumstances.  It is therefore unlikely that there is a language difficulty and there needs to be a greater focus on the development of EAL at school.</a:t>
            </a:r>
          </a:p>
          <a:p>
            <a:r>
              <a:rPr lang="en-US" sz="2800" dirty="0"/>
              <a:t>The child’s first language is not well-developed, through lack of exposure or use.  Focus on developing both English and the first language.</a:t>
            </a:r>
          </a:p>
          <a:p>
            <a:r>
              <a:rPr lang="en-US" sz="2800" dirty="0"/>
              <a:t>Child has slow or unusual language development in first language.  It is therefore likely that the child will also be having difficulties in English and this needs to be investigated further.</a:t>
            </a:r>
          </a:p>
          <a:p>
            <a:r>
              <a:rPr lang="en-US" sz="2800" dirty="0"/>
              <a:t>But also:</a:t>
            </a:r>
          </a:p>
          <a:p>
            <a:pPr marL="0" indent="0">
              <a:buNone/>
            </a:pPr>
            <a:r>
              <a:rPr lang="en-US" sz="2800" dirty="0"/>
              <a:t>	May reveal a gap/lack of schooling which in itself is not a  	special need, but requires interventions</a:t>
            </a:r>
          </a:p>
          <a:p>
            <a:pPr marL="0" indent="0">
              <a:buNone/>
            </a:pPr>
            <a:endParaRPr lang="en-US" dirty="0"/>
          </a:p>
        </p:txBody>
      </p:sp>
    </p:spTree>
    <p:extLst>
      <p:ext uri="{BB962C8B-B14F-4D97-AF65-F5344CB8AC3E}">
        <p14:creationId xmlns:p14="http://schemas.microsoft.com/office/powerpoint/2010/main" val="11903728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2B782-C09C-B54E-A71E-C2284ECDB053}"/>
              </a:ext>
            </a:extLst>
          </p:cNvPr>
          <p:cNvSpPr>
            <a:spLocks noGrp="1"/>
          </p:cNvSpPr>
          <p:nvPr>
            <p:ph type="title"/>
          </p:nvPr>
        </p:nvSpPr>
        <p:spPr>
          <a:xfrm>
            <a:off x="550862" y="199147"/>
            <a:ext cx="8042276" cy="1089325"/>
          </a:xfrm>
          <a:solidFill>
            <a:schemeClr val="bg1"/>
          </a:solidFill>
          <a:ln>
            <a:solidFill>
              <a:schemeClr val="tx1"/>
            </a:solidFill>
          </a:ln>
        </p:spPr>
        <p:txBody>
          <a:bodyPr/>
          <a:lstStyle/>
          <a:p>
            <a:r>
              <a:rPr lang="en-GB" sz="4000" dirty="0"/>
              <a:t>Next Steps – SEND Diagnostic Tests</a:t>
            </a:r>
          </a:p>
        </p:txBody>
      </p:sp>
      <p:sp>
        <p:nvSpPr>
          <p:cNvPr id="3" name="Content Placeholder 2">
            <a:extLst>
              <a:ext uri="{FF2B5EF4-FFF2-40B4-BE49-F238E27FC236}">
                <a16:creationId xmlns:a16="http://schemas.microsoft.com/office/drawing/2014/main" id="{130528CB-EE09-8C40-803B-D2E4B0F8E541}"/>
              </a:ext>
            </a:extLst>
          </p:cNvPr>
          <p:cNvSpPr>
            <a:spLocks noGrp="1"/>
          </p:cNvSpPr>
          <p:nvPr>
            <p:ph idx="1"/>
          </p:nvPr>
        </p:nvSpPr>
        <p:spPr>
          <a:xfrm>
            <a:off x="437605" y="1410855"/>
            <a:ext cx="8268789" cy="5673034"/>
          </a:xfrm>
        </p:spPr>
        <p:txBody>
          <a:bodyPr>
            <a:normAutofit/>
          </a:bodyPr>
          <a:lstStyle/>
          <a:p>
            <a:pPr marL="38100" lvl="1" indent="0">
              <a:buNone/>
            </a:pPr>
            <a:r>
              <a:rPr lang="en-GB" dirty="0"/>
              <a:t>There is no single test that will identify whether or not a pupil with EAL has a learning difficulty. Scores in conventional standardised tests, even non-verbal, are not a reliable indicator.  Tests are usually:</a:t>
            </a:r>
          </a:p>
          <a:p>
            <a:pPr marL="381000" lvl="1" indent="-342900"/>
            <a:r>
              <a:rPr lang="en-GB" dirty="0"/>
              <a:t>English language dependent</a:t>
            </a:r>
          </a:p>
          <a:p>
            <a:pPr marL="381000" lvl="1" indent="-342900"/>
            <a:r>
              <a:rPr lang="en-GB" dirty="0"/>
              <a:t>Normed on English-only speaking pupils</a:t>
            </a:r>
          </a:p>
          <a:p>
            <a:pPr marL="381000" lvl="1" indent="-342900"/>
            <a:r>
              <a:rPr lang="en-GB" dirty="0"/>
              <a:t>Based on the assumption that EAL learners are a homogeneous group</a:t>
            </a:r>
          </a:p>
          <a:p>
            <a:pPr marL="381000" lvl="1" indent="-342900"/>
            <a:r>
              <a:rPr lang="en-GB" dirty="0"/>
              <a:t>Culturally biased and this includes choice of pictures</a:t>
            </a:r>
          </a:p>
          <a:p>
            <a:pPr marL="381000" lvl="1" indent="-342900"/>
            <a:r>
              <a:rPr lang="en-GB" dirty="0"/>
              <a:t>Translation of tests is inappropriate and can lead to misinterpretation of test outcomes. </a:t>
            </a:r>
          </a:p>
        </p:txBody>
      </p:sp>
    </p:spTree>
    <p:extLst>
      <p:ext uri="{BB962C8B-B14F-4D97-AF65-F5344CB8AC3E}">
        <p14:creationId xmlns:p14="http://schemas.microsoft.com/office/powerpoint/2010/main" val="4091980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D93F1-90AB-3F48-94D3-CDD5F95908E9}"/>
              </a:ext>
            </a:extLst>
          </p:cNvPr>
          <p:cNvSpPr>
            <a:spLocks noGrp="1"/>
          </p:cNvSpPr>
          <p:nvPr>
            <p:ph type="title"/>
          </p:nvPr>
        </p:nvSpPr>
        <p:spPr>
          <a:xfrm>
            <a:off x="628650" y="166769"/>
            <a:ext cx="7886700" cy="1103231"/>
          </a:xfrm>
        </p:spPr>
        <p:txBody>
          <a:bodyPr/>
          <a:lstStyle/>
          <a:p>
            <a:pPr algn="ctr"/>
            <a:r>
              <a:rPr lang="en-US" dirty="0"/>
              <a:t>CAML-YL produced by ELT well</a:t>
            </a:r>
          </a:p>
        </p:txBody>
      </p:sp>
      <p:sp>
        <p:nvSpPr>
          <p:cNvPr id="3" name="Content Placeholder 2">
            <a:extLst>
              <a:ext uri="{FF2B5EF4-FFF2-40B4-BE49-F238E27FC236}">
                <a16:creationId xmlns:a16="http://schemas.microsoft.com/office/drawing/2014/main" id="{CED8CB40-27CB-A345-8AD5-D469074B3D42}"/>
              </a:ext>
            </a:extLst>
          </p:cNvPr>
          <p:cNvSpPr>
            <a:spLocks noGrp="1"/>
          </p:cNvSpPr>
          <p:nvPr>
            <p:ph idx="1"/>
          </p:nvPr>
        </p:nvSpPr>
        <p:spPr>
          <a:xfrm>
            <a:off x="628650" y="1444173"/>
            <a:ext cx="8302171" cy="5588000"/>
          </a:xfrm>
        </p:spPr>
        <p:txBody>
          <a:bodyPr>
            <a:normAutofit fontScale="70000" lnSpcReduction="20000"/>
          </a:bodyPr>
          <a:lstStyle/>
          <a:p>
            <a:pPr marL="0" indent="0">
              <a:lnSpc>
                <a:spcPct val="120000"/>
              </a:lnSpc>
              <a:spcBef>
                <a:spcPts val="0"/>
              </a:spcBef>
              <a:spcAft>
                <a:spcPts val="600"/>
              </a:spcAft>
              <a:buNone/>
            </a:pPr>
            <a:r>
              <a:rPr lang="en-US" dirty="0"/>
              <a:t>Information gathering and assessment tasks. Focuses on cognitive function not language proficiency.</a:t>
            </a:r>
          </a:p>
          <a:p>
            <a:pPr marL="0" indent="0">
              <a:lnSpc>
                <a:spcPct val="170000"/>
              </a:lnSpc>
              <a:spcBef>
                <a:spcPts val="0"/>
              </a:spcBef>
              <a:spcAft>
                <a:spcPts val="600"/>
              </a:spcAft>
              <a:buNone/>
            </a:pPr>
            <a:r>
              <a:rPr lang="en-GB" dirty="0"/>
              <a:t>1) Information gathering and observations </a:t>
            </a:r>
          </a:p>
          <a:p>
            <a:pPr marL="0" indent="0">
              <a:buNone/>
            </a:pPr>
            <a:r>
              <a:rPr lang="en-GB" dirty="0"/>
              <a:t>2) Literacy practices: </a:t>
            </a:r>
          </a:p>
          <a:p>
            <a:pPr lvl="1"/>
            <a:r>
              <a:rPr lang="en-GB" dirty="0"/>
              <a:t>writing* in L1 and English and reading in L1</a:t>
            </a:r>
          </a:p>
          <a:p>
            <a:pPr lvl="1"/>
            <a:r>
              <a:rPr lang="en-GB" dirty="0"/>
              <a:t>reading strategies* </a:t>
            </a:r>
          </a:p>
          <a:p>
            <a:pPr marL="0" indent="0">
              <a:buNone/>
            </a:pPr>
            <a:r>
              <a:rPr lang="en-GB" dirty="0"/>
              <a:t>3) Short term and working memory: </a:t>
            </a:r>
          </a:p>
          <a:p>
            <a:pPr lvl="1"/>
            <a:r>
              <a:rPr lang="en-GB" dirty="0"/>
              <a:t>auditory memory for noises*, sounds* and names </a:t>
            </a:r>
          </a:p>
          <a:p>
            <a:pPr lvl="1"/>
            <a:r>
              <a:rPr lang="en-GB" dirty="0"/>
              <a:t>visual memory for shapes* and colours* </a:t>
            </a:r>
          </a:p>
          <a:p>
            <a:pPr marL="0" indent="0">
              <a:buNone/>
            </a:pPr>
            <a:r>
              <a:rPr lang="en-GB" dirty="0"/>
              <a:t>4) Phonological awareness and processing: </a:t>
            </a:r>
          </a:p>
          <a:p>
            <a:pPr lvl="1"/>
            <a:r>
              <a:rPr lang="en-GB" dirty="0"/>
              <a:t>rapid automatic naming* </a:t>
            </a:r>
          </a:p>
          <a:p>
            <a:pPr lvl="1"/>
            <a:r>
              <a:rPr lang="en-GB" dirty="0"/>
              <a:t>phonological discrimination </a:t>
            </a:r>
          </a:p>
          <a:p>
            <a:pPr lvl="1"/>
            <a:r>
              <a:rPr lang="en-GB" dirty="0"/>
              <a:t>phonological manipulation </a:t>
            </a:r>
          </a:p>
          <a:p>
            <a:pPr marL="0" indent="0">
              <a:buNone/>
            </a:pPr>
            <a:endParaRPr lang="en-GB" dirty="0"/>
          </a:p>
          <a:p>
            <a:pPr marL="0" indent="0">
              <a:buNone/>
            </a:pPr>
            <a:r>
              <a:rPr lang="en-GB" sz="2600" dirty="0"/>
              <a:t>*Speed of processing is assessed throughout. </a:t>
            </a:r>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99A96A96-B908-294C-A8A6-8DBECF149DB0}"/>
              </a:ext>
            </a:extLst>
          </p:cNvPr>
          <p:cNvPicPr>
            <a:picLocks noChangeAspect="1"/>
          </p:cNvPicPr>
          <p:nvPr/>
        </p:nvPicPr>
        <p:blipFill>
          <a:blip r:embed="rId3"/>
          <a:stretch>
            <a:fillRect/>
          </a:stretch>
        </p:blipFill>
        <p:spPr>
          <a:xfrm rot="1201369">
            <a:off x="6570073" y="3694737"/>
            <a:ext cx="2046033" cy="2797311"/>
          </a:xfrm>
          <a:prstGeom prst="rect">
            <a:avLst/>
          </a:prstGeom>
        </p:spPr>
      </p:pic>
    </p:spTree>
    <p:extLst>
      <p:ext uri="{BB962C8B-B14F-4D97-AF65-F5344CB8AC3E}">
        <p14:creationId xmlns:p14="http://schemas.microsoft.com/office/powerpoint/2010/main" val="24760566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501AF-1925-D442-95F2-BE730B75F3B7}"/>
              </a:ext>
            </a:extLst>
          </p:cNvPr>
          <p:cNvSpPr>
            <a:spLocks noGrp="1"/>
          </p:cNvSpPr>
          <p:nvPr>
            <p:ph type="title"/>
          </p:nvPr>
        </p:nvSpPr>
        <p:spPr>
          <a:xfrm>
            <a:off x="346364" y="145774"/>
            <a:ext cx="8382000" cy="825776"/>
          </a:xfrm>
          <a:solidFill>
            <a:schemeClr val="bg1"/>
          </a:solidFill>
          <a:ln>
            <a:solidFill>
              <a:schemeClr val="tx1"/>
            </a:solidFill>
          </a:ln>
        </p:spPr>
        <p:txBody>
          <a:bodyPr>
            <a:noAutofit/>
          </a:bodyPr>
          <a:lstStyle/>
          <a:p>
            <a:r>
              <a:rPr lang="en-GB" sz="2800" dirty="0"/>
              <a:t>Meeting the Needs of Pupils with EAL and also SEND</a:t>
            </a:r>
          </a:p>
        </p:txBody>
      </p:sp>
      <p:sp>
        <p:nvSpPr>
          <p:cNvPr id="3" name="Content Placeholder 2">
            <a:extLst>
              <a:ext uri="{FF2B5EF4-FFF2-40B4-BE49-F238E27FC236}">
                <a16:creationId xmlns:a16="http://schemas.microsoft.com/office/drawing/2014/main" id="{13F85FE2-0C46-0E46-8B77-AF62A17BD893}"/>
              </a:ext>
            </a:extLst>
          </p:cNvPr>
          <p:cNvSpPr>
            <a:spLocks noGrp="1"/>
          </p:cNvSpPr>
          <p:nvPr>
            <p:ph idx="1"/>
          </p:nvPr>
        </p:nvSpPr>
        <p:spPr>
          <a:xfrm>
            <a:off x="346364" y="1087072"/>
            <a:ext cx="8483311" cy="5625153"/>
          </a:xfrm>
        </p:spPr>
        <p:txBody>
          <a:bodyPr>
            <a:normAutofit fontScale="40000" lnSpcReduction="20000"/>
          </a:bodyPr>
          <a:lstStyle/>
          <a:p>
            <a:pPr marL="0" indent="0">
              <a:lnSpc>
                <a:spcPct val="120000"/>
              </a:lnSpc>
              <a:spcAft>
                <a:spcPts val="600"/>
              </a:spcAft>
              <a:buNone/>
            </a:pPr>
            <a:r>
              <a:rPr lang="en-GB" sz="4500" dirty="0"/>
              <a:t>Key Principles:</a:t>
            </a:r>
          </a:p>
          <a:p>
            <a:pPr>
              <a:lnSpc>
                <a:spcPct val="120000"/>
              </a:lnSpc>
              <a:spcBef>
                <a:spcPts val="0"/>
              </a:spcBef>
              <a:spcAft>
                <a:spcPts val="600"/>
              </a:spcAft>
            </a:pPr>
            <a:r>
              <a:rPr lang="en-GB" sz="4500" dirty="0"/>
              <a:t>The child needs and should receive both EAL and SEND support</a:t>
            </a:r>
          </a:p>
          <a:p>
            <a:pPr>
              <a:lnSpc>
                <a:spcPct val="120000"/>
              </a:lnSpc>
              <a:spcBef>
                <a:spcPts val="0"/>
              </a:spcBef>
              <a:spcAft>
                <a:spcPts val="600"/>
              </a:spcAft>
            </a:pPr>
            <a:r>
              <a:rPr lang="en-GB" sz="4500" dirty="0"/>
              <a:t>Any SEND support/activities should incorporate English language objectives.  IEPs/EHC plans should include EAL objectives</a:t>
            </a:r>
          </a:p>
          <a:p>
            <a:pPr>
              <a:lnSpc>
                <a:spcPct val="120000"/>
              </a:lnSpc>
              <a:spcBef>
                <a:spcPts val="0"/>
              </a:spcBef>
              <a:spcAft>
                <a:spcPts val="600"/>
              </a:spcAft>
            </a:pPr>
            <a:r>
              <a:rPr lang="en-GB" sz="4500" dirty="0"/>
              <a:t>Any SEND support/activities should be contextualised and delivered through effective EAL teaching strategies.  Utilise first language where possible.  Ensure talk opportunities.  </a:t>
            </a:r>
          </a:p>
          <a:p>
            <a:pPr>
              <a:lnSpc>
                <a:spcPct val="120000"/>
              </a:lnSpc>
              <a:spcBef>
                <a:spcPts val="0"/>
              </a:spcBef>
              <a:spcAft>
                <a:spcPts val="600"/>
              </a:spcAft>
            </a:pPr>
            <a:r>
              <a:rPr lang="en-GB" sz="4500" dirty="0"/>
              <a:t>SEND activities may need adjusting to ensure they are meaningful for those with EAL</a:t>
            </a:r>
          </a:p>
          <a:p>
            <a:pPr>
              <a:lnSpc>
                <a:spcPct val="120000"/>
              </a:lnSpc>
              <a:spcBef>
                <a:spcPts val="0"/>
              </a:spcBef>
              <a:spcAft>
                <a:spcPts val="600"/>
              </a:spcAft>
            </a:pPr>
            <a:r>
              <a:rPr lang="en-GB" sz="4500" dirty="0"/>
              <a:t>Activities should include a language objective </a:t>
            </a:r>
            <a:r>
              <a:rPr lang="en-GB" sz="4500" dirty="0" err="1"/>
              <a:t>ie</a:t>
            </a:r>
            <a:r>
              <a:rPr lang="en-GB" sz="4500" dirty="0"/>
              <a:t> building sentences may also include a language focus of consistent use of tense, or prepositions or advanced subordinators etc</a:t>
            </a:r>
          </a:p>
          <a:p>
            <a:pPr>
              <a:lnSpc>
                <a:spcPct val="120000"/>
              </a:lnSpc>
              <a:spcBef>
                <a:spcPts val="0"/>
              </a:spcBef>
              <a:spcAft>
                <a:spcPts val="600"/>
              </a:spcAft>
            </a:pPr>
            <a:r>
              <a:rPr lang="en-GB" sz="4500" dirty="0"/>
              <a:t>Stage the activity carefully: </a:t>
            </a:r>
          </a:p>
          <a:p>
            <a:pPr lvl="1">
              <a:lnSpc>
                <a:spcPct val="120000"/>
              </a:lnSpc>
              <a:spcBef>
                <a:spcPts val="0"/>
              </a:spcBef>
              <a:spcAft>
                <a:spcPts val="600"/>
              </a:spcAft>
            </a:pPr>
            <a:r>
              <a:rPr lang="en-GB" sz="4500" dirty="0"/>
              <a:t>Adult models it first, talking their thoughts aloud</a:t>
            </a:r>
          </a:p>
          <a:p>
            <a:pPr lvl="1">
              <a:lnSpc>
                <a:spcPct val="120000"/>
              </a:lnSpc>
              <a:spcBef>
                <a:spcPts val="0"/>
              </a:spcBef>
              <a:spcAft>
                <a:spcPts val="600"/>
              </a:spcAft>
            </a:pPr>
            <a:r>
              <a:rPr lang="en-GB" sz="4500" dirty="0"/>
              <a:t>Child has a go with a partner enabling sharing of ideas and use of language</a:t>
            </a:r>
          </a:p>
          <a:p>
            <a:pPr lvl="1">
              <a:lnSpc>
                <a:spcPct val="120000"/>
              </a:lnSpc>
              <a:spcBef>
                <a:spcPts val="0"/>
              </a:spcBef>
              <a:spcAft>
                <a:spcPts val="600"/>
              </a:spcAft>
            </a:pPr>
            <a:r>
              <a:rPr lang="en-GB" sz="4500" dirty="0"/>
              <a:t>Adult takes feedback so can address any misconceptions or re-model any language in context</a:t>
            </a:r>
          </a:p>
          <a:p>
            <a:pPr lvl="1">
              <a:lnSpc>
                <a:spcPct val="120000"/>
              </a:lnSpc>
              <a:spcBef>
                <a:spcPts val="0"/>
              </a:spcBef>
              <a:spcAft>
                <a:spcPts val="600"/>
              </a:spcAft>
            </a:pPr>
            <a:r>
              <a:rPr lang="en-GB" sz="4500" dirty="0"/>
              <a:t>Child does independently</a:t>
            </a:r>
          </a:p>
          <a:p>
            <a:endParaRPr lang="en-GB" dirty="0"/>
          </a:p>
        </p:txBody>
      </p:sp>
    </p:spTree>
    <p:extLst>
      <p:ext uri="{BB962C8B-B14F-4D97-AF65-F5344CB8AC3E}">
        <p14:creationId xmlns:p14="http://schemas.microsoft.com/office/powerpoint/2010/main" val="36910900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E0A34-1623-4A47-A7FA-86507E99C308}"/>
              </a:ext>
            </a:extLst>
          </p:cNvPr>
          <p:cNvSpPr>
            <a:spLocks noGrp="1"/>
          </p:cNvSpPr>
          <p:nvPr>
            <p:ph type="title"/>
          </p:nvPr>
        </p:nvSpPr>
        <p:spPr/>
        <p:txBody>
          <a:bodyPr/>
          <a:lstStyle/>
          <a:p>
            <a:r>
              <a:rPr lang="en-GB" dirty="0"/>
              <a:t>Language Use</a:t>
            </a:r>
          </a:p>
        </p:txBody>
      </p:sp>
      <p:sp>
        <p:nvSpPr>
          <p:cNvPr id="3" name="Content Placeholder 2">
            <a:extLst>
              <a:ext uri="{FF2B5EF4-FFF2-40B4-BE49-F238E27FC236}">
                <a16:creationId xmlns:a16="http://schemas.microsoft.com/office/drawing/2014/main" id="{E3FB6C5A-65D4-1A45-981A-28E139D79BD5}"/>
              </a:ext>
            </a:extLst>
          </p:cNvPr>
          <p:cNvSpPr>
            <a:spLocks noGrp="1"/>
          </p:cNvSpPr>
          <p:nvPr>
            <p:ph idx="1"/>
          </p:nvPr>
        </p:nvSpPr>
        <p:spPr>
          <a:xfrm>
            <a:off x="300038" y="1600200"/>
            <a:ext cx="8572500" cy="4983162"/>
          </a:xfrm>
        </p:spPr>
        <p:txBody>
          <a:bodyPr/>
          <a:lstStyle/>
          <a:p>
            <a:pPr>
              <a:spcBef>
                <a:spcPts val="600"/>
              </a:spcBef>
            </a:pPr>
            <a:r>
              <a:rPr lang="en-GB" sz="2400" dirty="0"/>
              <a:t>Therapy should ‘...avoid telegraphic speech, always presenting grammatical models in well-formed phrase and sentences’ (Fey et al. 20003) </a:t>
            </a:r>
          </a:p>
          <a:p>
            <a:pPr>
              <a:spcBef>
                <a:spcPts val="600"/>
              </a:spcBef>
            </a:pPr>
            <a:r>
              <a:rPr lang="en-GB" sz="2400" dirty="0"/>
              <a:t>“Use short, simple sentences when you talk to your child” e.g., “</a:t>
            </a:r>
            <a:r>
              <a:rPr lang="en-GB" sz="2400" i="1" dirty="0"/>
              <a:t>The tea is very hot</a:t>
            </a:r>
            <a:r>
              <a:rPr lang="en-GB" sz="2400" dirty="0"/>
              <a:t>” </a:t>
            </a:r>
            <a:r>
              <a:rPr lang="en-GB" sz="1600" dirty="0"/>
              <a:t>(Pepper &amp; Weitzman, 2004, p.93</a:t>
            </a:r>
            <a:r>
              <a:rPr lang="en-GB" sz="2400" dirty="0"/>
              <a:t>). You can say less by using simplified but grammatically complete language models. </a:t>
            </a:r>
          </a:p>
          <a:p>
            <a:pPr>
              <a:spcBef>
                <a:spcPts val="600"/>
              </a:spcBef>
            </a:pPr>
            <a:r>
              <a:rPr lang="en-GB" sz="2400" dirty="0"/>
              <a:t>Consider using Makaton signs only for New to English learners to accompany frequently spoken questions/instructions, where it is already use and they are familiar with Makaton. Used sensibly, it can be appropriate for EAL learners as the signs provide clear visual communication. However, Makaton is primarily designed for pupils with underlying communication difficulties.’ </a:t>
            </a:r>
          </a:p>
          <a:p>
            <a:pPr>
              <a:spcBef>
                <a:spcPts val="600"/>
              </a:spcBef>
            </a:pPr>
            <a:r>
              <a:rPr lang="en-GB" sz="1600" dirty="0"/>
              <a:t>(Bell Foundation)</a:t>
            </a:r>
          </a:p>
          <a:p>
            <a:pPr>
              <a:spcBef>
                <a:spcPts val="600"/>
              </a:spcBef>
            </a:pPr>
            <a:endParaRPr lang="en-GB" sz="2400" dirty="0"/>
          </a:p>
          <a:p>
            <a:pPr>
              <a:spcBef>
                <a:spcPts val="600"/>
              </a:spcBef>
            </a:pPr>
            <a:endParaRPr lang="en-GB" dirty="0"/>
          </a:p>
        </p:txBody>
      </p:sp>
    </p:spTree>
    <p:extLst>
      <p:ext uri="{BB962C8B-B14F-4D97-AF65-F5344CB8AC3E}">
        <p14:creationId xmlns:p14="http://schemas.microsoft.com/office/powerpoint/2010/main" val="6584103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F74E4-02CB-A540-BC46-2939A7EEB9AC}"/>
              </a:ext>
            </a:extLst>
          </p:cNvPr>
          <p:cNvSpPr>
            <a:spLocks noGrp="1"/>
          </p:cNvSpPr>
          <p:nvPr>
            <p:ph type="title"/>
          </p:nvPr>
        </p:nvSpPr>
        <p:spPr>
          <a:xfrm>
            <a:off x="628650" y="167641"/>
            <a:ext cx="7886700" cy="1051559"/>
          </a:xfrm>
        </p:spPr>
        <p:txBody>
          <a:bodyPr/>
          <a:lstStyle/>
          <a:p>
            <a:pPr algn="ctr"/>
            <a:r>
              <a:rPr lang="en-US" dirty="0"/>
              <a:t>Autism</a:t>
            </a:r>
          </a:p>
        </p:txBody>
      </p:sp>
      <p:sp>
        <p:nvSpPr>
          <p:cNvPr id="3" name="Content Placeholder 2">
            <a:extLst>
              <a:ext uri="{FF2B5EF4-FFF2-40B4-BE49-F238E27FC236}">
                <a16:creationId xmlns:a16="http://schemas.microsoft.com/office/drawing/2014/main" id="{62700DF1-73C2-8740-8348-103B17482E55}"/>
              </a:ext>
            </a:extLst>
          </p:cNvPr>
          <p:cNvSpPr>
            <a:spLocks noGrp="1"/>
          </p:cNvSpPr>
          <p:nvPr>
            <p:ph idx="1"/>
          </p:nvPr>
        </p:nvSpPr>
        <p:spPr>
          <a:xfrm>
            <a:off x="472440" y="1434251"/>
            <a:ext cx="8042910" cy="5044199"/>
          </a:xfrm>
        </p:spPr>
        <p:txBody>
          <a:bodyPr>
            <a:normAutofit fontScale="62500" lnSpcReduction="20000"/>
          </a:bodyPr>
          <a:lstStyle/>
          <a:p>
            <a:pPr>
              <a:lnSpc>
                <a:spcPct val="120000"/>
              </a:lnSpc>
            </a:pPr>
            <a:r>
              <a:rPr lang="en-GB" dirty="0"/>
              <a:t>The learning of the language poses a particular problem because of  general difficulties with communication. </a:t>
            </a:r>
          </a:p>
          <a:p>
            <a:pPr>
              <a:lnSpc>
                <a:spcPct val="120000"/>
              </a:lnSpc>
            </a:pPr>
            <a:r>
              <a:rPr lang="en-GB" dirty="0"/>
              <a:t>May learn simple vocabulary by rote very successfully but aspects of social communication in English which most EAL learners are quick to learn, such as how to deal with everyday exchanges during activities may occur. </a:t>
            </a:r>
          </a:p>
          <a:p>
            <a:pPr>
              <a:lnSpc>
                <a:spcPct val="120000"/>
              </a:lnSpc>
            </a:pPr>
            <a:r>
              <a:rPr lang="en-GB" dirty="0"/>
              <a:t>Difficulties in learning social everyday English can increase isolation from their peers and thus exacerbates the symptoms of autism in terms of poor social relationships. </a:t>
            </a:r>
          </a:p>
          <a:p>
            <a:pPr>
              <a:lnSpc>
                <a:spcPct val="120000"/>
              </a:lnSpc>
            </a:pPr>
            <a:r>
              <a:rPr lang="en-GB" dirty="0"/>
              <a:t>Parents generally advised to speak one language to a child on the autism spectrum. BUT THERE IS NO EVIDENCE TO SUGGEST THAT IT IS DETRIMENTAL TO BRING UP A CHILD BILINGUALLY (Hampton et al., 2017; </a:t>
            </a:r>
            <a:r>
              <a:rPr lang="en-GB" dirty="0" err="1"/>
              <a:t>Uljarević</a:t>
            </a:r>
            <a:r>
              <a:rPr lang="en-GB" dirty="0"/>
              <a:t> et al., 2016) </a:t>
            </a:r>
          </a:p>
          <a:p>
            <a:pPr>
              <a:lnSpc>
                <a:spcPct val="120000"/>
              </a:lnSpc>
            </a:pPr>
            <a:r>
              <a:rPr lang="en-GB" dirty="0"/>
              <a:t>Children themselves say there need more time to think.</a:t>
            </a:r>
          </a:p>
        </p:txBody>
      </p:sp>
    </p:spTree>
    <p:extLst>
      <p:ext uri="{BB962C8B-B14F-4D97-AF65-F5344CB8AC3E}">
        <p14:creationId xmlns:p14="http://schemas.microsoft.com/office/powerpoint/2010/main" val="1457485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AutoShape 3">
            <a:extLst>
              <a:ext uri="{FF2B5EF4-FFF2-40B4-BE49-F238E27FC236}">
                <a16:creationId xmlns:a16="http://schemas.microsoft.com/office/drawing/2014/main" id="{3DC69214-5303-B04E-A0F5-538A4662BA5B}"/>
              </a:ext>
            </a:extLst>
          </p:cNvPr>
          <p:cNvSpPr>
            <a:spLocks noChangeArrowheads="1"/>
          </p:cNvSpPr>
          <p:nvPr/>
        </p:nvSpPr>
        <p:spPr bwMode="auto">
          <a:xfrm>
            <a:off x="185449" y="1331272"/>
            <a:ext cx="3643013" cy="2938625"/>
          </a:xfrm>
          <a:prstGeom prst="triangle">
            <a:avLst>
              <a:gd name="adj" fmla="val 50000"/>
            </a:avLst>
          </a:prstGeom>
          <a:solidFill>
            <a:schemeClr val="hlink"/>
          </a:solidFill>
          <a:ln w="9525">
            <a:solidFill>
              <a:schemeClr val="bg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alibri" charset="0"/>
              <a:ea typeface="ＭＳ Ｐゴシック" charset="0"/>
              <a:cs typeface="Arial" charset="0"/>
            </a:endParaRPr>
          </a:p>
        </p:txBody>
      </p:sp>
      <p:sp>
        <p:nvSpPr>
          <p:cNvPr id="5124" name="Text Box 4">
            <a:extLst>
              <a:ext uri="{FF2B5EF4-FFF2-40B4-BE49-F238E27FC236}">
                <a16:creationId xmlns:a16="http://schemas.microsoft.com/office/drawing/2014/main" id="{67DC726D-8703-A149-8B78-56925850BD39}"/>
              </a:ext>
            </a:extLst>
          </p:cNvPr>
          <p:cNvSpPr txBox="1">
            <a:spLocks noChangeArrowheads="1"/>
          </p:cNvSpPr>
          <p:nvPr/>
        </p:nvSpPr>
        <p:spPr bwMode="auto">
          <a:xfrm>
            <a:off x="1066380" y="1579016"/>
            <a:ext cx="1903085" cy="1015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a:defRPr/>
            </a:pPr>
            <a:r>
              <a:rPr lang="en-GB" sz="1000" b="1" dirty="0">
                <a:solidFill>
                  <a:schemeClr val="bg1"/>
                </a:solidFill>
                <a:latin typeface="Arial" charset="0"/>
                <a:cs typeface="Arial" charset="0"/>
              </a:rPr>
              <a:t>BICS</a:t>
            </a:r>
          </a:p>
          <a:p>
            <a:pPr algn="ctr">
              <a:defRPr/>
            </a:pPr>
            <a:endParaRPr lang="en-GB" sz="1000" b="1" dirty="0">
              <a:solidFill>
                <a:schemeClr val="bg1"/>
              </a:solidFill>
              <a:latin typeface="Arial" charset="0"/>
              <a:cs typeface="Arial" charset="0"/>
            </a:endParaRPr>
          </a:p>
          <a:p>
            <a:pPr algn="ctr">
              <a:defRPr/>
            </a:pPr>
            <a:r>
              <a:rPr lang="en-GB" sz="1000" b="1" dirty="0">
                <a:solidFill>
                  <a:schemeClr val="bg1"/>
                </a:solidFill>
                <a:latin typeface="Arial" charset="0"/>
                <a:cs typeface="Arial" charset="0"/>
              </a:rPr>
              <a:t>Basic</a:t>
            </a:r>
          </a:p>
          <a:p>
            <a:pPr algn="ctr">
              <a:defRPr/>
            </a:pPr>
            <a:r>
              <a:rPr lang="en-GB" sz="1000" b="1" dirty="0">
                <a:solidFill>
                  <a:schemeClr val="bg1"/>
                </a:solidFill>
                <a:latin typeface="Arial" charset="0"/>
                <a:cs typeface="Arial" charset="0"/>
              </a:rPr>
              <a:t>Interpersonal</a:t>
            </a:r>
          </a:p>
          <a:p>
            <a:pPr algn="ctr">
              <a:defRPr/>
            </a:pPr>
            <a:r>
              <a:rPr lang="en-GB" sz="1000" b="1" dirty="0">
                <a:solidFill>
                  <a:schemeClr val="bg1"/>
                </a:solidFill>
                <a:latin typeface="Arial" charset="0"/>
                <a:cs typeface="Arial" charset="0"/>
              </a:rPr>
              <a:t>Communicative</a:t>
            </a:r>
          </a:p>
          <a:p>
            <a:pPr algn="ctr">
              <a:defRPr/>
            </a:pPr>
            <a:r>
              <a:rPr lang="en-GB" sz="1000" b="1" dirty="0">
                <a:solidFill>
                  <a:schemeClr val="bg1"/>
                </a:solidFill>
                <a:latin typeface="Arial" charset="0"/>
                <a:cs typeface="Arial" charset="0"/>
              </a:rPr>
              <a:t>Skills</a:t>
            </a:r>
          </a:p>
        </p:txBody>
      </p:sp>
      <p:sp>
        <p:nvSpPr>
          <p:cNvPr id="5125" name="Text Box 5">
            <a:extLst>
              <a:ext uri="{FF2B5EF4-FFF2-40B4-BE49-F238E27FC236}">
                <a16:creationId xmlns:a16="http://schemas.microsoft.com/office/drawing/2014/main" id="{C63885A5-1F2E-1B44-8CDA-E3977AB605F9}"/>
              </a:ext>
            </a:extLst>
          </p:cNvPr>
          <p:cNvSpPr txBox="1">
            <a:spLocks noChangeArrowheads="1"/>
          </p:cNvSpPr>
          <p:nvPr/>
        </p:nvSpPr>
        <p:spPr bwMode="auto">
          <a:xfrm>
            <a:off x="1431441" y="2888713"/>
            <a:ext cx="1031051" cy="1015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a:defRPr/>
            </a:pPr>
            <a:r>
              <a:rPr lang="en-GB" sz="1000" b="1" dirty="0">
                <a:solidFill>
                  <a:schemeClr val="bg1"/>
                </a:solidFill>
                <a:latin typeface="Arial" charset="0"/>
                <a:cs typeface="Arial" charset="0"/>
              </a:rPr>
              <a:t>CALP</a:t>
            </a:r>
          </a:p>
          <a:p>
            <a:pPr algn="ctr">
              <a:defRPr/>
            </a:pPr>
            <a:endParaRPr lang="en-GB" sz="1000" b="1" dirty="0">
              <a:solidFill>
                <a:schemeClr val="bg1"/>
              </a:solidFill>
              <a:latin typeface="Arial" charset="0"/>
              <a:cs typeface="Arial" charset="0"/>
            </a:endParaRPr>
          </a:p>
          <a:p>
            <a:pPr algn="ctr">
              <a:defRPr/>
            </a:pPr>
            <a:r>
              <a:rPr lang="en-GB" sz="1000" b="1" dirty="0">
                <a:solidFill>
                  <a:schemeClr val="bg1"/>
                </a:solidFill>
                <a:latin typeface="Arial" charset="0"/>
                <a:cs typeface="Arial" charset="0"/>
              </a:rPr>
              <a:t>Cognitive and</a:t>
            </a:r>
          </a:p>
          <a:p>
            <a:pPr algn="ctr">
              <a:defRPr/>
            </a:pPr>
            <a:r>
              <a:rPr lang="en-GB" sz="1000" b="1" dirty="0">
                <a:solidFill>
                  <a:schemeClr val="bg1"/>
                </a:solidFill>
                <a:latin typeface="Arial" charset="0"/>
                <a:cs typeface="Arial" charset="0"/>
              </a:rPr>
              <a:t>Academic</a:t>
            </a:r>
          </a:p>
          <a:p>
            <a:pPr algn="ctr">
              <a:defRPr/>
            </a:pPr>
            <a:r>
              <a:rPr lang="en-GB" sz="1000" b="1" dirty="0">
                <a:solidFill>
                  <a:schemeClr val="bg1"/>
                </a:solidFill>
                <a:latin typeface="Arial" charset="0"/>
                <a:cs typeface="Arial" charset="0"/>
              </a:rPr>
              <a:t>Language</a:t>
            </a:r>
          </a:p>
          <a:p>
            <a:pPr algn="ctr">
              <a:defRPr/>
            </a:pPr>
            <a:r>
              <a:rPr lang="en-GB" sz="1000" b="1" dirty="0">
                <a:solidFill>
                  <a:schemeClr val="bg1"/>
                </a:solidFill>
                <a:latin typeface="Arial" charset="0"/>
                <a:cs typeface="Arial" charset="0"/>
              </a:rPr>
              <a:t>Proficiency</a:t>
            </a:r>
          </a:p>
        </p:txBody>
      </p:sp>
      <p:grpSp>
        <p:nvGrpSpPr>
          <p:cNvPr id="41990" name="Group 6">
            <a:extLst>
              <a:ext uri="{FF2B5EF4-FFF2-40B4-BE49-F238E27FC236}">
                <a16:creationId xmlns:a16="http://schemas.microsoft.com/office/drawing/2014/main" id="{0DAC2EDF-1076-D044-8E65-30B10503C91C}"/>
              </a:ext>
            </a:extLst>
          </p:cNvPr>
          <p:cNvGrpSpPr>
            <a:grpSpLocks/>
          </p:cNvGrpSpPr>
          <p:nvPr/>
        </p:nvGrpSpPr>
        <p:grpSpPr bwMode="auto">
          <a:xfrm>
            <a:off x="413666" y="2453568"/>
            <a:ext cx="2941721" cy="517525"/>
            <a:chOff x="269" y="793"/>
            <a:chExt cx="4375" cy="326"/>
          </a:xfrm>
          <a:noFill/>
        </p:grpSpPr>
        <p:sp>
          <p:nvSpPr>
            <p:cNvPr id="41999" name="Arc 7">
              <a:extLst>
                <a:ext uri="{FF2B5EF4-FFF2-40B4-BE49-F238E27FC236}">
                  <a16:creationId xmlns:a16="http://schemas.microsoft.com/office/drawing/2014/main" id="{B95460FC-4FDD-644F-95FB-DE9CA0AA2B14}"/>
                </a:ext>
              </a:extLst>
            </p:cNvPr>
            <p:cNvSpPr>
              <a:spLocks/>
            </p:cNvSpPr>
            <p:nvPr/>
          </p:nvSpPr>
          <p:spPr bwMode="auto">
            <a:xfrm rot="7967392">
              <a:off x="280" y="805"/>
              <a:ext cx="303" cy="32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pFill/>
            <a:ln w="63500" cmpd="sng">
              <a:solidFill>
                <a:schemeClr val="tx2">
                  <a:lumMod val="40000"/>
                  <a:lumOff val="60000"/>
                </a:schemeClr>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GB">
                <a:latin typeface="+mn-lt"/>
                <a:ea typeface="+mn-ea"/>
              </a:endParaRPr>
            </a:p>
          </p:txBody>
        </p:sp>
        <p:sp>
          <p:nvSpPr>
            <p:cNvPr id="42000" name="Arc 8">
              <a:extLst>
                <a:ext uri="{FF2B5EF4-FFF2-40B4-BE49-F238E27FC236}">
                  <a16:creationId xmlns:a16="http://schemas.microsoft.com/office/drawing/2014/main" id="{01010D52-60CD-5E44-BD1E-8AFD64943C82}"/>
                </a:ext>
              </a:extLst>
            </p:cNvPr>
            <p:cNvSpPr>
              <a:spLocks/>
            </p:cNvSpPr>
            <p:nvPr/>
          </p:nvSpPr>
          <p:spPr bwMode="auto">
            <a:xfrm rot="7967392">
              <a:off x="726" y="803"/>
              <a:ext cx="303" cy="32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pFill/>
            <a:ln w="63500" cmpd="sng">
              <a:solidFill>
                <a:schemeClr val="tx2">
                  <a:lumMod val="40000"/>
                  <a:lumOff val="60000"/>
                </a:schemeClr>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GB">
                <a:latin typeface="+mn-lt"/>
                <a:ea typeface="+mn-ea"/>
              </a:endParaRPr>
            </a:p>
          </p:txBody>
        </p:sp>
        <p:sp>
          <p:nvSpPr>
            <p:cNvPr id="42001" name="Arc 9">
              <a:extLst>
                <a:ext uri="{FF2B5EF4-FFF2-40B4-BE49-F238E27FC236}">
                  <a16:creationId xmlns:a16="http://schemas.microsoft.com/office/drawing/2014/main" id="{1E23E584-5ABA-7149-AD8F-F1F08A26B582}"/>
                </a:ext>
              </a:extLst>
            </p:cNvPr>
            <p:cNvSpPr>
              <a:spLocks/>
            </p:cNvSpPr>
            <p:nvPr/>
          </p:nvSpPr>
          <p:spPr bwMode="auto">
            <a:xfrm rot="7967392">
              <a:off x="1181" y="797"/>
              <a:ext cx="303" cy="32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pFill/>
            <a:ln w="63500" cmpd="sng">
              <a:solidFill>
                <a:schemeClr val="tx2">
                  <a:lumMod val="40000"/>
                  <a:lumOff val="60000"/>
                </a:schemeClr>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GB">
                <a:latin typeface="+mn-lt"/>
                <a:ea typeface="+mn-ea"/>
              </a:endParaRPr>
            </a:p>
          </p:txBody>
        </p:sp>
        <p:sp>
          <p:nvSpPr>
            <p:cNvPr id="42002" name="Arc 10">
              <a:extLst>
                <a:ext uri="{FF2B5EF4-FFF2-40B4-BE49-F238E27FC236}">
                  <a16:creationId xmlns:a16="http://schemas.microsoft.com/office/drawing/2014/main" id="{7EDAA793-8B65-9B41-9C0D-A8513B1EE67C}"/>
                </a:ext>
              </a:extLst>
            </p:cNvPr>
            <p:cNvSpPr>
              <a:spLocks/>
            </p:cNvSpPr>
            <p:nvPr/>
          </p:nvSpPr>
          <p:spPr bwMode="auto">
            <a:xfrm rot="7967392">
              <a:off x="1627" y="795"/>
              <a:ext cx="303" cy="32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pFill/>
            <a:ln w="63500" cmpd="sng">
              <a:solidFill>
                <a:schemeClr val="tx2">
                  <a:lumMod val="40000"/>
                  <a:lumOff val="60000"/>
                </a:schemeClr>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GB">
                <a:latin typeface="+mn-lt"/>
                <a:ea typeface="+mn-ea"/>
              </a:endParaRPr>
            </a:p>
          </p:txBody>
        </p:sp>
        <p:sp>
          <p:nvSpPr>
            <p:cNvPr id="42003" name="Arc 11">
              <a:extLst>
                <a:ext uri="{FF2B5EF4-FFF2-40B4-BE49-F238E27FC236}">
                  <a16:creationId xmlns:a16="http://schemas.microsoft.com/office/drawing/2014/main" id="{6834AF10-33EE-AC4B-95A1-5DCCB8F294CC}"/>
                </a:ext>
              </a:extLst>
            </p:cNvPr>
            <p:cNvSpPr>
              <a:spLocks/>
            </p:cNvSpPr>
            <p:nvPr/>
          </p:nvSpPr>
          <p:spPr bwMode="auto">
            <a:xfrm rot="7967392">
              <a:off x="2082" y="796"/>
              <a:ext cx="303" cy="32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pFill/>
            <a:ln w="63500" cmpd="sng">
              <a:solidFill>
                <a:schemeClr val="tx2">
                  <a:lumMod val="40000"/>
                  <a:lumOff val="60000"/>
                </a:schemeClr>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GB">
                <a:latin typeface="+mn-lt"/>
                <a:ea typeface="+mn-ea"/>
              </a:endParaRPr>
            </a:p>
          </p:txBody>
        </p:sp>
        <p:sp>
          <p:nvSpPr>
            <p:cNvPr id="42004" name="Arc 12">
              <a:extLst>
                <a:ext uri="{FF2B5EF4-FFF2-40B4-BE49-F238E27FC236}">
                  <a16:creationId xmlns:a16="http://schemas.microsoft.com/office/drawing/2014/main" id="{170D5007-EF54-1B44-B011-B710D04A3D23}"/>
                </a:ext>
              </a:extLst>
            </p:cNvPr>
            <p:cNvSpPr>
              <a:spLocks/>
            </p:cNvSpPr>
            <p:nvPr/>
          </p:nvSpPr>
          <p:spPr bwMode="auto">
            <a:xfrm rot="7967392">
              <a:off x="2528" y="794"/>
              <a:ext cx="303" cy="32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pFill/>
            <a:ln w="63500" cmpd="sng">
              <a:solidFill>
                <a:schemeClr val="tx2">
                  <a:lumMod val="40000"/>
                  <a:lumOff val="60000"/>
                </a:schemeClr>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GB">
                <a:latin typeface="+mn-lt"/>
                <a:ea typeface="+mn-ea"/>
              </a:endParaRPr>
            </a:p>
          </p:txBody>
        </p:sp>
        <p:sp>
          <p:nvSpPr>
            <p:cNvPr id="42005" name="Arc 13">
              <a:extLst>
                <a:ext uri="{FF2B5EF4-FFF2-40B4-BE49-F238E27FC236}">
                  <a16:creationId xmlns:a16="http://schemas.microsoft.com/office/drawing/2014/main" id="{61681109-36D8-DE45-9C79-FA8F8DB2043C}"/>
                </a:ext>
              </a:extLst>
            </p:cNvPr>
            <p:cNvSpPr>
              <a:spLocks/>
            </p:cNvSpPr>
            <p:nvPr/>
          </p:nvSpPr>
          <p:spPr bwMode="auto">
            <a:xfrm rot="7967392">
              <a:off x="2983" y="788"/>
              <a:ext cx="303" cy="32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pFill/>
            <a:ln w="63500" cmpd="sng">
              <a:solidFill>
                <a:schemeClr val="tx2">
                  <a:lumMod val="40000"/>
                  <a:lumOff val="60000"/>
                </a:schemeClr>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GB">
                <a:latin typeface="+mn-lt"/>
                <a:ea typeface="+mn-ea"/>
              </a:endParaRPr>
            </a:p>
          </p:txBody>
        </p:sp>
        <p:sp>
          <p:nvSpPr>
            <p:cNvPr id="42006" name="Arc 14">
              <a:extLst>
                <a:ext uri="{FF2B5EF4-FFF2-40B4-BE49-F238E27FC236}">
                  <a16:creationId xmlns:a16="http://schemas.microsoft.com/office/drawing/2014/main" id="{7C8B30D6-46E1-EA4B-ADEF-001DD3B4A202}"/>
                </a:ext>
              </a:extLst>
            </p:cNvPr>
            <p:cNvSpPr>
              <a:spLocks/>
            </p:cNvSpPr>
            <p:nvPr/>
          </p:nvSpPr>
          <p:spPr bwMode="auto">
            <a:xfrm rot="7967392">
              <a:off x="3429" y="786"/>
              <a:ext cx="303" cy="32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pFill/>
            <a:ln w="63500" cmpd="sng">
              <a:solidFill>
                <a:schemeClr val="tx2">
                  <a:lumMod val="40000"/>
                  <a:lumOff val="60000"/>
                </a:schemeClr>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GB">
                <a:latin typeface="+mn-lt"/>
                <a:ea typeface="+mn-ea"/>
              </a:endParaRPr>
            </a:p>
          </p:txBody>
        </p:sp>
        <p:sp>
          <p:nvSpPr>
            <p:cNvPr id="42007" name="Arc 15">
              <a:extLst>
                <a:ext uri="{FF2B5EF4-FFF2-40B4-BE49-F238E27FC236}">
                  <a16:creationId xmlns:a16="http://schemas.microsoft.com/office/drawing/2014/main" id="{A7115869-6DF1-C949-9C6B-26F3D49DCA91}"/>
                </a:ext>
              </a:extLst>
            </p:cNvPr>
            <p:cNvSpPr>
              <a:spLocks/>
            </p:cNvSpPr>
            <p:nvPr/>
          </p:nvSpPr>
          <p:spPr bwMode="auto">
            <a:xfrm rot="7967392">
              <a:off x="3879" y="779"/>
              <a:ext cx="303" cy="33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pFill/>
            <a:ln w="63500" cmpd="sng">
              <a:solidFill>
                <a:schemeClr val="tx2">
                  <a:lumMod val="40000"/>
                  <a:lumOff val="60000"/>
                </a:schemeClr>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GB">
                <a:latin typeface="+mn-lt"/>
                <a:ea typeface="+mn-ea"/>
              </a:endParaRPr>
            </a:p>
          </p:txBody>
        </p:sp>
        <p:sp>
          <p:nvSpPr>
            <p:cNvPr id="42008" name="Arc 16">
              <a:extLst>
                <a:ext uri="{FF2B5EF4-FFF2-40B4-BE49-F238E27FC236}">
                  <a16:creationId xmlns:a16="http://schemas.microsoft.com/office/drawing/2014/main" id="{26A3547C-D492-D049-9B36-234F7F194680}"/>
                </a:ext>
              </a:extLst>
            </p:cNvPr>
            <p:cNvSpPr>
              <a:spLocks/>
            </p:cNvSpPr>
            <p:nvPr/>
          </p:nvSpPr>
          <p:spPr bwMode="auto">
            <a:xfrm rot="7967392">
              <a:off x="4325" y="777"/>
              <a:ext cx="303" cy="33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pFill/>
            <a:ln w="63500" cmpd="sng">
              <a:solidFill>
                <a:schemeClr val="tx2">
                  <a:lumMod val="40000"/>
                  <a:lumOff val="60000"/>
                </a:schemeClr>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GB">
                <a:latin typeface="+mn-lt"/>
                <a:ea typeface="+mn-ea"/>
              </a:endParaRPr>
            </a:p>
          </p:txBody>
        </p:sp>
      </p:grpSp>
      <p:sp>
        <p:nvSpPr>
          <p:cNvPr id="5127" name="Text Box 18">
            <a:extLst>
              <a:ext uri="{FF2B5EF4-FFF2-40B4-BE49-F238E27FC236}">
                <a16:creationId xmlns:a16="http://schemas.microsoft.com/office/drawing/2014/main" id="{39580217-FF80-5E47-9DC2-D60D3785DD20}"/>
              </a:ext>
            </a:extLst>
          </p:cNvPr>
          <p:cNvSpPr txBox="1">
            <a:spLocks noChangeArrowheads="1"/>
          </p:cNvSpPr>
          <p:nvPr/>
        </p:nvSpPr>
        <p:spPr bwMode="auto">
          <a:xfrm>
            <a:off x="8285163" y="1354138"/>
            <a:ext cx="812800" cy="2460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defRPr/>
            </a:pPr>
            <a:r>
              <a:rPr lang="en-GB" sz="1000">
                <a:solidFill>
                  <a:schemeClr val="bg1"/>
                </a:solidFill>
                <a:latin typeface="Arial" charset="0"/>
                <a:cs typeface="Arial" charset="0"/>
              </a:rPr>
              <a:t>(Cummins)</a:t>
            </a:r>
          </a:p>
        </p:txBody>
      </p:sp>
      <p:sp>
        <p:nvSpPr>
          <p:cNvPr id="17415" name="TextBox 1">
            <a:extLst>
              <a:ext uri="{FF2B5EF4-FFF2-40B4-BE49-F238E27FC236}">
                <a16:creationId xmlns:a16="http://schemas.microsoft.com/office/drawing/2014/main" id="{4E794703-F6B9-2C44-8476-3B30864C3C2D}"/>
              </a:ext>
            </a:extLst>
          </p:cNvPr>
          <p:cNvSpPr txBox="1">
            <a:spLocks noChangeArrowheads="1"/>
          </p:cNvSpPr>
          <p:nvPr/>
        </p:nvSpPr>
        <p:spPr bwMode="auto">
          <a:xfrm>
            <a:off x="2754971" y="1154024"/>
            <a:ext cx="1952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GB" altLang="en-US" b="1" dirty="0"/>
              <a:t>Up to 2 years</a:t>
            </a:r>
          </a:p>
        </p:txBody>
      </p:sp>
      <p:sp>
        <p:nvSpPr>
          <p:cNvPr id="17416" name="TextBox 19">
            <a:extLst>
              <a:ext uri="{FF2B5EF4-FFF2-40B4-BE49-F238E27FC236}">
                <a16:creationId xmlns:a16="http://schemas.microsoft.com/office/drawing/2014/main" id="{10DA5078-CBD4-A845-9B67-E8E938654D59}"/>
              </a:ext>
            </a:extLst>
          </p:cNvPr>
          <p:cNvSpPr txBox="1">
            <a:spLocks noChangeArrowheads="1"/>
          </p:cNvSpPr>
          <p:nvPr/>
        </p:nvSpPr>
        <p:spPr bwMode="auto">
          <a:xfrm>
            <a:off x="285058" y="4331017"/>
            <a:ext cx="2162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GB" altLang="en-US" b="1" dirty="0"/>
              <a:t>5 to 7 years</a:t>
            </a:r>
          </a:p>
        </p:txBody>
      </p:sp>
      <p:cxnSp>
        <p:nvCxnSpPr>
          <p:cNvPr id="4" name="Straight Connector 3">
            <a:extLst>
              <a:ext uri="{FF2B5EF4-FFF2-40B4-BE49-F238E27FC236}">
                <a16:creationId xmlns:a16="http://schemas.microsoft.com/office/drawing/2014/main" id="{798D1B5E-B368-554C-9D20-54A22F98A08A}"/>
              </a:ext>
            </a:extLst>
          </p:cNvPr>
          <p:cNvCxnSpPr>
            <a:cxnSpLocks/>
          </p:cNvCxnSpPr>
          <p:nvPr/>
        </p:nvCxnSpPr>
        <p:spPr>
          <a:xfrm flipH="1">
            <a:off x="2396734" y="2033089"/>
            <a:ext cx="943280" cy="405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C618879-EDF5-5349-BD01-1C04928C87F7}"/>
              </a:ext>
            </a:extLst>
          </p:cNvPr>
          <p:cNvCxnSpPr>
            <a:cxnSpLocks/>
          </p:cNvCxnSpPr>
          <p:nvPr/>
        </p:nvCxnSpPr>
        <p:spPr>
          <a:xfrm flipH="1">
            <a:off x="1895150" y="4379615"/>
            <a:ext cx="813863" cy="2293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419" name="TextBox 1">
            <a:extLst>
              <a:ext uri="{FF2B5EF4-FFF2-40B4-BE49-F238E27FC236}">
                <a16:creationId xmlns:a16="http://schemas.microsoft.com/office/drawing/2014/main" id="{9D927C60-A8AB-4446-99AA-7C25DF4EA76A}"/>
              </a:ext>
            </a:extLst>
          </p:cNvPr>
          <p:cNvSpPr txBox="1">
            <a:spLocks noChangeArrowheads="1"/>
          </p:cNvSpPr>
          <p:nvPr/>
        </p:nvSpPr>
        <p:spPr bwMode="auto">
          <a:xfrm>
            <a:off x="2686979" y="1707977"/>
            <a:ext cx="2427946" cy="707886"/>
          </a:xfrm>
          <a:prstGeom prst="rect">
            <a:avLst/>
          </a:prstGeom>
          <a:solidFill>
            <a:schemeClr val="bg1"/>
          </a:solidFill>
          <a:ln w="9525">
            <a:solidFill>
              <a:srgbClr val="000000"/>
            </a:solidFill>
            <a:miter lim="800000"/>
            <a:headEnd/>
            <a:tailEnd/>
          </a:ln>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GB" altLang="en-US" sz="2000" b="1" dirty="0"/>
              <a:t>Retelling, describing, </a:t>
            </a:r>
          </a:p>
          <a:p>
            <a:pPr eaLnBrk="1" hangingPunct="1"/>
            <a:r>
              <a:rPr lang="en-GB" altLang="en-US" sz="2000" b="1" dirty="0"/>
              <a:t>matching </a:t>
            </a:r>
          </a:p>
        </p:txBody>
      </p:sp>
      <p:sp>
        <p:nvSpPr>
          <p:cNvPr id="17420" name="TextBox 24">
            <a:extLst>
              <a:ext uri="{FF2B5EF4-FFF2-40B4-BE49-F238E27FC236}">
                <a16:creationId xmlns:a16="http://schemas.microsoft.com/office/drawing/2014/main" id="{DBE1885A-1391-2E4A-935D-3F549836D7DB}"/>
              </a:ext>
            </a:extLst>
          </p:cNvPr>
          <p:cNvSpPr txBox="1">
            <a:spLocks noChangeArrowheads="1"/>
          </p:cNvSpPr>
          <p:nvPr/>
        </p:nvSpPr>
        <p:spPr bwMode="auto">
          <a:xfrm>
            <a:off x="279368" y="4743377"/>
            <a:ext cx="2252097" cy="1015663"/>
          </a:xfrm>
          <a:prstGeom prst="rect">
            <a:avLst/>
          </a:prstGeom>
          <a:solidFill>
            <a:schemeClr val="bg1"/>
          </a:solidFill>
          <a:ln w="9525">
            <a:solidFill>
              <a:srgbClr val="000000"/>
            </a:solidFill>
            <a:miter lim="800000"/>
            <a:headEnd/>
            <a:tailEnd/>
          </a:ln>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GB" altLang="en-US" sz="2000" b="1" dirty="0"/>
              <a:t>Hypothesising, generalising, </a:t>
            </a:r>
          </a:p>
          <a:p>
            <a:pPr eaLnBrk="1" hangingPunct="1"/>
            <a:r>
              <a:rPr lang="en-GB" altLang="en-US" sz="2000" b="1" dirty="0"/>
              <a:t>evaluating critically </a:t>
            </a:r>
          </a:p>
        </p:txBody>
      </p:sp>
      <p:sp>
        <p:nvSpPr>
          <p:cNvPr id="26" name="Title 1">
            <a:extLst>
              <a:ext uri="{FF2B5EF4-FFF2-40B4-BE49-F238E27FC236}">
                <a16:creationId xmlns:a16="http://schemas.microsoft.com/office/drawing/2014/main" id="{2DC5A6DE-1BD8-0546-9DDE-60F8D38928C2}"/>
              </a:ext>
            </a:extLst>
          </p:cNvPr>
          <p:cNvSpPr>
            <a:spLocks noGrp="1"/>
          </p:cNvSpPr>
          <p:nvPr>
            <p:ph type="title"/>
          </p:nvPr>
        </p:nvSpPr>
        <p:spPr>
          <a:xfrm>
            <a:off x="457201" y="156596"/>
            <a:ext cx="8259096" cy="880748"/>
          </a:xfrm>
          <a:solidFill>
            <a:schemeClr val="bg1"/>
          </a:solidFill>
          <a:ln>
            <a:solidFill>
              <a:schemeClr val="tx1"/>
            </a:solidFill>
          </a:ln>
        </p:spPr>
        <p:txBody>
          <a:bodyPr>
            <a:noAutofit/>
          </a:bodyPr>
          <a:lstStyle/>
          <a:p>
            <a:r>
              <a:rPr lang="en-US" sz="3000" dirty="0"/>
              <a:t>An Understanding of How EAL Develops is Essential.</a:t>
            </a:r>
          </a:p>
        </p:txBody>
      </p:sp>
      <p:sp>
        <p:nvSpPr>
          <p:cNvPr id="5" name="TextBox 4">
            <a:extLst>
              <a:ext uri="{FF2B5EF4-FFF2-40B4-BE49-F238E27FC236}">
                <a16:creationId xmlns:a16="http://schemas.microsoft.com/office/drawing/2014/main" id="{0A30235C-7CAD-A440-BB75-3FCE0F09871C}"/>
              </a:ext>
            </a:extLst>
          </p:cNvPr>
          <p:cNvSpPr txBox="1"/>
          <p:nvPr/>
        </p:nvSpPr>
        <p:spPr>
          <a:xfrm>
            <a:off x="1021206" y="6062130"/>
            <a:ext cx="7131086" cy="523220"/>
          </a:xfrm>
          <a:prstGeom prst="rect">
            <a:avLst/>
          </a:prstGeom>
          <a:noFill/>
        </p:spPr>
        <p:txBody>
          <a:bodyPr wrap="square" rtlCol="0">
            <a:spAutoFit/>
          </a:bodyPr>
          <a:lstStyle/>
          <a:p>
            <a:r>
              <a:rPr lang="en-GB" sz="2800" b="1" dirty="0">
                <a:solidFill>
                  <a:srgbClr val="FF0000"/>
                </a:solidFill>
              </a:rPr>
              <a:t>How long has the child been learning English?</a:t>
            </a:r>
          </a:p>
        </p:txBody>
      </p:sp>
      <p:sp>
        <p:nvSpPr>
          <p:cNvPr id="3" name="TextBox 2">
            <a:extLst>
              <a:ext uri="{FF2B5EF4-FFF2-40B4-BE49-F238E27FC236}">
                <a16:creationId xmlns:a16="http://schemas.microsoft.com/office/drawing/2014/main" id="{10D157CC-02A4-CB48-A3F5-D9BC968D072C}"/>
              </a:ext>
            </a:extLst>
          </p:cNvPr>
          <p:cNvSpPr txBox="1"/>
          <p:nvPr/>
        </p:nvSpPr>
        <p:spPr>
          <a:xfrm>
            <a:off x="3242761" y="4334191"/>
            <a:ext cx="1479678" cy="307777"/>
          </a:xfrm>
          <a:prstGeom prst="rect">
            <a:avLst/>
          </a:prstGeom>
          <a:noFill/>
        </p:spPr>
        <p:txBody>
          <a:bodyPr wrap="square" rtlCol="0">
            <a:spAutoFit/>
          </a:bodyPr>
          <a:lstStyle/>
          <a:p>
            <a:r>
              <a:rPr lang="en-GB" sz="1400" dirty="0"/>
              <a:t>Cummins</a:t>
            </a:r>
          </a:p>
        </p:txBody>
      </p:sp>
      <p:sp>
        <p:nvSpPr>
          <p:cNvPr id="2" name="TextBox 1">
            <a:extLst>
              <a:ext uri="{FF2B5EF4-FFF2-40B4-BE49-F238E27FC236}">
                <a16:creationId xmlns:a16="http://schemas.microsoft.com/office/drawing/2014/main" id="{95738294-E991-BE48-B6ED-2BCC303E995E}"/>
              </a:ext>
            </a:extLst>
          </p:cNvPr>
          <p:cNvSpPr txBox="1"/>
          <p:nvPr/>
        </p:nvSpPr>
        <p:spPr>
          <a:xfrm>
            <a:off x="5470985" y="1688384"/>
            <a:ext cx="3262313" cy="2308324"/>
          </a:xfrm>
          <a:prstGeom prst="rect">
            <a:avLst/>
          </a:prstGeom>
          <a:noFill/>
        </p:spPr>
        <p:txBody>
          <a:bodyPr wrap="square" rtlCol="0">
            <a:spAutoFit/>
          </a:bodyPr>
          <a:lstStyle/>
          <a:p>
            <a:r>
              <a:rPr lang="en-GB" sz="2400" dirty="0"/>
              <a:t>On average, it takes 5 to 7 years to achieve fluency.  Thus children will not move up one stage of English each year.</a:t>
            </a:r>
          </a:p>
        </p:txBody>
      </p:sp>
    </p:spTree>
    <p:extLst>
      <p:ext uri="{BB962C8B-B14F-4D97-AF65-F5344CB8AC3E}">
        <p14:creationId xmlns:p14="http://schemas.microsoft.com/office/powerpoint/2010/main" val="287537106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C03E8-9874-A940-9CDD-59FA1E2711EA}"/>
              </a:ext>
            </a:extLst>
          </p:cNvPr>
          <p:cNvSpPr>
            <a:spLocks noGrp="1"/>
          </p:cNvSpPr>
          <p:nvPr>
            <p:ph type="title"/>
          </p:nvPr>
        </p:nvSpPr>
        <p:spPr>
          <a:xfrm>
            <a:off x="549275" y="185530"/>
            <a:ext cx="8042276" cy="898687"/>
          </a:xfrm>
          <a:solidFill>
            <a:schemeClr val="bg1"/>
          </a:solidFill>
          <a:ln>
            <a:solidFill>
              <a:schemeClr val="accent1"/>
            </a:solidFill>
          </a:ln>
        </p:spPr>
        <p:txBody>
          <a:bodyPr/>
          <a:lstStyle/>
          <a:p>
            <a:r>
              <a:rPr lang="en-GB" sz="4000" dirty="0"/>
              <a:t>In-school Reflection</a:t>
            </a:r>
          </a:p>
        </p:txBody>
      </p:sp>
      <p:sp>
        <p:nvSpPr>
          <p:cNvPr id="3" name="Content Placeholder 2">
            <a:extLst>
              <a:ext uri="{FF2B5EF4-FFF2-40B4-BE49-F238E27FC236}">
                <a16:creationId xmlns:a16="http://schemas.microsoft.com/office/drawing/2014/main" id="{3EF635BE-2D03-8B41-A362-CD4F413D732B}"/>
              </a:ext>
            </a:extLst>
          </p:cNvPr>
          <p:cNvSpPr>
            <a:spLocks noGrp="1"/>
          </p:cNvSpPr>
          <p:nvPr>
            <p:ph idx="1"/>
          </p:nvPr>
        </p:nvSpPr>
        <p:spPr>
          <a:xfrm>
            <a:off x="152400" y="1255643"/>
            <a:ext cx="8991599" cy="5416827"/>
          </a:xfrm>
        </p:spPr>
        <p:txBody>
          <a:bodyPr>
            <a:noAutofit/>
          </a:bodyPr>
          <a:lstStyle/>
          <a:p>
            <a:pPr marL="0" indent="0">
              <a:buNone/>
            </a:pPr>
            <a:r>
              <a:rPr lang="en-GB" sz="2400" dirty="0"/>
              <a:t>Consider:</a:t>
            </a:r>
          </a:p>
          <a:p>
            <a:pPr>
              <a:buFont typeface="Arial" panose="020B0604020202020204" pitchFamily="34" charset="0"/>
              <a:buChar char="•"/>
            </a:pPr>
            <a:r>
              <a:rPr lang="en-GB" sz="2400" dirty="0"/>
              <a:t>Is first language and literacy background collected on admission?</a:t>
            </a:r>
          </a:p>
          <a:p>
            <a:pPr>
              <a:buFont typeface="Arial" panose="020B0604020202020204" pitchFamily="34" charset="0"/>
              <a:buChar char="•"/>
            </a:pPr>
            <a:r>
              <a:rPr lang="en-GB" sz="2400" dirty="0"/>
              <a:t>How accurate is this information?</a:t>
            </a:r>
          </a:p>
          <a:p>
            <a:pPr>
              <a:buFont typeface="Arial" panose="020B0604020202020204" pitchFamily="34" charset="0"/>
              <a:buChar char="•"/>
            </a:pPr>
            <a:r>
              <a:rPr lang="en-GB" sz="2400" dirty="0"/>
              <a:t>What does our data show about representation of EAL learners in SEND data and also within different SEND categories?</a:t>
            </a:r>
          </a:p>
          <a:p>
            <a:pPr>
              <a:buFont typeface="Arial" panose="020B0604020202020204" pitchFamily="34" charset="0"/>
              <a:buChar char="•"/>
            </a:pPr>
            <a:r>
              <a:rPr lang="en-GB" sz="2400" dirty="0"/>
              <a:t>Do teachers need training/support to understand EAL development, to prevent misdiagnosis?</a:t>
            </a:r>
          </a:p>
          <a:p>
            <a:pPr>
              <a:buFont typeface="Arial" panose="020B0604020202020204" pitchFamily="34" charset="0"/>
              <a:buChar char="•"/>
            </a:pPr>
            <a:r>
              <a:rPr lang="en-GB" sz="2400" dirty="0"/>
              <a:t>Do we need to reflect on practice within school to ensure it is inclusive and will promote EAL development?</a:t>
            </a:r>
          </a:p>
          <a:p>
            <a:pPr>
              <a:buFont typeface="Arial" panose="020B0604020202020204" pitchFamily="34" charset="0"/>
              <a:buChar char="•"/>
            </a:pPr>
            <a:r>
              <a:rPr lang="en-GB" sz="2400" dirty="0"/>
              <a:t>Do we have a first language assessment framework to use?</a:t>
            </a:r>
          </a:p>
          <a:p>
            <a:pPr>
              <a:buFont typeface="Arial" panose="020B0604020202020204" pitchFamily="34" charset="0"/>
              <a:buChar char="•"/>
            </a:pPr>
            <a:r>
              <a:rPr lang="en-GB" sz="2400" dirty="0"/>
              <a:t>Do we include EAL objectives and EAL teaching strategies in EHC plans and when teaching pupils with EAL and also SEND?</a:t>
            </a:r>
          </a:p>
        </p:txBody>
      </p:sp>
    </p:spTree>
    <p:extLst>
      <p:ext uri="{BB962C8B-B14F-4D97-AF65-F5344CB8AC3E}">
        <p14:creationId xmlns:p14="http://schemas.microsoft.com/office/powerpoint/2010/main" val="297342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8C65E-A5F5-F345-AD5F-14B2EBB328E1}"/>
              </a:ext>
            </a:extLst>
          </p:cNvPr>
          <p:cNvSpPr>
            <a:spLocks noGrp="1"/>
          </p:cNvSpPr>
          <p:nvPr>
            <p:ph type="title"/>
          </p:nvPr>
        </p:nvSpPr>
        <p:spPr>
          <a:xfrm>
            <a:off x="549275" y="232349"/>
            <a:ext cx="8042276" cy="1024952"/>
          </a:xfrm>
          <a:solidFill>
            <a:schemeClr val="bg1"/>
          </a:solidFill>
          <a:ln>
            <a:solidFill>
              <a:schemeClr val="tx1"/>
            </a:solidFill>
          </a:ln>
        </p:spPr>
        <p:txBody>
          <a:bodyPr>
            <a:normAutofit fontScale="90000"/>
          </a:bodyPr>
          <a:lstStyle/>
          <a:p>
            <a:r>
              <a:rPr lang="en-GB" sz="3200" dirty="0"/>
              <a:t>Consideration of factors which may have led to slower EAL development</a:t>
            </a:r>
          </a:p>
        </p:txBody>
      </p:sp>
      <p:sp>
        <p:nvSpPr>
          <p:cNvPr id="3" name="Content Placeholder 2">
            <a:extLst>
              <a:ext uri="{FF2B5EF4-FFF2-40B4-BE49-F238E27FC236}">
                <a16:creationId xmlns:a16="http://schemas.microsoft.com/office/drawing/2014/main" id="{3DB5D447-7FEB-704D-88B5-6A23AC98B1E2}"/>
              </a:ext>
            </a:extLst>
          </p:cNvPr>
          <p:cNvSpPr>
            <a:spLocks noGrp="1"/>
          </p:cNvSpPr>
          <p:nvPr>
            <p:ph idx="1"/>
          </p:nvPr>
        </p:nvSpPr>
        <p:spPr>
          <a:xfrm>
            <a:off x="549275" y="1485900"/>
            <a:ext cx="8276673" cy="5025451"/>
          </a:xfrm>
        </p:spPr>
        <p:txBody>
          <a:bodyPr>
            <a:noAutofit/>
          </a:bodyPr>
          <a:lstStyle/>
          <a:p>
            <a:r>
              <a:rPr lang="en-GB" sz="2600" dirty="0"/>
              <a:t>Age of the pupil on arrival to the UK; older arrivals have a wider gap to close, but on the other hand may be literate, which often supports rapid progress in English literacy.</a:t>
            </a:r>
          </a:p>
          <a:p>
            <a:r>
              <a:rPr lang="en-GB" sz="2600" dirty="0"/>
              <a:t>Previous experience of education; sometimes in formal English, sometimes interrupted, starting at older age. </a:t>
            </a:r>
          </a:p>
          <a:p>
            <a:r>
              <a:rPr lang="en-GB" sz="2600" dirty="0"/>
              <a:t>First language; a different writing system may slow progress </a:t>
            </a:r>
            <a:r>
              <a:rPr lang="en-GB" sz="2600" b="1" dirty="0"/>
              <a:t>initially</a:t>
            </a:r>
          </a:p>
          <a:p>
            <a:r>
              <a:rPr lang="en-GB" sz="2600" dirty="0"/>
              <a:t>Proficiency in first language; many children do not have a well-developed first language </a:t>
            </a:r>
          </a:p>
          <a:p>
            <a:pPr marL="0" indent="0">
              <a:buNone/>
            </a:pPr>
            <a:r>
              <a:rPr lang="en-GB" sz="2600" dirty="0"/>
              <a:t>BUT they may also have an additional learning need.</a:t>
            </a:r>
          </a:p>
        </p:txBody>
      </p:sp>
    </p:spTree>
    <p:extLst>
      <p:ext uri="{BB962C8B-B14F-4D97-AF65-F5344CB8AC3E}">
        <p14:creationId xmlns:p14="http://schemas.microsoft.com/office/powerpoint/2010/main" val="3909335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2D302-21A9-C34F-AEEA-66FAEEB5A32B}"/>
              </a:ext>
            </a:extLst>
          </p:cNvPr>
          <p:cNvSpPr>
            <a:spLocks noGrp="1"/>
          </p:cNvSpPr>
          <p:nvPr>
            <p:ph type="title"/>
          </p:nvPr>
        </p:nvSpPr>
        <p:spPr>
          <a:xfrm>
            <a:off x="549275" y="182879"/>
            <a:ext cx="8042276" cy="948143"/>
          </a:xfrm>
          <a:solidFill>
            <a:schemeClr val="bg1"/>
          </a:solidFill>
          <a:ln>
            <a:solidFill>
              <a:schemeClr val="tx1"/>
            </a:solidFill>
          </a:ln>
        </p:spPr>
        <p:txBody>
          <a:bodyPr/>
          <a:lstStyle/>
          <a:p>
            <a:r>
              <a:rPr lang="en-GB" sz="4400" dirty="0"/>
              <a:t>Possible Indicators</a:t>
            </a:r>
          </a:p>
        </p:txBody>
      </p:sp>
      <p:sp>
        <p:nvSpPr>
          <p:cNvPr id="3" name="Content Placeholder 2">
            <a:extLst>
              <a:ext uri="{FF2B5EF4-FFF2-40B4-BE49-F238E27FC236}">
                <a16:creationId xmlns:a16="http://schemas.microsoft.com/office/drawing/2014/main" id="{F45F6708-6B7C-084C-956A-2AB48431F854}"/>
              </a:ext>
            </a:extLst>
          </p:cNvPr>
          <p:cNvSpPr>
            <a:spLocks noGrp="1"/>
          </p:cNvSpPr>
          <p:nvPr>
            <p:ph idx="1"/>
          </p:nvPr>
        </p:nvSpPr>
        <p:spPr>
          <a:xfrm>
            <a:off x="249382" y="1293222"/>
            <a:ext cx="8617527" cy="5381898"/>
          </a:xfrm>
        </p:spPr>
        <p:txBody>
          <a:bodyPr>
            <a:normAutofit fontScale="85000" lnSpcReduction="20000"/>
          </a:bodyPr>
          <a:lstStyle/>
          <a:p>
            <a:pPr>
              <a:spcBef>
                <a:spcPts val="0"/>
              </a:spcBef>
            </a:pPr>
            <a:r>
              <a:rPr lang="en-GB" dirty="0"/>
              <a:t>EYFS – if children who do not have a good grasp of English, explore their skills in the home language with parents/carers</a:t>
            </a:r>
          </a:p>
          <a:p>
            <a:pPr>
              <a:spcBef>
                <a:spcPts val="0"/>
              </a:spcBef>
            </a:pPr>
            <a:r>
              <a:rPr lang="en-GB" dirty="0"/>
              <a:t>Curriculum progress which is markedly different from similar pupils </a:t>
            </a:r>
          </a:p>
          <a:p>
            <a:r>
              <a:rPr lang="en-GB" dirty="0"/>
              <a:t>Little response to </a:t>
            </a:r>
            <a:r>
              <a:rPr lang="en-GB" b="1" dirty="0"/>
              <a:t>appropriate</a:t>
            </a:r>
            <a:r>
              <a:rPr lang="en-GB" dirty="0"/>
              <a:t> extra support/interventions</a:t>
            </a:r>
          </a:p>
          <a:p>
            <a:r>
              <a:rPr lang="en-GB" dirty="0"/>
              <a:t>Slow progress through EAL assessment stages</a:t>
            </a:r>
          </a:p>
          <a:p>
            <a:r>
              <a:rPr lang="en-GB" dirty="0">
                <a:solidFill>
                  <a:srgbClr val="000000"/>
                </a:solidFill>
                <a:ea typeface="Calibri" panose="020F0502020204030204" pitchFamily="34" charset="0"/>
                <a:cs typeface="Times New Roman" panose="02020603050405020304" pitchFamily="18" charset="0"/>
              </a:rPr>
              <a:t>Reluctance to speak beyond the silent phase</a:t>
            </a:r>
            <a:endParaRPr lang="en-GB" dirty="0"/>
          </a:p>
          <a:p>
            <a:r>
              <a:rPr lang="en-GB" dirty="0"/>
              <a:t>Difficulties learning phonics</a:t>
            </a:r>
          </a:p>
          <a:p>
            <a:pPr>
              <a:lnSpc>
                <a:spcPct val="120000"/>
              </a:lnSpc>
            </a:pPr>
            <a:r>
              <a:rPr lang="en-GB" dirty="0"/>
              <a:t>*Difficulties atypical of EAL issues in reading and writing*</a:t>
            </a:r>
          </a:p>
          <a:p>
            <a:pPr>
              <a:lnSpc>
                <a:spcPct val="120000"/>
              </a:lnSpc>
            </a:pPr>
            <a:r>
              <a:rPr lang="en-GB" dirty="0"/>
              <a:t>Difficulty in subjects that are less language dependent</a:t>
            </a:r>
          </a:p>
          <a:p>
            <a:r>
              <a:rPr lang="en-GB" dirty="0"/>
              <a:t>Emotional/behavioural difficulties after significant settling-in period</a:t>
            </a:r>
          </a:p>
          <a:p>
            <a:endParaRPr lang="en-GB" dirty="0"/>
          </a:p>
          <a:p>
            <a:pPr marL="0" indent="0">
              <a:buNone/>
            </a:pPr>
            <a:endParaRPr lang="en-GB" dirty="0"/>
          </a:p>
          <a:p>
            <a:endParaRPr lang="en-GB" dirty="0"/>
          </a:p>
        </p:txBody>
      </p:sp>
      <p:pic>
        <p:nvPicPr>
          <p:cNvPr id="4" name="Picture 4" descr="Communist, Flag, Protest, Red">
            <a:extLst>
              <a:ext uri="{FF2B5EF4-FFF2-40B4-BE49-F238E27FC236}">
                <a16:creationId xmlns:a16="http://schemas.microsoft.com/office/drawing/2014/main" id="{B8F2370F-4A78-BB41-A980-A93BCEF5EC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35165">
            <a:off x="7697983" y="411766"/>
            <a:ext cx="702730" cy="1043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373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2AC87D-94C3-D740-B219-B9B9C70B9B6B}"/>
              </a:ext>
            </a:extLst>
          </p:cNvPr>
          <p:cNvSpPr>
            <a:spLocks noGrp="1"/>
          </p:cNvSpPr>
          <p:nvPr>
            <p:ph type="title"/>
          </p:nvPr>
        </p:nvSpPr>
        <p:spPr>
          <a:xfrm>
            <a:off x="548639" y="185530"/>
            <a:ext cx="8370073" cy="846687"/>
          </a:xfrm>
          <a:solidFill>
            <a:schemeClr val="bg1"/>
          </a:solidFill>
          <a:ln>
            <a:solidFill>
              <a:schemeClr val="tx1"/>
            </a:solidFill>
          </a:ln>
        </p:spPr>
        <p:txBody>
          <a:bodyPr/>
          <a:lstStyle/>
          <a:p>
            <a:r>
              <a:rPr lang="en-GB" sz="3600" dirty="0"/>
              <a:t>When there are concerns…</a:t>
            </a:r>
          </a:p>
        </p:txBody>
      </p:sp>
      <p:sp>
        <p:nvSpPr>
          <p:cNvPr id="3" name="Content Placeholder 2">
            <a:extLst>
              <a:ext uri="{FF2B5EF4-FFF2-40B4-BE49-F238E27FC236}">
                <a16:creationId xmlns:a16="http://schemas.microsoft.com/office/drawing/2014/main" id="{AF9C48BE-05F8-764D-902C-0F7E358BB752}"/>
              </a:ext>
            </a:extLst>
          </p:cNvPr>
          <p:cNvSpPr>
            <a:spLocks noGrp="1"/>
          </p:cNvSpPr>
          <p:nvPr>
            <p:ph idx="1"/>
          </p:nvPr>
        </p:nvSpPr>
        <p:spPr>
          <a:xfrm>
            <a:off x="548639" y="1270756"/>
            <a:ext cx="8141522" cy="5703250"/>
          </a:xfrm>
        </p:spPr>
        <p:txBody>
          <a:bodyPr>
            <a:noAutofit/>
          </a:bodyPr>
          <a:lstStyle/>
          <a:p>
            <a:pPr>
              <a:lnSpc>
                <a:spcPct val="120000"/>
              </a:lnSpc>
            </a:pPr>
            <a:r>
              <a:rPr lang="en-GB" sz="2400" dirty="0"/>
              <a:t>Don’t assume the difficulty lies within the child.  Extraneous factors such as a school’s policies and practices can make a significant difference to an EAL learner’s progress and so should be some of the first areas to be investigated.</a:t>
            </a:r>
          </a:p>
          <a:p>
            <a:pPr marL="0" indent="0">
              <a:lnSpc>
                <a:spcPct val="120000"/>
              </a:lnSpc>
              <a:buNone/>
            </a:pPr>
            <a:r>
              <a:rPr lang="en-GB" sz="800" dirty="0"/>
              <a:t> </a:t>
            </a:r>
          </a:p>
          <a:p>
            <a:pPr>
              <a:lnSpc>
                <a:spcPct val="120000"/>
              </a:lnSpc>
            </a:pPr>
            <a:r>
              <a:rPr lang="en-GB" sz="2400" dirty="0"/>
              <a:t>There is no single test that will identify whether or not a pupil with EAL has a learning difficulty. </a:t>
            </a:r>
          </a:p>
          <a:p>
            <a:pPr marL="0" indent="0">
              <a:lnSpc>
                <a:spcPct val="120000"/>
              </a:lnSpc>
              <a:buNone/>
              <a:tabLst>
                <a:tab pos="352425" algn="l"/>
              </a:tabLst>
            </a:pPr>
            <a:r>
              <a:rPr lang="en-GB" sz="2400" dirty="0"/>
              <a:t>	Research and experience has shown that the best approach 	is one of considering a series of questions or hypotheses, 	which may 	account for the difficulties a child with EAL is 	experiencing.  Each should be considered and eliminated 	before diagnosing SEND within a pupil with EAL.</a:t>
            </a:r>
          </a:p>
        </p:txBody>
      </p:sp>
    </p:spTree>
    <p:extLst>
      <p:ext uri="{BB962C8B-B14F-4D97-AF65-F5344CB8AC3E}">
        <p14:creationId xmlns:p14="http://schemas.microsoft.com/office/powerpoint/2010/main" val="2451594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BA82E-0E7D-6048-BEB7-6AA19AB08E8B}"/>
              </a:ext>
            </a:extLst>
          </p:cNvPr>
          <p:cNvSpPr>
            <a:spLocks noGrp="1"/>
          </p:cNvSpPr>
          <p:nvPr>
            <p:ph type="title"/>
          </p:nvPr>
        </p:nvSpPr>
        <p:spPr>
          <a:xfrm>
            <a:off x="628650" y="79248"/>
            <a:ext cx="7886700" cy="1066800"/>
          </a:xfrm>
          <a:solidFill>
            <a:schemeClr val="bg1"/>
          </a:solidFill>
          <a:ln>
            <a:solidFill>
              <a:schemeClr val="tx1"/>
            </a:solidFill>
          </a:ln>
        </p:spPr>
        <p:txBody>
          <a:bodyPr>
            <a:normAutofit fontScale="90000"/>
          </a:bodyPr>
          <a:lstStyle/>
          <a:p>
            <a:pPr algn="ctr"/>
            <a:br>
              <a:rPr lang="en-GB" sz="3100" b="1" dirty="0">
                <a:solidFill>
                  <a:srgbClr val="000000"/>
                </a:solidFill>
                <a:ea typeface="Calibri" panose="020F0502020204030204" pitchFamily="34" charset="0"/>
                <a:cs typeface="Times New Roman" panose="02020603050405020304" pitchFamily="18" charset="0"/>
              </a:rPr>
            </a:br>
            <a:br>
              <a:rPr lang="en-GB" sz="3100" b="1" dirty="0">
                <a:solidFill>
                  <a:srgbClr val="000000"/>
                </a:solidFill>
                <a:ea typeface="Calibri" panose="020F0502020204030204" pitchFamily="34" charset="0"/>
                <a:cs typeface="Times New Roman" panose="02020603050405020304" pitchFamily="18" charset="0"/>
              </a:rPr>
            </a:br>
            <a:r>
              <a:rPr lang="en-GB" sz="3100" b="1" dirty="0">
                <a:solidFill>
                  <a:srgbClr val="000000"/>
                </a:solidFill>
                <a:ea typeface="Calibri" panose="020F0502020204030204" pitchFamily="34" charset="0"/>
                <a:cs typeface="Times New Roman" panose="02020603050405020304" pitchFamily="18" charset="0"/>
              </a:rPr>
              <a:t>Questions:  collect evidence to consider possible causes for concern</a:t>
            </a:r>
            <a:br>
              <a:rPr lang="en-GB" dirty="0">
                <a:ea typeface="Calibri" panose="020F0502020204030204" pitchFamily="34" charset="0"/>
                <a:cs typeface="Times New Roman" panose="02020603050405020304" pitchFamily="18" charset="0"/>
              </a:rPr>
            </a:br>
            <a:endParaRPr lang="en-US" dirty="0"/>
          </a:p>
        </p:txBody>
      </p:sp>
      <p:sp>
        <p:nvSpPr>
          <p:cNvPr id="5" name="Rectangle 4">
            <a:extLst>
              <a:ext uri="{FF2B5EF4-FFF2-40B4-BE49-F238E27FC236}">
                <a16:creationId xmlns:a16="http://schemas.microsoft.com/office/drawing/2014/main" id="{3FAD1964-79FB-674A-BED4-B472FCCB2525}"/>
              </a:ext>
            </a:extLst>
          </p:cNvPr>
          <p:cNvSpPr/>
          <p:nvPr/>
        </p:nvSpPr>
        <p:spPr>
          <a:xfrm>
            <a:off x="145774" y="1325879"/>
            <a:ext cx="8865704" cy="5252499"/>
          </a:xfrm>
          <a:prstGeom prst="rect">
            <a:avLst/>
          </a:prstGeom>
          <a:solidFill>
            <a:srgbClr val="FAFDEC"/>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b="1" dirty="0">
                <a:solidFill>
                  <a:srgbClr val="000000"/>
                </a:solidFill>
                <a:effectLst/>
                <a:ea typeface="Calibri" panose="020F0502020204030204" pitchFamily="34" charset="0"/>
                <a:cs typeface="Times New Roman" panose="02020603050405020304" pitchFamily="18" charset="0"/>
              </a:rPr>
              <a:t> </a:t>
            </a:r>
            <a:endParaRPr lang="en-GB" dirty="0">
              <a:effectLst/>
              <a:ea typeface="Calibri" panose="020F0502020204030204" pitchFamily="34" charset="0"/>
              <a:cs typeface="Times New Roman" panose="02020603050405020304" pitchFamily="18" charset="0"/>
            </a:endParaRPr>
          </a:p>
          <a:p>
            <a:pPr marL="347345" indent="-347345" eaLnBrk="0" fontAlgn="base" hangingPunct="0">
              <a:spcAft>
                <a:spcPts val="0"/>
              </a:spcAft>
            </a:pPr>
            <a:r>
              <a:rPr lang="en-GB" dirty="0">
                <a:solidFill>
                  <a:srgbClr val="000000"/>
                </a:solidFill>
                <a:effectLst/>
                <a:ea typeface="MS PGothic" panose="020B0600070205080204" pitchFamily="34" charset="-128"/>
                <a:cs typeface="MS PGothic" panose="020B0600070205080204" pitchFamily="34" charset="-128"/>
              </a:rPr>
              <a:t>A</a:t>
            </a:r>
            <a:r>
              <a:rPr lang="en-GB" b="1" dirty="0">
                <a:solidFill>
                  <a:srgbClr val="000000"/>
                </a:solidFill>
                <a:effectLst/>
                <a:ea typeface="MS PGothic" panose="020B0600070205080204" pitchFamily="34" charset="-128"/>
                <a:cs typeface="MS PGothic" panose="020B0600070205080204" pitchFamily="34" charset="-128"/>
              </a:rPr>
              <a:t>:</a:t>
            </a:r>
            <a:r>
              <a:rPr lang="en-GB" dirty="0">
                <a:solidFill>
                  <a:srgbClr val="000000"/>
                </a:solidFill>
                <a:effectLst/>
                <a:ea typeface="MS PGothic" panose="020B0600070205080204" pitchFamily="34" charset="-128"/>
                <a:cs typeface="MS PGothic" panose="020B0600070205080204" pitchFamily="34" charset="-128"/>
              </a:rPr>
              <a:t>   Is the child learning more slowly because of basic factors to do with </a:t>
            </a:r>
            <a:r>
              <a:rPr lang="en-GB" b="1" dirty="0">
                <a:solidFill>
                  <a:srgbClr val="000000"/>
                </a:solidFill>
                <a:effectLst/>
                <a:ea typeface="MS PGothic" panose="020B0600070205080204" pitchFamily="34" charset="-128"/>
                <a:cs typeface="MS PGothic" panose="020B0600070205080204" pitchFamily="34" charset="-128"/>
              </a:rPr>
              <a:t>English   </a:t>
            </a:r>
          </a:p>
          <a:p>
            <a:pPr marL="347345" indent="-347345" eaLnBrk="0" fontAlgn="base" hangingPunct="0">
              <a:spcAft>
                <a:spcPts val="0"/>
              </a:spcAft>
            </a:pPr>
            <a:r>
              <a:rPr lang="en-GB" b="1" dirty="0">
                <a:solidFill>
                  <a:srgbClr val="000000"/>
                </a:solidFill>
                <a:ea typeface="MS PGothic" panose="020B0600070205080204" pitchFamily="34" charset="-128"/>
                <a:cs typeface="MS PGothic" panose="020B0600070205080204" pitchFamily="34" charset="-128"/>
              </a:rPr>
              <a:t>       </a:t>
            </a:r>
            <a:r>
              <a:rPr lang="en-GB" b="1" dirty="0">
                <a:solidFill>
                  <a:srgbClr val="000000"/>
                </a:solidFill>
                <a:effectLst/>
                <a:ea typeface="MS PGothic" panose="020B0600070205080204" pitchFamily="34" charset="-128"/>
                <a:cs typeface="MS PGothic" panose="020B0600070205080204" pitchFamily="34" charset="-128"/>
              </a:rPr>
              <a:t>language development</a:t>
            </a:r>
            <a:r>
              <a:rPr lang="en-GB" dirty="0">
                <a:solidFill>
                  <a:srgbClr val="000000"/>
                </a:solidFill>
                <a:effectLst/>
                <a:ea typeface="MS PGothic" panose="020B0600070205080204" pitchFamily="34" charset="-128"/>
                <a:cs typeface="MS PGothic" panose="020B0600070205080204" pitchFamily="34" charset="-128"/>
              </a:rPr>
              <a:t>?</a:t>
            </a:r>
            <a:r>
              <a:rPr lang="en-GB" dirty="0">
                <a:latin typeface="Times New Roman" panose="02020603050405020304" pitchFamily="18" charset="0"/>
                <a:ea typeface="MS PGothic" panose="020B0600070205080204" pitchFamily="34" charset="-128"/>
              </a:rPr>
              <a:t>  </a:t>
            </a:r>
            <a:r>
              <a:rPr lang="en-GB" dirty="0">
                <a:solidFill>
                  <a:srgbClr val="000000"/>
                </a:solidFill>
                <a:effectLst/>
                <a:ea typeface="MS PGothic" panose="020B0600070205080204" pitchFamily="34" charset="-128"/>
                <a:cs typeface="MS PGothic" panose="020B0600070205080204" pitchFamily="34" charset="-128"/>
              </a:rPr>
              <a:t>Consider how long the child has been learning English?</a:t>
            </a:r>
          </a:p>
          <a:p>
            <a:pPr marL="347345" indent="-347345" eaLnBrk="0" fontAlgn="base" hangingPunct="0">
              <a:spcAft>
                <a:spcPts val="0"/>
              </a:spcAft>
            </a:pPr>
            <a:endParaRPr lang="en-GB" sz="1000" dirty="0">
              <a:effectLst/>
              <a:latin typeface="Times New Roman" panose="02020603050405020304" pitchFamily="18" charset="0"/>
              <a:ea typeface="Times New Roman" panose="02020603050405020304" pitchFamily="18" charset="0"/>
            </a:endParaRPr>
          </a:p>
          <a:p>
            <a:pPr marL="347345" indent="-347345" eaLnBrk="0" hangingPunct="0">
              <a:spcAft>
                <a:spcPts val="0"/>
              </a:spcAft>
            </a:pPr>
            <a:r>
              <a:rPr lang="en-GB" dirty="0">
                <a:solidFill>
                  <a:srgbClr val="000000"/>
                </a:solidFill>
                <a:effectLst/>
                <a:ea typeface="MS PGothic" panose="020B0600070205080204" pitchFamily="34" charset="-128"/>
                <a:cs typeface="MS PGothic" panose="020B0600070205080204" pitchFamily="34" charset="-128"/>
              </a:rPr>
              <a:t>B:   </a:t>
            </a:r>
            <a:r>
              <a:rPr lang="en-GB" dirty="0">
                <a:solidFill>
                  <a:srgbClr val="000000"/>
                </a:solidFill>
                <a:ea typeface="MS PGothic" panose="020B0600070205080204" pitchFamily="34" charset="-128"/>
                <a:cs typeface="MS PGothic" panose="020B0600070205080204" pitchFamily="34" charset="-128"/>
              </a:rPr>
              <a:t>Is the child learning slowly of issues within the learning environment </a:t>
            </a:r>
            <a:r>
              <a:rPr lang="en-GB" dirty="0" err="1">
                <a:solidFill>
                  <a:srgbClr val="000000"/>
                </a:solidFill>
                <a:ea typeface="MS PGothic" panose="020B0600070205080204" pitchFamily="34" charset="-128"/>
                <a:cs typeface="MS PGothic" panose="020B0600070205080204" pitchFamily="34" charset="-128"/>
              </a:rPr>
              <a:t>ie</a:t>
            </a:r>
            <a:r>
              <a:rPr lang="en-GB" dirty="0">
                <a:solidFill>
                  <a:srgbClr val="000000"/>
                </a:solidFill>
                <a:ea typeface="MS PGothic" panose="020B0600070205080204" pitchFamily="34" charset="-128"/>
                <a:cs typeface="MS PGothic" panose="020B0600070205080204" pitchFamily="34" charset="-128"/>
              </a:rPr>
              <a:t> issues with</a:t>
            </a:r>
            <a:r>
              <a:rPr lang="en-GB" b="1" dirty="0">
                <a:solidFill>
                  <a:srgbClr val="000000"/>
                </a:solidFill>
                <a:ea typeface="MS PGothic" panose="020B0600070205080204" pitchFamily="34" charset="-128"/>
                <a:cs typeface="MS PGothic" panose="020B0600070205080204" pitchFamily="34" charset="-128"/>
              </a:rPr>
              <a:t> inclusivity,  curriculum access, teaching strategies and/or task</a:t>
            </a:r>
            <a:r>
              <a:rPr lang="en-GB" b="1" dirty="0">
                <a:ea typeface="MS PGothic" panose="020B0600070205080204" pitchFamily="34" charset="-128"/>
              </a:rPr>
              <a:t> </a:t>
            </a:r>
            <a:r>
              <a:rPr lang="en-GB" b="1" dirty="0">
                <a:solidFill>
                  <a:srgbClr val="000000"/>
                </a:solidFill>
                <a:ea typeface="MS PGothic" panose="020B0600070205080204" pitchFamily="34" charset="-128"/>
                <a:cs typeface="MS PGothic" panose="020B0600070205080204" pitchFamily="34" charset="-128"/>
              </a:rPr>
              <a:t>demands</a:t>
            </a:r>
            <a:r>
              <a:rPr lang="en-GB" dirty="0">
                <a:solidFill>
                  <a:srgbClr val="000000"/>
                </a:solidFill>
                <a:ea typeface="MS PGothic" panose="020B0600070205080204" pitchFamily="34" charset="-128"/>
                <a:cs typeface="MS PGothic" panose="020B0600070205080204" pitchFamily="34" charset="-128"/>
              </a:rPr>
              <a:t> – are these well established and/or has teacher set tasks that are too abstract for child’s</a:t>
            </a:r>
            <a:r>
              <a:rPr lang="en-GB" dirty="0">
                <a:ea typeface="MS PGothic" panose="020B0600070205080204" pitchFamily="34" charset="-128"/>
              </a:rPr>
              <a:t> </a:t>
            </a:r>
            <a:r>
              <a:rPr lang="en-GB" dirty="0">
                <a:solidFill>
                  <a:srgbClr val="000000"/>
                </a:solidFill>
                <a:ea typeface="MS PGothic" panose="020B0600070205080204" pitchFamily="34" charset="-128"/>
                <a:cs typeface="MS PGothic" panose="020B0600070205080204" pitchFamily="34" charset="-128"/>
              </a:rPr>
              <a:t>language level?</a:t>
            </a:r>
          </a:p>
          <a:p>
            <a:pPr marL="347345" indent="-347345" eaLnBrk="0" fontAlgn="base" hangingPunct="0">
              <a:spcAft>
                <a:spcPts val="0"/>
              </a:spcAft>
            </a:pPr>
            <a:endParaRPr lang="en-GB" sz="1000" dirty="0">
              <a:solidFill>
                <a:srgbClr val="000000"/>
              </a:solidFill>
              <a:effectLst/>
              <a:ea typeface="MS PGothic" panose="020B0600070205080204" pitchFamily="34" charset="-128"/>
              <a:cs typeface="MS PGothic" panose="020B0600070205080204" pitchFamily="34" charset="-128"/>
            </a:endParaRPr>
          </a:p>
          <a:p>
            <a:pPr marL="347345" indent="-347345" eaLnBrk="0" fontAlgn="base" hangingPunct="0">
              <a:spcAft>
                <a:spcPts val="0"/>
              </a:spcAft>
            </a:pPr>
            <a:r>
              <a:rPr lang="en-GB" dirty="0">
                <a:solidFill>
                  <a:srgbClr val="000000"/>
                </a:solidFill>
                <a:ea typeface="MS PGothic" panose="020B0600070205080204" pitchFamily="34" charset="-128"/>
                <a:cs typeface="MS PGothic" panose="020B0600070205080204" pitchFamily="34" charset="-128"/>
              </a:rPr>
              <a:t>C:   Is the child learning slowly because of </a:t>
            </a:r>
            <a:r>
              <a:rPr lang="en-GB" b="1" dirty="0">
                <a:solidFill>
                  <a:srgbClr val="000000"/>
                </a:solidFill>
                <a:ea typeface="MS PGothic" panose="020B0600070205080204" pitchFamily="34" charset="-128"/>
                <a:cs typeface="MS PGothic" panose="020B0600070205080204" pitchFamily="34" charset="-128"/>
              </a:rPr>
              <a:t>environmental stress</a:t>
            </a:r>
            <a:r>
              <a:rPr lang="en-GB" dirty="0">
                <a:solidFill>
                  <a:srgbClr val="000000"/>
                </a:solidFill>
                <a:ea typeface="MS PGothic" panose="020B0600070205080204" pitchFamily="34" charset="-128"/>
                <a:cs typeface="MS PGothic" panose="020B0600070205080204" pitchFamily="34" charset="-128"/>
              </a:rPr>
              <a:t> experienced inside or outside</a:t>
            </a:r>
          </a:p>
          <a:p>
            <a:pPr marL="347345" indent="-347345" eaLnBrk="0" fontAlgn="base" hangingPunct="0">
              <a:spcAft>
                <a:spcPts val="0"/>
              </a:spcAft>
            </a:pPr>
            <a:r>
              <a:rPr lang="en-GB" dirty="0">
                <a:solidFill>
                  <a:srgbClr val="000000"/>
                </a:solidFill>
                <a:ea typeface="MS PGothic" panose="020B0600070205080204" pitchFamily="34" charset="-128"/>
                <a:cs typeface="MS PGothic" panose="020B0600070205080204" pitchFamily="34" charset="-128"/>
              </a:rPr>
              <a:t>       school, including</a:t>
            </a:r>
            <a:r>
              <a:rPr lang="en-GB" dirty="0">
                <a:latin typeface="Times New Roman" panose="02020603050405020304" pitchFamily="18" charset="0"/>
                <a:ea typeface="MS PGothic" panose="020B0600070205080204" pitchFamily="34" charset="-128"/>
              </a:rPr>
              <a:t> </a:t>
            </a:r>
            <a:r>
              <a:rPr lang="en-GB" dirty="0">
                <a:solidFill>
                  <a:srgbClr val="000000"/>
                </a:solidFill>
                <a:ea typeface="MS PGothic" panose="020B0600070205080204" pitchFamily="34" charset="-128"/>
                <a:cs typeface="MS PGothic" panose="020B0600070205080204" pitchFamily="34" charset="-128"/>
              </a:rPr>
              <a:t>culture shock or trauma?</a:t>
            </a:r>
          </a:p>
          <a:p>
            <a:pPr marL="347345" indent="-347345" eaLnBrk="0" fontAlgn="base" hangingPunct="0">
              <a:spcAft>
                <a:spcPts val="0"/>
              </a:spcAft>
            </a:pPr>
            <a:r>
              <a:rPr lang="en-GB" sz="1000" dirty="0">
                <a:solidFill>
                  <a:srgbClr val="000000"/>
                </a:solidFill>
                <a:ea typeface="MS PGothic" panose="020B0600070205080204" pitchFamily="34" charset="-128"/>
                <a:cs typeface="MS PGothic" panose="020B0600070205080204" pitchFamily="34" charset="-128"/>
              </a:rPr>
              <a:t>	</a:t>
            </a:r>
            <a:endParaRPr lang="en-GB" sz="1000" dirty="0">
              <a:latin typeface="Times New Roman" panose="02020603050405020304" pitchFamily="18" charset="0"/>
              <a:ea typeface="Times New Roman" panose="02020603050405020304" pitchFamily="18" charset="0"/>
            </a:endParaRPr>
          </a:p>
          <a:p>
            <a:pPr marL="347345" indent="-347345" eaLnBrk="0" fontAlgn="base" hangingPunct="0">
              <a:spcAft>
                <a:spcPts val="0"/>
              </a:spcAft>
            </a:pPr>
            <a:r>
              <a:rPr lang="en-GB" dirty="0">
                <a:solidFill>
                  <a:srgbClr val="000000"/>
                </a:solidFill>
                <a:ea typeface="MS PGothic" panose="020B0600070205080204" pitchFamily="34" charset="-128"/>
                <a:cs typeface="MS PGothic" panose="020B0600070205080204" pitchFamily="34" charset="-128"/>
              </a:rPr>
              <a:t>D:   Is the child learning slowly because of </a:t>
            </a:r>
            <a:r>
              <a:rPr lang="en-GB" b="1" dirty="0">
                <a:solidFill>
                  <a:srgbClr val="000000"/>
                </a:solidFill>
                <a:ea typeface="MS PGothic" panose="020B0600070205080204" pitchFamily="34" charset="-128"/>
                <a:cs typeface="MS PGothic" panose="020B0600070205080204" pitchFamily="34" charset="-128"/>
              </a:rPr>
              <a:t>physical or sensory factors</a:t>
            </a:r>
            <a:r>
              <a:rPr lang="en-GB" dirty="0">
                <a:solidFill>
                  <a:srgbClr val="000000"/>
                </a:solidFill>
                <a:ea typeface="MS PGothic" panose="020B0600070205080204" pitchFamily="34" charset="-128"/>
                <a:cs typeface="MS PGothic" panose="020B0600070205080204" pitchFamily="34" charset="-128"/>
              </a:rPr>
              <a:t>?</a:t>
            </a:r>
            <a:endParaRPr lang="en-GB" dirty="0">
              <a:latin typeface="Times New Roman" panose="02020603050405020304" pitchFamily="18" charset="0"/>
              <a:ea typeface="Times New Roman" panose="02020603050405020304" pitchFamily="18" charset="0"/>
            </a:endParaRPr>
          </a:p>
          <a:p>
            <a:pPr marL="347345" indent="-347345" eaLnBrk="0" fontAlgn="base" hangingPunct="0">
              <a:spcAft>
                <a:spcPts val="0"/>
              </a:spcAft>
            </a:pPr>
            <a:endParaRPr lang="en-GB" sz="1000" dirty="0">
              <a:effectLst/>
              <a:latin typeface="Times New Roman" panose="02020603050405020304" pitchFamily="18" charset="0"/>
              <a:ea typeface="Times New Roman" panose="02020603050405020304" pitchFamily="18" charset="0"/>
            </a:endParaRPr>
          </a:p>
          <a:p>
            <a:pPr marL="347345" indent="-347345" eaLnBrk="0" fontAlgn="base" hangingPunct="0">
              <a:spcAft>
                <a:spcPts val="0"/>
              </a:spcAft>
            </a:pPr>
            <a:r>
              <a:rPr lang="en-GB" dirty="0">
                <a:solidFill>
                  <a:srgbClr val="000000"/>
                </a:solidFill>
                <a:ea typeface="MS PGothic" panose="020B0600070205080204" pitchFamily="34" charset="-128"/>
                <a:cs typeface="MS PGothic" panose="020B0600070205080204" pitchFamily="34" charset="-128"/>
              </a:rPr>
              <a:t>E</a:t>
            </a:r>
            <a:r>
              <a:rPr lang="en-GB" dirty="0">
                <a:solidFill>
                  <a:srgbClr val="000000"/>
                </a:solidFill>
                <a:effectLst/>
                <a:ea typeface="MS PGothic" panose="020B0600070205080204" pitchFamily="34" charset="-128"/>
                <a:cs typeface="MS PGothic" panose="020B0600070205080204" pitchFamily="34" charset="-128"/>
              </a:rPr>
              <a:t>:   Is the child </a:t>
            </a:r>
            <a:r>
              <a:rPr lang="en-GB" dirty="0">
                <a:solidFill>
                  <a:srgbClr val="000000"/>
                </a:solidFill>
                <a:ea typeface="MS PGothic" panose="020B0600070205080204" pitchFamily="34" charset="-128"/>
                <a:cs typeface="MS PGothic" panose="020B0600070205080204" pitchFamily="34" charset="-128"/>
              </a:rPr>
              <a:t>struggling</a:t>
            </a:r>
            <a:r>
              <a:rPr lang="en-GB" dirty="0">
                <a:solidFill>
                  <a:srgbClr val="000000"/>
                </a:solidFill>
                <a:effectLst/>
                <a:ea typeface="MS PGothic" panose="020B0600070205080204" pitchFamily="34" charset="-128"/>
                <a:cs typeface="MS PGothic" panose="020B0600070205080204" pitchFamily="34" charset="-128"/>
              </a:rPr>
              <a:t> because of a </a:t>
            </a:r>
            <a:r>
              <a:rPr lang="en-GB" b="1" dirty="0">
                <a:solidFill>
                  <a:srgbClr val="000000"/>
                </a:solidFill>
                <a:effectLst/>
                <a:ea typeface="MS PGothic" panose="020B0600070205080204" pitchFamily="34" charset="-128"/>
                <a:cs typeface="MS PGothic" panose="020B0600070205080204" pitchFamily="34" charset="-128"/>
              </a:rPr>
              <a:t>specific language disorder </a:t>
            </a:r>
            <a:r>
              <a:rPr lang="en-GB" dirty="0">
                <a:solidFill>
                  <a:srgbClr val="000000"/>
                </a:solidFill>
                <a:effectLst/>
                <a:ea typeface="MS PGothic" panose="020B0600070205080204" pitchFamily="34" charset="-128"/>
                <a:cs typeface="MS PGothic" panose="020B0600070205080204" pitchFamily="34" charset="-128"/>
              </a:rPr>
              <a:t>- does the child have </a:t>
            </a:r>
          </a:p>
          <a:p>
            <a:pPr marL="347345" indent="-347345" eaLnBrk="0" fontAlgn="base" hangingPunct="0">
              <a:spcAft>
                <a:spcPts val="0"/>
              </a:spcAft>
            </a:pPr>
            <a:r>
              <a:rPr lang="en-GB" dirty="0">
                <a:solidFill>
                  <a:srgbClr val="000000"/>
                </a:solidFill>
                <a:ea typeface="MS PGothic" panose="020B0600070205080204" pitchFamily="34" charset="-128"/>
                <a:cs typeface="MS PGothic" panose="020B0600070205080204" pitchFamily="34" charset="-128"/>
              </a:rPr>
              <a:t>       </a:t>
            </a:r>
            <a:r>
              <a:rPr lang="en-GB" dirty="0">
                <a:solidFill>
                  <a:srgbClr val="000000"/>
                </a:solidFill>
                <a:effectLst/>
                <a:ea typeface="MS PGothic" panose="020B0600070205080204" pitchFamily="34" charset="-128"/>
                <a:cs typeface="MS PGothic" panose="020B0600070205080204" pitchFamily="34" charset="-128"/>
              </a:rPr>
              <a:t>age-related skills in</a:t>
            </a:r>
            <a:r>
              <a:rPr lang="en-GB" dirty="0">
                <a:ea typeface="MS PGothic" panose="020B0600070205080204" pitchFamily="34" charset="-128"/>
              </a:rPr>
              <a:t> </a:t>
            </a:r>
            <a:r>
              <a:rPr lang="en-GB" dirty="0">
                <a:solidFill>
                  <a:srgbClr val="000000"/>
                </a:solidFill>
                <a:effectLst/>
                <a:ea typeface="MS PGothic" panose="020B0600070205080204" pitchFamily="34" charset="-128"/>
                <a:cs typeface="MS PGothic" panose="020B0600070205080204" pitchFamily="34" charset="-128"/>
              </a:rPr>
              <a:t>his/her first language? </a:t>
            </a:r>
            <a:r>
              <a:rPr lang="en-GB" b="1" dirty="0">
                <a:solidFill>
                  <a:srgbClr val="FF0000"/>
                </a:solidFill>
                <a:effectLst/>
                <a:ea typeface="MS PGothic" panose="020B0600070205080204" pitchFamily="34" charset="-128"/>
                <a:cs typeface="MS PGothic" panose="020B0600070205080204" pitchFamily="34" charset="-128"/>
              </a:rPr>
              <a:t>CARRY OUT A FIRST LANGUAGE ASSESSMENT</a:t>
            </a:r>
            <a:r>
              <a:rPr lang="en-GB" b="1" dirty="0">
                <a:solidFill>
                  <a:srgbClr val="000000"/>
                </a:solidFill>
                <a:effectLst/>
                <a:ea typeface="MS PGothic" panose="020B0600070205080204" pitchFamily="34" charset="-128"/>
                <a:cs typeface="MS PGothic" panose="020B0600070205080204" pitchFamily="34" charset="-128"/>
              </a:rPr>
              <a:t>.</a:t>
            </a:r>
            <a:endParaRPr lang="en-GB" dirty="0">
              <a:effectLst/>
              <a:ea typeface="Times New Roman" panose="02020603050405020304" pitchFamily="18" charset="0"/>
            </a:endParaRPr>
          </a:p>
          <a:p>
            <a:pPr marL="347345" indent="-347345" eaLnBrk="0" fontAlgn="base" hangingPunct="0">
              <a:spcAft>
                <a:spcPts val="0"/>
              </a:spcAft>
            </a:pPr>
            <a:r>
              <a:rPr lang="en-GB" sz="1000" dirty="0">
                <a:solidFill>
                  <a:srgbClr val="000000"/>
                </a:solidFill>
                <a:effectLst/>
                <a:ea typeface="MS PGothic" panose="020B0600070205080204" pitchFamily="34" charset="-128"/>
                <a:cs typeface="MS PGothic" panose="020B0600070205080204" pitchFamily="34" charset="-128"/>
              </a:rPr>
              <a:t> </a:t>
            </a:r>
            <a:endParaRPr lang="en-GB" sz="1000" dirty="0">
              <a:effectLst/>
              <a:ea typeface="Times New Roman" panose="02020603050405020304" pitchFamily="18" charset="0"/>
            </a:endParaRPr>
          </a:p>
          <a:p>
            <a:pPr marL="347345" indent="-347345" eaLnBrk="0" fontAlgn="base" hangingPunct="0">
              <a:spcAft>
                <a:spcPts val="0"/>
              </a:spcAft>
            </a:pPr>
            <a:r>
              <a:rPr lang="en-GB" dirty="0">
                <a:solidFill>
                  <a:srgbClr val="000000"/>
                </a:solidFill>
                <a:effectLst/>
                <a:ea typeface="MS PGothic" panose="020B0600070205080204" pitchFamily="34" charset="-128"/>
                <a:cs typeface="MS PGothic" panose="020B0600070205080204" pitchFamily="34" charset="-128"/>
              </a:rPr>
              <a:t>F:   Does the child has Special Educational Needs as defined by the 1996 Education Acts (amended</a:t>
            </a:r>
            <a:r>
              <a:rPr lang="en-GB" dirty="0">
                <a:ea typeface="MS PGothic" panose="020B0600070205080204" pitchFamily="34" charset="-128"/>
              </a:rPr>
              <a:t> </a:t>
            </a:r>
            <a:r>
              <a:rPr lang="en-GB" dirty="0">
                <a:solidFill>
                  <a:srgbClr val="000000"/>
                </a:solidFill>
                <a:effectLst/>
                <a:ea typeface="MS PGothic" panose="020B0600070205080204" pitchFamily="34" charset="-128"/>
                <a:cs typeface="MS PGothic" panose="020B0600070205080204" pitchFamily="34" charset="-128"/>
              </a:rPr>
              <a:t>by SEND Act , 2001 and 2014) .</a:t>
            </a:r>
          </a:p>
          <a:p>
            <a:pPr marL="347345" indent="-347345" eaLnBrk="0" fontAlgn="base" hangingPunct="0">
              <a:spcAft>
                <a:spcPts val="0"/>
              </a:spcAft>
            </a:pPr>
            <a:endParaRPr lang="en-GB" dirty="0">
              <a:solidFill>
                <a:srgbClr val="000000"/>
              </a:solidFill>
              <a:ea typeface="MS PGothic" panose="020B0600070205080204" pitchFamily="34" charset="-128"/>
            </a:endParaRPr>
          </a:p>
          <a:p>
            <a:pPr marL="347345" indent="-347345" eaLnBrk="0" fontAlgn="base" hangingPunct="0">
              <a:spcAft>
                <a:spcPts val="0"/>
              </a:spcAft>
            </a:pPr>
            <a:endParaRPr lang="en-GB" sz="800" dirty="0">
              <a:solidFill>
                <a:srgbClr val="000000"/>
              </a:solidFill>
              <a:ea typeface="MS PGothic" panose="020B0600070205080204" pitchFamily="34" charset="-128"/>
            </a:endParaRPr>
          </a:p>
          <a:p>
            <a:pPr marL="347345" indent="-347345" eaLnBrk="0" fontAlgn="base" hangingPunct="0">
              <a:spcAft>
                <a:spcPts val="0"/>
              </a:spcAft>
            </a:pPr>
            <a:r>
              <a:rPr lang="en-GB" dirty="0">
                <a:solidFill>
                  <a:srgbClr val="000000"/>
                </a:solidFill>
                <a:ea typeface="MS PGothic" panose="020B0600070205080204" pitchFamily="34" charset="-128"/>
              </a:rPr>
              <a:t>(Based on the work of </a:t>
            </a:r>
            <a:r>
              <a:rPr lang="en-GB" dirty="0" err="1">
                <a:solidFill>
                  <a:srgbClr val="000000"/>
                </a:solidFill>
                <a:ea typeface="MS PGothic" panose="020B0600070205080204" pitchFamily="34" charset="-128"/>
              </a:rPr>
              <a:t>Deryn</a:t>
            </a:r>
            <a:r>
              <a:rPr lang="en-GB" dirty="0">
                <a:solidFill>
                  <a:srgbClr val="000000"/>
                </a:solidFill>
                <a:ea typeface="MS PGothic" panose="020B0600070205080204" pitchFamily="34" charset="-128"/>
              </a:rPr>
              <a:t> Hall)</a:t>
            </a:r>
            <a:endParaRPr lang="en-GB" dirty="0">
              <a:effectLst/>
              <a:ea typeface="Times New Roman" panose="02020603050405020304" pitchFamily="18" charset="0"/>
            </a:endParaRPr>
          </a:p>
          <a:p>
            <a:pPr algn="ctr">
              <a:spcAft>
                <a:spcPts val="0"/>
              </a:spcAft>
            </a:pPr>
            <a:r>
              <a:rPr lang="en-GB" sz="1400" dirty="0">
                <a:effectLs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161114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6B199-1928-764E-8776-A35B8AE3A9CD}"/>
              </a:ext>
            </a:extLst>
          </p:cNvPr>
          <p:cNvSpPr>
            <a:spLocks noGrp="1"/>
          </p:cNvSpPr>
          <p:nvPr>
            <p:ph type="title"/>
          </p:nvPr>
        </p:nvSpPr>
        <p:spPr>
          <a:xfrm>
            <a:off x="199048" y="125928"/>
            <a:ext cx="7886700" cy="1125038"/>
          </a:xfrm>
          <a:solidFill>
            <a:schemeClr val="bg1"/>
          </a:solidFill>
          <a:ln>
            <a:solidFill>
              <a:schemeClr val="tx1"/>
            </a:solidFill>
          </a:ln>
        </p:spPr>
        <p:txBody>
          <a:bodyPr>
            <a:normAutofit/>
          </a:bodyPr>
          <a:lstStyle/>
          <a:p>
            <a:r>
              <a:rPr lang="en-GB" sz="2600" dirty="0">
                <a:solidFill>
                  <a:srgbClr val="000000"/>
                </a:solidFill>
                <a:ea typeface="MS PGothic" panose="020B0600070205080204" pitchFamily="34" charset="-128"/>
                <a:cs typeface="MS PGothic" panose="020B0600070205080204" pitchFamily="34" charset="-128"/>
              </a:rPr>
              <a:t>A:  Is the child is learning more slowly because of basic  </a:t>
            </a:r>
            <a:br>
              <a:rPr lang="en-GB" sz="2600" dirty="0">
                <a:solidFill>
                  <a:srgbClr val="000000"/>
                </a:solidFill>
                <a:ea typeface="MS PGothic" panose="020B0600070205080204" pitchFamily="34" charset="-128"/>
                <a:cs typeface="MS PGothic" panose="020B0600070205080204" pitchFamily="34" charset="-128"/>
              </a:rPr>
            </a:br>
            <a:r>
              <a:rPr lang="en-GB" sz="2600" dirty="0">
                <a:solidFill>
                  <a:srgbClr val="000000"/>
                </a:solidFill>
                <a:ea typeface="MS PGothic" panose="020B0600070205080204" pitchFamily="34" charset="-128"/>
                <a:cs typeface="MS PGothic" panose="020B0600070205080204" pitchFamily="34" charset="-128"/>
              </a:rPr>
              <a:t>   factors to do with EAL development?</a:t>
            </a:r>
            <a:r>
              <a:rPr lang="en-GB" sz="2600" dirty="0">
                <a:latin typeface="Times New Roman" panose="02020603050405020304" pitchFamily="18" charset="0"/>
                <a:ea typeface="MS PGothic" panose="020B0600070205080204" pitchFamily="34" charset="-128"/>
              </a:rPr>
              <a:t>  </a:t>
            </a:r>
            <a:endParaRPr lang="en-US" sz="2600" dirty="0"/>
          </a:p>
        </p:txBody>
      </p:sp>
      <p:sp>
        <p:nvSpPr>
          <p:cNvPr id="3" name="Content Placeholder 2">
            <a:extLst>
              <a:ext uri="{FF2B5EF4-FFF2-40B4-BE49-F238E27FC236}">
                <a16:creationId xmlns:a16="http://schemas.microsoft.com/office/drawing/2014/main" id="{5C21C697-E4E3-9E41-9864-A760101DAC85}"/>
              </a:ext>
            </a:extLst>
          </p:cNvPr>
          <p:cNvSpPr>
            <a:spLocks noGrp="1"/>
          </p:cNvSpPr>
          <p:nvPr>
            <p:ph idx="1"/>
          </p:nvPr>
        </p:nvSpPr>
        <p:spPr>
          <a:xfrm>
            <a:off x="182709" y="1435840"/>
            <a:ext cx="8232424" cy="5422160"/>
          </a:xfrm>
          <a:ln>
            <a:noFill/>
          </a:ln>
        </p:spPr>
        <p:txBody>
          <a:bodyPr>
            <a:normAutofit fontScale="70000" lnSpcReduction="20000"/>
          </a:bodyPr>
          <a:lstStyle/>
          <a:p>
            <a:pPr>
              <a:spcBef>
                <a:spcPts val="1200"/>
              </a:spcBef>
            </a:pPr>
            <a:r>
              <a:rPr lang="en-US" dirty="0"/>
              <a:t>How long has the child been learning English?</a:t>
            </a:r>
          </a:p>
          <a:p>
            <a:pPr>
              <a:spcBef>
                <a:spcPts val="1200"/>
              </a:spcBef>
            </a:pPr>
            <a:r>
              <a:rPr lang="en-GB" dirty="0"/>
              <a:t>Did you make a baseline assessment and have you been monitoring their EAL development through the Stages of Proficiency? What does this say about progress of EAL?</a:t>
            </a:r>
            <a:endParaRPr lang="en-US" dirty="0"/>
          </a:p>
          <a:p>
            <a:pPr>
              <a:spcBef>
                <a:spcPts val="1200"/>
              </a:spcBef>
              <a:spcAft>
                <a:spcPts val="1200"/>
              </a:spcAft>
            </a:pPr>
            <a:r>
              <a:rPr lang="en-GB" dirty="0"/>
              <a:t>Is the understanding of lessons and tasks slower because pupils are having to translate everything into their first language?</a:t>
            </a:r>
          </a:p>
          <a:p>
            <a:pPr>
              <a:spcAft>
                <a:spcPts val="1200"/>
              </a:spcAft>
            </a:pPr>
            <a:r>
              <a:rPr lang="en-GB" dirty="0"/>
              <a:t>For a more advanced EAL learner, has the pupil developed good conversational English, but not the formal academic language needed for learning? Has this academic language been modelled and taught?  </a:t>
            </a:r>
          </a:p>
          <a:p>
            <a:pPr>
              <a:spcBef>
                <a:spcPts val="0"/>
              </a:spcBef>
              <a:spcAft>
                <a:spcPts val="1200"/>
              </a:spcAft>
            </a:pPr>
            <a:r>
              <a:rPr lang="en-US" dirty="0"/>
              <a:t>Has fluency in social English masked a lack of academic language, thus preventing full understanding of content and tasks, or misleading teachers into setting tasks with require a high level of academic language proficiency?</a:t>
            </a:r>
          </a:p>
          <a:p>
            <a:pPr>
              <a:spcBef>
                <a:spcPts val="0"/>
              </a:spcBef>
              <a:spcAft>
                <a:spcPts val="1200"/>
              </a:spcAft>
            </a:pPr>
            <a:r>
              <a:rPr lang="en-US" dirty="0"/>
              <a:t>Are errors and issues in reading and writing characteristic of EAL development rather than a specific learning need?</a:t>
            </a:r>
          </a:p>
        </p:txBody>
      </p:sp>
      <p:sp>
        <p:nvSpPr>
          <p:cNvPr id="4" name="AutoShape 3">
            <a:extLst>
              <a:ext uri="{FF2B5EF4-FFF2-40B4-BE49-F238E27FC236}">
                <a16:creationId xmlns:a16="http://schemas.microsoft.com/office/drawing/2014/main" id="{7598C7A3-72B4-944E-8903-F25A5D85F164}"/>
              </a:ext>
            </a:extLst>
          </p:cNvPr>
          <p:cNvSpPr>
            <a:spLocks noChangeArrowheads="1"/>
          </p:cNvSpPr>
          <p:nvPr/>
        </p:nvSpPr>
        <p:spPr bwMode="auto">
          <a:xfrm>
            <a:off x="7086231" y="324142"/>
            <a:ext cx="2061726" cy="1465057"/>
          </a:xfrm>
          <a:prstGeom prst="triangle">
            <a:avLst>
              <a:gd name="adj" fmla="val 50000"/>
            </a:avLst>
          </a:prstGeom>
          <a:solidFill>
            <a:schemeClr val="hlink"/>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alibri" charset="0"/>
              <a:ea typeface="ＭＳ Ｐゴシック" charset="0"/>
              <a:cs typeface="Arial" charset="0"/>
            </a:endParaRPr>
          </a:p>
        </p:txBody>
      </p:sp>
      <p:sp>
        <p:nvSpPr>
          <p:cNvPr id="16" name="TextBox 15">
            <a:extLst>
              <a:ext uri="{FF2B5EF4-FFF2-40B4-BE49-F238E27FC236}">
                <a16:creationId xmlns:a16="http://schemas.microsoft.com/office/drawing/2014/main" id="{ADE198C1-A433-984F-9439-688928B7B7B3}"/>
              </a:ext>
            </a:extLst>
          </p:cNvPr>
          <p:cNvSpPr txBox="1"/>
          <p:nvPr/>
        </p:nvSpPr>
        <p:spPr>
          <a:xfrm>
            <a:off x="7507297" y="595006"/>
            <a:ext cx="1243153" cy="461665"/>
          </a:xfrm>
          <a:prstGeom prst="rect">
            <a:avLst/>
          </a:prstGeom>
          <a:noFill/>
        </p:spPr>
        <p:txBody>
          <a:bodyPr wrap="square" rtlCol="0">
            <a:spAutoFit/>
          </a:bodyPr>
          <a:lstStyle/>
          <a:p>
            <a:pPr algn="ctr"/>
            <a:endParaRPr lang="en-GB" sz="800" b="1" dirty="0">
              <a:solidFill>
                <a:schemeClr val="bg1"/>
              </a:solidFill>
            </a:endParaRPr>
          </a:p>
          <a:p>
            <a:pPr algn="ctr"/>
            <a:r>
              <a:rPr lang="en-GB" sz="800" b="1" dirty="0">
                <a:solidFill>
                  <a:schemeClr val="bg1"/>
                </a:solidFill>
              </a:rPr>
              <a:t>Social and </a:t>
            </a:r>
          </a:p>
          <a:p>
            <a:pPr algn="ctr"/>
            <a:r>
              <a:rPr lang="en-GB" sz="800" b="1" dirty="0">
                <a:solidFill>
                  <a:schemeClr val="bg1"/>
                </a:solidFill>
              </a:rPr>
              <a:t>everyday language</a:t>
            </a:r>
          </a:p>
        </p:txBody>
      </p:sp>
      <p:sp>
        <p:nvSpPr>
          <p:cNvPr id="17" name="TextBox 16">
            <a:extLst>
              <a:ext uri="{FF2B5EF4-FFF2-40B4-BE49-F238E27FC236}">
                <a16:creationId xmlns:a16="http://schemas.microsoft.com/office/drawing/2014/main" id="{2E879FE4-EC20-F143-BE90-1D5431CE911C}"/>
              </a:ext>
            </a:extLst>
          </p:cNvPr>
          <p:cNvSpPr txBox="1"/>
          <p:nvPr/>
        </p:nvSpPr>
        <p:spPr>
          <a:xfrm>
            <a:off x="7495517" y="1280611"/>
            <a:ext cx="1243153" cy="461665"/>
          </a:xfrm>
          <a:prstGeom prst="rect">
            <a:avLst/>
          </a:prstGeom>
          <a:noFill/>
        </p:spPr>
        <p:txBody>
          <a:bodyPr wrap="square" rtlCol="0">
            <a:spAutoFit/>
          </a:bodyPr>
          <a:lstStyle/>
          <a:p>
            <a:pPr algn="ctr"/>
            <a:endParaRPr lang="en-GB" sz="800" b="1" dirty="0">
              <a:solidFill>
                <a:schemeClr val="bg1"/>
              </a:solidFill>
            </a:endParaRPr>
          </a:p>
          <a:p>
            <a:pPr algn="ctr"/>
            <a:r>
              <a:rPr lang="en-GB" sz="800" b="1" dirty="0">
                <a:solidFill>
                  <a:schemeClr val="bg1"/>
                </a:solidFill>
              </a:rPr>
              <a:t>Cognitive and academic language</a:t>
            </a:r>
          </a:p>
        </p:txBody>
      </p:sp>
      <p:sp>
        <p:nvSpPr>
          <p:cNvPr id="9" name="Arc 8">
            <a:extLst>
              <a:ext uri="{FF2B5EF4-FFF2-40B4-BE49-F238E27FC236}">
                <a16:creationId xmlns:a16="http://schemas.microsoft.com/office/drawing/2014/main" id="{9134FAF7-4157-2E44-85ED-A46CCD809765}"/>
              </a:ext>
            </a:extLst>
          </p:cNvPr>
          <p:cNvSpPr/>
          <p:nvPr/>
        </p:nvSpPr>
        <p:spPr>
          <a:xfrm rot="21152154">
            <a:off x="6833026" y="1162458"/>
            <a:ext cx="955344" cy="223940"/>
          </a:xfrm>
          <a:prstGeom prst="arc">
            <a:avLst/>
          </a:prstGeom>
          <a:ln>
            <a:solidFill>
              <a:schemeClr val="tx2">
                <a:lumMod val="20000"/>
                <a:lumOff val="8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8" name="Arc 17">
            <a:extLst>
              <a:ext uri="{FF2B5EF4-FFF2-40B4-BE49-F238E27FC236}">
                <a16:creationId xmlns:a16="http://schemas.microsoft.com/office/drawing/2014/main" id="{6E9699BE-794D-364C-B39D-8E7D8C75FA4A}"/>
              </a:ext>
            </a:extLst>
          </p:cNvPr>
          <p:cNvSpPr/>
          <p:nvPr/>
        </p:nvSpPr>
        <p:spPr>
          <a:xfrm rot="21152154">
            <a:off x="7327533" y="1150972"/>
            <a:ext cx="955344" cy="223940"/>
          </a:xfrm>
          <a:prstGeom prst="arc">
            <a:avLst/>
          </a:prstGeom>
          <a:ln>
            <a:solidFill>
              <a:schemeClr val="tx2">
                <a:lumMod val="20000"/>
                <a:lumOff val="8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0" name="Arc 19">
            <a:extLst>
              <a:ext uri="{FF2B5EF4-FFF2-40B4-BE49-F238E27FC236}">
                <a16:creationId xmlns:a16="http://schemas.microsoft.com/office/drawing/2014/main" id="{2A893155-877A-654A-B670-C135888792CF}"/>
              </a:ext>
            </a:extLst>
          </p:cNvPr>
          <p:cNvSpPr/>
          <p:nvPr/>
        </p:nvSpPr>
        <p:spPr>
          <a:xfrm rot="21152154">
            <a:off x="7838880" y="1180051"/>
            <a:ext cx="955344" cy="223940"/>
          </a:xfrm>
          <a:prstGeom prst="arc">
            <a:avLst/>
          </a:prstGeom>
          <a:ln>
            <a:solidFill>
              <a:schemeClr val="tx2">
                <a:lumMod val="20000"/>
                <a:lumOff val="8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231046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B5F8F-85F9-FA49-A04D-F01B64C45B2E}"/>
              </a:ext>
            </a:extLst>
          </p:cNvPr>
          <p:cNvSpPr>
            <a:spLocks noGrp="1"/>
          </p:cNvSpPr>
          <p:nvPr>
            <p:ph type="title"/>
          </p:nvPr>
        </p:nvSpPr>
        <p:spPr/>
        <p:txBody>
          <a:bodyPr>
            <a:normAutofit fontScale="90000"/>
          </a:bodyPr>
          <a:lstStyle/>
          <a:p>
            <a:pPr algn="ctr"/>
            <a:r>
              <a:rPr lang="en-US" dirty="0"/>
              <a:t>Known issues for EAL learners:</a:t>
            </a:r>
            <a:br>
              <a:rPr lang="en-US" dirty="0"/>
            </a:br>
            <a:r>
              <a:rPr lang="en-US" dirty="0"/>
              <a:t>Reading</a:t>
            </a:r>
          </a:p>
        </p:txBody>
      </p:sp>
      <p:sp>
        <p:nvSpPr>
          <p:cNvPr id="3" name="Content Placeholder 2">
            <a:extLst>
              <a:ext uri="{FF2B5EF4-FFF2-40B4-BE49-F238E27FC236}">
                <a16:creationId xmlns:a16="http://schemas.microsoft.com/office/drawing/2014/main" id="{5AEA9A6B-C1A2-1D45-9DC8-60E3AF64CC75}"/>
              </a:ext>
            </a:extLst>
          </p:cNvPr>
          <p:cNvSpPr>
            <a:spLocks noGrp="1"/>
          </p:cNvSpPr>
          <p:nvPr>
            <p:ph idx="1"/>
          </p:nvPr>
        </p:nvSpPr>
        <p:spPr/>
        <p:txBody>
          <a:bodyPr>
            <a:normAutofit fontScale="85000" lnSpcReduction="10000"/>
          </a:bodyPr>
          <a:lstStyle/>
          <a:p>
            <a:r>
              <a:rPr lang="en-GB" dirty="0"/>
              <a:t>Dyslexia</a:t>
            </a:r>
            <a:r>
              <a:rPr lang="en-GB" i="1" dirty="0"/>
              <a:t> –</a:t>
            </a:r>
            <a:r>
              <a:rPr lang="en-GB" dirty="0"/>
              <a:t> ‘</a:t>
            </a:r>
            <a:r>
              <a:rPr lang="en-GB" i="1" dirty="0"/>
              <a:t>the fundamental problem is seen to be operating on the reading process at the word level.’ </a:t>
            </a:r>
            <a:r>
              <a:rPr lang="en-GB" dirty="0"/>
              <a:t>(Cline 2000)  Research has indicated that most EAL learners do not have this issue, but they do face particular linguistic and cultural challenges with reading at the sentence and text levels. </a:t>
            </a:r>
          </a:p>
          <a:p>
            <a:r>
              <a:rPr lang="en-GB" dirty="0"/>
              <a:t>Nationally and in Lambeth, the Year 1 phonics assessment continues to show there is no difference in the phonics attainment of pupils whose first language is English and pupils with EAL</a:t>
            </a:r>
          </a:p>
          <a:p>
            <a:endParaRPr lang="en-GB" dirty="0"/>
          </a:p>
          <a:p>
            <a:endParaRPr lang="en-US" dirty="0"/>
          </a:p>
        </p:txBody>
      </p:sp>
    </p:spTree>
    <p:extLst>
      <p:ext uri="{BB962C8B-B14F-4D97-AF65-F5344CB8AC3E}">
        <p14:creationId xmlns:p14="http://schemas.microsoft.com/office/powerpoint/2010/main" val="2131124847"/>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treatham Wells Issues in Writing">
  <a:themeElements>
    <a:clrScheme name="Custom 12">
      <a:dk1>
        <a:srgbClr val="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reeze">
  <a:themeElements>
    <a:clrScheme name="Custom 10">
      <a:dk1>
        <a:srgbClr val="000000"/>
      </a:dk1>
      <a:lt1>
        <a:sysClr val="window" lastClr="FFFFFF"/>
      </a:lt1>
      <a:dk2>
        <a:srgbClr val="09213B"/>
      </a:dk2>
      <a:lt2>
        <a:srgbClr val="D5EDF4"/>
      </a:lt2>
      <a:accent1>
        <a:srgbClr val="000000"/>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Streatham Wells Issues in Writing</Template>
  <TotalTime>5464</TotalTime>
  <Words>3139</Words>
  <Application>Microsoft Macintosh PowerPoint</Application>
  <PresentationFormat>On-screen Show (4:3)</PresentationFormat>
  <Paragraphs>304</Paragraphs>
  <Slides>30</Slides>
  <Notes>27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30</vt:i4>
      </vt:variant>
    </vt:vector>
  </HeadingPairs>
  <TitlesOfParts>
    <vt:vector size="37" baseType="lpstr">
      <vt:lpstr>Arial</vt:lpstr>
      <vt:lpstr>Calibri</vt:lpstr>
      <vt:lpstr>News Gothic MT</vt:lpstr>
      <vt:lpstr>Times New Roman</vt:lpstr>
      <vt:lpstr>Wingdings 2</vt:lpstr>
      <vt:lpstr>Streatham Wells Issues in Writing</vt:lpstr>
      <vt:lpstr>Breeze</vt:lpstr>
      <vt:lpstr>Identifying and supporting SEND in pupils with EAL</vt:lpstr>
      <vt:lpstr>EAL and/or SEND?</vt:lpstr>
      <vt:lpstr>An Understanding of How EAL Develops is Essential.</vt:lpstr>
      <vt:lpstr>Consideration of factors which may have led to slower EAL development</vt:lpstr>
      <vt:lpstr>Possible Indicators</vt:lpstr>
      <vt:lpstr>When there are concerns…</vt:lpstr>
      <vt:lpstr>  Questions:  collect evidence to consider possible causes for concern </vt:lpstr>
      <vt:lpstr>A:  Is the child is learning more slowly because of basic      factors to do with EAL development?  </vt:lpstr>
      <vt:lpstr>Known issues for EAL learners: Reading</vt:lpstr>
      <vt:lpstr>Known issues for EAL learners: Writing</vt:lpstr>
      <vt:lpstr>B: School factors – Is the pupil learning slowly        because of issues within the learning environment?</vt:lpstr>
      <vt:lpstr>C:   Is the child learning slowly because of environmental stress         experienced inside or outside school, including culture shock?</vt:lpstr>
      <vt:lpstr>D:   Is the child learning slowly because of physical or sensory         factors?</vt:lpstr>
      <vt:lpstr>E.  Is the child struggling because of a specific language       disorder? </vt:lpstr>
      <vt:lpstr>EAL and/or SEND?  First Language Assessment – an initial screening for SEND</vt:lpstr>
      <vt:lpstr>First Language Assessment …</vt:lpstr>
      <vt:lpstr>Information Gathering Process</vt:lpstr>
      <vt:lpstr>Before the Assessment</vt:lpstr>
      <vt:lpstr>The Assessment Process</vt:lpstr>
      <vt:lpstr>The Role of the Interpreter</vt:lpstr>
      <vt:lpstr>Assessment Activities</vt:lpstr>
      <vt:lpstr>PowerPoint Presentation</vt:lpstr>
      <vt:lpstr>Assessment Report</vt:lpstr>
      <vt:lpstr>What might the assessment indicate?</vt:lpstr>
      <vt:lpstr>Next Steps – SEND Diagnostic Tests</vt:lpstr>
      <vt:lpstr>CAML-YL produced by ELT well</vt:lpstr>
      <vt:lpstr>Meeting the Needs of Pupils with EAL and also SEND</vt:lpstr>
      <vt:lpstr>Language Use</vt:lpstr>
      <vt:lpstr>Autism</vt:lpstr>
      <vt:lpstr>In-school Reflection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Amanda Revell</dc:creator>
  <cp:keywords/>
  <dc:description/>
  <cp:lastModifiedBy>Amanda Revell</cp:lastModifiedBy>
  <cp:revision>218</cp:revision>
  <dcterms:created xsi:type="dcterms:W3CDTF">2020-02-04T13:55:28Z</dcterms:created>
  <dcterms:modified xsi:type="dcterms:W3CDTF">2021-03-17T15:43:50Z</dcterms:modified>
  <cp:category/>
</cp:coreProperties>
</file>